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8"/>
  </p:notesMasterIdLst>
  <p:sldIdLst>
    <p:sldId id="256" r:id="rId2"/>
    <p:sldId id="618" r:id="rId3"/>
    <p:sldId id="619" r:id="rId4"/>
    <p:sldId id="620" r:id="rId5"/>
    <p:sldId id="621" r:id="rId6"/>
    <p:sldId id="622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96E27EDA-1D7F-41A2-8571-6987236DC7F2}">
          <p14:sldIdLst>
            <p14:sldId id="256"/>
            <p14:sldId id="618"/>
            <p14:sldId id="619"/>
            <p14:sldId id="620"/>
            <p14:sldId id="621"/>
            <p14:sldId id="6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8" autoAdjust="0"/>
    <p:restoredTop sz="94660"/>
  </p:normalViewPr>
  <p:slideViewPr>
    <p:cSldViewPr snapToGrid="0" showGuides="1">
      <p:cViewPr varScale="1">
        <p:scale>
          <a:sx n="52" d="100"/>
          <a:sy n="52" d="100"/>
        </p:scale>
        <p:origin x="82" y="835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EFFD7-508C-4EDB-A26D-D90DC85B9A2D}" type="datetimeFigureOut">
              <a:rPr lang="fr-FR" smtClean="0"/>
              <a:t>27/11/2018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96211-F973-44FC-B46F-4CB53765C7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552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96211-F973-44FC-B46F-4CB53765C7D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149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1200-A13E-4A7F-9925-970B471FC892}" type="datetime1">
              <a:rPr lang="fr-FR" smtClean="0"/>
              <a:t>27/11/2018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TEMPLATE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225B-90E6-4001-8378-34B9B24F199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66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C946-6A48-4071-824B-CDDDA32198E1}" type="datetime1">
              <a:rPr lang="fr-FR" smtClean="0"/>
              <a:t>27/11/2018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TEMPLATE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225B-90E6-4001-8378-34B9B24F199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38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3CDF3-5BE9-4793-889A-C185FFB4F72E}" type="datetime1">
              <a:rPr lang="fr-FR" smtClean="0"/>
              <a:t>27/11/2018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TEMPLATE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225B-90E6-4001-8378-34B9B24F199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37A9-401D-45B2-8D0C-A6CE3C33EC9A}" type="datetime1">
              <a:rPr lang="fr-FR" smtClean="0"/>
              <a:t>27/11/2018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Workshop </a:t>
            </a:r>
            <a:r>
              <a:rPr lang="en-US" dirty="0" err="1" smtClean="0"/>
              <a:t>CusToM</a:t>
            </a:r>
            <a:r>
              <a:rPr lang="en-US" dirty="0" smtClean="0"/>
              <a:t> - 1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225B-90E6-4001-8378-34B9B24F1992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0" y="560717"/>
            <a:ext cx="12192000" cy="439858"/>
          </a:xfrm>
          <a:solidFill>
            <a:schemeClr val="accent2">
              <a:alpha val="18000"/>
            </a:schemeClr>
          </a:solidFill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fr-FR" sz="3200" b="1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4157314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279F-2497-40B6-AFEF-C685AEC08846}" type="datetime1">
              <a:rPr lang="fr-FR" smtClean="0"/>
              <a:t>27/11/2018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TEMPLATE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225B-90E6-4001-8378-34B9B24F199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76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797D5-0590-4E73-8B86-DEE721FE0B74}" type="datetime1">
              <a:rPr lang="fr-FR" smtClean="0"/>
              <a:t>27/11/2018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TEMPLATE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225B-90E6-4001-8378-34B9B24F199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4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2278-13E7-45E6-B407-1CADA99E8B6B}" type="datetime1">
              <a:rPr lang="fr-FR" smtClean="0"/>
              <a:t>27/11/2018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TEMPLATE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225B-90E6-4001-8378-34B9B24F199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4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027A-FEBE-4183-9ABD-BF38AE639A2E}" type="datetime1">
              <a:rPr lang="fr-FR" smtClean="0"/>
              <a:t>27/11/2018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TEMPLATE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225B-90E6-4001-8378-34B9B24F199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80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A6C81-DB14-4D09-BDA5-404F1D95E557}" type="datetime1">
              <a:rPr lang="fr-FR" smtClean="0"/>
              <a:t>27/11/2018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TEMPLATE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225B-90E6-4001-8378-34B9B24F199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73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F27BA-F777-405E-9C7D-BA394DC2D023}" type="datetime1">
              <a:rPr lang="fr-FR" smtClean="0"/>
              <a:t>27/11/2018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TEMPLATE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225B-90E6-4001-8378-34B9B24F199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7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A96FC-A99D-47D4-9B3E-EBA7EA1ADB1A}" type="datetime1">
              <a:rPr lang="fr-FR" smtClean="0"/>
              <a:t>27/11/2018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TEMPLATE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225B-90E6-4001-8378-34B9B24F199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81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B0A27-A103-4186-A032-3AB2D6562F08}" type="datetime1">
              <a:rPr lang="fr-FR" smtClean="0"/>
              <a:t>27/11/2018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TEMPLATE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A225B-90E6-4001-8378-34B9B24F199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6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846717"/>
            <a:ext cx="12192000" cy="663245"/>
          </a:xfrm>
          <a:solidFill>
            <a:schemeClr val="accent2">
              <a:alpha val="18000"/>
            </a:schemeClr>
          </a:solidFill>
        </p:spPr>
        <p:txBody>
          <a:bodyPr>
            <a:normAutofit/>
          </a:bodyPr>
          <a:lstStyle/>
          <a:p>
            <a:r>
              <a:rPr lang="fr-FR" sz="3600" dirty="0" err="1"/>
              <a:t>CusToM</a:t>
            </a:r>
            <a:r>
              <a:rPr lang="fr-FR" sz="3600" dirty="0"/>
              <a:t> Workshop</a:t>
            </a:r>
            <a:endParaRPr lang="fr-FR" sz="3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dirty="0" err="1" smtClean="0">
                <a:solidFill>
                  <a:schemeClr val="accent2">
                    <a:lumMod val="75000"/>
                  </a:schemeClr>
                </a:solidFill>
              </a:rPr>
              <a:t>Kinematic</a:t>
            </a:r>
            <a:r>
              <a:rPr lang="fr-FR" b="1" dirty="0" smtClean="0">
                <a:solidFill>
                  <a:schemeClr val="accent2">
                    <a:lumMod val="75000"/>
                  </a:schemeClr>
                </a:solidFill>
              </a:rPr>
              <a:t> tutorial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624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r="55440"/>
          <a:stretch/>
        </p:blipFill>
        <p:spPr>
          <a:xfrm>
            <a:off x="8610600" y="1156548"/>
            <a:ext cx="3330387" cy="5382364"/>
          </a:xfrm>
          <a:prstGeom prst="rect">
            <a:avLst/>
          </a:prstGeom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CC346FC2-F71E-4295-B9E8-EB20E46BC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CusToM</a:t>
            </a:r>
            <a:r>
              <a:rPr lang="en-US" dirty="0" smtClean="0"/>
              <a:t> Workshop - 1</a:t>
            </a:r>
            <a:endParaRPr 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43BCFC3-ACE2-479B-A224-32F2729F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225B-90E6-4001-8378-34B9B24F1992}" type="slidenum">
              <a:rPr lang="en-US" smtClean="0"/>
              <a:t>2</a:t>
            </a:fld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997A9F29-1E69-40E8-9E68-B5944D356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Generate</a:t>
            </a:r>
            <a:r>
              <a:rPr lang="fr-FR" dirty="0" smtClean="0"/>
              <a:t> </a:t>
            </a:r>
            <a:r>
              <a:rPr lang="fr-FR" dirty="0" err="1" smtClean="0"/>
              <a:t>Parameters</a:t>
            </a:r>
            <a:r>
              <a:rPr lang="fr-FR" dirty="0" smtClean="0"/>
              <a:t> of the Model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33" y="1195388"/>
            <a:ext cx="2600325" cy="342900"/>
          </a:xfrm>
          <a:prstGeom prst="rect">
            <a:avLst/>
          </a:prstGeom>
        </p:spPr>
      </p:pic>
      <p:sp>
        <p:nvSpPr>
          <p:cNvPr id="6" name="Espace réservé du contenu 5"/>
          <p:cNvSpPr txBox="1">
            <a:spLocks/>
          </p:cNvSpPr>
          <p:nvPr/>
        </p:nvSpPr>
        <p:spPr>
          <a:xfrm>
            <a:off x="838200" y="1733101"/>
            <a:ext cx="10515600" cy="4351338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 smtClean="0"/>
          </a:p>
          <a:p>
            <a:pPr lvl="1"/>
            <a:r>
              <a:rPr lang="fr-FR" dirty="0" smtClean="0"/>
              <a:t>Size : 1.755 m</a:t>
            </a:r>
          </a:p>
          <a:p>
            <a:pPr lvl="1"/>
            <a:r>
              <a:rPr lang="fr-FR" dirty="0" smtClean="0"/>
              <a:t>Mass : 70 Kg</a:t>
            </a:r>
          </a:p>
          <a:p>
            <a:pPr lvl="1"/>
            <a:endParaRPr lang="fr-FR" dirty="0" smtClean="0"/>
          </a:p>
          <a:p>
            <a:r>
              <a:rPr lang="fr-FR" dirty="0" err="1" smtClean="0"/>
              <a:t>Osteo-articular</a:t>
            </a:r>
            <a:r>
              <a:rPr lang="fr-FR" dirty="0" smtClean="0"/>
              <a:t> model – full body</a:t>
            </a:r>
          </a:p>
          <a:p>
            <a:pPr lvl="1"/>
            <a:r>
              <a:rPr lang="fr-FR" dirty="0" smtClean="0"/>
              <a:t>Pelvis </a:t>
            </a:r>
          </a:p>
          <a:p>
            <a:pPr lvl="1"/>
            <a:r>
              <a:rPr lang="fr-FR" dirty="0" smtClean="0"/>
              <a:t>Pelvis </a:t>
            </a:r>
            <a:r>
              <a:rPr lang="fr-FR" dirty="0" err="1" smtClean="0"/>
              <a:t>LowerTrunk</a:t>
            </a:r>
            <a:endParaRPr lang="fr-FR" dirty="0" smtClean="0"/>
          </a:p>
          <a:p>
            <a:pPr lvl="1"/>
            <a:r>
              <a:rPr lang="fr-FR" dirty="0" err="1" smtClean="0"/>
              <a:t>Leg</a:t>
            </a:r>
            <a:endParaRPr lang="fr-FR" dirty="0" smtClean="0"/>
          </a:p>
          <a:p>
            <a:pPr lvl="1"/>
            <a:r>
              <a:rPr lang="fr-FR" dirty="0" smtClean="0"/>
              <a:t>Arms</a:t>
            </a:r>
          </a:p>
          <a:p>
            <a:r>
              <a:rPr lang="fr-FR" dirty="0" smtClean="0"/>
              <a:t>Marker Set</a:t>
            </a:r>
          </a:p>
          <a:p>
            <a:pPr lvl="1"/>
            <a:r>
              <a:rPr lang="fr-FR" dirty="0" smtClean="0"/>
              <a:t>MarkerSet_2 (M2S </a:t>
            </a:r>
            <a:r>
              <a:rPr lang="fr-FR" dirty="0" err="1" smtClean="0"/>
              <a:t>makerset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2 markers on hand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No Muscles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/>
          <a:srcRect l="49545" t="20052" b="49510"/>
          <a:stretch/>
        </p:blipFill>
        <p:spPr>
          <a:xfrm>
            <a:off x="6481481" y="4630914"/>
            <a:ext cx="3136515" cy="13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163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CusToM</a:t>
            </a:r>
            <a:r>
              <a:rPr lang="en-US" dirty="0"/>
              <a:t> Workshop - 1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225B-90E6-4001-8378-34B9B24F1992}" type="slidenum">
              <a:rPr lang="en-US" smtClean="0"/>
              <a:t>3</a:t>
            </a:fld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AnalysisParameters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98207" y="3078298"/>
            <a:ext cx="11430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Only</a:t>
            </a:r>
            <a:r>
              <a:rPr lang="fr-FR" sz="2800" dirty="0"/>
              <a:t> Inverse </a:t>
            </a:r>
            <a:r>
              <a:rPr lang="fr-FR" sz="2800" dirty="0" err="1"/>
              <a:t>Kinematic</a:t>
            </a:r>
            <a:r>
              <a:rPr lang="fr-FR" sz="2800" dirty="0"/>
              <a:t> Active </a:t>
            </a:r>
            <a:r>
              <a:rPr lang="fr-FR" sz="2800" dirty="0" err="1"/>
              <a:t>Step</a:t>
            </a:r>
            <a:endParaRPr lang="fr-FR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800" dirty="0" err="1"/>
              <a:t>Levenberg-marquardt</a:t>
            </a:r>
            <a:r>
              <a:rPr lang="fr-FR" sz="28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5Hz </a:t>
            </a:r>
            <a:r>
              <a:rPr lang="fr-FR" sz="2800" dirty="0" err="1" smtClean="0"/>
              <a:t>filter</a:t>
            </a:r>
            <a:r>
              <a:rPr lang="fr-FR" sz="2800" dirty="0" smtClean="0"/>
              <a:t> </a:t>
            </a:r>
            <a:r>
              <a:rPr lang="fr-FR" sz="2800" dirty="0" err="1" smtClean="0"/>
              <a:t>butterworh</a:t>
            </a:r>
            <a:r>
              <a:rPr lang="fr-FR" sz="2800" dirty="0" smtClean="0"/>
              <a:t> 2</a:t>
            </a:r>
            <a:r>
              <a:rPr lang="fr-FR" sz="2800" baseline="30000" dirty="0" smtClean="0"/>
              <a:t>nd</a:t>
            </a:r>
            <a:r>
              <a:rPr lang="fr-FR" sz="2800" dirty="0" smtClean="0"/>
              <a:t> </a:t>
            </a:r>
            <a:r>
              <a:rPr lang="fr-FR" sz="2800" dirty="0" err="1" smtClean="0"/>
              <a:t>order</a:t>
            </a:r>
            <a:r>
              <a:rPr lang="fr-FR" sz="2800" dirty="0" smtClean="0"/>
              <a:t> </a:t>
            </a:r>
            <a:r>
              <a:rPr lang="fr-FR" sz="2800" dirty="0" err="1" smtClean="0"/>
              <a:t>zero</a:t>
            </a:r>
            <a:r>
              <a:rPr lang="fr-FR" sz="2800" dirty="0" smtClean="0"/>
              <a:t> </a:t>
            </a:r>
            <a:r>
              <a:rPr lang="fr-FR" sz="2800" dirty="0" err="1" smtClean="0"/>
              <a:t>lag</a:t>
            </a:r>
            <a:endParaRPr lang="fr-FR" sz="2800" dirty="0"/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282006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CusToM</a:t>
            </a:r>
            <a:r>
              <a:rPr lang="en-US" dirty="0" smtClean="0"/>
              <a:t> Workshop – 1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225B-90E6-4001-8378-34B9B24F1992}" type="slidenum">
              <a:rPr lang="en-US" smtClean="0"/>
              <a:t>4</a:t>
            </a:fld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CusToM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Doing</a:t>
            </a:r>
            <a:r>
              <a:rPr lang="fr-FR" dirty="0"/>
              <a:t> ?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04" y="1262985"/>
            <a:ext cx="4619625" cy="5429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Espace réservé du contenu 2"/>
              <p:cNvSpPr txBox="1">
                <a:spLocks/>
              </p:cNvSpPr>
              <p:nvPr/>
            </p:nvSpPr>
            <p:spPr>
              <a:xfrm>
                <a:off x="838200" y="2446933"/>
                <a:ext cx="10515600" cy="374739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fr-FR" dirty="0" smtClean="0"/>
                  <a:t>The </a:t>
                </a:r>
                <a:r>
                  <a:rPr lang="fr-FR" dirty="0" err="1" smtClean="0"/>
                  <a:t>osteoarticular</a:t>
                </a:r>
                <a:r>
                  <a:rPr lang="fr-FR" dirty="0" smtClean="0"/>
                  <a:t> model </a:t>
                </a:r>
                <a:r>
                  <a:rPr lang="fr-FR" dirty="0" err="1" smtClean="0"/>
                  <a:t>comes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from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cadaveric</a:t>
                </a:r>
                <a:r>
                  <a:rPr lang="fr-FR" dirty="0" smtClean="0"/>
                  <a:t> data.</a:t>
                </a:r>
                <a:endParaRPr lang="fr-FR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fr-FR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fr-FR" dirty="0" err="1" smtClean="0"/>
                  <a:t>Anthropometric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scaling</a:t>
                </a:r>
                <a:r>
                  <a:rPr lang="fr-FR" dirty="0" smtClean="0"/>
                  <a:t>: </a:t>
                </a:r>
                <a:endParaRPr lang="fr-FR" dirty="0" smtClean="0"/>
              </a:p>
              <a:p>
                <a:pPr lvl="1"/>
                <a:r>
                  <a:rPr lang="fr-FR" dirty="0" smtClean="0"/>
                  <a:t>Segments </a:t>
                </a:r>
                <a:r>
                  <a:rPr lang="fr-FR" dirty="0" err="1" smtClean="0"/>
                  <a:t>lengths</a:t>
                </a:r>
                <a:r>
                  <a:rPr lang="fr-FR" dirty="0" smtClean="0"/>
                  <a:t> </a:t>
                </a:r>
                <a:endParaRPr lang="fr-FR" dirty="0" smtClean="0"/>
              </a:p>
              <a:p>
                <a:pPr lvl="1"/>
                <a:r>
                  <a:rPr lang="fr-FR" dirty="0" err="1" smtClean="0"/>
                  <a:t>Anatomical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landmarks</a:t>
                </a:r>
                <a:endParaRPr lang="fr-FR" dirty="0" smtClean="0"/>
              </a:p>
              <a:p>
                <a:pPr lvl="1"/>
                <a:endParaRPr lang="fr-FR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𝑡𝑎𝑖𝑙𝑙𝑒</m:t>
                          </m:r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𝑠𝑢𝑗𝑒𝑡</m:t>
                          </m:r>
                        </m:num>
                        <m:den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𝑡𝑎𝑖𝑙𝑙𝑒</m:t>
                          </m:r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𝑐𝑎𝑑𝑎𝑣𝑟𝑒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6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46933"/>
                <a:ext cx="10515600" cy="3747390"/>
              </a:xfrm>
              <a:prstGeom prst="rect">
                <a:avLst/>
              </a:prstGeom>
              <a:blipFill>
                <a:blip r:embed="rId3"/>
                <a:stretch>
                  <a:fillRect l="-1217" t="-26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2038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04" y="1283459"/>
            <a:ext cx="4714875" cy="561975"/>
          </a:xfrm>
          <a:prstGeom prst="rect">
            <a:avLst/>
          </a:prstGeom>
        </p:spPr>
      </p:pic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CusToM</a:t>
            </a:r>
            <a:r>
              <a:rPr lang="en-US" dirty="0" smtClean="0"/>
              <a:t> Workshop – 1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225B-90E6-4001-8378-34B9B24F1992}" type="slidenum">
              <a:rPr lang="en-US" smtClean="0"/>
              <a:t>5</a:t>
            </a:fld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CusToM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Doing</a:t>
            </a:r>
            <a:r>
              <a:rPr lang="fr-FR" dirty="0"/>
              <a:t> 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Espace réservé du contenu 2"/>
              <p:cNvSpPr txBox="1">
                <a:spLocks/>
              </p:cNvSpPr>
              <p:nvPr/>
            </p:nvSpPr>
            <p:spPr>
              <a:xfrm>
                <a:off x="749710" y="2128319"/>
                <a:ext cx="4881664" cy="4228032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fr-FR" dirty="0" smtClean="0"/>
                  <a:t>A priori </a:t>
                </a:r>
                <a:r>
                  <a:rPr lang="fr-FR" dirty="0" err="1" smtClean="0"/>
                  <a:t>known</a:t>
                </a:r>
                <a:r>
                  <a:rPr lang="fr-FR" dirty="0" smtClean="0"/>
                  <a:t> location of </a:t>
                </a:r>
                <a:r>
                  <a:rPr lang="fr-FR" dirty="0" err="1" smtClean="0"/>
                  <a:t>anatomical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landmarks</a:t>
                </a:r>
                <a:r>
                  <a:rPr lang="fr-FR" dirty="0" smtClean="0"/>
                  <a:t> are </a:t>
                </a:r>
                <a:r>
                  <a:rPr lang="fr-FR" dirty="0" err="1" smtClean="0"/>
                  <a:t>computed</a:t>
                </a:r>
                <a:r>
                  <a:rPr lang="fr-FR" dirty="0" smtClean="0"/>
                  <a:t> in the global </a:t>
                </a:r>
                <a:r>
                  <a:rPr lang="fr-FR" dirty="0" err="1" smtClean="0"/>
                  <a:t>reference</a:t>
                </a:r>
                <a:r>
                  <a:rPr lang="fr-FR" dirty="0" smtClean="0"/>
                  <a:t> frame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dirty="0" smtClean="0"/>
                  <a:t> </a:t>
                </a:r>
                <a:r>
                  <a:rPr lang="fr-FR" dirty="0" err="1" smtClean="0"/>
                  <a:t>function</a:t>
                </a:r>
                <a:r>
                  <a:rPr lang="fr-FR" dirty="0" smtClean="0"/>
                  <a:t> of joint </a:t>
                </a:r>
                <a:r>
                  <a:rPr lang="fr-FR" dirty="0" err="1" smtClean="0"/>
                  <a:t>coordinates</a:t>
                </a:r>
                <a:r>
                  <a:rPr lang="fr-FR" dirty="0" smtClean="0"/>
                  <a:t> </a:t>
                </a:r>
                <a14:m>
                  <m:oMath xmlns:m="http://schemas.openxmlformats.org/officeDocument/2006/math">
                    <m:r>
                      <a:rPr lang="fr-F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𝒒</m:t>
                    </m:r>
                  </m:oMath>
                </a14:m>
                <a:endParaRPr lang="fr-FR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fr-FR" dirty="0"/>
              </a:p>
              <a:p>
                <a:pPr marL="0" indent="0">
                  <a:buNone/>
                </a:pPr>
                <a:r>
                  <a:rPr lang="fr-FR" dirty="0" err="1" smtClean="0"/>
                  <a:t>Jacobian</a:t>
                </a:r>
                <a:r>
                  <a:rPr lang="fr-FR" dirty="0" smtClean="0"/>
                  <a:t> matrix 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fr-FR" dirty="0" smtClean="0"/>
                  <a:t> </a:t>
                </a:r>
                <a:r>
                  <a:rPr lang="fr-FR" dirty="0" smtClean="0"/>
                  <a:t>are </a:t>
                </a:r>
                <a:r>
                  <a:rPr lang="fr-FR" dirty="0" err="1" smtClean="0"/>
                  <a:t>computed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analytically</a:t>
                </a:r>
                <a:endParaRPr lang="fr-FR" dirty="0" smtClean="0"/>
              </a:p>
              <a:p>
                <a:pPr lvl="1"/>
                <a:r>
                  <a:rPr lang="fr-FR" dirty="0" smtClean="0"/>
                  <a:t>For Inverse </a:t>
                </a:r>
                <a:r>
                  <a:rPr lang="fr-FR" dirty="0" err="1" smtClean="0"/>
                  <a:t>kinematics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using</a:t>
                </a:r>
                <a:r>
                  <a:rPr lang="fr-FR" dirty="0" smtClean="0"/>
                  <a:t> </a:t>
                </a:r>
                <a:r>
                  <a:rPr lang="fr-FR" dirty="0" err="1"/>
                  <a:t>L</a:t>
                </a:r>
                <a:r>
                  <a:rPr lang="fr-FR" dirty="0" err="1" smtClean="0"/>
                  <a:t>evenberg-Marquardt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algorithms</a:t>
                </a:r>
                <a:endParaRPr lang="fr-FR" dirty="0"/>
              </a:p>
            </p:txBody>
          </p:sp>
        </mc:Choice>
        <mc:Fallback>
          <p:sp>
            <p:nvSpPr>
              <p:cNvPr id="9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710" y="2128319"/>
                <a:ext cx="4881664" cy="4228032"/>
              </a:xfrm>
              <a:prstGeom prst="rect">
                <a:avLst/>
              </a:prstGeom>
              <a:blipFill>
                <a:blip r:embed="rId3"/>
                <a:stretch>
                  <a:fillRect l="-2622" t="-31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1842" y="1104326"/>
            <a:ext cx="1828800" cy="5105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/>
              <p:cNvSpPr txBox="1"/>
              <p:nvPr/>
            </p:nvSpPr>
            <p:spPr>
              <a:xfrm>
                <a:off x="6033450" y="3332825"/>
                <a:ext cx="2542162" cy="551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fr-FR" sz="2400" b="1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sSub>
                            <m:sSubPr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fr-FR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fr-FR" sz="2400" b="1" i="1" smtClean="0">
                                  <a:latin typeface="Cambria Math" panose="02040503050406030204" pitchFamily="18" charset="0"/>
                                </a:rPr>
                                <m:t>𝒎𝒂𝒓𝒌𝒆𝒓</m:t>
                              </m:r>
                            </m:sub>
                          </m:sSub>
                        </m:e>
                      </m:sPre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𝒒</m:t>
                      </m:r>
                      <m:r>
                        <a:rPr lang="fr-FR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400" b="1" dirty="0"/>
              </a:p>
            </p:txBody>
          </p:sp>
        </mc:Choice>
        <mc:Fallback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450" y="3332825"/>
                <a:ext cx="2542162" cy="5514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eur droit avec flèche 11"/>
          <p:cNvCxnSpPr>
            <a:endCxn id="11" idx="3"/>
          </p:cNvCxnSpPr>
          <p:nvPr/>
        </p:nvCxnSpPr>
        <p:spPr>
          <a:xfrm flipH="1" flipV="1">
            <a:off x="8575612" y="3608542"/>
            <a:ext cx="1832043" cy="1006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/>
              <p:cNvSpPr txBox="1"/>
              <p:nvPr/>
            </p:nvSpPr>
            <p:spPr>
              <a:xfrm>
                <a:off x="6033450" y="4664550"/>
                <a:ext cx="2542162" cy="1689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</m:oMath>
                  </m:oMathPara>
                </a14:m>
                <a:endParaRPr lang="fr-FR" sz="24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𝒄𝒖𝒕</m:t>
                          </m:r>
                        </m:sub>
                      </m:sSub>
                    </m:oMath>
                  </m:oMathPara>
                </a14:m>
                <a:endParaRPr lang="fr-FR" sz="24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𝒄𝒖𝒕</m:t>
                          </m:r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</m:oMath>
                  </m:oMathPara>
                </a14:m>
                <a:endParaRPr lang="fr-FR" sz="24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𝒄𝒖𝒕</m:t>
                          </m:r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𝒄𝒖𝒕</m:t>
                          </m:r>
                        </m:sub>
                      </m:sSub>
                    </m:oMath>
                  </m:oMathPara>
                </a14:m>
                <a:endParaRPr lang="fr-FR" sz="2400" b="1" dirty="0" smtClean="0"/>
              </a:p>
            </p:txBody>
          </p:sp>
        </mc:Choice>
        <mc:Fallback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450" y="4664550"/>
                <a:ext cx="2542162" cy="1689117"/>
              </a:xfrm>
              <a:prstGeom prst="rect">
                <a:avLst/>
              </a:prstGeom>
              <a:blipFill>
                <a:blip r:embed="rId6"/>
                <a:stretch>
                  <a:fillRect b="-21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7435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04" y="1283458"/>
            <a:ext cx="5210175" cy="533400"/>
          </a:xfrm>
          <a:prstGeom prst="rect">
            <a:avLst/>
          </a:prstGeom>
        </p:spPr>
      </p:pic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CusToM</a:t>
            </a:r>
            <a:r>
              <a:rPr lang="en-US" dirty="0" smtClean="0"/>
              <a:t> Workshop – 1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225B-90E6-4001-8378-34B9B24F1992}" type="slidenum">
              <a:rPr lang="en-US" smtClean="0"/>
              <a:t>6</a:t>
            </a:fld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CusToM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Doing</a:t>
            </a:r>
            <a:r>
              <a:rPr lang="fr-FR" dirty="0"/>
              <a:t> 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Espace réservé du contenu 2"/>
              <p:cNvSpPr txBox="1">
                <a:spLocks/>
              </p:cNvSpPr>
              <p:nvPr/>
            </p:nvSpPr>
            <p:spPr>
              <a:xfrm>
                <a:off x="680937" y="2655651"/>
                <a:ext cx="8764620" cy="3521311"/>
              </a:xfrm>
              <a:prstGeom prst="rect">
                <a:avLst/>
              </a:prstGeom>
            </p:spPr>
            <p:txBody>
              <a:bodyPr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fr-FR" dirty="0" smtClean="0"/>
                  <a:t>Euclidian distance </a:t>
                </a:r>
                <a:r>
                  <a:rPr lang="fr-FR" dirty="0" err="1" smtClean="0"/>
                  <a:t>minization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between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experimental</a:t>
                </a:r>
                <a:r>
                  <a:rPr lang="fr-FR" dirty="0" smtClean="0"/>
                  <a:t> markers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b="1" i="1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𝑒𝑥𝑝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sPre>
                  </m:oMath>
                </a14:m>
                <a:r>
                  <a:rPr lang="fr-FR" dirty="0" smtClean="0"/>
                  <a:t>and </a:t>
                </a:r>
                <a:r>
                  <a:rPr lang="fr-FR" i="1" dirty="0" smtClean="0"/>
                  <a:t>a priori </a:t>
                </a:r>
                <a:r>
                  <a:rPr lang="fr-FR" dirty="0" smtClean="0"/>
                  <a:t>know location of </a:t>
                </a:r>
                <a:r>
                  <a:rPr lang="fr-FR" dirty="0" err="1" smtClean="0"/>
                  <a:t>anatomical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landmarks</a:t>
                </a:r>
                <a:r>
                  <a:rPr lang="fr-FR" dirty="0" smtClean="0"/>
                  <a:t>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b="1" i="1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</m:d>
                      </m:e>
                    </m:sPre>
                  </m:oMath>
                </a14:m>
                <a:r>
                  <a:rPr lang="fr-FR" dirty="0" smtClean="0"/>
                  <a:t> </a:t>
                </a:r>
                <a:r>
                  <a:rPr lang="fr-FR" dirty="0" smtClean="0"/>
                  <a:t>in the global frame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fr-FR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fr-FR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  <m:t>𝑚𝑎𝑟𝑘𝑒𝑟𝑠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fr-F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Pre>
                                        <m:sPrePr>
                                          <m:ctrlPr>
                                            <a:rPr lang="fr-F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PrePr>
                                        <m:sub/>
                                        <m:sup>
                                          <m:sSub>
                                            <m:sSubPr>
                                              <m:ctrlP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fr-FR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𝑿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i="1" smtClean="0">
                                                  <a:latin typeface="Cambria Math" panose="02040503050406030204" pitchFamily="18" charset="0"/>
                                                </a:rPr>
                                                <m:t>𝑒𝑥𝑝</m:t>
                                              </m:r>
                                              <m:r>
                                                <a:rPr lang="fr-FR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fr-FR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sPre>
                                      <m:r>
                                        <a:rPr lang="fr-FR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Pre>
                                        <m:sPrePr>
                                          <m:ctrlPr>
                                            <a:rPr lang="fr-F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PrePr>
                                        <m:sub/>
                                        <m:sup>
                                          <m:sSub>
                                            <m:sSubPr>
                                              <m:ctrlP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fr-FR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𝑿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i="1" smtClean="0">
                                                  <a:latin typeface="Cambria Math" panose="02040503050406030204" pitchFamily="18" charset="0"/>
                                                </a:rPr>
                                                <m:t>𝑚𝑜𝑑</m:t>
                                              </m:r>
                                              <m:r>
                                                <a:rPr lang="fr-FR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fr-FR" i="1" smtClean="0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fr-FR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fr-FR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𝒒</m:t>
                                              </m:r>
                                            </m:e>
                                          </m:d>
                                        </m:e>
                                      </m:sPre>
                                    </m:e>
                                  </m:d>
                                </m:e>
                                <m:sup>
                                  <m: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fr-FR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fr-FR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fr-FR" dirty="0" smtClean="0"/>
                  <a:t>W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dirty="0">
                        <a:latin typeface="Cambria Math" panose="02040503050406030204" pitchFamily="18" charset="0"/>
                      </a:rPr>
                      <m:t>e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fr-FR" dirty="0" smtClean="0"/>
                  <a:t>.</a:t>
                </a:r>
                <a:endParaRPr lang="fr-FR" dirty="0"/>
              </a:p>
            </p:txBody>
          </p:sp>
        </mc:Choice>
        <mc:Fallback>
          <p:sp>
            <p:nvSpPr>
              <p:cNvPr id="15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37" y="2655651"/>
                <a:ext cx="8764620" cy="3521311"/>
              </a:xfrm>
              <a:prstGeom prst="rect">
                <a:avLst/>
              </a:prstGeom>
              <a:blipFill>
                <a:blip r:embed="rId3"/>
                <a:stretch>
                  <a:fillRect l="-1253" t="-450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Imag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0528" y="1690688"/>
            <a:ext cx="19240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59441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8731</TotalTime>
  <Words>130</Words>
  <Application>Microsoft Office PowerPoint</Application>
  <PresentationFormat>Grand écran</PresentationFormat>
  <Paragraphs>56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Thème Office</vt:lpstr>
      <vt:lpstr>CusToM Workshop</vt:lpstr>
      <vt:lpstr>Generate Parameters of the Model</vt:lpstr>
      <vt:lpstr>AnalysisParameters</vt:lpstr>
      <vt:lpstr>What CusToM is Doing ?</vt:lpstr>
      <vt:lpstr>What CusToM is Doing ?</vt:lpstr>
      <vt:lpstr>What CusToM is Doing ?</vt:lpstr>
    </vt:vector>
  </TitlesOfParts>
  <Company>INRIA - IRISA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Modélisation et simulation des systèmes mécaniques</dc:title>
  <dc:creator>cpontonn</dc:creator>
  <cp:lastModifiedBy>ppuchaud</cp:lastModifiedBy>
  <cp:revision>167</cp:revision>
  <dcterms:created xsi:type="dcterms:W3CDTF">2016-09-02T11:57:31Z</dcterms:created>
  <dcterms:modified xsi:type="dcterms:W3CDTF">2018-11-27T20:02:36Z</dcterms:modified>
</cp:coreProperties>
</file>