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62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E7BE-4E5A-4AC4-B48C-6DD63FA6C39B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3C0D5-B68A-4B4C-A27A-933E92343C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70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E7BE-4E5A-4AC4-B48C-6DD63FA6C39B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3C0D5-B68A-4B4C-A27A-933E92343C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86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E7BE-4E5A-4AC4-B48C-6DD63FA6C39B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3C0D5-B68A-4B4C-A27A-933E92343C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71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E7BE-4E5A-4AC4-B48C-6DD63FA6C39B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3C0D5-B68A-4B4C-A27A-933E92343C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86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E7BE-4E5A-4AC4-B48C-6DD63FA6C39B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3C0D5-B68A-4B4C-A27A-933E92343C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72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E7BE-4E5A-4AC4-B48C-6DD63FA6C39B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3C0D5-B68A-4B4C-A27A-933E92343C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41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E7BE-4E5A-4AC4-B48C-6DD63FA6C39B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3C0D5-B68A-4B4C-A27A-933E92343C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34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E7BE-4E5A-4AC4-B48C-6DD63FA6C39B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3C0D5-B68A-4B4C-A27A-933E92343C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71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E7BE-4E5A-4AC4-B48C-6DD63FA6C39B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3C0D5-B68A-4B4C-A27A-933E92343C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76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E7BE-4E5A-4AC4-B48C-6DD63FA6C39B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3C0D5-B68A-4B4C-A27A-933E92343C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5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E7BE-4E5A-4AC4-B48C-6DD63FA6C39B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3C0D5-B68A-4B4C-A27A-933E92343C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58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3E7BE-4E5A-4AC4-B48C-6DD63FA6C39B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3C0D5-B68A-4B4C-A27A-933E92343C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1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r>
              <a:rPr lang="fr-FR" dirty="0" err="1" smtClean="0"/>
              <a:t>CusToM</a:t>
            </a:r>
            <a:r>
              <a:rPr lang="fr-FR" dirty="0" smtClean="0"/>
              <a:t> </a:t>
            </a:r>
            <a:r>
              <a:rPr lang="fr-FR" dirty="0" smtClean="0"/>
              <a:t>Workshop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Kinematic</a:t>
            </a:r>
            <a:r>
              <a:rPr lang="fr-FR" dirty="0"/>
              <a:t> </a:t>
            </a:r>
            <a:r>
              <a:rPr lang="fr-FR" dirty="0" smtClean="0"/>
              <a:t>tutorial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528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13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838200" y="1862138"/>
            <a:ext cx="10515600" cy="4351338"/>
          </a:xfrm>
        </p:spPr>
        <p:txBody>
          <a:bodyPr>
            <a:normAutofit fontScale="85000" lnSpcReduction="20000"/>
          </a:bodyPr>
          <a:lstStyle/>
          <a:p>
            <a:endParaRPr lang="fr-FR" dirty="0" smtClean="0"/>
          </a:p>
          <a:p>
            <a:pPr lvl="1"/>
            <a:r>
              <a:rPr lang="fr-FR" dirty="0" smtClean="0"/>
              <a:t>Size : 1.755 m</a:t>
            </a:r>
          </a:p>
          <a:p>
            <a:pPr lvl="1"/>
            <a:r>
              <a:rPr lang="fr-FR" dirty="0" smtClean="0"/>
              <a:t>Mass : 70 Kg</a:t>
            </a:r>
          </a:p>
          <a:p>
            <a:pPr lvl="1"/>
            <a:endParaRPr lang="fr-FR" dirty="0" smtClean="0"/>
          </a:p>
          <a:p>
            <a:r>
              <a:rPr lang="fr-FR" dirty="0" err="1" smtClean="0"/>
              <a:t>Osteo-articular</a:t>
            </a:r>
            <a:r>
              <a:rPr lang="fr-FR" dirty="0" smtClean="0"/>
              <a:t> model – full body</a:t>
            </a:r>
          </a:p>
          <a:p>
            <a:pPr lvl="1"/>
            <a:r>
              <a:rPr lang="fr-FR" dirty="0" smtClean="0"/>
              <a:t>Pelvis</a:t>
            </a:r>
          </a:p>
          <a:p>
            <a:pPr lvl="1"/>
            <a:r>
              <a:rPr lang="fr-FR" dirty="0" smtClean="0"/>
              <a:t>Pelvis </a:t>
            </a:r>
            <a:r>
              <a:rPr lang="fr-FR" dirty="0" err="1" smtClean="0"/>
              <a:t>LowerTrunk</a:t>
            </a:r>
            <a:endParaRPr lang="fr-FR" dirty="0" smtClean="0"/>
          </a:p>
          <a:p>
            <a:pPr lvl="1"/>
            <a:r>
              <a:rPr lang="fr-FR" dirty="0" err="1" smtClean="0"/>
              <a:t>Leg</a:t>
            </a:r>
            <a:endParaRPr lang="fr-FR" dirty="0" smtClean="0"/>
          </a:p>
          <a:p>
            <a:pPr lvl="1"/>
            <a:r>
              <a:rPr lang="fr-FR" dirty="0" smtClean="0"/>
              <a:t> Arms</a:t>
            </a:r>
            <a:endParaRPr lang="fr-FR" dirty="0"/>
          </a:p>
          <a:p>
            <a:r>
              <a:rPr lang="fr-FR" dirty="0" smtClean="0"/>
              <a:t>Marker Set</a:t>
            </a:r>
            <a:endParaRPr lang="fr-FR" dirty="0"/>
          </a:p>
          <a:p>
            <a:pPr lvl="1"/>
            <a:r>
              <a:rPr lang="fr-FR" dirty="0" smtClean="0"/>
              <a:t>MarkerSet</a:t>
            </a:r>
            <a:r>
              <a:rPr lang="fr-FR" dirty="0"/>
              <a:t>_</a:t>
            </a:r>
            <a:r>
              <a:rPr lang="fr-FR" dirty="0" smtClean="0"/>
              <a:t>2</a:t>
            </a:r>
          </a:p>
          <a:p>
            <a:pPr lvl="1"/>
            <a:r>
              <a:rPr lang="fr-FR" dirty="0" smtClean="0"/>
              <a:t>2 markers on hand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No Muscles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7788"/>
            <a:ext cx="26003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8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AnalysisParameters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Only</a:t>
            </a:r>
            <a:r>
              <a:rPr lang="fr-FR" dirty="0" smtClean="0"/>
              <a:t> Inverse </a:t>
            </a:r>
            <a:r>
              <a:rPr lang="fr-FR" dirty="0" err="1" smtClean="0"/>
              <a:t>Kinematic</a:t>
            </a:r>
            <a:r>
              <a:rPr lang="fr-FR" dirty="0" smtClean="0"/>
              <a:t> Active </a:t>
            </a:r>
            <a:r>
              <a:rPr lang="fr-FR" dirty="0" err="1" smtClean="0"/>
              <a:t>Step</a:t>
            </a:r>
            <a:endParaRPr lang="fr-FR" dirty="0"/>
          </a:p>
          <a:p>
            <a:pPr lvl="1"/>
            <a:r>
              <a:rPr lang="fr-FR" dirty="0" err="1" smtClean="0"/>
              <a:t>Levenberg-marquardt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5Hz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568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CusToM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Doing</a:t>
            </a:r>
            <a:r>
              <a:rPr lang="fr-FR" dirty="0" smtClean="0"/>
              <a:t> ?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08569"/>
                <a:ext cx="10515600" cy="32683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dirty="0" smtClean="0"/>
                  <a:t>Le modèle </a:t>
                </a:r>
                <a:r>
                  <a:rPr lang="fr-FR" dirty="0" err="1" smtClean="0"/>
                  <a:t>osteo</a:t>
                </a:r>
                <a:r>
                  <a:rPr lang="fr-FR" dirty="0" smtClean="0"/>
                  <a:t>-articulaire provient de modèles cadavériques.</a:t>
                </a:r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:r>
                  <a:rPr lang="fr-FR" dirty="0" smtClean="0"/>
                  <a:t>Mise à l’échelle: </a:t>
                </a:r>
              </a:p>
              <a:p>
                <a:pPr lvl="1"/>
                <a:r>
                  <a:rPr lang="fr-FR" dirty="0" smtClean="0"/>
                  <a:t>des longueurs des segments </a:t>
                </a:r>
              </a:p>
              <a:p>
                <a:pPr lvl="1"/>
                <a:r>
                  <a:rPr lang="fr-FR" dirty="0" smtClean="0"/>
                  <a:t>des points anatomiques</a:t>
                </a:r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𝑡𝑎𝑖𝑙𝑙𝑒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𝑠𝑢𝑗𝑒𝑡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𝑡𝑎𝑖𝑙𝑙𝑒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𝑐𝑎𝑑𝑎𝑣𝑟𝑒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08569"/>
                <a:ext cx="10515600" cy="3268393"/>
              </a:xfrm>
              <a:blipFill>
                <a:blip r:embed="rId2"/>
                <a:stretch>
                  <a:fillRect l="-1217" t="-29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6196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2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714875" cy="5619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CusToM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Doing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908569"/>
            <a:ext cx="4881664" cy="32683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Les positions des marqueurs virtuels dans le repère global sont exprimées en fonction des angles articulaires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Les matrices </a:t>
            </a:r>
            <a:r>
              <a:rPr lang="fr-FR" dirty="0" err="1" smtClean="0"/>
              <a:t>jacobiennes</a:t>
            </a:r>
            <a:r>
              <a:rPr lang="fr-FR" dirty="0" smtClean="0"/>
              <a:t> sont calculées pour la cinématique inverse avec l’algorithme </a:t>
            </a:r>
            <a:r>
              <a:rPr lang="fr-FR" dirty="0" err="1" smtClean="0"/>
              <a:t>Levenberg-Marquardt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0332" y="924938"/>
            <a:ext cx="1828800" cy="5105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/>
              <p:cNvSpPr txBox="1"/>
              <p:nvPr/>
            </p:nvSpPr>
            <p:spPr>
              <a:xfrm>
                <a:off x="6121940" y="3153437"/>
                <a:ext cx="2542162" cy="551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sSub>
                            <m:sSub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  <m:t>𝒎𝒂𝒓𝒌𝒆𝒓</m:t>
                              </m:r>
                            </m:sub>
                          </m:sSub>
                        </m:e>
                      </m:sPre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940" y="3153437"/>
                <a:ext cx="2542162" cy="5514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/>
          <p:cNvCxnSpPr>
            <a:endCxn id="7" idx="3"/>
          </p:cNvCxnSpPr>
          <p:nvPr/>
        </p:nvCxnSpPr>
        <p:spPr>
          <a:xfrm flipH="1" flipV="1">
            <a:off x="8664102" y="3429154"/>
            <a:ext cx="1832043" cy="100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/>
              <p:cNvSpPr txBox="1"/>
              <p:nvPr/>
            </p:nvSpPr>
            <p:spPr>
              <a:xfrm>
                <a:off x="6096000" y="4611621"/>
                <a:ext cx="2542162" cy="1689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</m:oMath>
                  </m:oMathPara>
                </a14:m>
                <a:endParaRPr lang="fr-FR" sz="2400" b="1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𝒄𝒖𝒕</m:t>
                          </m:r>
                        </m:sub>
                      </m:sSub>
                    </m:oMath>
                  </m:oMathPara>
                </a14:m>
                <a:endParaRPr lang="fr-FR" sz="2400" b="1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𝒄𝒖𝒕</m:t>
                          </m:r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</m:oMath>
                  </m:oMathPara>
                </a14:m>
                <a:endParaRPr lang="fr-FR" sz="2400" b="1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𝒄𝒖𝒕</m:t>
                          </m:r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𝒄𝒖𝒕</m:t>
                          </m:r>
                        </m:sub>
                      </m:sSub>
                    </m:oMath>
                  </m:oMathPara>
                </a14:m>
                <a:endParaRPr lang="fr-FR" sz="2400" b="1" dirty="0" smtClean="0"/>
              </a:p>
            </p:txBody>
          </p:sp>
        </mc:Choice>
        <mc:Fallback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611621"/>
                <a:ext cx="2542162" cy="1689117"/>
              </a:xfrm>
              <a:prstGeom prst="rect">
                <a:avLst/>
              </a:prstGeom>
              <a:blipFill>
                <a:blip r:embed="rId5"/>
                <a:stretch>
                  <a:fillRect b="-17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41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CusToM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Doing</a:t>
            </a:r>
            <a:r>
              <a:rPr lang="fr-FR" dirty="0" smtClean="0"/>
              <a:t> ?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680937" y="2655651"/>
                <a:ext cx="8764620" cy="352131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fr-FR" dirty="0" smtClean="0"/>
                  <a:t>Minimisation de la distance entre les marqueurs virtuels et les positions anatomiques </a:t>
                </a:r>
                <a:r>
                  <a:rPr lang="fr-FR" i="1" dirty="0" smtClean="0"/>
                  <a:t>a priori </a:t>
                </a:r>
                <a:r>
                  <a:rPr lang="fr-FR" dirty="0" smtClean="0"/>
                  <a:t>connues et les marqueurs expérimentaux</a:t>
                </a:r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𝑚𝑎𝑟𝑘𝑒𝑟𝑠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Pre>
                                        <m:sPrePr>
                                          <m:ctrlPr>
                                            <a:rPr lang="fr-F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PrePr>
                                        <m:sub/>
                                        <m:sup>
                                          <m:sSub>
                                            <m:sSubPr>
                                              <m:ctrlP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𝑿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𝑒𝑥𝑝</m:t>
                                              </m:r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sPr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Pre>
                                        <m:sPrePr>
                                          <m:ctrlPr>
                                            <a:rPr lang="fr-F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PrePr>
                                        <m:sub/>
                                        <m:sup>
                                          <m:sSub>
                                            <m:sSubPr>
                                              <m:ctrlP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𝑿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𝑚𝑜𝑑</m:t>
                                              </m:r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fr-FR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𝒒</m:t>
                                              </m:r>
                                            </m:e>
                                          </m:d>
                                        </m:e>
                                      </m:sPre>
                                    </m:e>
                                  </m:d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fr-FR" dirty="0" smtClean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dirty="0" smtClean="0"/>
                  <a:t>On obtient alors les angles articulaires.</a:t>
                </a:r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937" y="2655651"/>
                <a:ext cx="8764620" cy="3521311"/>
              </a:xfrm>
              <a:blipFill>
                <a:blip r:embed="rId2"/>
                <a:stretch>
                  <a:fillRect l="-1253" t="-3640" b="-6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210175" cy="5334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0528" y="1690688"/>
            <a:ext cx="1924050" cy="4572000"/>
          </a:xfrm>
          <a:prstGeom prst="rect">
            <a:avLst/>
          </a:prstGeom>
        </p:spPr>
      </p:pic>
      <p:sp>
        <p:nvSpPr>
          <p:cNvPr id="10" name="Ellipse 9"/>
          <p:cNvSpPr/>
          <p:nvPr/>
        </p:nvSpPr>
        <p:spPr>
          <a:xfrm>
            <a:off x="10194587" y="4484451"/>
            <a:ext cx="204281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0488646" y="4484451"/>
            <a:ext cx="204281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10386505" y="2839514"/>
            <a:ext cx="204281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11156612" y="4596978"/>
            <a:ext cx="204281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26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Premiers résultats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912" y="1632320"/>
            <a:ext cx="5957086" cy="445626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2126" y="1516589"/>
            <a:ext cx="19240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3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Premiers résultats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8304" y="1375146"/>
            <a:ext cx="11449801" cy="556735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528" y="1690688"/>
            <a:ext cx="19240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21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Enhancing</a:t>
            </a:r>
            <a:r>
              <a:rPr lang="fr-FR" dirty="0" smtClean="0"/>
              <a:t> the </a:t>
            </a:r>
            <a:r>
              <a:rPr lang="fr-FR" dirty="0" err="1" smtClean="0"/>
              <a:t>osteoarticular</a:t>
            </a:r>
            <a:r>
              <a:rPr lang="fr-FR" dirty="0" smtClean="0"/>
              <a:t> model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On va ajouter une étape de calibration géométrique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DOSSIER : </a:t>
            </a:r>
            <a:r>
              <a:rPr lang="fr-FR" dirty="0" err="1" smtClean="0"/>
              <a:t>SideStep_Geometric_Calibration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Même étapes que </a:t>
            </a:r>
            <a:r>
              <a:rPr lang="fr-FR" dirty="0" err="1" smtClean="0"/>
              <a:t>précédement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Sauf pour les paramètres de l’analyse !!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916" y="3184491"/>
            <a:ext cx="24765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543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155</Words>
  <Application>Microsoft Office PowerPoint</Application>
  <PresentationFormat>Grand écran</PresentationFormat>
  <Paragraphs>53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Thème Office</vt:lpstr>
      <vt:lpstr> CusToM Workshop</vt:lpstr>
      <vt:lpstr>Generate Parameters</vt:lpstr>
      <vt:lpstr>AnalysisParameters</vt:lpstr>
      <vt:lpstr>What CusToM is Doing ?</vt:lpstr>
      <vt:lpstr>What CusToM is Doing ?</vt:lpstr>
      <vt:lpstr>What CusToM is Doing ?</vt:lpstr>
      <vt:lpstr>Premiers résultats</vt:lpstr>
      <vt:lpstr>Premiers résultats</vt:lpstr>
      <vt:lpstr>Enhancing the osteoarticular model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ppuchaud</dc:creator>
  <cp:lastModifiedBy>ppuchaud</cp:lastModifiedBy>
  <cp:revision>14</cp:revision>
  <dcterms:created xsi:type="dcterms:W3CDTF">2018-11-23T09:06:01Z</dcterms:created>
  <dcterms:modified xsi:type="dcterms:W3CDTF">2018-11-23T12:44:39Z</dcterms:modified>
</cp:coreProperties>
</file>