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5"/>
  </p:notesMasterIdLst>
  <p:sldIdLst>
    <p:sldId id="256" r:id="rId2"/>
    <p:sldId id="637" r:id="rId3"/>
    <p:sldId id="618" r:id="rId4"/>
    <p:sldId id="638" r:id="rId5"/>
    <p:sldId id="639" r:id="rId6"/>
    <p:sldId id="640" r:id="rId7"/>
    <p:sldId id="641" r:id="rId8"/>
    <p:sldId id="642" r:id="rId9"/>
    <p:sldId id="643" r:id="rId10"/>
    <p:sldId id="645" r:id="rId11"/>
    <p:sldId id="272" r:id="rId12"/>
    <p:sldId id="323" r:id="rId13"/>
    <p:sldId id="317" r:id="rId14"/>
    <p:sldId id="318" r:id="rId15"/>
    <p:sldId id="320" r:id="rId16"/>
    <p:sldId id="321" r:id="rId17"/>
    <p:sldId id="322" r:id="rId18"/>
    <p:sldId id="319" r:id="rId19"/>
    <p:sldId id="281" r:id="rId20"/>
    <p:sldId id="310" r:id="rId21"/>
    <p:sldId id="311" r:id="rId22"/>
    <p:sldId id="324" r:id="rId23"/>
    <p:sldId id="64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6E27EDA-1D7F-41A2-8571-6987236DC7F2}">
          <p14:sldIdLst>
            <p14:sldId id="256"/>
            <p14:sldId id="637"/>
            <p14:sldId id="618"/>
            <p14:sldId id="638"/>
            <p14:sldId id="639"/>
            <p14:sldId id="640"/>
            <p14:sldId id="641"/>
            <p14:sldId id="642"/>
            <p14:sldId id="643"/>
            <p14:sldId id="645"/>
            <p14:sldId id="272"/>
            <p14:sldId id="323"/>
            <p14:sldId id="317"/>
            <p14:sldId id="318"/>
            <p14:sldId id="320"/>
            <p14:sldId id="321"/>
            <p14:sldId id="322"/>
            <p14:sldId id="319"/>
            <p14:sldId id="281"/>
            <p14:sldId id="310"/>
            <p14:sldId id="311"/>
            <p14:sldId id="324"/>
            <p14:sldId id="6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12" y="5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FFD7-508C-4EDB-A26D-D90DC85B9A2D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6211-F973-44FC-B46F-4CB53765C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5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6211-F973-44FC-B46F-4CB53765C7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4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6211-F973-44FC-B46F-4CB53765C7D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4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AC46-A13F-4D58-9C31-966B3BC4BAC5}" type="datetime1">
              <a:rPr lang="fr-FR" smtClean="0"/>
              <a:t>28/11/2018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EFE-0587-4155-B12F-F81929A25BC8}" type="datetime1">
              <a:rPr lang="fr-FR" smtClean="0"/>
              <a:t>28/11/2018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554C-AE90-47BB-B86D-B2714BCB67BB}" type="datetime1">
              <a:rPr lang="fr-FR" smtClean="0"/>
              <a:t>28/11/2018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12CF-B823-4CB9-8D13-81F14469F58F}" type="datetime1">
              <a:rPr lang="fr-FR" smtClean="0"/>
              <a:t>28/11/2018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0" y="560717"/>
            <a:ext cx="12192000" cy="439858"/>
          </a:xfrm>
          <a:solidFill>
            <a:schemeClr val="accent2">
              <a:alpha val="18000"/>
            </a:schemeClr>
          </a:solidFill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fr-FR" sz="3200" b="1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573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BAC2-9BFE-418C-875B-36ED18C2CA69}" type="datetime1">
              <a:rPr lang="fr-FR" smtClean="0"/>
              <a:t>28/11/2018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2944-CC8D-4074-942F-1A9C7F244862}" type="datetime1">
              <a:rPr lang="fr-FR" smtClean="0"/>
              <a:t>28/11/2018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C648-7069-4261-A0E3-347ECC95E373}" type="datetime1">
              <a:rPr lang="fr-FR" smtClean="0"/>
              <a:t>28/11/2018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DC8A-A204-4021-BD83-73205245A8D6}" type="datetime1">
              <a:rPr lang="fr-FR" smtClean="0"/>
              <a:t>28/11/2018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2950-F05D-4D48-92AE-030E1EACD61A}" type="datetime1">
              <a:rPr lang="fr-FR" smtClean="0"/>
              <a:t>28/11/2018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1D64-4934-4E71-9629-D2AE53CE6744}" type="datetime1">
              <a:rPr lang="fr-FR" smtClean="0"/>
              <a:t>28/11/2018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7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88F8-D49B-4E98-9D69-A3D9720E08A3}" type="datetime1">
              <a:rPr lang="fr-FR" smtClean="0"/>
              <a:t>28/11/2018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60AA4-AD8C-4812-B37B-F4D90022AC68}" type="datetime1">
              <a:rPr lang="fr-FR" smtClean="0"/>
              <a:t>28/11/2018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CusToM - 2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1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9.pn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3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3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43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47.png"/><Relationship Id="rId19" Type="http://schemas.openxmlformats.org/officeDocument/2006/relationships/image" Target="NULL"/><Relationship Id="rId4" Type="http://schemas.openxmlformats.org/officeDocument/2006/relationships/image" Target="../media/image45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9.png"/><Relationship Id="rId4" Type="http://schemas.openxmlformats.org/officeDocument/2006/relationships/image" Target="NULL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46717"/>
            <a:ext cx="12192000" cy="663245"/>
          </a:xfrm>
          <a:solidFill>
            <a:schemeClr val="accent2">
              <a:alpha val="18000"/>
            </a:schemeClr>
          </a:solidFill>
        </p:spPr>
        <p:txBody>
          <a:bodyPr>
            <a:normAutofit/>
          </a:bodyPr>
          <a:lstStyle/>
          <a:p>
            <a:r>
              <a:rPr lang="en-GB" sz="3600" dirty="0" err="1"/>
              <a:t>CusToM</a:t>
            </a:r>
            <a:r>
              <a:rPr lang="fr-FR" sz="3600" dirty="0"/>
              <a:t> Workshop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Muscle forces tutorial</a:t>
            </a:r>
          </a:p>
          <a:p>
            <a:r>
              <a:rPr lang="fr-FR" dirty="0"/>
              <a:t>Charles Pontonnier, Pierre </a:t>
            </a:r>
            <a:r>
              <a:rPr lang="fr-FR" dirty="0" err="1"/>
              <a:t>Puchaud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62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C5BD9FC-FA7F-4142-A083-FC2268E8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18" y="2601367"/>
            <a:ext cx="3750159" cy="1379632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A6829B-86C7-4B48-9710-F6761948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0A2973-8D36-479E-923A-E6A2B9C1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10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DBEE87-125B-4A9C-8D96-1808E034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CusToM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F7C983-BDE2-4969-98F2-3064F345C0FD}"/>
              </a:ext>
            </a:extLst>
          </p:cNvPr>
          <p:cNvSpPr/>
          <p:nvPr/>
        </p:nvSpPr>
        <p:spPr>
          <a:xfrm>
            <a:off x="1283676" y="2601367"/>
            <a:ext cx="3657601" cy="4407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FA46288-AC82-4C15-BE1D-500BE3706561}"/>
              </a:ext>
            </a:extLst>
          </p:cNvPr>
          <p:cNvCxnSpPr/>
          <p:nvPr/>
        </p:nvCxnSpPr>
        <p:spPr>
          <a:xfrm flipV="1">
            <a:off x="4950069" y="2031023"/>
            <a:ext cx="1907931" cy="7913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73C02A3-1765-4B80-B8D3-F66D3D459471}"/>
              </a:ext>
            </a:extLst>
          </p:cNvPr>
          <p:cNvSpPr txBox="1"/>
          <p:nvPr/>
        </p:nvSpPr>
        <p:spPr>
          <a:xfrm>
            <a:off x="6866792" y="184641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 new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547B22-70FE-4EEE-96C4-D12D80492F4D}"/>
              </a:ext>
            </a:extLst>
          </p:cNvPr>
          <p:cNvSpPr/>
          <p:nvPr/>
        </p:nvSpPr>
        <p:spPr>
          <a:xfrm>
            <a:off x="1283675" y="3070797"/>
            <a:ext cx="3657601" cy="4407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439D0A8-7BB4-4E2C-ACC1-65816360CD74}"/>
              </a:ext>
            </a:extLst>
          </p:cNvPr>
          <p:cNvCxnSpPr>
            <a:cxnSpLocks/>
          </p:cNvCxnSpPr>
          <p:nvPr/>
        </p:nvCxnSpPr>
        <p:spPr>
          <a:xfrm flipV="1">
            <a:off x="4958861" y="3006011"/>
            <a:ext cx="1556239" cy="2699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173FB4E-0F8E-45C2-96B2-E652135F23BA}"/>
              </a:ext>
            </a:extLst>
          </p:cNvPr>
          <p:cNvSpPr txBox="1"/>
          <p:nvPr/>
        </p:nvSpPr>
        <p:spPr>
          <a:xfrm>
            <a:off x="6617676" y="2821345"/>
            <a:ext cx="34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Newton-Euler </a:t>
            </a:r>
            <a:r>
              <a:rPr lang="fr-FR" dirty="0" err="1"/>
              <a:t>Algorithm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9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46717"/>
            <a:ext cx="12192000" cy="663245"/>
          </a:xfrm>
          <a:solidFill>
            <a:schemeClr val="accent2">
              <a:alpha val="18000"/>
            </a:schemeClr>
          </a:solidFill>
        </p:spPr>
        <p:txBody>
          <a:bodyPr>
            <a:normAutofit/>
          </a:bodyPr>
          <a:lstStyle/>
          <a:p>
            <a:r>
              <a:rPr lang="fr-FR" sz="4000" dirty="0"/>
              <a:t>Newton Euler-</a:t>
            </a:r>
            <a:r>
              <a:rPr lang="fr-FR" sz="4000" dirty="0" err="1"/>
              <a:t>Algorithm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9070CB-679E-4554-BA68-BCB9C9B53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For more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details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see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5_INVERSE-DYNAMICS.pdf</a:t>
            </a:r>
          </a:p>
          <a:p>
            <a:r>
              <a:rPr lang="fr-FR" dirty="0"/>
              <a:t>Charles Pontonnier, Pierre </a:t>
            </a:r>
            <a:r>
              <a:rPr lang="fr-FR" dirty="0" err="1"/>
              <a:t>Puchaud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0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12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09745" y="4165628"/>
                <a:ext cx="2886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5" y="4165628"/>
                <a:ext cx="288681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924457" y="3429000"/>
                <a:ext cx="4045226" cy="1107996"/>
              </a:xfrm>
              <a:prstGeom prst="rect">
                <a:avLst/>
              </a:prstGeom>
              <a:solidFill>
                <a:schemeClr val="accent6">
                  <a:lumMod val="75000"/>
                  <a:alpha val="18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Equations of motion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457" y="3429000"/>
                <a:ext cx="4045226" cy="1107996"/>
              </a:xfrm>
              <a:prstGeom prst="rect">
                <a:avLst/>
              </a:prstGeom>
              <a:blipFill>
                <a:blip r:embed="rId3"/>
                <a:stretch>
                  <a:fillRect l="-897" t="-160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/>
          <p:cNvGrpSpPr/>
          <p:nvPr/>
        </p:nvGrpSpPr>
        <p:grpSpPr>
          <a:xfrm>
            <a:off x="5011465" y="2353302"/>
            <a:ext cx="3667539" cy="1111947"/>
            <a:chOff x="4238639" y="2958500"/>
            <a:chExt cx="3667539" cy="1111947"/>
          </a:xfrm>
        </p:grpSpPr>
        <p:cxnSp>
          <p:nvCxnSpPr>
            <p:cNvPr id="9" name="Connecteur droit avec flèche 8"/>
            <p:cNvCxnSpPr/>
            <p:nvPr/>
          </p:nvCxnSpPr>
          <p:spPr>
            <a:xfrm flipH="1">
              <a:off x="5131904" y="3280326"/>
              <a:ext cx="23192" cy="73466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4238639" y="2958500"/>
              <a:ext cx="3667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accent2">
                      <a:lumMod val="75000"/>
                    </a:schemeClr>
                  </a:solidFill>
                </a:rPr>
                <a:t>External</a:t>
              </a:r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 forces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411086" y="3424116"/>
                  <a:ext cx="76315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fr-FR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fr-FR" dirty="0"/>
                    <a:t>)</a:t>
                  </a:r>
                </a:p>
                <a:p>
                  <a:endParaRPr lang="fr-F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086" y="3424116"/>
                  <a:ext cx="763158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r="-72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/>
          <p:cNvGrpSpPr/>
          <p:nvPr/>
        </p:nvGrpSpPr>
        <p:grpSpPr>
          <a:xfrm>
            <a:off x="7949087" y="3422119"/>
            <a:ext cx="4216033" cy="837727"/>
            <a:chOff x="4449626" y="1224984"/>
            <a:chExt cx="4216033" cy="837727"/>
          </a:xfrm>
        </p:grpSpPr>
        <p:cxnSp>
          <p:nvCxnSpPr>
            <p:cNvPr id="13" name="Connecteur droit avec flèche 12"/>
            <p:cNvCxnSpPr>
              <a:cxnSpLocks/>
            </p:cNvCxnSpPr>
            <p:nvPr/>
          </p:nvCxnSpPr>
          <p:spPr>
            <a:xfrm>
              <a:off x="4449626" y="1878045"/>
              <a:ext cx="1459834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4998120" y="1224984"/>
              <a:ext cx="3667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accent2">
                      <a:lumMod val="75000"/>
                    </a:schemeClr>
                  </a:solidFill>
                </a:rPr>
                <a:t>Joint torques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909460" y="1693379"/>
                  <a:ext cx="6734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a14:m>
                  <a:r>
                    <a:rPr lang="fr-FR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460" y="1693379"/>
                  <a:ext cx="67345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r="-2703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Connecteur droit avec flèche 15"/>
          <p:cNvCxnSpPr/>
          <p:nvPr/>
        </p:nvCxnSpPr>
        <p:spPr>
          <a:xfrm>
            <a:off x="2778073" y="4152275"/>
            <a:ext cx="114638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6139" y="4846434"/>
            <a:ext cx="52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Angles,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angular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velocities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accelerations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22DBBA-BD46-4907-A141-DB8A67FE6BD1}"/>
                  </a:ext>
                </a:extLst>
              </p:cNvPr>
              <p:cNvSpPr/>
              <p:nvPr/>
            </p:nvSpPr>
            <p:spPr>
              <a:xfrm>
                <a:off x="2169082" y="1631315"/>
                <a:ext cx="1182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22DBBA-BD46-4907-A141-DB8A67FE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82" y="1631315"/>
                <a:ext cx="1182183" cy="369332"/>
              </a:xfrm>
              <a:prstGeom prst="rect">
                <a:avLst/>
              </a:prstGeom>
              <a:blipFill>
                <a:blip r:embed="rId6"/>
                <a:stretch>
                  <a:fillRect l="-4639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39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560717"/>
                <a:ext cx="12192000" cy="439858"/>
              </a:xfrm>
            </p:spPr>
            <p:txBody>
              <a:bodyPr/>
              <a:lstStyle/>
              <a:p>
                <a:r>
                  <a:rPr lang="fr-FR" dirty="0"/>
                  <a:t>Newton Euler </a:t>
                </a:r>
                <a:r>
                  <a:rPr lang="fr-FR" dirty="0" err="1"/>
                  <a:t>equations</a:t>
                </a:r>
                <a:r>
                  <a:rPr lang="fr-FR" dirty="0"/>
                  <a:t> for a </a:t>
                </a:r>
                <a:r>
                  <a:rPr lang="fr-FR" dirty="0" err="1"/>
                  <a:t>solid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717"/>
                <a:ext cx="12192000" cy="439858"/>
              </a:xfrm>
              <a:blipFill>
                <a:blip r:embed="rId2"/>
                <a:stretch>
                  <a:fillRect l="-1250" t="-37500" b="-5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/>
          <p:cNvGrpSpPr/>
          <p:nvPr/>
        </p:nvGrpSpPr>
        <p:grpSpPr>
          <a:xfrm>
            <a:off x="138582" y="1722743"/>
            <a:ext cx="845262" cy="753609"/>
            <a:chOff x="3040938" y="5017098"/>
            <a:chExt cx="845262" cy="753609"/>
          </a:xfrm>
        </p:grpSpPr>
        <p:cxnSp>
          <p:nvCxnSpPr>
            <p:cNvPr id="9" name="Connecteur droit avec flèche 8"/>
            <p:cNvCxnSpPr/>
            <p:nvPr/>
          </p:nvCxnSpPr>
          <p:spPr>
            <a:xfrm flipV="1">
              <a:off x="3401100" y="5017098"/>
              <a:ext cx="10160" cy="479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3401100" y="5496369"/>
              <a:ext cx="485100" cy="19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3040938" y="5486018"/>
              <a:ext cx="370323" cy="2846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892061" y="2142931"/>
                <a:ext cx="7392838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acc>
                                <m:accPr>
                                  <m:chr m:val="̈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e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  <m:acc>
                                <m:accPr>
                                  <m:chr m:val="̇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ac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061" y="2142931"/>
                <a:ext cx="739283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1950955" y="4032830"/>
                <a:ext cx="10325819" cy="1765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fr-FR" dirty="0"/>
                  <a:t> 	external forces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/>
                  <a:t> 	solid mass</a:t>
                </a:r>
              </a:p>
              <a:p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fr-FR" b="1" dirty="0"/>
                  <a:t> 	</a:t>
                </a:r>
                <a:r>
                  <a:rPr lang="fr-FR" dirty="0"/>
                  <a:t>center of mass of the solid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(world) frame</a:t>
                </a:r>
              </a:p>
              <a:p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fr-FR" b="1" dirty="0"/>
                  <a:t>	</a:t>
                </a:r>
                <a:r>
                  <a:rPr lang="fr-FR" dirty="0" err="1"/>
                  <a:t>angular</a:t>
                </a:r>
                <a:r>
                  <a:rPr lang="fr-FR" dirty="0"/>
                  <a:t> velocity of the solid in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1" dirty="0"/>
              </a:p>
              <a:p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fr-FR" b="1" dirty="0"/>
                  <a:t> 	</a:t>
                </a:r>
                <a:r>
                  <a:rPr lang="fr-FR" dirty="0"/>
                  <a:t>inertia matrix of the solid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dirty="0"/>
                  <a:t> 	torque associated to external forces, expressed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at the center of mass</a:t>
                </a: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955" y="4032830"/>
                <a:ext cx="10325819" cy="1765804"/>
              </a:xfrm>
              <a:prstGeom prst="rect">
                <a:avLst/>
              </a:prstGeom>
              <a:blipFill>
                <a:blip r:embed="rId6"/>
                <a:stretch>
                  <a:fillRect l="-177" t="-2076" b="-48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423444" y="1594937"/>
            <a:ext cx="1844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At center of mass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8217231" y="2669069"/>
            <a:ext cx="71120" cy="5194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719391" y="3167082"/>
            <a:ext cx="41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Acceleration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momentum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81156" y="2517595"/>
            <a:ext cx="1492348" cy="27284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 rot="1982386">
            <a:off x="888339" y="1620568"/>
            <a:ext cx="2755118" cy="1621229"/>
          </a:xfrm>
          <a:custGeom>
            <a:avLst/>
            <a:gdLst>
              <a:gd name="connsiteX0" fmla="*/ 320077 w 2755118"/>
              <a:gd name="connsiteY0" fmla="*/ 126815 h 1621229"/>
              <a:gd name="connsiteX1" fmla="*/ 45757 w 2755118"/>
              <a:gd name="connsiteY1" fmla="*/ 898975 h 1621229"/>
              <a:gd name="connsiteX2" fmla="*/ 1376717 w 2755118"/>
              <a:gd name="connsiteY2" fmla="*/ 1620335 h 1621229"/>
              <a:gd name="connsiteX3" fmla="*/ 2626397 w 2755118"/>
              <a:gd name="connsiteY3" fmla="*/ 1031055 h 1621229"/>
              <a:gd name="connsiteX4" fmla="*/ 2616237 w 2755118"/>
              <a:gd name="connsiteY4" fmla="*/ 289375 h 1621229"/>
              <a:gd name="connsiteX5" fmla="*/ 1752637 w 2755118"/>
              <a:gd name="connsiteY5" fmla="*/ 289375 h 1621229"/>
              <a:gd name="connsiteX6" fmla="*/ 980477 w 2755118"/>
              <a:gd name="connsiteY6" fmla="*/ 309695 h 1621229"/>
              <a:gd name="connsiteX7" fmla="*/ 441997 w 2755118"/>
              <a:gd name="connsiteY7" fmla="*/ 15055 h 1621229"/>
              <a:gd name="connsiteX8" fmla="*/ 320077 w 2755118"/>
              <a:gd name="connsiteY8" fmla="*/ 126815 h 16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18" h="1621229">
                <a:moveTo>
                  <a:pt x="320077" y="126815"/>
                </a:moveTo>
                <a:cubicBezTo>
                  <a:pt x="254037" y="274135"/>
                  <a:pt x="-130350" y="650055"/>
                  <a:pt x="45757" y="898975"/>
                </a:cubicBezTo>
                <a:cubicBezTo>
                  <a:pt x="221864" y="1147895"/>
                  <a:pt x="946610" y="1598322"/>
                  <a:pt x="1376717" y="1620335"/>
                </a:cubicBezTo>
                <a:cubicBezTo>
                  <a:pt x="1806824" y="1642348"/>
                  <a:pt x="2419810" y="1252882"/>
                  <a:pt x="2626397" y="1031055"/>
                </a:cubicBezTo>
                <a:cubicBezTo>
                  <a:pt x="2832984" y="809228"/>
                  <a:pt x="2761864" y="412988"/>
                  <a:pt x="2616237" y="289375"/>
                </a:cubicBezTo>
                <a:cubicBezTo>
                  <a:pt x="2470610" y="165762"/>
                  <a:pt x="2025264" y="285988"/>
                  <a:pt x="1752637" y="289375"/>
                </a:cubicBezTo>
                <a:cubicBezTo>
                  <a:pt x="1480010" y="292762"/>
                  <a:pt x="1198917" y="355415"/>
                  <a:pt x="980477" y="309695"/>
                </a:cubicBezTo>
                <a:cubicBezTo>
                  <a:pt x="762037" y="263975"/>
                  <a:pt x="552064" y="40455"/>
                  <a:pt x="441997" y="15055"/>
                </a:cubicBezTo>
                <a:cubicBezTo>
                  <a:pt x="331930" y="-10345"/>
                  <a:pt x="386117" y="-20505"/>
                  <a:pt x="320077" y="12681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706256" y="1594983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139377" y="2302676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471" r="-2058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C0659745-F0C1-44B6-A3DA-E61F011EB58E}"/>
              </a:ext>
            </a:extLst>
          </p:cNvPr>
          <p:cNvSpPr txBox="1"/>
          <p:nvPr/>
        </p:nvSpPr>
        <p:spPr>
          <a:xfrm>
            <a:off x="9113520" y="2191663"/>
            <a:ext cx="134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(1)</a:t>
            </a:r>
          </a:p>
          <a:p>
            <a:r>
              <a:rPr lang="fr-FR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0783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14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Spatial </a:t>
            </a:r>
            <a:r>
              <a:rPr lang="fr-FR" dirty="0" err="1"/>
              <a:t>equations</a:t>
            </a:r>
            <a:r>
              <a:rPr lang="fr-FR" dirty="0"/>
              <a:t> of motion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[Featherstone2007]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138582" y="1722743"/>
            <a:ext cx="845262" cy="753609"/>
            <a:chOff x="3040938" y="5017098"/>
            <a:chExt cx="845262" cy="753609"/>
          </a:xfrm>
        </p:grpSpPr>
        <p:cxnSp>
          <p:nvCxnSpPr>
            <p:cNvPr id="30" name="Connecteur droit avec flèche 29"/>
            <p:cNvCxnSpPr/>
            <p:nvPr/>
          </p:nvCxnSpPr>
          <p:spPr>
            <a:xfrm flipV="1">
              <a:off x="3401100" y="5017098"/>
              <a:ext cx="10160" cy="479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401100" y="5496369"/>
              <a:ext cx="485100" cy="19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3040938" y="5486018"/>
              <a:ext cx="370323" cy="2846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3789680" y="1379346"/>
                <a:ext cx="42265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Velocity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in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: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80" y="1379346"/>
                <a:ext cx="4226560" cy="923330"/>
              </a:xfrm>
              <a:prstGeom prst="rect">
                <a:avLst/>
              </a:prstGeom>
              <a:blipFill>
                <a:blip r:embed="rId4"/>
                <a:stretch>
                  <a:fillRect l="-1299" t="-32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7918383" y="1411053"/>
                <a:ext cx="1634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fr-FR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fr-FR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83" y="1411053"/>
                <a:ext cx="163429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66" t="-2174" r="-186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3789680" y="1805207"/>
                <a:ext cx="42265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Acceleratio</a:t>
                </a:r>
                <a:r>
                  <a:rPr lang="fr-FR" dirty="0" err="1"/>
                  <a:t>n</a:t>
                </a:r>
                <a:r>
                  <a:rPr lang="fr-FR" dirty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dirty="0"/>
                  <a:t> in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fr-FR" dirty="0"/>
                  <a:t>: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680" y="1805207"/>
                <a:ext cx="4226560" cy="923330"/>
              </a:xfrm>
              <a:prstGeom prst="rect">
                <a:avLst/>
              </a:prstGeom>
              <a:blipFill>
                <a:blip r:embed="rId6"/>
                <a:stretch>
                  <a:fillRect l="-1299" t="-32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808829" y="1805207"/>
                <a:ext cx="2718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fr-FR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fr-FR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829" y="1805207"/>
                <a:ext cx="271894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3863553" y="2419831"/>
            <a:ext cx="422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center of mass </a:t>
            </a:r>
            <a:r>
              <a:rPr lang="fr-FR" dirty="0" err="1"/>
              <a:t>acceleration</a:t>
            </a:r>
            <a:r>
              <a:rPr lang="fr-FR" dirty="0"/>
              <a:t> </a:t>
            </a:r>
            <a:r>
              <a:rPr lang="fr-FR" dirty="0" err="1"/>
              <a:t>becomes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193280" y="2423274"/>
                <a:ext cx="5272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fr-F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fr-FR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fr-FR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fr-FR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fr-FR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80" y="2423274"/>
                <a:ext cx="527256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orme libre 44"/>
          <p:cNvSpPr/>
          <p:nvPr/>
        </p:nvSpPr>
        <p:spPr>
          <a:xfrm rot="1982386">
            <a:off x="888339" y="1620568"/>
            <a:ext cx="2755118" cy="1621229"/>
          </a:xfrm>
          <a:custGeom>
            <a:avLst/>
            <a:gdLst>
              <a:gd name="connsiteX0" fmla="*/ 320077 w 2755118"/>
              <a:gd name="connsiteY0" fmla="*/ 126815 h 1621229"/>
              <a:gd name="connsiteX1" fmla="*/ 45757 w 2755118"/>
              <a:gd name="connsiteY1" fmla="*/ 898975 h 1621229"/>
              <a:gd name="connsiteX2" fmla="*/ 1376717 w 2755118"/>
              <a:gd name="connsiteY2" fmla="*/ 1620335 h 1621229"/>
              <a:gd name="connsiteX3" fmla="*/ 2626397 w 2755118"/>
              <a:gd name="connsiteY3" fmla="*/ 1031055 h 1621229"/>
              <a:gd name="connsiteX4" fmla="*/ 2616237 w 2755118"/>
              <a:gd name="connsiteY4" fmla="*/ 289375 h 1621229"/>
              <a:gd name="connsiteX5" fmla="*/ 1752637 w 2755118"/>
              <a:gd name="connsiteY5" fmla="*/ 289375 h 1621229"/>
              <a:gd name="connsiteX6" fmla="*/ 980477 w 2755118"/>
              <a:gd name="connsiteY6" fmla="*/ 309695 h 1621229"/>
              <a:gd name="connsiteX7" fmla="*/ 441997 w 2755118"/>
              <a:gd name="connsiteY7" fmla="*/ 15055 h 1621229"/>
              <a:gd name="connsiteX8" fmla="*/ 320077 w 2755118"/>
              <a:gd name="connsiteY8" fmla="*/ 126815 h 16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18" h="1621229">
                <a:moveTo>
                  <a:pt x="320077" y="126815"/>
                </a:moveTo>
                <a:cubicBezTo>
                  <a:pt x="254037" y="274135"/>
                  <a:pt x="-130350" y="650055"/>
                  <a:pt x="45757" y="898975"/>
                </a:cubicBezTo>
                <a:cubicBezTo>
                  <a:pt x="221864" y="1147895"/>
                  <a:pt x="946610" y="1598322"/>
                  <a:pt x="1376717" y="1620335"/>
                </a:cubicBezTo>
                <a:cubicBezTo>
                  <a:pt x="1806824" y="1642348"/>
                  <a:pt x="2419810" y="1252882"/>
                  <a:pt x="2626397" y="1031055"/>
                </a:cubicBezTo>
                <a:cubicBezTo>
                  <a:pt x="2832984" y="809228"/>
                  <a:pt x="2761864" y="412988"/>
                  <a:pt x="2616237" y="289375"/>
                </a:cubicBezTo>
                <a:cubicBezTo>
                  <a:pt x="2470610" y="165762"/>
                  <a:pt x="2025264" y="285988"/>
                  <a:pt x="1752637" y="289375"/>
                </a:cubicBezTo>
                <a:cubicBezTo>
                  <a:pt x="1480010" y="292762"/>
                  <a:pt x="1198917" y="355415"/>
                  <a:pt x="980477" y="309695"/>
                </a:cubicBezTo>
                <a:cubicBezTo>
                  <a:pt x="762037" y="263975"/>
                  <a:pt x="552064" y="40455"/>
                  <a:pt x="441997" y="15055"/>
                </a:cubicBezTo>
                <a:cubicBezTo>
                  <a:pt x="331930" y="-10345"/>
                  <a:pt x="386117" y="-20505"/>
                  <a:pt x="320077" y="12681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1706256" y="1594983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lipse 47"/>
          <p:cNvSpPr/>
          <p:nvPr/>
        </p:nvSpPr>
        <p:spPr>
          <a:xfrm>
            <a:off x="2139377" y="2302676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471" r="-2058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9200" y="3545840"/>
                <a:ext cx="77114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Replacing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in (1),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it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comes</a:t>
                </a:r>
                <a:endParaRPr lang="fr-FR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fr-FR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fr-F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fr-F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545840"/>
                <a:ext cx="7711440" cy="1200329"/>
              </a:xfrm>
              <a:prstGeom prst="rect">
                <a:avLst/>
              </a:prstGeom>
              <a:blipFill>
                <a:blip r:embed="rId11"/>
                <a:stretch>
                  <a:fillRect l="-632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21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15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Spatial </a:t>
            </a:r>
            <a:r>
              <a:rPr lang="fr-FR" dirty="0" err="1"/>
              <a:t>equations</a:t>
            </a:r>
            <a:r>
              <a:rPr lang="fr-FR" dirty="0"/>
              <a:t> of motion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[Featherstone2007]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138582" y="1722743"/>
            <a:ext cx="845262" cy="753609"/>
            <a:chOff x="3040938" y="5017098"/>
            <a:chExt cx="845262" cy="753609"/>
          </a:xfrm>
        </p:grpSpPr>
        <p:cxnSp>
          <p:nvCxnSpPr>
            <p:cNvPr id="30" name="Connecteur droit avec flèche 29"/>
            <p:cNvCxnSpPr/>
            <p:nvPr/>
          </p:nvCxnSpPr>
          <p:spPr>
            <a:xfrm flipV="1">
              <a:off x="3401100" y="5017098"/>
              <a:ext cx="10160" cy="479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401100" y="5496369"/>
              <a:ext cx="485100" cy="19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3040938" y="5486018"/>
              <a:ext cx="370323" cy="2846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2647860" y="1553022"/>
                <a:ext cx="83208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External forces torque </a:t>
                </a:r>
                <a:r>
                  <a:rPr lang="fr-FR" dirty="0" err="1"/>
                  <a:t>expressed</a:t>
                </a:r>
                <a:r>
                  <a:rPr lang="fr-FR" dirty="0"/>
                  <a:t> at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860" y="1553022"/>
                <a:ext cx="8320815" cy="923330"/>
              </a:xfrm>
              <a:prstGeom prst="rect">
                <a:avLst/>
              </a:prstGeom>
              <a:blipFill>
                <a:blip r:embed="rId4"/>
                <a:stretch>
                  <a:fillRect l="-586" t="-39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orme libre 44"/>
          <p:cNvSpPr/>
          <p:nvPr/>
        </p:nvSpPr>
        <p:spPr>
          <a:xfrm rot="1982386">
            <a:off x="888339" y="1620568"/>
            <a:ext cx="2755118" cy="1621229"/>
          </a:xfrm>
          <a:custGeom>
            <a:avLst/>
            <a:gdLst>
              <a:gd name="connsiteX0" fmla="*/ 320077 w 2755118"/>
              <a:gd name="connsiteY0" fmla="*/ 126815 h 1621229"/>
              <a:gd name="connsiteX1" fmla="*/ 45757 w 2755118"/>
              <a:gd name="connsiteY1" fmla="*/ 898975 h 1621229"/>
              <a:gd name="connsiteX2" fmla="*/ 1376717 w 2755118"/>
              <a:gd name="connsiteY2" fmla="*/ 1620335 h 1621229"/>
              <a:gd name="connsiteX3" fmla="*/ 2626397 w 2755118"/>
              <a:gd name="connsiteY3" fmla="*/ 1031055 h 1621229"/>
              <a:gd name="connsiteX4" fmla="*/ 2616237 w 2755118"/>
              <a:gd name="connsiteY4" fmla="*/ 289375 h 1621229"/>
              <a:gd name="connsiteX5" fmla="*/ 1752637 w 2755118"/>
              <a:gd name="connsiteY5" fmla="*/ 289375 h 1621229"/>
              <a:gd name="connsiteX6" fmla="*/ 980477 w 2755118"/>
              <a:gd name="connsiteY6" fmla="*/ 309695 h 1621229"/>
              <a:gd name="connsiteX7" fmla="*/ 441997 w 2755118"/>
              <a:gd name="connsiteY7" fmla="*/ 15055 h 1621229"/>
              <a:gd name="connsiteX8" fmla="*/ 320077 w 2755118"/>
              <a:gd name="connsiteY8" fmla="*/ 126815 h 16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18" h="1621229">
                <a:moveTo>
                  <a:pt x="320077" y="126815"/>
                </a:moveTo>
                <a:cubicBezTo>
                  <a:pt x="254037" y="274135"/>
                  <a:pt x="-130350" y="650055"/>
                  <a:pt x="45757" y="898975"/>
                </a:cubicBezTo>
                <a:cubicBezTo>
                  <a:pt x="221864" y="1147895"/>
                  <a:pt x="946610" y="1598322"/>
                  <a:pt x="1376717" y="1620335"/>
                </a:cubicBezTo>
                <a:cubicBezTo>
                  <a:pt x="1806824" y="1642348"/>
                  <a:pt x="2419810" y="1252882"/>
                  <a:pt x="2626397" y="1031055"/>
                </a:cubicBezTo>
                <a:cubicBezTo>
                  <a:pt x="2832984" y="809228"/>
                  <a:pt x="2761864" y="412988"/>
                  <a:pt x="2616237" y="289375"/>
                </a:cubicBezTo>
                <a:cubicBezTo>
                  <a:pt x="2470610" y="165762"/>
                  <a:pt x="2025264" y="285988"/>
                  <a:pt x="1752637" y="289375"/>
                </a:cubicBezTo>
                <a:cubicBezTo>
                  <a:pt x="1480010" y="292762"/>
                  <a:pt x="1198917" y="355415"/>
                  <a:pt x="980477" y="309695"/>
                </a:cubicBezTo>
                <a:cubicBezTo>
                  <a:pt x="762037" y="263975"/>
                  <a:pt x="552064" y="40455"/>
                  <a:pt x="441997" y="15055"/>
                </a:cubicBezTo>
                <a:cubicBezTo>
                  <a:pt x="331930" y="-10345"/>
                  <a:pt x="386117" y="-20505"/>
                  <a:pt x="320077" y="12681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1706256" y="1594983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lipse 47"/>
          <p:cNvSpPr/>
          <p:nvPr/>
        </p:nvSpPr>
        <p:spPr>
          <a:xfrm>
            <a:off x="2139377" y="2302676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6471" r="-2058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5933202" y="1869080"/>
                <a:ext cx="77114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  <a:p>
                <a:r>
                  <a:rPr lang="fr-FR" b="1" dirty="0" err="1"/>
                  <a:t>With</a:t>
                </a:r>
                <a:r>
                  <a:rPr lang="fr-FR" b="1" dirty="0"/>
                  <a:t>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fr-FR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acc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fr-FR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b="1" dirty="0"/>
                  <a:t>And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02" y="1869080"/>
                <a:ext cx="7711440" cy="1477328"/>
              </a:xfrm>
              <a:prstGeom prst="rect">
                <a:avLst/>
              </a:prstGeom>
              <a:blipFill>
                <a:blip r:embed="rId7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089545" y="1569045"/>
                <a:ext cx="189083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45" y="1569045"/>
                <a:ext cx="1890839" cy="288477"/>
              </a:xfrm>
              <a:prstGeom prst="rect">
                <a:avLst/>
              </a:prstGeom>
              <a:blipFill rotWithShape="0">
                <a:blip r:embed="rId8"/>
                <a:stretch>
                  <a:fillRect l="-1290" t="-8333" r="-3871" b="-31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66256" y="2664012"/>
                <a:ext cx="224657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acc>
                        <m:accPr>
                          <m:chr m:val="̇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256" y="2664012"/>
                <a:ext cx="2246577" cy="380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949100" y="3627120"/>
                <a:ext cx="7839822" cy="93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Finally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fr-FR" dirty="0"/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acc>
                      <m:accPr>
                        <m:chr m:val="̇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fr-FR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acc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fr-FR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00" y="3627120"/>
                <a:ext cx="7839822" cy="934808"/>
              </a:xfrm>
              <a:prstGeom prst="rect">
                <a:avLst/>
              </a:prstGeom>
              <a:blipFill>
                <a:blip r:embed="rId10"/>
                <a:stretch>
                  <a:fillRect l="-700" t="-3268" b="-45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05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16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Spatial </a:t>
            </a:r>
            <a:r>
              <a:rPr lang="fr-FR" dirty="0" err="1"/>
              <a:t>equations</a:t>
            </a:r>
            <a:r>
              <a:rPr lang="fr-FR" dirty="0"/>
              <a:t> of motion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[Featherstone2007]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38582" y="1722743"/>
            <a:ext cx="845262" cy="753609"/>
            <a:chOff x="3040938" y="5017098"/>
            <a:chExt cx="845262" cy="753609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3401100" y="5017098"/>
              <a:ext cx="10160" cy="479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401100" y="5496369"/>
              <a:ext cx="485100" cy="19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3040938" y="5486018"/>
              <a:ext cx="370323" cy="2846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 11"/>
          <p:cNvSpPr/>
          <p:nvPr/>
        </p:nvSpPr>
        <p:spPr>
          <a:xfrm rot="1982386">
            <a:off x="888339" y="1620568"/>
            <a:ext cx="2755118" cy="1621229"/>
          </a:xfrm>
          <a:custGeom>
            <a:avLst/>
            <a:gdLst>
              <a:gd name="connsiteX0" fmla="*/ 320077 w 2755118"/>
              <a:gd name="connsiteY0" fmla="*/ 126815 h 1621229"/>
              <a:gd name="connsiteX1" fmla="*/ 45757 w 2755118"/>
              <a:gd name="connsiteY1" fmla="*/ 898975 h 1621229"/>
              <a:gd name="connsiteX2" fmla="*/ 1376717 w 2755118"/>
              <a:gd name="connsiteY2" fmla="*/ 1620335 h 1621229"/>
              <a:gd name="connsiteX3" fmla="*/ 2626397 w 2755118"/>
              <a:gd name="connsiteY3" fmla="*/ 1031055 h 1621229"/>
              <a:gd name="connsiteX4" fmla="*/ 2616237 w 2755118"/>
              <a:gd name="connsiteY4" fmla="*/ 289375 h 1621229"/>
              <a:gd name="connsiteX5" fmla="*/ 1752637 w 2755118"/>
              <a:gd name="connsiteY5" fmla="*/ 289375 h 1621229"/>
              <a:gd name="connsiteX6" fmla="*/ 980477 w 2755118"/>
              <a:gd name="connsiteY6" fmla="*/ 309695 h 1621229"/>
              <a:gd name="connsiteX7" fmla="*/ 441997 w 2755118"/>
              <a:gd name="connsiteY7" fmla="*/ 15055 h 1621229"/>
              <a:gd name="connsiteX8" fmla="*/ 320077 w 2755118"/>
              <a:gd name="connsiteY8" fmla="*/ 126815 h 16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18" h="1621229">
                <a:moveTo>
                  <a:pt x="320077" y="126815"/>
                </a:moveTo>
                <a:cubicBezTo>
                  <a:pt x="254037" y="274135"/>
                  <a:pt x="-130350" y="650055"/>
                  <a:pt x="45757" y="898975"/>
                </a:cubicBezTo>
                <a:cubicBezTo>
                  <a:pt x="221864" y="1147895"/>
                  <a:pt x="946610" y="1598322"/>
                  <a:pt x="1376717" y="1620335"/>
                </a:cubicBezTo>
                <a:cubicBezTo>
                  <a:pt x="1806824" y="1642348"/>
                  <a:pt x="2419810" y="1252882"/>
                  <a:pt x="2626397" y="1031055"/>
                </a:cubicBezTo>
                <a:cubicBezTo>
                  <a:pt x="2832984" y="809228"/>
                  <a:pt x="2761864" y="412988"/>
                  <a:pt x="2616237" y="289375"/>
                </a:cubicBezTo>
                <a:cubicBezTo>
                  <a:pt x="2470610" y="165762"/>
                  <a:pt x="2025264" y="285988"/>
                  <a:pt x="1752637" y="289375"/>
                </a:cubicBezTo>
                <a:cubicBezTo>
                  <a:pt x="1480010" y="292762"/>
                  <a:pt x="1198917" y="355415"/>
                  <a:pt x="980477" y="309695"/>
                </a:cubicBezTo>
                <a:cubicBezTo>
                  <a:pt x="762037" y="263975"/>
                  <a:pt x="552064" y="40455"/>
                  <a:pt x="441997" y="15055"/>
                </a:cubicBezTo>
                <a:cubicBezTo>
                  <a:pt x="331930" y="-10345"/>
                  <a:pt x="386117" y="-20505"/>
                  <a:pt x="320077" y="12681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06256" y="1594983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2139377" y="2302676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471" r="-2058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814220" y="2285947"/>
                <a:ext cx="7839822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acc>
                      <m:accPr>
                        <m:chr m:val="̇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fr-FR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acc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fr-FR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20" y="2285947"/>
                <a:ext cx="7839822" cy="380810"/>
              </a:xfrm>
              <a:prstGeom prst="rect">
                <a:avLst/>
              </a:prstGeom>
              <a:blipFill rotWithShape="0"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814220" y="1722743"/>
                <a:ext cx="4312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fr-FR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fr-F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fr-F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20" y="1722743"/>
                <a:ext cx="43122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èche droite 20"/>
          <p:cNvSpPr/>
          <p:nvPr/>
        </p:nvSpPr>
        <p:spPr>
          <a:xfrm rot="5400000">
            <a:off x="6924346" y="3236549"/>
            <a:ext cx="1270000" cy="51816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985760" y="3098800"/>
            <a:ext cx="260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That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expressed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matrix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-998295" y="5198599"/>
                <a:ext cx="6096000" cy="6792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295" y="5198599"/>
                <a:ext cx="6096000" cy="6792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215168" y="4834810"/>
            <a:ext cx="940391" cy="988985"/>
            <a:chOff x="151571" y="4949687"/>
            <a:chExt cx="1925707" cy="1186828"/>
          </a:xfrm>
        </p:grpSpPr>
        <p:sp>
          <p:nvSpPr>
            <p:cNvPr id="25" name="Triangle isocèle 24"/>
            <p:cNvSpPr/>
            <p:nvPr/>
          </p:nvSpPr>
          <p:spPr>
            <a:xfrm>
              <a:off x="151571" y="4949687"/>
              <a:ext cx="1925707" cy="1182756"/>
            </a:xfrm>
            <a:prstGeom prst="triangle">
              <a:avLst>
                <a:gd name="adj" fmla="val 51020"/>
              </a:avLst>
            </a:prstGeom>
            <a:solidFill>
              <a:schemeClr val="bg1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28162" y="5139280"/>
              <a:ext cx="715617" cy="99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dirty="0">
                  <a:solidFill>
                    <a:schemeClr val="accent2">
                      <a:lumMod val="75000"/>
                    </a:schemeClr>
                  </a:solidFill>
                </a:rPr>
                <a:t>!</a:t>
              </a:r>
              <a:endParaRPr lang="fr-FR" sz="9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102137" y="4957199"/>
            <a:ext cx="2074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(application produit vectoriel)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878262" y="4262293"/>
                <a:ext cx="5880328" cy="519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eqAr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eqArr>
                            </m:e>
                          </m:eqAr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262" y="4262293"/>
                <a:ext cx="5880328" cy="519886"/>
              </a:xfrm>
              <a:prstGeom prst="rect">
                <a:avLst/>
              </a:prstGeom>
              <a:blipFill rotWithShape="0">
                <a:blip r:embed="rId9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691789" y="5087553"/>
                <a:ext cx="8006875" cy="1139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This compact expression </a:t>
                </a:r>
                <a:r>
                  <a:rPr lang="fr-FR" dirty="0" err="1"/>
                  <a:t>involves</a:t>
                </a:r>
                <a:r>
                  <a:rPr lang="fr-FR" dirty="0"/>
                  <a:t> </a:t>
                </a:r>
                <a:r>
                  <a:rPr lang="fr-FR" dirty="0" err="1"/>
                  <a:t>two</a:t>
                </a:r>
                <a:r>
                  <a:rPr lang="fr-FR" dirty="0"/>
                  <a:t> </a:t>
                </a:r>
                <a:r>
                  <a:rPr lang="fr-FR" dirty="0" err="1"/>
                  <a:t>fundamental</a:t>
                </a:r>
                <a:r>
                  <a:rPr lang="fr-FR" dirty="0"/>
                  <a:t> spatial </a:t>
                </a:r>
                <a:r>
                  <a:rPr lang="fr-FR" dirty="0" err="1"/>
                  <a:t>algebra</a:t>
                </a:r>
                <a:r>
                  <a:rPr lang="fr-FR" dirty="0"/>
                  <a:t> </a:t>
                </a:r>
                <a:r>
                  <a:rPr lang="fr-FR" dirty="0" err="1"/>
                  <a:t>features</a:t>
                </a:r>
                <a:r>
                  <a:rPr lang="fr-FR" dirty="0"/>
                  <a:t> for </a:t>
                </a:r>
                <a:r>
                  <a:rPr lang="fr-FR" dirty="0" err="1"/>
                  <a:t>rigid</a:t>
                </a:r>
                <a:r>
                  <a:rPr lang="fr-FR" dirty="0"/>
                  <a:t> body </a:t>
                </a:r>
                <a:r>
                  <a:rPr lang="fr-FR" dirty="0" err="1"/>
                  <a:t>dynamics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are: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fr-FR" dirty="0"/>
                  <a:t> spatial </a:t>
                </a:r>
                <a:r>
                  <a:rPr lang="fr-FR" dirty="0" err="1"/>
                  <a:t>inertia</a:t>
                </a:r>
                <a:r>
                  <a:rPr lang="fr-FR" dirty="0"/>
                  <a:t> matrix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fr-F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</m:acc>
                          </m:e>
                        </m:eqAr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</m:acc>
                  </m:oMath>
                </a14:m>
                <a:r>
                  <a:rPr lang="fr-FR" dirty="0"/>
                  <a:t> spatial </a:t>
                </a:r>
                <a:r>
                  <a:rPr lang="fr-FR" dirty="0" err="1"/>
                  <a:t>acceleration</a:t>
                </a:r>
                <a:r>
                  <a:rPr lang="fr-FR" dirty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789" y="5087553"/>
                <a:ext cx="8006875" cy="1139286"/>
              </a:xfrm>
              <a:prstGeom prst="rect">
                <a:avLst/>
              </a:prstGeom>
              <a:blipFill>
                <a:blip r:embed="rId10"/>
                <a:stretch>
                  <a:fillRect l="-685" t="-3226" b="-8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878262" y="4177174"/>
            <a:ext cx="6023418" cy="79372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95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17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Spatial </a:t>
            </a:r>
            <a:r>
              <a:rPr lang="fr-FR" dirty="0" err="1"/>
              <a:t>inertia</a:t>
            </a:r>
            <a:r>
              <a:rPr lang="fr-FR" dirty="0"/>
              <a:t> and spatial </a:t>
            </a:r>
            <a:r>
              <a:rPr lang="fr-FR" dirty="0" err="1"/>
              <a:t>acceleration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38582" y="1722743"/>
            <a:ext cx="845262" cy="753609"/>
            <a:chOff x="3040938" y="5017098"/>
            <a:chExt cx="845262" cy="753609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3401100" y="5017098"/>
              <a:ext cx="10160" cy="479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401100" y="5496369"/>
              <a:ext cx="485100" cy="19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3040938" y="5486018"/>
              <a:ext cx="370323" cy="2846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7" y="2207354"/>
                <a:ext cx="30373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2" y="1961413"/>
                <a:ext cx="3986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e libre 10"/>
          <p:cNvSpPr/>
          <p:nvPr/>
        </p:nvSpPr>
        <p:spPr>
          <a:xfrm rot="1982386">
            <a:off x="888339" y="1620568"/>
            <a:ext cx="2755118" cy="1621229"/>
          </a:xfrm>
          <a:custGeom>
            <a:avLst/>
            <a:gdLst>
              <a:gd name="connsiteX0" fmla="*/ 320077 w 2755118"/>
              <a:gd name="connsiteY0" fmla="*/ 126815 h 1621229"/>
              <a:gd name="connsiteX1" fmla="*/ 45757 w 2755118"/>
              <a:gd name="connsiteY1" fmla="*/ 898975 h 1621229"/>
              <a:gd name="connsiteX2" fmla="*/ 1376717 w 2755118"/>
              <a:gd name="connsiteY2" fmla="*/ 1620335 h 1621229"/>
              <a:gd name="connsiteX3" fmla="*/ 2626397 w 2755118"/>
              <a:gd name="connsiteY3" fmla="*/ 1031055 h 1621229"/>
              <a:gd name="connsiteX4" fmla="*/ 2616237 w 2755118"/>
              <a:gd name="connsiteY4" fmla="*/ 289375 h 1621229"/>
              <a:gd name="connsiteX5" fmla="*/ 1752637 w 2755118"/>
              <a:gd name="connsiteY5" fmla="*/ 289375 h 1621229"/>
              <a:gd name="connsiteX6" fmla="*/ 980477 w 2755118"/>
              <a:gd name="connsiteY6" fmla="*/ 309695 h 1621229"/>
              <a:gd name="connsiteX7" fmla="*/ 441997 w 2755118"/>
              <a:gd name="connsiteY7" fmla="*/ 15055 h 1621229"/>
              <a:gd name="connsiteX8" fmla="*/ 320077 w 2755118"/>
              <a:gd name="connsiteY8" fmla="*/ 126815 h 16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18" h="1621229">
                <a:moveTo>
                  <a:pt x="320077" y="126815"/>
                </a:moveTo>
                <a:cubicBezTo>
                  <a:pt x="254037" y="274135"/>
                  <a:pt x="-130350" y="650055"/>
                  <a:pt x="45757" y="898975"/>
                </a:cubicBezTo>
                <a:cubicBezTo>
                  <a:pt x="221864" y="1147895"/>
                  <a:pt x="946610" y="1598322"/>
                  <a:pt x="1376717" y="1620335"/>
                </a:cubicBezTo>
                <a:cubicBezTo>
                  <a:pt x="1806824" y="1642348"/>
                  <a:pt x="2419810" y="1252882"/>
                  <a:pt x="2626397" y="1031055"/>
                </a:cubicBezTo>
                <a:cubicBezTo>
                  <a:pt x="2832984" y="809228"/>
                  <a:pt x="2761864" y="412988"/>
                  <a:pt x="2616237" y="289375"/>
                </a:cubicBezTo>
                <a:cubicBezTo>
                  <a:pt x="2470610" y="165762"/>
                  <a:pt x="2025264" y="285988"/>
                  <a:pt x="1752637" y="289375"/>
                </a:cubicBezTo>
                <a:cubicBezTo>
                  <a:pt x="1480010" y="292762"/>
                  <a:pt x="1198917" y="355415"/>
                  <a:pt x="980477" y="309695"/>
                </a:cubicBezTo>
                <a:cubicBezTo>
                  <a:pt x="762037" y="263975"/>
                  <a:pt x="552064" y="40455"/>
                  <a:pt x="441997" y="15055"/>
                </a:cubicBezTo>
                <a:cubicBezTo>
                  <a:pt x="331930" y="-10345"/>
                  <a:pt x="386117" y="-20505"/>
                  <a:pt x="320077" y="12681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706256" y="1594983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96" y="1509614"/>
                <a:ext cx="20120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2139377" y="2302676"/>
            <a:ext cx="71120" cy="81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52" y="2204816"/>
                <a:ext cx="20960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471" r="-2058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4114800" y="1509614"/>
            <a:ext cx="745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Spatial inertia matrix</a:t>
            </a:r>
            <a:r>
              <a:rPr lang="en-US"/>
              <a:t>: 6 x 6 Symmetrical matrix: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8496" y="3677123"/>
                <a:ext cx="1711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identity</a:t>
                </a:r>
                <a:r>
                  <a:rPr lang="fr-FR" dirty="0"/>
                  <a:t> matrix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6" y="3677123"/>
                <a:ext cx="1711302" cy="369332"/>
              </a:xfrm>
              <a:prstGeom prst="rect">
                <a:avLst/>
              </a:prstGeom>
              <a:blipFill>
                <a:blip r:embed="rId6"/>
                <a:stretch>
                  <a:fillRect t="-8197" r="-249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6380823" y="1986781"/>
                <a:ext cx="2229777" cy="497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/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823" y="1986781"/>
                <a:ext cx="2229777" cy="4975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/>
          <p:cNvSpPr txBox="1"/>
          <p:nvPr/>
        </p:nvSpPr>
        <p:spPr>
          <a:xfrm>
            <a:off x="4114800" y="2910111"/>
            <a:ext cx="745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Spatial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acceleration</a:t>
            </a:r>
            <a:r>
              <a:rPr lang="fr-FR" dirty="0"/>
              <a:t>: not a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acceleration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73992" y="3523484"/>
                <a:ext cx="1101006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92" y="3523484"/>
                <a:ext cx="1101006" cy="5852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59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18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Equations of motion of one </a:t>
            </a:r>
            <a:r>
              <a:rPr lang="fr-FR" dirty="0" err="1"/>
              <a:t>solid</a:t>
            </a:r>
            <a:r>
              <a:rPr lang="fr-FR" dirty="0"/>
              <a:t> in a </a:t>
            </a:r>
            <a:r>
              <a:rPr lang="fr-FR" dirty="0" err="1"/>
              <a:t>polyarticulated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of </a:t>
            </a:r>
            <a:r>
              <a:rPr lang="fr-FR" dirty="0" err="1"/>
              <a:t>solids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99680" y="1829327"/>
            <a:ext cx="5466282" cy="4491960"/>
          </a:xfrm>
          <a:prstGeom prst="rect">
            <a:avLst/>
          </a:prstGeom>
          <a:solidFill>
            <a:schemeClr val="accent2">
              <a:lumMod val="75000"/>
              <a:alpha val="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905973" y="4543312"/>
            <a:ext cx="1026217" cy="247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754400" y="4016547"/>
            <a:ext cx="151574" cy="1411372"/>
            <a:chOff x="5324887" y="2613991"/>
            <a:chExt cx="151574" cy="1411372"/>
          </a:xfrm>
        </p:grpSpPr>
        <p:cxnSp>
          <p:nvCxnSpPr>
            <p:cNvPr id="8" name="Connecteur droit 7"/>
            <p:cNvCxnSpPr/>
            <p:nvPr/>
          </p:nvCxnSpPr>
          <p:spPr>
            <a:xfrm flipH="1">
              <a:off x="5456583" y="2613991"/>
              <a:ext cx="19878" cy="1391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5327374" y="2613991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H="1">
              <a:off x="5327374" y="2750932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5332344" y="2887873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5337313" y="3024814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5337313" y="3161755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5327375" y="3298696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5337315" y="3435637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5332343" y="3572578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5324887" y="3709519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5337731" y="3846458"/>
              <a:ext cx="129209" cy="178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Ellipse 18"/>
          <p:cNvSpPr/>
          <p:nvPr/>
        </p:nvSpPr>
        <p:spPr>
          <a:xfrm rot="19010336">
            <a:off x="1595084" y="4254496"/>
            <a:ext cx="1026217" cy="247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 rot="18834474">
            <a:off x="1076731" y="2161087"/>
            <a:ext cx="1026217" cy="247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 rot="2287580">
            <a:off x="1884272" y="3031698"/>
            <a:ext cx="2313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…</a:t>
            </a:r>
          </a:p>
        </p:txBody>
      </p:sp>
      <p:sp>
        <p:nvSpPr>
          <p:cNvPr id="22" name="Ellipse 21"/>
          <p:cNvSpPr/>
          <p:nvPr/>
        </p:nvSpPr>
        <p:spPr>
          <a:xfrm rot="15825115">
            <a:off x="6857545" y="3591179"/>
            <a:ext cx="1643576" cy="668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 rot="294483">
            <a:off x="1203574" y="2546089"/>
            <a:ext cx="1026217" cy="247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 rot="15825115">
            <a:off x="1878152" y="3506269"/>
            <a:ext cx="1026217" cy="2473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8083005" y="2913160"/>
                <a:ext cx="2782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𝒆𝒎𝒆</m:t>
                        </m:r>
                      </m:sup>
                    </m:sSup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solid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(mass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005" y="2913160"/>
                <a:ext cx="2782956" cy="646331"/>
              </a:xfrm>
              <a:prstGeom prst="rect">
                <a:avLst/>
              </a:prstGeom>
              <a:blipFill>
                <a:blip r:embed="rId2"/>
                <a:stretch>
                  <a:fillRect t="-5660" r="-2851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740090" y="4543722"/>
                <a:ext cx="883383" cy="39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90" y="4543722"/>
                <a:ext cx="883383" cy="399725"/>
              </a:xfrm>
              <a:prstGeom prst="rect">
                <a:avLst/>
              </a:prstGeom>
              <a:blipFill rotWithShape="0">
                <a:blip r:embed="rId3"/>
                <a:stretch>
                  <a:fillRect l="-2069" t="-6061" r="-2069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 rot="13111868">
            <a:off x="5628592" y="2111801"/>
            <a:ext cx="1643576" cy="66813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rot="12834899">
            <a:off x="8061846" y="4992206"/>
            <a:ext cx="1643576" cy="66813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flipH="1" flipV="1">
            <a:off x="7679333" y="4383157"/>
            <a:ext cx="176202" cy="3346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752675" y="3695614"/>
            <a:ext cx="595234" cy="1485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954385" y="3430102"/>
                <a:ext cx="869918" cy="39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385" y="3430102"/>
                <a:ext cx="869918" cy="399725"/>
              </a:xfrm>
              <a:prstGeom prst="rect">
                <a:avLst/>
              </a:prstGeom>
              <a:blipFill rotWithShape="0">
                <a:blip r:embed="rId4"/>
                <a:stretch>
                  <a:fillRect l="-2113" t="-7692" r="-2817" b="-1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/>
          <p:cNvCxnSpPr/>
          <p:nvPr/>
        </p:nvCxnSpPr>
        <p:spPr>
          <a:xfrm flipH="1" flipV="1">
            <a:off x="7103604" y="4067399"/>
            <a:ext cx="2957505" cy="215029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7607940" y="2768232"/>
            <a:ext cx="152401" cy="22349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/>
          <p:nvPr/>
        </p:nvCxnSpPr>
        <p:spPr>
          <a:xfrm rot="16200000" flipV="1">
            <a:off x="7675144" y="4406105"/>
            <a:ext cx="386582" cy="330757"/>
          </a:xfrm>
          <a:prstGeom prst="curvedConnector3">
            <a:avLst>
              <a:gd name="adj1" fmla="val 124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988814" y="4181685"/>
                <a:ext cx="802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14" y="4181685"/>
                <a:ext cx="80291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r="-2290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687540" y="5717076"/>
                <a:ext cx="440303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polyarticulated</a:t>
                </a:r>
                <a:r>
                  <a:rPr lang="fr-FR" dirty="0"/>
                  <a:t> </a:t>
                </a:r>
                <a:r>
                  <a:rPr lang="fr-FR" dirty="0" err="1"/>
                  <a:t>solids</a:t>
                </a:r>
                <a:r>
                  <a:rPr lang="fr-FR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dirty="0"/>
                  <a:t> joints</a:t>
                </a:r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0" y="5717076"/>
                <a:ext cx="4403035" cy="390748"/>
              </a:xfrm>
              <a:prstGeom prst="rect">
                <a:avLst/>
              </a:prstGeom>
              <a:blipFill>
                <a:blip r:embed="rId6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2418080" y="3517289"/>
            <a:ext cx="2976212" cy="280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2418080" y="1829327"/>
            <a:ext cx="2981599" cy="1687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Étoile à 5 branches 38"/>
          <p:cNvSpPr/>
          <p:nvPr/>
        </p:nvSpPr>
        <p:spPr>
          <a:xfrm>
            <a:off x="7722059" y="4590515"/>
            <a:ext cx="237562" cy="23191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453886" y="4806166"/>
                <a:ext cx="803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86" y="4806166"/>
                <a:ext cx="80329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227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703056" y="3517289"/>
                <a:ext cx="782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056" y="3517289"/>
                <a:ext cx="78252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836" r="-312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Étoile à 5 branches 41"/>
          <p:cNvSpPr/>
          <p:nvPr/>
        </p:nvSpPr>
        <p:spPr>
          <a:xfrm>
            <a:off x="7565671" y="3769903"/>
            <a:ext cx="237562" cy="23191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6984370" y="2767749"/>
            <a:ext cx="464295" cy="4095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089703" y="2429247"/>
                <a:ext cx="1137940" cy="435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03" y="2429247"/>
                <a:ext cx="1137940" cy="435376"/>
              </a:xfrm>
              <a:prstGeom prst="rect">
                <a:avLst/>
              </a:prstGeom>
              <a:blipFill rotWithShape="0">
                <a:blip r:embed="rId9"/>
                <a:stretch>
                  <a:fillRect l="-1604" t="-5556" r="-1070" b="-6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817" y="1054468"/>
                <a:ext cx="4824526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fr-F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1" i="1"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e>
                                        <m:sub>
                                          <m: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fr-FR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" y="1054468"/>
                <a:ext cx="4824526" cy="616387"/>
              </a:xfrm>
              <a:prstGeom prst="rect">
                <a:avLst/>
              </a:prstGeom>
              <a:blipFill rotWithShape="0"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8226" y="1805493"/>
                <a:ext cx="513217" cy="39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" y="1805493"/>
                <a:ext cx="513217" cy="399725"/>
              </a:xfrm>
              <a:prstGeom prst="rect">
                <a:avLst/>
              </a:prstGeom>
              <a:blipFill rotWithShape="0"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45219" y="1805493"/>
                <a:ext cx="767774" cy="435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b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9" y="1805493"/>
                <a:ext cx="767774" cy="435376"/>
              </a:xfrm>
              <a:prstGeom prst="rect">
                <a:avLst/>
              </a:prstGeom>
              <a:blipFill rotWithShape="0">
                <a:blip r:embed="rId12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ccolade fermante 47"/>
          <p:cNvSpPr/>
          <p:nvPr/>
        </p:nvSpPr>
        <p:spPr>
          <a:xfrm rot="5400000">
            <a:off x="196827" y="1604439"/>
            <a:ext cx="209864" cy="3012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ccolade fermante 48"/>
          <p:cNvSpPr/>
          <p:nvPr/>
        </p:nvSpPr>
        <p:spPr>
          <a:xfrm rot="5400000">
            <a:off x="952997" y="1620155"/>
            <a:ext cx="209864" cy="30125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6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5" grpId="0"/>
      <p:bldP spid="26" grpId="0"/>
      <p:bldP spid="27" grpId="0" animBg="1"/>
      <p:bldP spid="28" grpId="0" animBg="1"/>
      <p:bldP spid="31" grpId="0"/>
      <p:bldP spid="35" grpId="0"/>
      <p:bldP spid="39" grpId="0" animBg="1"/>
      <p:bldP spid="40" grpId="0"/>
      <p:bldP spid="41" grpId="0"/>
      <p:bldP spid="42" grpId="0" animBg="1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19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Newton-Euler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838200" y="150279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800" b="1" dirty="0" err="1">
                <a:solidFill>
                  <a:schemeClr val="accent2">
                    <a:lumMod val="75000"/>
                  </a:schemeClr>
                </a:solidFill>
              </a:rPr>
              <a:t>Recursive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 Newton-Euler </a:t>
            </a:r>
            <a:r>
              <a:rPr lang="fr-FR" sz="1800" b="1" dirty="0" err="1">
                <a:solidFill>
                  <a:schemeClr val="accent2">
                    <a:lumMod val="75000"/>
                  </a:schemeClr>
                </a:solidFill>
              </a:rPr>
              <a:t>algorithm</a:t>
            </a:r>
            <a:endParaRPr lang="fr-FR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954157" y="2251403"/>
                <a:ext cx="9700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Knowing joint angles, joint velocities and joint accelerations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2251403"/>
                <a:ext cx="9700591" cy="369332"/>
              </a:xfrm>
              <a:prstGeom prst="rect">
                <a:avLst/>
              </a:prstGeom>
              <a:blipFill>
                <a:blip r:embed="rId2"/>
                <a:stretch>
                  <a:fillRect l="-566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838200" y="2841940"/>
            <a:ext cx="1054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Computing cartesian and angular velocities of all bodies from the base to extremities</a:t>
            </a:r>
          </a:p>
          <a:p>
            <a:pPr marL="342900" indent="-342900">
              <a:buAutoNum type="arabicPeriod"/>
            </a:pPr>
            <a:r>
              <a:rPr lang="en-US" dirty="0"/>
              <a:t>Computing joint reaction forces of all solids from extremities to the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042160" y="4427072"/>
                <a:ext cx="4053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À un instant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4427072"/>
                <a:ext cx="40538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0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4494971" y="3801205"/>
                <a:ext cx="4555958" cy="190603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End</a:t>
                </a:r>
              </a:p>
              <a:p>
                <a:r>
                  <a:rPr lang="fr-FR" dirty="0"/>
                  <a:t>For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to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/>
                  <a:t> do</a:t>
                </a:r>
              </a:p>
              <a:p>
                <a:r>
                  <a:rPr lang="fr-FR" b="1" dirty="0"/>
                  <a:t>       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End</a:t>
                </a: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971" y="3801205"/>
                <a:ext cx="4555958" cy="1906035"/>
              </a:xfrm>
              <a:prstGeom prst="rect">
                <a:avLst/>
              </a:prstGeom>
              <a:blipFill>
                <a:blip r:embed="rId5"/>
                <a:stretch>
                  <a:fillRect l="-933" t="-1592" b="-22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2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79F5148-DC0F-4FEA-9AF0-59277B0F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41" y="3961637"/>
            <a:ext cx="4771543" cy="907051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FF666DB-E649-468C-8CF6-D4186A39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 </a:t>
            </a:r>
            <a:r>
              <a:rPr lang="en-US" dirty="0" err="1"/>
              <a:t>CusToM</a:t>
            </a:r>
            <a:r>
              <a:rPr lang="en-US" dirty="0"/>
              <a:t> - 2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A732A2-37C1-4483-BF77-C96882AD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2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5DDB5F9-B8D3-440E-A267-B3631572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Pre-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378656-C5ED-407D-8230-669E6C8CD1A9}"/>
              </a:ext>
            </a:extLst>
          </p:cNvPr>
          <p:cNvSpPr txBox="1"/>
          <p:nvPr/>
        </p:nvSpPr>
        <p:spPr>
          <a:xfrm>
            <a:off x="240908" y="2004646"/>
            <a:ext cx="12115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</a:t>
            </a:r>
            <a:r>
              <a:rPr lang="fr-FR" dirty="0" err="1"/>
              <a:t>Create</a:t>
            </a:r>
            <a:r>
              <a:rPr lang="fr-FR" dirty="0"/>
              <a:t> a new folder in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and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 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2_SideStep_Muscle</a:t>
            </a:r>
            <a:endParaRPr lang="fr-FR" dirty="0"/>
          </a:p>
          <a:p>
            <a:r>
              <a:rPr lang="fr-FR" dirty="0"/>
              <a:t>2. Copy/</a:t>
            </a:r>
            <a:r>
              <a:rPr lang="fr-FR" dirty="0" err="1"/>
              <a:t>paste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SideStep_Geometric_Calibration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folder in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2_SideStep_Muscle </a:t>
            </a:r>
            <a:r>
              <a:rPr lang="fr-FR" dirty="0">
                <a:latin typeface="Calibri" panose="020F0502020204030204" pitchFamily="34" charset="0"/>
                <a:cs typeface="Courier New" panose="02070309020205020404" pitchFamily="49" charset="0"/>
              </a:rPr>
              <a:t>and </a:t>
            </a:r>
            <a:r>
              <a:rPr lang="fr-FR" dirty="0" err="1">
                <a:latin typeface="Calibri" panose="020F0502020204030204" pitchFamily="34" charset="0"/>
                <a:cs typeface="Courier New" panose="02070309020205020404" pitchFamily="49" charset="0"/>
              </a:rPr>
              <a:t>rename</a:t>
            </a:r>
            <a:r>
              <a:rPr lang="fr-FR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SideStep_Muscle_Opti</a:t>
            </a:r>
            <a:r>
              <a:rPr lang="fr-FR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fr-FR" dirty="0"/>
          </a:p>
          <a:p>
            <a:r>
              <a:rPr lang="fr-FR" dirty="0">
                <a:cs typeface="Courier New" panose="02070309020205020404" pitchFamily="49" charset="0"/>
              </a:rPr>
              <a:t>. </a:t>
            </a:r>
            <a:r>
              <a:rPr lang="fr-FR" dirty="0" err="1">
                <a:cs typeface="Courier New" panose="02070309020205020404" pitchFamily="49" charset="0"/>
              </a:rPr>
              <a:t>Supress</a:t>
            </a:r>
            <a:r>
              <a:rPr lang="fr-FR" dirty="0">
                <a:cs typeface="Courier New" panose="02070309020205020404" pitchFamily="49" charset="0"/>
              </a:rPr>
              <a:t> the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BiomechanicalModel.mat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cs typeface="Courier New" panose="02070309020205020404" pitchFamily="49" charset="0"/>
              </a:rPr>
              <a:t>file </a:t>
            </a:r>
            <a:r>
              <a:rPr lang="fr-FR" dirty="0" err="1">
                <a:cs typeface="Courier New" panose="02070309020205020404" pitchFamily="49" charset="0"/>
              </a:rPr>
              <a:t>inside</a:t>
            </a:r>
            <a:r>
              <a:rPr lang="fr-FR" dirty="0">
                <a:cs typeface="Courier New" panose="02070309020205020404" pitchFamily="49" charset="0"/>
              </a:rPr>
              <a:t> the folder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SideStep_Muscle_Opti</a:t>
            </a:r>
            <a:r>
              <a:rPr lang="fr-FR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fr-FR" dirty="0"/>
          </a:p>
          <a:p>
            <a:endParaRPr lang="fr-FR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B720BA-792D-4775-A4C6-73688302BE41}"/>
              </a:ext>
            </a:extLst>
          </p:cNvPr>
          <p:cNvSpPr txBox="1"/>
          <p:nvPr/>
        </p:nvSpPr>
        <p:spPr>
          <a:xfrm>
            <a:off x="240908" y="3255426"/>
            <a:ext cx="361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Should</a:t>
            </a:r>
            <a:r>
              <a:rPr lang="fr-FR" dirty="0"/>
              <a:t> look like </a:t>
            </a:r>
            <a:r>
              <a:rPr lang="fr-FR" dirty="0" err="1"/>
              <a:t>this</a:t>
            </a:r>
            <a:r>
              <a:rPr lang="fr-FR" dirty="0"/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25A9F-FA5A-4F45-9047-75B1D888F5A1}"/>
              </a:ext>
            </a:extLst>
          </p:cNvPr>
          <p:cNvSpPr/>
          <p:nvPr/>
        </p:nvSpPr>
        <p:spPr>
          <a:xfrm>
            <a:off x="734541" y="4220308"/>
            <a:ext cx="4672728" cy="202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DBE1DC7-BE71-431A-B6A8-45502A5F2F06}"/>
              </a:ext>
            </a:extLst>
          </p:cNvPr>
          <p:cNvCxnSpPr>
            <a:cxnSpLocks/>
          </p:cNvCxnSpPr>
          <p:nvPr/>
        </p:nvCxnSpPr>
        <p:spPr>
          <a:xfrm>
            <a:off x="5407269" y="4321419"/>
            <a:ext cx="688731" cy="250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4EDDD3C-0C34-4D09-BD6C-43DBC6E1CCBB}"/>
              </a:ext>
            </a:extLst>
          </p:cNvPr>
          <p:cNvSpPr txBox="1"/>
          <p:nvPr/>
        </p:nvSpPr>
        <p:spPr>
          <a:xfrm>
            <a:off x="308872" y="3690612"/>
            <a:ext cx="312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D637101-E1C5-4AB0-B045-1709BB52B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68736"/>
            <a:ext cx="4771543" cy="22104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E6168C7-C03E-47C4-961E-07F8A093B48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506084" y="4579259"/>
            <a:ext cx="589916" cy="5692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FB35625B-EB86-4846-A8A0-ECEDEE7B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95" y="5146974"/>
            <a:ext cx="5716705" cy="12652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0085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20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Newton-Euler </a:t>
            </a:r>
            <a:r>
              <a:rPr lang="fr-FR" dirty="0" err="1"/>
              <a:t>algorithm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260268" y="2449855"/>
            <a:ext cx="1214231" cy="1428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74499" y="4848815"/>
                <a:ext cx="5018361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b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99" y="4848815"/>
                <a:ext cx="5018361" cy="7087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520488" y="3882748"/>
                <a:ext cx="2375522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88" y="3882748"/>
                <a:ext cx="2375522" cy="4929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520488" y="2292953"/>
                <a:ext cx="2317494" cy="359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sPre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sPre>
                        </m:e>
                        <m:sub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sPre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i="1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88" y="2292953"/>
                <a:ext cx="2317494" cy="359907"/>
              </a:xfrm>
              <a:prstGeom prst="rect">
                <a:avLst/>
              </a:prstGeom>
              <a:blipFill rotWithShape="0">
                <a:blip r:embed="rId5"/>
                <a:stretch>
                  <a:fillRect t="-3390" r="-3684" b="-237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5607724" y="2600580"/>
                <a:ext cx="2128468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sPre>
                        </m:e>
                        <m:sub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24" y="2600580"/>
                <a:ext cx="2128468" cy="333489"/>
              </a:xfrm>
              <a:prstGeom prst="rect">
                <a:avLst/>
              </a:prstGeom>
              <a:blipFill rotWithShape="0">
                <a:blip r:embed="rId6"/>
                <a:stretch>
                  <a:fillRect l="-2579" t="-1852" r="-1433" b="-240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607724" y="3130098"/>
                <a:ext cx="1992148" cy="36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sPre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sPre>
                        </m:e>
                        <m:sub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m:rPr>
                                  <m:sty m:val="p"/>
                                </m:rPr>
                                <a:rPr lang="el-GR" b="1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sPre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24" y="3130098"/>
                <a:ext cx="1992148" cy="361894"/>
              </a:xfrm>
              <a:prstGeom prst="rect">
                <a:avLst/>
              </a:prstGeom>
              <a:blipFill rotWithShape="0">
                <a:blip r:embed="rId7"/>
                <a:stretch>
                  <a:fillRect l="-1835" t="-3333" r="-917" b="-2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ccolade fermante 11"/>
          <p:cNvSpPr/>
          <p:nvPr/>
        </p:nvSpPr>
        <p:spPr>
          <a:xfrm>
            <a:off x="7896236" y="2352297"/>
            <a:ext cx="119155" cy="6265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124375" y="2352297"/>
            <a:ext cx="272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Solid position and orientation 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8046845" y="3020511"/>
                <a:ext cx="3972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Joint axis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between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orientation update</a:t>
                </a:r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845" y="3020511"/>
                <a:ext cx="3972878" cy="646331"/>
              </a:xfrm>
              <a:prstGeom prst="rect">
                <a:avLst/>
              </a:prstGeom>
              <a:blipFill>
                <a:blip r:embed="rId8"/>
                <a:stretch>
                  <a:fillRect l="-1227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8046845" y="3865219"/>
            <a:ext cx="3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Spatial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velocity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update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520488" y="5585734"/>
            <a:ext cx="6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Spatial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acceleration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update</a:t>
            </a:r>
          </a:p>
        </p:txBody>
      </p:sp>
      <p:grpSp>
        <p:nvGrpSpPr>
          <p:cNvPr id="17" name="Groupe 16"/>
          <p:cNvGrpSpPr/>
          <p:nvPr/>
        </p:nvGrpSpPr>
        <p:grpSpPr>
          <a:xfrm rot="19179097">
            <a:off x="62119" y="4183302"/>
            <a:ext cx="1925707" cy="1569660"/>
            <a:chOff x="151571" y="4848815"/>
            <a:chExt cx="1925707" cy="1569660"/>
          </a:xfrm>
        </p:grpSpPr>
        <p:sp>
          <p:nvSpPr>
            <p:cNvPr id="18" name="Triangle isocèle 17"/>
            <p:cNvSpPr/>
            <p:nvPr/>
          </p:nvSpPr>
          <p:spPr>
            <a:xfrm>
              <a:off x="151571" y="4949687"/>
              <a:ext cx="1925707" cy="1182756"/>
            </a:xfrm>
            <a:prstGeom prst="triangle">
              <a:avLst>
                <a:gd name="adj" fmla="val 51020"/>
              </a:avLst>
            </a:prstGeom>
            <a:solidFill>
              <a:schemeClr val="bg1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38200" y="4848815"/>
              <a:ext cx="7156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>
                  <a:solidFill>
                    <a:schemeClr val="accent2">
                      <a:lumMod val="75000"/>
                    </a:schemeClr>
                  </a:solidFill>
                </a:rPr>
                <a:t>!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1867969" y="4939403"/>
                <a:ext cx="25002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Spatial </a:t>
                </a:r>
                <a:r>
                  <a:rPr lang="fr-FR" dirty="0">
                    <a:sym typeface="Wingdings" panose="05000000000000000000" pitchFamily="2" charset="2"/>
                  </a:rPr>
                  <a:t> all </a:t>
                </a:r>
                <a:r>
                  <a:rPr lang="fr-FR" dirty="0" err="1">
                    <a:sym typeface="Wingdings" panose="05000000000000000000" pitchFamily="2" charset="2"/>
                  </a:rPr>
                  <a:t>is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:r>
                  <a:rPr lang="fr-FR" dirty="0" err="1">
                    <a:sym typeface="Wingdings" panose="05000000000000000000" pitchFamily="2" charset="2"/>
                  </a:rPr>
                  <a:t>computed</a:t>
                </a:r>
                <a:r>
                  <a:rPr lang="fr-FR" dirty="0"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69" y="4939403"/>
                <a:ext cx="2500259" cy="646331"/>
              </a:xfrm>
              <a:prstGeom prst="rect">
                <a:avLst/>
              </a:prstGeom>
              <a:blipFill>
                <a:blip r:embed="rId9"/>
                <a:stretch>
                  <a:fillRect l="-194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5520488" y="1931501"/>
            <a:ext cx="6580072" cy="4144179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388400" y="1898200"/>
                <a:ext cx="4555958" cy="190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End</a:t>
                </a:r>
              </a:p>
              <a:p>
                <a:r>
                  <a:rPr lang="fr-FR" dirty="0"/>
                  <a:t>For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to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/>
                  <a:t> do</a:t>
                </a:r>
              </a:p>
              <a:p>
                <a:r>
                  <a:rPr lang="fr-FR" b="1" dirty="0"/>
                  <a:t>       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End</a:t>
                </a: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0" y="1898200"/>
                <a:ext cx="4555958" cy="1906035"/>
              </a:xfrm>
              <a:prstGeom prst="rect">
                <a:avLst/>
              </a:prstGeom>
              <a:blipFill rotWithShape="0">
                <a:blip r:embed="rId10"/>
                <a:stretch>
                  <a:fillRect l="-1205" t="-1597" b="-22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9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21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Newton-Euler </a:t>
            </a:r>
            <a:r>
              <a:rPr lang="fr-FR" dirty="0" err="1"/>
              <a:t>algorithm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78696" y="3250096"/>
            <a:ext cx="1069468" cy="993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8610599" y="3392488"/>
                <a:ext cx="348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Spatial acceleration quantities computation for solid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fr-FR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3392488"/>
                <a:ext cx="3488636" cy="646331"/>
              </a:xfrm>
              <a:prstGeom prst="rect">
                <a:avLst/>
              </a:prstGeom>
              <a:blipFill>
                <a:blip r:embed="rId2"/>
                <a:stretch>
                  <a:fillRect l="-139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8610599" y="4166905"/>
                <a:ext cx="348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Joint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reaction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forces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between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solid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fr-FR" b="1" i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and solid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computation</a:t>
                </a: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4166905"/>
                <a:ext cx="3488636" cy="646331"/>
              </a:xfrm>
              <a:prstGeom prst="rect">
                <a:avLst/>
              </a:prstGeom>
              <a:blipFill>
                <a:blip r:embed="rId3"/>
                <a:stretch>
                  <a:fillRect l="-1396" t="-5660" r="-104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8610599" y="2511204"/>
                <a:ext cx="3674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Spatial inertia matrix computation for solid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fr-FR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2511204"/>
                <a:ext cx="3674165" cy="646331"/>
              </a:xfrm>
              <a:prstGeom prst="rect">
                <a:avLst/>
              </a:prstGeom>
              <a:blipFill>
                <a:blip r:embed="rId4"/>
                <a:stretch>
                  <a:fillRect l="-132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321517" y="2456027"/>
                <a:ext cx="2555636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fr-F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b="1" i="1"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bSup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17" y="2456027"/>
                <a:ext cx="2555636" cy="625299"/>
              </a:xfrm>
              <a:prstGeom prst="rect">
                <a:avLst/>
              </a:prstGeom>
              <a:blipFill rotWithShape="0">
                <a:blip r:embed="rId5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8610599" y="1722576"/>
                <a:ext cx="37503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Center of mass position update for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solid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fr-FR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1722576"/>
                <a:ext cx="3750365" cy="646331"/>
              </a:xfrm>
              <a:prstGeom prst="rect">
                <a:avLst/>
              </a:prstGeom>
              <a:blipFill>
                <a:blip r:embed="rId6"/>
                <a:stretch>
                  <a:fillRect l="-129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336284" y="1866525"/>
                <a:ext cx="2162963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sPre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sPre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Pre>
                        <m:sPre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84" y="1866525"/>
                <a:ext cx="2162963" cy="358431"/>
              </a:xfrm>
              <a:prstGeom prst="rect">
                <a:avLst/>
              </a:prstGeom>
              <a:blipFill rotWithShape="0">
                <a:blip r:embed="rId7"/>
                <a:stretch>
                  <a:fillRect l="-1408" t="-3390" r="-84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20159" y="3469175"/>
                <a:ext cx="2274277" cy="299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sup>
                      </m:sSub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59" y="3469175"/>
                <a:ext cx="2274277" cy="299121"/>
              </a:xfrm>
              <a:prstGeom prst="rect">
                <a:avLst/>
              </a:prstGeom>
              <a:blipFill rotWithShape="0">
                <a:blip r:embed="rId8"/>
                <a:stretch>
                  <a:fillRect l="-3217" t="-10204" r="-804" b="-3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135762" y="4231152"/>
                <a:ext cx="3392275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</m:sSub>
                      <m:r>
                        <a:rPr lang="fr-FR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fr-FR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fr-FR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𝒂𝒄𝒄</m:t>
                          </m:r>
                        </m:sup>
                      </m:sSubSup>
                      <m:r>
                        <a:rPr lang="fr-FR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e>
                        <m:sub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762" y="4231152"/>
                <a:ext cx="3392275" cy="7078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 rot="15825115">
            <a:off x="907067" y="4963168"/>
            <a:ext cx="1643576" cy="668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2325708" y="6115955"/>
                <a:ext cx="27829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𝒆𝒎𝒆</m:t>
                        </m:r>
                      </m:sup>
                    </m:sSup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solid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(mass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08" y="6115955"/>
                <a:ext cx="2782956" cy="646331"/>
              </a:xfrm>
              <a:prstGeom prst="rect">
                <a:avLst/>
              </a:prstGeom>
              <a:blipFill>
                <a:blip r:embed="rId10"/>
                <a:stretch>
                  <a:fillRect t="-4717" r="-285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8468" y="5778430"/>
                <a:ext cx="883383" cy="39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68" y="5778430"/>
                <a:ext cx="883383" cy="399725"/>
              </a:xfrm>
              <a:prstGeom prst="rect">
                <a:avLst/>
              </a:prstGeom>
              <a:blipFill rotWithShape="0">
                <a:blip r:embed="rId12"/>
                <a:stretch>
                  <a:fillRect l="-2069" t="-7692" r="-2069" b="-1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 flipH="1" flipV="1">
            <a:off x="1728855" y="5755146"/>
            <a:ext cx="176202" cy="33460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802197" y="5067603"/>
            <a:ext cx="595234" cy="1485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907" y="4802091"/>
                <a:ext cx="869918" cy="39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" y="4802091"/>
                <a:ext cx="869918" cy="399725"/>
              </a:xfrm>
              <a:prstGeom prst="rect">
                <a:avLst/>
              </a:prstGeom>
              <a:blipFill rotWithShape="0">
                <a:blip r:embed="rId13"/>
                <a:stretch>
                  <a:fillRect l="-2113" t="-7692" r="-2817" b="-1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 flipH="1" flipV="1">
            <a:off x="1657462" y="4140221"/>
            <a:ext cx="152401" cy="22349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/>
          <p:nvPr/>
        </p:nvCxnSpPr>
        <p:spPr>
          <a:xfrm rot="16200000" flipV="1">
            <a:off x="1724666" y="5778094"/>
            <a:ext cx="386582" cy="330757"/>
          </a:xfrm>
          <a:prstGeom prst="curvedConnector3">
            <a:avLst>
              <a:gd name="adj1" fmla="val 124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38336" y="5553674"/>
                <a:ext cx="802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6" y="5553674"/>
                <a:ext cx="80291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1515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Étoile à 5 branches 23"/>
          <p:cNvSpPr/>
          <p:nvPr/>
        </p:nvSpPr>
        <p:spPr>
          <a:xfrm>
            <a:off x="1771581" y="5962504"/>
            <a:ext cx="237562" cy="23191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03408" y="6178155"/>
                <a:ext cx="803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08" y="6178155"/>
                <a:ext cx="803297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8197" r="-305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752578" y="4889278"/>
                <a:ext cx="782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78" y="4889278"/>
                <a:ext cx="782522" cy="369332"/>
              </a:xfrm>
              <a:prstGeom prst="rect">
                <a:avLst/>
              </a:prstGeom>
              <a:blipFill rotWithShape="0">
                <a:blip r:embed="rId16"/>
                <a:stretch>
                  <a:fillRect t="-8197" r="-232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Étoile à 5 branches 26"/>
          <p:cNvSpPr/>
          <p:nvPr/>
        </p:nvSpPr>
        <p:spPr>
          <a:xfrm>
            <a:off x="1615193" y="5141892"/>
            <a:ext cx="237562" cy="23191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1033892" y="4139738"/>
            <a:ext cx="464295" cy="4095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39225" y="3801236"/>
                <a:ext cx="1137940" cy="435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25" y="3801236"/>
                <a:ext cx="1137940" cy="435376"/>
              </a:xfrm>
              <a:prstGeom prst="rect">
                <a:avLst/>
              </a:prstGeom>
              <a:blipFill rotWithShape="0">
                <a:blip r:embed="rId17"/>
                <a:stretch>
                  <a:fillRect l="-1604" t="-7042" r="-1070" b="-84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4787042" y="5310727"/>
                <a:ext cx="4328301" cy="635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(Joint torque extraction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fr-F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>
                      <m:sSub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042" y="5310727"/>
                <a:ext cx="4328301" cy="635623"/>
              </a:xfrm>
              <a:prstGeom prst="rect">
                <a:avLst/>
              </a:prstGeom>
              <a:blipFill>
                <a:blip r:embed="rId18"/>
                <a:stretch>
                  <a:fillRect l="-1127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722147" y="1615090"/>
            <a:ext cx="7313518" cy="4393915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88400" y="1898200"/>
                <a:ext cx="4555958" cy="190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End</a:t>
                </a:r>
              </a:p>
              <a:p>
                <a:r>
                  <a:rPr lang="fr-FR" dirty="0"/>
                  <a:t>For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to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/>
                  <a:t> do</a:t>
                </a:r>
              </a:p>
              <a:p>
                <a:r>
                  <a:rPr lang="fr-FR" b="1" dirty="0"/>
                  <a:t>       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End</a:t>
                </a: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00" y="1898200"/>
                <a:ext cx="4555958" cy="1906035"/>
              </a:xfrm>
              <a:prstGeom prst="rect">
                <a:avLst/>
              </a:prstGeom>
              <a:blipFill rotWithShape="0">
                <a:blip r:embed="rId19"/>
                <a:stretch>
                  <a:fillRect l="-1205" t="-1597" b="-22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04814" y="5943323"/>
                <a:ext cx="3258969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b="1" i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14" y="5943323"/>
                <a:ext cx="3258969" cy="50687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22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20" y="560717"/>
            <a:ext cx="12192000" cy="439858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69640" y="1288572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notations: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289726" y="1208188"/>
                <a:ext cx="1420261" cy="5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726" y="1208188"/>
                <a:ext cx="1420261" cy="511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375920" y="2073937"/>
                <a:ext cx="9875520" cy="411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4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steps</a:t>
                </a:r>
                <a:r>
                  <a:rPr lang="fr-FR" b="1" dirty="0">
                    <a:solidFill>
                      <a:schemeClr val="accent2">
                        <a:lumMod val="75000"/>
                      </a:schemeClr>
                    </a:solidFill>
                  </a:rPr>
                  <a:t> Newton-Euler </a:t>
                </a:r>
                <a:r>
                  <a:rPr lang="fr-FR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algorithm</a:t>
                </a:r>
                <a:endParaRPr lang="fr-FR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dirty="0"/>
                  <a:t> (spatial </a:t>
                </a:r>
                <a:r>
                  <a:rPr lang="fr-FR" dirty="0" err="1"/>
                  <a:t>velocity</a:t>
                </a:r>
                <a:r>
                  <a:rPr lang="fr-FR" dirty="0"/>
                  <a:t> update)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dirty="0"/>
                  <a:t> (spatial </a:t>
                </a:r>
                <a:r>
                  <a:rPr lang="fr-FR" dirty="0" err="1"/>
                  <a:t>acceleration</a:t>
                </a:r>
                <a:r>
                  <a:rPr lang="fr-FR" dirty="0"/>
                  <a:t> update)</a:t>
                </a:r>
              </a:p>
              <a:p>
                <a:endParaRPr lang="fr-FR" dirty="0"/>
              </a:p>
              <a:p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e>
                          <m:sub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dirty="0"/>
                  <a:t> (computing actions of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fr-FR" dirty="0"/>
                  <a:t> 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)</a:t>
                </a:r>
              </a:p>
              <a:p>
                <a:endParaRPr lang="fr-FR" dirty="0"/>
              </a:p>
              <a:p>
                <a:r>
                  <a:rPr lang="fr-F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b="1" dirty="0"/>
                  <a:t> </a:t>
                </a:r>
                <a:r>
                  <a:rPr lang="fr-FR" dirty="0"/>
                  <a:t>(</a:t>
                </a:r>
                <a:r>
                  <a:rPr lang="fr-FR" dirty="0" err="1"/>
                  <a:t>extracting</a:t>
                </a:r>
                <a:r>
                  <a:rPr lang="fr-FR" dirty="0"/>
                  <a:t> joint torques)</a:t>
                </a:r>
              </a:p>
              <a:p>
                <a:endParaRPr lang="fr-FR" b="1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" y="2073937"/>
                <a:ext cx="9875520" cy="4118820"/>
              </a:xfrm>
              <a:prstGeom prst="rect">
                <a:avLst/>
              </a:prstGeom>
              <a:blipFill>
                <a:blip r:embed="rId5"/>
                <a:stretch>
                  <a:fillRect l="-556" t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709987" y="1109603"/>
                <a:ext cx="2788712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b>
                                        <m: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fr-FR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987" y="1109603"/>
                <a:ext cx="2788712" cy="7087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5920" y="2003975"/>
            <a:ext cx="8534400" cy="2903306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576700" y="5421469"/>
            <a:ext cx="1448037" cy="1107996"/>
            <a:chOff x="151571" y="4832819"/>
            <a:chExt cx="1925707" cy="1601654"/>
          </a:xfrm>
        </p:grpSpPr>
        <p:sp>
          <p:nvSpPr>
            <p:cNvPr id="15" name="Triangle isocèle 14"/>
            <p:cNvSpPr/>
            <p:nvPr/>
          </p:nvSpPr>
          <p:spPr>
            <a:xfrm>
              <a:off x="151571" y="4949687"/>
              <a:ext cx="1925707" cy="1182756"/>
            </a:xfrm>
            <a:prstGeom prst="triangle">
              <a:avLst>
                <a:gd name="adj" fmla="val 51020"/>
              </a:avLst>
            </a:prstGeom>
            <a:solidFill>
              <a:schemeClr val="bg1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38200" y="4832819"/>
              <a:ext cx="715617" cy="160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chemeClr val="accent2">
                      <a:lumMod val="75000"/>
                    </a:schemeClr>
                  </a:solidFill>
                </a:rPr>
                <a:t>!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1971387" y="5606135"/>
                <a:ext cx="8189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This </a:t>
                </a:r>
                <a:r>
                  <a:rPr lang="fr-FR" dirty="0" err="1"/>
                  <a:t>implementation</a:t>
                </a:r>
                <a:r>
                  <a:rPr lang="fr-FR" dirty="0"/>
                  <a:t> </a:t>
                </a:r>
                <a:r>
                  <a:rPr lang="fr-FR" dirty="0" err="1"/>
                  <a:t>ask</a:t>
                </a:r>
                <a:r>
                  <a:rPr lang="fr-FR" dirty="0"/>
                  <a:t> for a </a:t>
                </a:r>
                <a:r>
                  <a:rPr lang="fr-FR" dirty="0" err="1"/>
                  <a:t>knowledge</a:t>
                </a:r>
                <a:r>
                  <a:rPr lang="fr-FR" dirty="0"/>
                  <a:t> of all </a:t>
                </a:r>
                <a:r>
                  <a:rPr lang="fr-FR" dirty="0" err="1"/>
                  <a:t>quantities</a:t>
                </a:r>
                <a:r>
                  <a:rPr lang="fr-FR" dirty="0"/>
                  <a:t> at point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87" y="5606135"/>
                <a:ext cx="8189727" cy="369332"/>
              </a:xfrm>
              <a:prstGeom prst="rect">
                <a:avLst/>
              </a:prstGeom>
              <a:blipFill>
                <a:blip r:embed="rId7"/>
                <a:stretch>
                  <a:fillRect l="-5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colade fermante 5"/>
          <p:cNvSpPr/>
          <p:nvPr/>
        </p:nvSpPr>
        <p:spPr>
          <a:xfrm>
            <a:off x="9011729" y="2612220"/>
            <a:ext cx="276045" cy="9834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/>
          <p:cNvSpPr/>
          <p:nvPr/>
        </p:nvSpPr>
        <p:spPr>
          <a:xfrm>
            <a:off x="9011729" y="3861759"/>
            <a:ext cx="276045" cy="9834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9389183" y="2900256"/>
                <a:ext cx="2444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 from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83" y="2900256"/>
                <a:ext cx="2444343" cy="369332"/>
              </a:xfrm>
              <a:prstGeom prst="rect">
                <a:avLst/>
              </a:prstGeom>
              <a:blipFill>
                <a:blip r:embed="rId8"/>
                <a:stretch>
                  <a:fillRect l="-19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9389182" y="4151773"/>
                <a:ext cx="2444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to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182" y="4151773"/>
                <a:ext cx="2444343" cy="369332"/>
              </a:xfrm>
              <a:prstGeom prst="rect">
                <a:avLst/>
              </a:prstGeom>
              <a:blipFill>
                <a:blip r:embed="rId9"/>
                <a:stretch>
                  <a:fillRect l="-19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0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1A5EDE1-619A-4D7D-9324-FEFDFAD6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997475-642A-4BD3-94BB-06B92251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23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D42550F-27B6-4A84-94DD-D6C2F9E5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FA78E2-D871-4D89-B053-3E993419C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4" y="1148122"/>
            <a:ext cx="3201355" cy="22866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AE1648-A512-45C0-9F3B-741219B1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487" y="2739184"/>
            <a:ext cx="3773026" cy="1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9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55440"/>
          <a:stretch/>
        </p:blipFill>
        <p:spPr>
          <a:xfrm>
            <a:off x="8610600" y="1156548"/>
            <a:ext cx="3330387" cy="538236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C346FC2-F71E-4295-B9E8-EB20E46B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3BCFC3-ACE2-479B-A224-32F2729F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3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97A9F29-1E69-40E8-9E68-B5944D35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of the Model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195388"/>
            <a:ext cx="2600325" cy="342900"/>
          </a:xfrm>
          <a:prstGeom prst="rect">
            <a:avLst/>
          </a:prstGeom>
        </p:spPr>
      </p:pic>
      <p:sp>
        <p:nvSpPr>
          <p:cNvPr id="6" name="Espace réservé du contenu 5"/>
          <p:cNvSpPr txBox="1">
            <a:spLocks/>
          </p:cNvSpPr>
          <p:nvPr/>
        </p:nvSpPr>
        <p:spPr>
          <a:xfrm>
            <a:off x="838200" y="173310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First </a:t>
            </a:r>
            <a:r>
              <a:rPr lang="fr-FR" sz="2000" dirty="0" err="1"/>
              <a:t>load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: size, mass, </a:t>
            </a:r>
            <a:r>
              <a:rPr lang="fr-FR" sz="2000" dirty="0" err="1"/>
              <a:t>osteoarticular</a:t>
            </a:r>
            <a:r>
              <a:rPr lang="fr-FR" sz="2000" dirty="0"/>
              <a:t> and marker sets are ok !</a:t>
            </a:r>
          </a:p>
          <a:p>
            <a:r>
              <a:rPr lang="fr-FR" sz="2000" dirty="0" err="1"/>
              <a:t>Add</a:t>
            </a:r>
            <a:r>
              <a:rPr lang="fr-FR" sz="2000" dirty="0"/>
              <a:t> muscles to right and </a:t>
            </a:r>
            <a:r>
              <a:rPr lang="fr-FR" sz="2000" dirty="0" err="1"/>
              <a:t>left</a:t>
            </a:r>
            <a:r>
              <a:rPr lang="fr-FR" sz="2000" dirty="0"/>
              <a:t> legs</a:t>
            </a:r>
          </a:p>
          <a:p>
            <a:r>
              <a:rPr lang="fr-FR" sz="2000" dirty="0" err="1"/>
              <a:t>Classical</a:t>
            </a:r>
            <a:r>
              <a:rPr lang="fr-FR" sz="2000" dirty="0"/>
              <a:t> Leg model 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[Daamsgard2006]</a:t>
            </a:r>
          </a:p>
          <a:p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Generate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49545" t="20052" b="49510"/>
          <a:stretch/>
        </p:blipFill>
        <p:spPr>
          <a:xfrm>
            <a:off x="6481481" y="4630914"/>
            <a:ext cx="3136515" cy="13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B6A093A-AAF8-4416-8055-1DEFA8FF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41C4DA-32B7-455A-904D-DBAB449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4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635EF3-E5F4-4012-B008-2D311DCD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analysisParameters</a:t>
            </a:r>
            <a:endParaRPr lang="fr-FR" dirty="0"/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3F3C56F-6FD7-44F0-B9EC-B4FD2955241B}"/>
              </a:ext>
            </a:extLst>
          </p:cNvPr>
          <p:cNvSpPr txBox="1">
            <a:spLocks/>
          </p:cNvSpPr>
          <p:nvPr/>
        </p:nvSpPr>
        <p:spPr>
          <a:xfrm>
            <a:off x="838200" y="173310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First </a:t>
            </a:r>
            <a:r>
              <a:rPr lang="fr-FR" sz="2000" dirty="0" err="1"/>
              <a:t>load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: </a:t>
            </a:r>
            <a:r>
              <a:rPr lang="fr-FR" sz="2000" dirty="0" err="1"/>
              <a:t>kinematics</a:t>
            </a:r>
            <a:r>
              <a:rPr lang="fr-FR" sz="2000" dirty="0"/>
              <a:t> are ok!</a:t>
            </a:r>
          </a:p>
          <a:p>
            <a:r>
              <a:rPr lang="fr-FR" sz="2000" dirty="0"/>
              <a:t>Open Inverse Dynamics options: enable</a:t>
            </a:r>
          </a:p>
          <a:p>
            <a:r>
              <a:rPr lang="fr-FR" sz="2000" dirty="0"/>
              <a:t>Select « 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Experiments</a:t>
            </a:r>
            <a:r>
              <a:rPr lang="fr-FR" sz="2000" dirty="0"/>
              <a:t> » for </a:t>
            </a:r>
            <a:r>
              <a:rPr lang="fr-FR" sz="2000" dirty="0" err="1"/>
              <a:t>External</a:t>
            </a:r>
            <a:r>
              <a:rPr lang="fr-FR" sz="2000" dirty="0"/>
              <a:t> forces</a:t>
            </a:r>
          </a:p>
          <a:p>
            <a:r>
              <a:rPr lang="fr-FR" sz="2000" dirty="0"/>
              <a:t>Open Options, select « DataInC3D » </a:t>
            </a:r>
          </a:p>
          <a:p>
            <a:r>
              <a:rPr lang="fr-FR" sz="2000" dirty="0"/>
              <a:t>Select « </a:t>
            </a:r>
            <a:r>
              <a:rPr lang="fr-FR" sz="2000" dirty="0" err="1"/>
              <a:t>Lfoot</a:t>
            </a:r>
            <a:r>
              <a:rPr lang="fr-FR" sz="2000" dirty="0"/>
              <a:t> » for Platform 1 and « </a:t>
            </a:r>
            <a:r>
              <a:rPr lang="fr-FR" sz="2000" dirty="0" err="1"/>
              <a:t>Rfoot</a:t>
            </a:r>
            <a:r>
              <a:rPr lang="fr-FR" sz="2000" dirty="0"/>
              <a:t> » for Platform 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181E98-56F1-4227-88A2-A89EA620C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15"/>
          <a:stretch/>
        </p:blipFill>
        <p:spPr>
          <a:xfrm>
            <a:off x="7677805" y="3392488"/>
            <a:ext cx="3586655" cy="2113527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1AC99DE-A7B8-4097-9F10-1428F78DADCA}"/>
              </a:ext>
            </a:extLst>
          </p:cNvPr>
          <p:cNvSpPr/>
          <p:nvPr/>
        </p:nvSpPr>
        <p:spPr>
          <a:xfrm>
            <a:off x="6210699" y="2656490"/>
            <a:ext cx="985345" cy="14189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0AD42A-A8F6-4275-A8EF-86751D8FCFEA}"/>
              </a:ext>
            </a:extLst>
          </p:cNvPr>
          <p:cNvSpPr txBox="1"/>
          <p:nvPr/>
        </p:nvSpPr>
        <p:spPr>
          <a:xfrm>
            <a:off x="7291552" y="2379894"/>
            <a:ext cx="4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This </a:t>
            </a:r>
            <a:r>
              <a:rPr lang="fr-FR" b="1" dirty="0" err="1"/>
              <a:t>is</a:t>
            </a:r>
            <a:r>
              <a:rPr lang="fr-FR" b="1" dirty="0"/>
              <a:t> the source </a:t>
            </a:r>
            <a:r>
              <a:rPr lang="fr-FR" b="1" dirty="0" err="1"/>
              <a:t>where</a:t>
            </a:r>
            <a:r>
              <a:rPr lang="fr-FR" b="1" dirty="0"/>
              <a:t> </a:t>
            </a:r>
            <a:r>
              <a:rPr lang="fr-FR" b="1" dirty="0" err="1"/>
              <a:t>external</a:t>
            </a:r>
            <a:r>
              <a:rPr lang="fr-FR" b="1" dirty="0"/>
              <a:t> forces </a:t>
            </a:r>
            <a:r>
              <a:rPr lang="fr-FR" b="1" dirty="0" err="1"/>
              <a:t>applied</a:t>
            </a:r>
            <a:r>
              <a:rPr lang="fr-FR" b="1" dirty="0"/>
              <a:t> to the model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read</a:t>
            </a:r>
            <a:endParaRPr lang="fr-FR" b="1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7051677-13B7-4A25-B37D-2EBA359BBC9D}"/>
              </a:ext>
            </a:extLst>
          </p:cNvPr>
          <p:cNvSpPr/>
          <p:nvPr/>
        </p:nvSpPr>
        <p:spPr>
          <a:xfrm rot="5400000">
            <a:off x="3765330" y="4091152"/>
            <a:ext cx="985345" cy="14714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C802D4-DE35-4FC2-9AE8-E34030B23A63}"/>
              </a:ext>
            </a:extLst>
          </p:cNvPr>
          <p:cNvSpPr txBox="1"/>
          <p:nvPr/>
        </p:nvSpPr>
        <p:spPr>
          <a:xfrm>
            <a:off x="2501462" y="4657398"/>
            <a:ext cx="4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This </a:t>
            </a:r>
            <a:r>
              <a:rPr lang="fr-FR" b="1" dirty="0" err="1"/>
              <a:t>is</a:t>
            </a:r>
            <a:r>
              <a:rPr lang="fr-FR" b="1" dirty="0"/>
              <a:t> a priori </a:t>
            </a:r>
            <a:r>
              <a:rPr lang="fr-FR" b="1" dirty="0" err="1"/>
              <a:t>knowledge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you</a:t>
            </a:r>
            <a:r>
              <a:rPr lang="fr-FR" b="1" dirty="0"/>
              <a:t> </a:t>
            </a:r>
            <a:r>
              <a:rPr lang="fr-FR" b="1" dirty="0" err="1"/>
              <a:t>should</a:t>
            </a:r>
            <a:r>
              <a:rPr lang="fr-FR" b="1" dirty="0"/>
              <a:t> know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</a:t>
            </a:r>
            <a:r>
              <a:rPr lang="fr-FR" b="1" dirty="0" err="1"/>
              <a:t>own</a:t>
            </a:r>
            <a:r>
              <a:rPr lang="fr-FR" b="1" dirty="0"/>
              <a:t> </a:t>
            </a:r>
            <a:r>
              <a:rPr lang="fr-FR" b="1" dirty="0" err="1"/>
              <a:t>experiments</a:t>
            </a:r>
            <a:r>
              <a:rPr lang="fr-FR" b="1" dirty="0"/>
              <a:t> !!!!!</a:t>
            </a:r>
          </a:p>
        </p:txBody>
      </p:sp>
    </p:spTree>
    <p:extLst>
      <p:ext uri="{BB962C8B-B14F-4D97-AF65-F5344CB8AC3E}">
        <p14:creationId xmlns:p14="http://schemas.microsoft.com/office/powerpoint/2010/main" val="332589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B6A093A-AAF8-4416-8055-1DEFA8FF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41C4DA-32B7-455A-904D-DBAB449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5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B635EF3-E5F4-4012-B008-2D311DCD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analysisParameters</a:t>
            </a:r>
            <a:endParaRPr lang="fr-FR" dirty="0"/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3F3C56F-6FD7-44F0-B9EC-B4FD2955241B}"/>
              </a:ext>
            </a:extLst>
          </p:cNvPr>
          <p:cNvSpPr txBox="1">
            <a:spLocks/>
          </p:cNvSpPr>
          <p:nvPr/>
        </p:nvSpPr>
        <p:spPr>
          <a:xfrm>
            <a:off x="838200" y="173310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First </a:t>
            </a:r>
            <a:r>
              <a:rPr lang="fr-FR" sz="2000" dirty="0" err="1"/>
              <a:t>load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: </a:t>
            </a:r>
            <a:r>
              <a:rPr lang="fr-FR" sz="2000" dirty="0" err="1"/>
              <a:t>kinematics</a:t>
            </a:r>
            <a:r>
              <a:rPr lang="fr-FR" sz="2000" dirty="0"/>
              <a:t> are ok!</a:t>
            </a:r>
          </a:p>
          <a:p>
            <a:r>
              <a:rPr lang="fr-FR" sz="2000" dirty="0"/>
              <a:t>Open « Inverse Dynamics » options: enable</a:t>
            </a:r>
          </a:p>
          <a:p>
            <a:r>
              <a:rPr lang="fr-FR" sz="2000" dirty="0"/>
              <a:t>Select « 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Experiments</a:t>
            </a:r>
            <a:r>
              <a:rPr lang="fr-FR" sz="2000" dirty="0"/>
              <a:t> </a:t>
            </a:r>
            <a:r>
              <a:rPr lang="fr-FR" sz="2000" dirty="0" err="1"/>
              <a:t>above</a:t>
            </a:r>
            <a:r>
              <a:rPr lang="fr-FR" sz="2000" dirty="0"/>
              <a:t> » for </a:t>
            </a:r>
            <a:r>
              <a:rPr lang="fr-FR" sz="2000" dirty="0" err="1"/>
              <a:t>External</a:t>
            </a:r>
            <a:r>
              <a:rPr lang="fr-FR" sz="2000" dirty="0"/>
              <a:t> forces</a:t>
            </a:r>
          </a:p>
          <a:p>
            <a:r>
              <a:rPr lang="fr-FR" sz="2000" dirty="0"/>
              <a:t>Open Options, select « DataInC3D » </a:t>
            </a:r>
          </a:p>
          <a:p>
            <a:r>
              <a:rPr lang="fr-FR" sz="2000" dirty="0"/>
              <a:t>Select « </a:t>
            </a:r>
            <a:r>
              <a:rPr lang="fr-FR" sz="2000" dirty="0" err="1"/>
              <a:t>Lfoot</a:t>
            </a:r>
            <a:r>
              <a:rPr lang="fr-FR" sz="2000" dirty="0"/>
              <a:t> » for Platform 1 and « </a:t>
            </a:r>
            <a:r>
              <a:rPr lang="fr-FR" sz="2000" dirty="0" err="1"/>
              <a:t>Rfoot</a:t>
            </a:r>
            <a:r>
              <a:rPr lang="fr-FR" sz="2000" dirty="0"/>
              <a:t> » for Platform 2</a:t>
            </a:r>
          </a:p>
          <a:p>
            <a:r>
              <a:rPr lang="fr-FR" sz="2000" dirty="0"/>
              <a:t>Open « Muscle forces estimation » Options</a:t>
            </a:r>
          </a:p>
          <a:p>
            <a:r>
              <a:rPr lang="fr-FR" sz="2000" dirty="0"/>
              <a:t>Select </a:t>
            </a:r>
            <a:r>
              <a:rPr lang="fr-FR" sz="2000" dirty="0" err="1"/>
              <a:t>Optimization</a:t>
            </a:r>
            <a:r>
              <a:rPr lang="fr-FR" sz="2000" dirty="0"/>
              <a:t> </a:t>
            </a:r>
            <a:r>
              <a:rPr lang="fr-FR" sz="2000" dirty="0" err="1"/>
              <a:t>problem</a:t>
            </a:r>
            <a:r>
              <a:rPr lang="fr-FR" sz="2000" dirty="0"/>
              <a:t>, and Polynomial </a:t>
            </a:r>
            <a:r>
              <a:rPr lang="fr-FR" sz="2000" dirty="0" err="1"/>
              <a:t>function</a:t>
            </a:r>
            <a:r>
              <a:rPr lang="fr-FR" sz="2000" dirty="0"/>
              <a:t> (</a:t>
            </a:r>
            <a:r>
              <a:rPr lang="fr-FR" sz="2000" dirty="0" err="1"/>
              <a:t>order</a:t>
            </a:r>
            <a:r>
              <a:rPr lang="fr-FR" sz="2000" dirty="0"/>
              <a:t> 2)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5D4A55-664E-43AA-BD18-07AC3B090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139"/>
          <a:stretch/>
        </p:blipFill>
        <p:spPr>
          <a:xfrm>
            <a:off x="7318188" y="2273136"/>
            <a:ext cx="4634342" cy="17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5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D2C2284-8F48-4ABA-AF1B-2AA11DB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07B775-01FA-4D1D-AA18-090BF784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6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6110AEB-F312-461D-9702-1E2F1042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77F917-B462-4B6A-A3AC-234A88FA368C}"/>
              </a:ext>
            </a:extLst>
          </p:cNvPr>
          <p:cNvSpPr txBox="1"/>
          <p:nvPr/>
        </p:nvSpPr>
        <p:spPr>
          <a:xfrm>
            <a:off x="701566" y="1568669"/>
            <a:ext cx="62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resulting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to solve for MS  forces estimation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47E526E-C9E9-4FDC-BEFE-D9A571A16E4A}"/>
                  </a:ext>
                </a:extLst>
              </p:cNvPr>
              <p:cNvSpPr txBox="1"/>
              <p:nvPr/>
            </p:nvSpPr>
            <p:spPr>
              <a:xfrm>
                <a:off x="2266324" y="2729124"/>
                <a:ext cx="951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47E526E-C9E9-4FDC-BEFE-D9A571A1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24" y="2729124"/>
                <a:ext cx="951927" cy="276999"/>
              </a:xfrm>
              <a:prstGeom prst="rect">
                <a:avLst/>
              </a:prstGeom>
              <a:blipFill>
                <a:blip r:embed="rId2"/>
                <a:stretch>
                  <a:fillRect l="-5769" t="-4444" r="-8333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DCB89929-E0B4-453F-812F-4214234BD1F6}"/>
              </a:ext>
            </a:extLst>
          </p:cNvPr>
          <p:cNvSpPr txBox="1"/>
          <p:nvPr/>
        </p:nvSpPr>
        <p:spPr>
          <a:xfrm>
            <a:off x="1745652" y="3122723"/>
            <a:ext cx="1941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s.t.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8EDA0D-5E30-4452-9800-55778D16AC09}"/>
                  </a:ext>
                </a:extLst>
              </p:cNvPr>
              <p:cNvSpPr/>
              <p:nvPr/>
            </p:nvSpPr>
            <p:spPr>
              <a:xfrm>
                <a:off x="2202460" y="3577877"/>
                <a:ext cx="2255682" cy="674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=1…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8EDA0D-5E30-4452-9800-55778D16A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60" y="3577877"/>
                <a:ext cx="2255682" cy="674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9139404-06BB-4328-88A4-914CFCA9A9B6}"/>
                  </a:ext>
                </a:extLst>
              </p:cNvPr>
              <p:cNvSpPr txBox="1"/>
              <p:nvPr/>
            </p:nvSpPr>
            <p:spPr>
              <a:xfrm>
                <a:off x="2262730" y="3014686"/>
                <a:ext cx="187307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9139404-06BB-4328-88A4-914CFCA9A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30" y="3014686"/>
                <a:ext cx="1873077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BC589F29-62F6-4CA5-BAF5-32678DB354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139"/>
          <a:stretch/>
        </p:blipFill>
        <p:spPr>
          <a:xfrm>
            <a:off x="7318188" y="2273136"/>
            <a:ext cx="4634342" cy="17034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15A167-C10F-44CD-8D3A-3161BBA9A550}"/>
              </a:ext>
            </a:extLst>
          </p:cNvPr>
          <p:cNvSpPr/>
          <p:nvPr/>
        </p:nvSpPr>
        <p:spPr>
          <a:xfrm>
            <a:off x="8610600" y="3231931"/>
            <a:ext cx="2023241" cy="3459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DA99598-6B07-4461-971E-C8BC0192EB04}"/>
              </a:ext>
            </a:extLst>
          </p:cNvPr>
          <p:cNvCxnSpPr/>
          <p:nvPr/>
        </p:nvCxnSpPr>
        <p:spPr>
          <a:xfrm flipH="1" flipV="1">
            <a:off x="4572072" y="3294993"/>
            <a:ext cx="4038528" cy="134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103E2B-2771-44DF-AAE8-3B08E6F5AE3C}"/>
              </a:ext>
            </a:extLst>
          </p:cNvPr>
          <p:cNvSpPr/>
          <p:nvPr/>
        </p:nvSpPr>
        <p:spPr>
          <a:xfrm>
            <a:off x="1704671" y="2738738"/>
            <a:ext cx="2867401" cy="1514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EE1AB-EFCD-47E7-814C-3E39BAEA95FC}"/>
              </a:ext>
            </a:extLst>
          </p:cNvPr>
          <p:cNvSpPr/>
          <p:nvPr/>
        </p:nvSpPr>
        <p:spPr>
          <a:xfrm>
            <a:off x="8757745" y="3618424"/>
            <a:ext cx="1541774" cy="3459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4AB3DD-7EEA-4F9F-8834-2D1C615F9E0E}"/>
              </a:ext>
            </a:extLst>
          </p:cNvPr>
          <p:cNvSpPr/>
          <p:nvPr/>
        </p:nvSpPr>
        <p:spPr>
          <a:xfrm>
            <a:off x="11098923" y="3603901"/>
            <a:ext cx="339963" cy="3459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C28BF9C-174B-4563-906E-4761AC8E08B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763407" y="3791397"/>
            <a:ext cx="1994338" cy="9945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1535F28-0E8A-49EB-B403-74527E7FB373}"/>
              </a:ext>
            </a:extLst>
          </p:cNvPr>
          <p:cNvCxnSpPr>
            <a:cxnSpLocks/>
          </p:cNvCxnSpPr>
          <p:nvPr/>
        </p:nvCxnSpPr>
        <p:spPr>
          <a:xfrm flipH="1">
            <a:off x="7366068" y="3776874"/>
            <a:ext cx="3732856" cy="11317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42225A73-A06E-4000-A96A-C2A038832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70" y="2647212"/>
            <a:ext cx="1585097" cy="3639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726FB-B6B6-4ECB-8CCF-4EE4275AD0C2}"/>
                  </a:ext>
                </a:extLst>
              </p:cNvPr>
              <p:cNvSpPr/>
              <p:nvPr/>
            </p:nvSpPr>
            <p:spPr>
              <a:xfrm>
                <a:off x="5101858" y="4784204"/>
                <a:ext cx="207999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</m:d>
                      <m:r>
                        <a:rPr lang="fr-FR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fr-FR" sz="16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𝑚𝑎𝑥</m:t>
                                          </m:r>
                                          <m: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sz="16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726FB-B6B6-4ECB-8CCF-4EE4275AD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58" y="4784204"/>
                <a:ext cx="2079993" cy="764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5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D2C2284-8F48-4ABA-AF1B-2AA11DB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07B775-01FA-4D1D-AA18-090BF784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7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6110AEB-F312-461D-9702-1E2F1042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Alternatives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B77F917-B462-4B6A-A3AC-234A88FA368C}"/>
                  </a:ext>
                </a:extLst>
              </p:cNvPr>
              <p:cNvSpPr txBox="1"/>
              <p:nvPr/>
            </p:nvSpPr>
            <p:spPr>
              <a:xfrm>
                <a:off x="701566" y="1568669"/>
                <a:ext cx="6219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Change </a:t>
                </a:r>
                <a:r>
                  <a:rPr lang="fr-FR" dirty="0" err="1"/>
                  <a:t>order</a:t>
                </a:r>
                <a:r>
                  <a:rPr lang="fr-FR" dirty="0"/>
                  <a:t> to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B77F917-B462-4B6A-A3AC-234A88FA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6" y="1568669"/>
                <a:ext cx="6219496" cy="369332"/>
              </a:xfrm>
              <a:prstGeom prst="rect">
                <a:avLst/>
              </a:prstGeom>
              <a:blipFill>
                <a:blip r:embed="rId2"/>
                <a:stretch>
                  <a:fillRect l="-784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8E41AFD-C106-4992-B940-C7375D53471E}"/>
              </a:ext>
            </a:extLst>
          </p:cNvPr>
          <p:cNvSpPr/>
          <p:nvPr/>
        </p:nvSpPr>
        <p:spPr>
          <a:xfrm>
            <a:off x="2709040" y="1700449"/>
            <a:ext cx="985345" cy="14714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6430DBC-A0A2-4F11-A4D9-5FBA0D9FBCDB}"/>
                  </a:ext>
                </a:extLst>
              </p:cNvPr>
              <p:cNvSpPr txBox="1"/>
              <p:nvPr/>
            </p:nvSpPr>
            <p:spPr>
              <a:xfrm>
                <a:off x="701566" y="2373926"/>
                <a:ext cx="6219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Change </a:t>
                </a:r>
                <a:r>
                  <a:rPr lang="fr-FR" dirty="0">
                    <a:solidFill>
                      <a:srgbClr val="00B050"/>
                    </a:solidFill>
                  </a:rPr>
                  <a:t>Polynomial </a:t>
                </a:r>
                <a:r>
                  <a:rPr lang="fr-FR" dirty="0" err="1">
                    <a:solidFill>
                      <a:srgbClr val="00B050"/>
                    </a:solidFill>
                  </a:rPr>
                  <a:t>Function</a:t>
                </a:r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  <a:r>
                  <a:rPr lang="fr-FR" dirty="0"/>
                  <a:t>to </a:t>
                </a:r>
                <a:r>
                  <a:rPr lang="fr-FR" dirty="0">
                    <a:solidFill>
                      <a:srgbClr val="00B050"/>
                    </a:solidFill>
                  </a:rPr>
                  <a:t>MinMax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6430DBC-A0A2-4F11-A4D9-5FBA0D9FB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6" y="2373926"/>
                <a:ext cx="6219496" cy="369332"/>
              </a:xfrm>
              <a:prstGeom prst="rect">
                <a:avLst/>
              </a:prstGeom>
              <a:blipFill>
                <a:blip r:embed="rId3"/>
                <a:stretch>
                  <a:fillRect l="-784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E820198E-B82C-4C2E-9C5F-F8674E9B3214}"/>
              </a:ext>
            </a:extLst>
          </p:cNvPr>
          <p:cNvSpPr/>
          <p:nvPr/>
        </p:nvSpPr>
        <p:spPr>
          <a:xfrm>
            <a:off x="4674474" y="2520657"/>
            <a:ext cx="985345" cy="14714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5FCCE8-7CE3-45EB-A653-D1B57327A509}"/>
                  </a:ext>
                </a:extLst>
              </p:cNvPr>
              <p:cNvSpPr/>
              <p:nvPr/>
            </p:nvSpPr>
            <p:spPr>
              <a:xfrm>
                <a:off x="3694385" y="1341034"/>
                <a:ext cx="208980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</m:d>
                      <m:r>
                        <a:rPr lang="fr-FR" sz="16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fr-FR" sz="16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𝑚𝑎𝑥</m:t>
                                          </m:r>
                                          <m:r>
                                            <a:rPr lang="fr-FR" sz="1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5FCCE8-7CE3-45EB-A653-D1B57327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385" y="1341034"/>
                <a:ext cx="2089803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0F2810B-792B-445B-AF1A-AF4B6CB5CC69}"/>
                  </a:ext>
                </a:extLst>
              </p:cNvPr>
              <p:cNvSpPr/>
              <p:nvPr/>
            </p:nvSpPr>
            <p:spPr>
              <a:xfrm>
                <a:off x="5686095" y="2271449"/>
                <a:ext cx="2545056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</m:d>
                      <m:r>
                        <a:rPr lang="fr-FR" sz="1600" i="1">
                          <a:solidFill>
                            <a:srgbClr val="00B050"/>
                          </a:solidFill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fr-F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fr-F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𝑚𝑎𝑥</m:t>
                                      </m:r>
                                      <m: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0F2810B-792B-445B-AF1A-AF4B6CB5C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095" y="2271449"/>
                <a:ext cx="2545056" cy="645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A6B9540-97A8-45CB-A355-8A21C1BB9D70}"/>
              </a:ext>
            </a:extLst>
          </p:cNvPr>
          <p:cNvCxnSpPr>
            <a:cxnSpLocks/>
          </p:cNvCxnSpPr>
          <p:nvPr/>
        </p:nvCxnSpPr>
        <p:spPr>
          <a:xfrm flipV="1">
            <a:off x="6921062" y="1225553"/>
            <a:ext cx="509150" cy="6325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02A18FD-A1B0-4793-86F1-66C20089EA26}"/>
                  </a:ext>
                </a:extLst>
              </p:cNvPr>
              <p:cNvSpPr txBox="1"/>
              <p:nvPr/>
            </p:nvSpPr>
            <p:spPr>
              <a:xfrm>
                <a:off x="7430212" y="1414630"/>
                <a:ext cx="139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02A18FD-A1B0-4793-86F1-66C20089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212" y="1414630"/>
                <a:ext cx="139847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4DB6319-46C7-45BF-9426-606A804073FD}"/>
              </a:ext>
            </a:extLst>
          </p:cNvPr>
          <p:cNvCxnSpPr>
            <a:cxnSpLocks/>
          </p:cNvCxnSpPr>
          <p:nvPr/>
        </p:nvCxnSpPr>
        <p:spPr>
          <a:xfrm flipV="1">
            <a:off x="7824240" y="1215012"/>
            <a:ext cx="509150" cy="6325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6F874B1-A3BF-499D-BC28-9C14D59D0A9E}"/>
              </a:ext>
            </a:extLst>
          </p:cNvPr>
          <p:cNvSpPr txBox="1"/>
          <p:nvPr/>
        </p:nvSpPr>
        <p:spPr>
          <a:xfrm>
            <a:off x="8210432" y="1446447"/>
            <a:ext cx="254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Muscle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synergy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C647DCCC-C6E7-49A1-8CFE-B45F2E303914}"/>
              </a:ext>
            </a:extLst>
          </p:cNvPr>
          <p:cNvSpPr/>
          <p:nvPr/>
        </p:nvSpPr>
        <p:spPr>
          <a:xfrm>
            <a:off x="8231151" y="2518721"/>
            <a:ext cx="985345" cy="14714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8AF5222-FF56-4CF8-8E76-C6246C76289C}"/>
                  </a:ext>
                </a:extLst>
              </p:cNvPr>
              <p:cNvSpPr txBox="1"/>
              <p:nvPr/>
            </p:nvSpPr>
            <p:spPr>
              <a:xfrm>
                <a:off x="9385248" y="2222962"/>
                <a:ext cx="22497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→∞</m:t>
                      </m:r>
                    </m:oMath>
                  </m:oMathPara>
                </a14:m>
                <a:endParaRPr lang="fr-FR" b="0" dirty="0">
                  <a:solidFill>
                    <a:schemeClr val="accent2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Maximal 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Synergy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8AF5222-FF56-4CF8-8E76-C6246C76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248" y="2222962"/>
                <a:ext cx="2249704" cy="646331"/>
              </a:xfrm>
              <a:prstGeom prst="rect">
                <a:avLst/>
              </a:prstGeom>
              <a:blipFill>
                <a:blip r:embed="rId7"/>
                <a:stretch>
                  <a:fillRect l="-2439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>
            <a:extLst>
              <a:ext uri="{FF2B5EF4-FFF2-40B4-BE49-F238E27FC236}">
                <a16:creationId xmlns:a16="http://schemas.microsoft.com/office/drawing/2014/main" id="{0B5D1C85-5831-4324-B373-228D91EC10A2}"/>
              </a:ext>
            </a:extLst>
          </p:cNvPr>
          <p:cNvSpPr txBox="1"/>
          <p:nvPr/>
        </p:nvSpPr>
        <p:spPr>
          <a:xfrm>
            <a:off x="701566" y="3168269"/>
            <a:ext cx="62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See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307CCF-B0B4-4506-B9A0-1A17E19E1ADC}"/>
              </a:ext>
            </a:extLst>
          </p:cNvPr>
          <p:cNvSpPr/>
          <p:nvPr/>
        </p:nvSpPr>
        <p:spPr>
          <a:xfrm>
            <a:off x="1298027" y="3205082"/>
            <a:ext cx="8933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Rasmussen, J.,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Damsgaard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, M., &amp; Voigt, M. (2001). Muscle recruitment by the min/max criterion—a comparative numerical study. 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Journal of biomechanics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, 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</a:rPr>
              <a:t>34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(3), 409-415.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9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2B5C348-5144-44AD-B403-3855E4E4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E519CA-DF33-4352-8D5E-E15711E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8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034C5E5-2BE1-40CF-B371-B9DF63E4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08695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11CA5FE-1C98-41D0-AB4B-696F07DF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CusToM - 2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E0E0462-3652-40CF-8292-E2D8E862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9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D9EDEAC-60AF-4B76-AAFA-F1049A4B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CusToM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8D96B2-8A48-453A-9291-EB16E7A1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9" y="1268947"/>
            <a:ext cx="4428541" cy="20656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313D0C-6119-465F-BC1F-5F6C9912BCA8}"/>
              </a:ext>
            </a:extLst>
          </p:cNvPr>
          <p:cNvSpPr/>
          <p:nvPr/>
        </p:nvSpPr>
        <p:spPr>
          <a:xfrm>
            <a:off x="738554" y="1268947"/>
            <a:ext cx="3481754" cy="116652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0A7A506-33FA-49AF-B11D-7F0E1D7DBDA6}"/>
              </a:ext>
            </a:extLst>
          </p:cNvPr>
          <p:cNvCxnSpPr>
            <a:stCxn id="7" idx="3"/>
          </p:cNvCxnSpPr>
          <p:nvPr/>
        </p:nvCxnSpPr>
        <p:spPr>
          <a:xfrm flipV="1">
            <a:off x="4220308" y="1811215"/>
            <a:ext cx="1671757" cy="409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F0CBDA6-430A-4EEF-ADAA-CE16D512C632}"/>
              </a:ext>
            </a:extLst>
          </p:cNvPr>
          <p:cNvSpPr txBox="1"/>
          <p:nvPr/>
        </p:nvSpPr>
        <p:spPr>
          <a:xfrm>
            <a:off x="5892065" y="1622286"/>
            <a:ext cx="42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 new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15FE1-9485-466A-8A06-38D3D3E76931}"/>
              </a:ext>
            </a:extLst>
          </p:cNvPr>
          <p:cNvSpPr/>
          <p:nvPr/>
        </p:nvSpPr>
        <p:spPr>
          <a:xfrm>
            <a:off x="738554" y="2436433"/>
            <a:ext cx="4360984" cy="8981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2E041AD-893E-4E8C-8231-1280816A464F}"/>
              </a:ext>
            </a:extLst>
          </p:cNvPr>
          <p:cNvCxnSpPr/>
          <p:nvPr/>
        </p:nvCxnSpPr>
        <p:spPr>
          <a:xfrm flipV="1">
            <a:off x="5099538" y="2866955"/>
            <a:ext cx="1671757" cy="409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EF52D95-551E-473F-8C0C-1B8A7C36F080}"/>
              </a:ext>
            </a:extLst>
          </p:cNvPr>
          <p:cNvSpPr txBox="1"/>
          <p:nvPr/>
        </p:nvSpPr>
        <p:spPr>
          <a:xfrm>
            <a:off x="6771295" y="2700842"/>
            <a:ext cx="42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1C6D856-B368-43E5-A7BB-DD43683F6FF9}"/>
                  </a:ext>
                </a:extLst>
              </p:cNvPr>
              <p:cNvSpPr txBox="1"/>
              <p:nvPr/>
            </p:nvSpPr>
            <p:spPr>
              <a:xfrm>
                <a:off x="6940242" y="3040523"/>
                <a:ext cx="187307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1C6D856-B368-43E5-A7BB-DD43683F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242" y="3040523"/>
                <a:ext cx="1873077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242DA858-9E26-4F4A-A1B7-61306DA5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183" y="3779398"/>
            <a:ext cx="1036217" cy="2379313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68C4CC4-0EC4-4732-99B4-74A0E4F6A171}"/>
              </a:ext>
            </a:extLst>
          </p:cNvPr>
          <p:cNvSpPr/>
          <p:nvPr/>
        </p:nvSpPr>
        <p:spPr>
          <a:xfrm>
            <a:off x="8301568" y="3055544"/>
            <a:ext cx="617981" cy="55807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46FB47-35BC-40EF-9F1F-9693EB894D77}"/>
              </a:ext>
            </a:extLst>
          </p:cNvPr>
          <p:cNvSpPr txBox="1"/>
          <p:nvPr/>
        </p:nvSpPr>
        <p:spPr>
          <a:xfrm>
            <a:off x="8380132" y="3645157"/>
            <a:ext cx="3366391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Analytical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solution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computed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gathered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as a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matlab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function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4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9175</TotalTime>
  <Words>1261</Words>
  <Application>Microsoft Office PowerPoint</Application>
  <PresentationFormat>Grand écran</PresentationFormat>
  <Paragraphs>271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Thème Office</vt:lpstr>
      <vt:lpstr>CusToM Workshop</vt:lpstr>
      <vt:lpstr>Pre-work</vt:lpstr>
      <vt:lpstr>Generate Parameters of the Model</vt:lpstr>
      <vt:lpstr>Generate analysisParameters</vt:lpstr>
      <vt:lpstr>Generate analysisParameters</vt:lpstr>
      <vt:lpstr>What does this mean ?</vt:lpstr>
      <vt:lpstr>Alternatives</vt:lpstr>
      <vt:lpstr>RUN</vt:lpstr>
      <vt:lpstr>What CusToM is doing ?</vt:lpstr>
      <vt:lpstr>What CusToM is doing ?</vt:lpstr>
      <vt:lpstr>Newton Euler-Algorithm</vt:lpstr>
      <vt:lpstr>Main issue</vt:lpstr>
      <vt:lpstr>Newton Euler equations for a solid S</vt:lpstr>
      <vt:lpstr>Spatial equations of motion [Featherstone2007]</vt:lpstr>
      <vt:lpstr>Spatial equations of motion [Featherstone2007]</vt:lpstr>
      <vt:lpstr>Spatial equations of motion [Featherstone2007]</vt:lpstr>
      <vt:lpstr>Spatial inertia and spatial acceleration</vt:lpstr>
      <vt:lpstr>Equations of motion of one solid in a polyarticulated chain of solids</vt:lpstr>
      <vt:lpstr>Newton-Euler algorithm</vt:lpstr>
      <vt:lpstr>Newton-Euler algorithm</vt:lpstr>
      <vt:lpstr>Newton-Euler algorithm</vt:lpstr>
      <vt:lpstr>Summary</vt:lpstr>
      <vt:lpstr>Présentation PowerPoint</vt:lpstr>
    </vt:vector>
  </TitlesOfParts>
  <Company>INRIA - IRISA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et simulation des systèmes mécaniques</dc:title>
  <dc:creator>cpontonn</dc:creator>
  <cp:lastModifiedBy>Charles Pontonnier</cp:lastModifiedBy>
  <cp:revision>203</cp:revision>
  <dcterms:created xsi:type="dcterms:W3CDTF">2016-09-02T11:57:31Z</dcterms:created>
  <dcterms:modified xsi:type="dcterms:W3CDTF">2018-11-28T16:18:46Z</dcterms:modified>
</cp:coreProperties>
</file>