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6"/>
  </p:notesMasterIdLst>
  <p:handoutMasterIdLst>
    <p:handoutMasterId r:id="rId107"/>
  </p:handoutMasterIdLst>
  <p:sldIdLst>
    <p:sldId id="304" r:id="rId2"/>
    <p:sldId id="306" r:id="rId3"/>
    <p:sldId id="307" r:id="rId4"/>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08" r:id="rId30"/>
    <p:sldId id="385" r:id="rId31"/>
    <p:sldId id="283" r:id="rId32"/>
    <p:sldId id="284" r:id="rId33"/>
    <p:sldId id="285" r:id="rId34"/>
    <p:sldId id="286" r:id="rId35"/>
    <p:sldId id="287" r:id="rId36"/>
    <p:sldId id="288" r:id="rId37"/>
    <p:sldId id="289" r:id="rId38"/>
    <p:sldId id="290" r:id="rId39"/>
    <p:sldId id="291" r:id="rId40"/>
    <p:sldId id="292" r:id="rId41"/>
    <p:sldId id="257" r:id="rId42"/>
    <p:sldId id="309" r:id="rId43"/>
    <p:sldId id="317" r:id="rId44"/>
    <p:sldId id="318" r:id="rId45"/>
    <p:sldId id="319"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60" r:id="rId67"/>
    <p:sldId id="361" r:id="rId68"/>
    <p:sldId id="362" r:id="rId69"/>
    <p:sldId id="364" r:id="rId70"/>
    <p:sldId id="365" r:id="rId71"/>
    <p:sldId id="366" r:id="rId72"/>
    <p:sldId id="367" r:id="rId73"/>
    <p:sldId id="368" r:id="rId74"/>
    <p:sldId id="369" r:id="rId75"/>
    <p:sldId id="370" r:id="rId76"/>
    <p:sldId id="371" r:id="rId77"/>
    <p:sldId id="372" r:id="rId78"/>
    <p:sldId id="378" r:id="rId79"/>
    <p:sldId id="373" r:id="rId80"/>
    <p:sldId id="374" r:id="rId81"/>
    <p:sldId id="375" r:id="rId82"/>
    <p:sldId id="376" r:id="rId83"/>
    <p:sldId id="377" r:id="rId84"/>
    <p:sldId id="343" r:id="rId85"/>
    <p:sldId id="344" r:id="rId86"/>
    <p:sldId id="345" r:id="rId87"/>
    <p:sldId id="346" r:id="rId88"/>
    <p:sldId id="347" r:id="rId89"/>
    <p:sldId id="348" r:id="rId90"/>
    <p:sldId id="349" r:id="rId91"/>
    <p:sldId id="350" r:id="rId92"/>
    <p:sldId id="351" r:id="rId93"/>
    <p:sldId id="353" r:id="rId94"/>
    <p:sldId id="352" r:id="rId95"/>
    <p:sldId id="354" r:id="rId96"/>
    <p:sldId id="355" r:id="rId97"/>
    <p:sldId id="356" r:id="rId98"/>
    <p:sldId id="357" r:id="rId99"/>
    <p:sldId id="379" r:id="rId100"/>
    <p:sldId id="381" r:id="rId101"/>
    <p:sldId id="382" r:id="rId102"/>
    <p:sldId id="383" r:id="rId103"/>
    <p:sldId id="384" r:id="rId104"/>
    <p:sldId id="359" r:id="rId105"/>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mn-cs"/>
      </a:defRPr>
    </a:lvl5pPr>
    <a:lvl6pPr marL="2286000" algn="l" defTabSz="457200" rtl="0" eaLnBrk="1" latinLnBrk="0" hangingPunct="1">
      <a:defRPr sz="2400" b="1" kern="1200">
        <a:solidFill>
          <a:schemeClr val="tx1"/>
        </a:solidFill>
        <a:latin typeface="Times New Roman" charset="0"/>
        <a:ea typeface="ＭＳ Ｐゴシック" charset="0"/>
        <a:cs typeface="+mn-cs"/>
      </a:defRPr>
    </a:lvl6pPr>
    <a:lvl7pPr marL="2743200" algn="l" defTabSz="457200" rtl="0" eaLnBrk="1" latinLnBrk="0" hangingPunct="1">
      <a:defRPr sz="2400" b="1" kern="1200">
        <a:solidFill>
          <a:schemeClr val="tx1"/>
        </a:solidFill>
        <a:latin typeface="Times New Roman" charset="0"/>
        <a:ea typeface="ＭＳ Ｐゴシック" charset="0"/>
        <a:cs typeface="+mn-cs"/>
      </a:defRPr>
    </a:lvl7pPr>
    <a:lvl8pPr marL="3200400" algn="l" defTabSz="457200" rtl="0" eaLnBrk="1" latinLnBrk="0" hangingPunct="1">
      <a:defRPr sz="2400" b="1" kern="1200">
        <a:solidFill>
          <a:schemeClr val="tx1"/>
        </a:solidFill>
        <a:latin typeface="Times New Roman" charset="0"/>
        <a:ea typeface="ＭＳ Ｐゴシック" charset="0"/>
        <a:cs typeface="+mn-cs"/>
      </a:defRPr>
    </a:lvl8pPr>
    <a:lvl9pPr marL="3657600" algn="l" defTabSz="457200" rtl="0" eaLnBrk="1" latinLnBrk="0" hangingPunct="1">
      <a:defRPr sz="2400" b="1"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595" autoAdjust="0"/>
  </p:normalViewPr>
  <p:slideViewPr>
    <p:cSldViewPr>
      <p:cViewPr varScale="1">
        <p:scale>
          <a:sx n="92" d="100"/>
          <a:sy n="92" d="100"/>
        </p:scale>
        <p:origin x="-1760" y="-104"/>
      </p:cViewPr>
      <p:guideLst>
        <p:guide orient="horz" pos="2160"/>
        <p:guide orient="horz" pos="240"/>
        <p:guide orient="horz" pos="4128"/>
        <p:guide orient="horz" pos="768"/>
        <p:guide orient="horz" pos="1056"/>
        <p:guide orient="horz" pos="576"/>
        <p:guide orient="horz" pos="424"/>
        <p:guide orient="horz" pos="975"/>
        <p:guide pos="2880"/>
        <p:guide pos="240"/>
        <p:guide pos="5520"/>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notesMaster" Target="notesMasters/notesMaster1.xml"/><Relationship Id="rId107"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lvl1pPr>
          </a:lstStyle>
          <a:p>
            <a:fld id="{2B4D1712-9982-DE47-AE38-FE4A6CB9D77E}" type="slidenum">
              <a:rPr lang="en-US"/>
              <a:pPr/>
              <a:t>‹#›</a:t>
            </a:fld>
            <a:endParaRPr lang="en-US"/>
          </a:p>
        </p:txBody>
      </p:sp>
    </p:spTree>
    <p:extLst>
      <p:ext uri="{BB962C8B-B14F-4D97-AF65-F5344CB8AC3E}">
        <p14:creationId xmlns:p14="http://schemas.microsoft.com/office/powerpoint/2010/main" val="239935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56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56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56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56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9CDAA782-DE83-2B45-83A9-21EFFD6064C2}" type="slidenum">
              <a:rPr lang="en-US"/>
              <a:pPr/>
              <a:t>‹#›</a:t>
            </a:fld>
            <a:endParaRPr lang="en-US"/>
          </a:p>
        </p:txBody>
      </p:sp>
    </p:spTree>
    <p:extLst>
      <p:ext uri="{BB962C8B-B14F-4D97-AF65-F5344CB8AC3E}">
        <p14:creationId xmlns:p14="http://schemas.microsoft.com/office/powerpoint/2010/main" val="37182632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96ED7-4DB5-8B4F-8758-6E4D3CD5450D}" type="slidenum">
              <a:rPr lang="en-US"/>
              <a:pPr/>
              <a:t>4</a:t>
            </a:fld>
            <a:endParaRPr lang="en-US"/>
          </a:p>
        </p:txBody>
      </p:sp>
      <p:sp>
        <p:nvSpPr>
          <p:cNvPr id="15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6675" name="Rectangle 3"/>
          <p:cNvSpPr>
            <a:spLocks noGrp="1" noChangeArrowheads="1"/>
          </p:cNvSpPr>
          <p:nvPr>
            <p:ph type="body" idx="1"/>
          </p:nvPr>
        </p:nvSpPr>
        <p:spPr/>
        <p:txBody>
          <a:bodyPr/>
          <a:lstStyle/>
          <a:p>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9FE0A-6D49-F143-A1F4-9266D5CD1651}" type="slidenum">
              <a:rPr lang="en-US"/>
              <a:pPr/>
              <a:t>79</a:t>
            </a:fld>
            <a:endParaRPr lang="en-US"/>
          </a:p>
        </p:txBody>
      </p:sp>
      <p:sp>
        <p:nvSpPr>
          <p:cNvPr id="193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3539" name="Rectangle 3"/>
          <p:cNvSpPr>
            <a:spLocks noGrp="1" noChangeArrowheads="1"/>
          </p:cNvSpPr>
          <p:nvPr>
            <p:ph type="body" idx="1"/>
          </p:nvPr>
        </p:nvSpPr>
        <p:spPr/>
        <p:txBody>
          <a:bodyPr/>
          <a:lstStyle/>
          <a:p>
            <a:r>
              <a:rPr lang="en-US"/>
              <a:t>BBB??? No number, only existed as embedded word file</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54649-52CD-A04C-9EA2-D1148BADD1CB}" type="slidenum">
              <a:rPr lang="en-US"/>
              <a:pPr/>
              <a:t>80</a:t>
            </a:fld>
            <a:endParaRPr lang="en-US"/>
          </a:p>
        </p:txBody>
      </p:sp>
      <p:sp>
        <p:nvSpPr>
          <p:cNvPr id="195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5587" name="Rectangle 3"/>
          <p:cNvSpPr>
            <a:spLocks noGrp="1" noChangeArrowheads="1"/>
          </p:cNvSpPr>
          <p:nvPr>
            <p:ph type="body" idx="1"/>
          </p:nvPr>
        </p:nvSpPr>
        <p:spPr/>
        <p:txBody>
          <a:bodyPr/>
          <a:lstStyle/>
          <a:p>
            <a:r>
              <a:rPr lang="en-US"/>
              <a:t>BBB??? No number, only existed as embedded word file</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33C9C-844D-754E-A636-A94BEE6FAF6A}" type="slidenum">
              <a:rPr lang="en-US"/>
              <a:pPr/>
              <a:t>81</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7635" name="Rectangle 3"/>
          <p:cNvSpPr>
            <a:spLocks noGrp="1" noChangeArrowheads="1"/>
          </p:cNvSpPr>
          <p:nvPr>
            <p:ph type="body" idx="1"/>
          </p:nvPr>
        </p:nvSpPr>
        <p:spPr/>
        <p:txBody>
          <a:bodyPr/>
          <a:lstStyle/>
          <a:p>
            <a:r>
              <a:rPr lang="en-US"/>
              <a:t>BBB??? No number, only existed as embedded word file</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noProof="0" smtClean="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lvl1pPr marL="0" indent="0" algn="ctr">
              <a:buFont typeface="Wingdings" charset="0"/>
              <a:buNone/>
              <a:defRPr/>
            </a:lvl1pPr>
          </a:lstStyle>
          <a:p>
            <a:pPr lvl="0"/>
            <a:r>
              <a:rPr lang="en-US" noProof="0" smtClean="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FFFFFF"/>
                </a:solidFill>
              </a:defRPr>
            </a:lvl1pPr>
          </a:lstStyle>
          <a:p>
            <a:endParaRPr lang="en-US"/>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FFFFFF"/>
                </a:solidFill>
              </a:defRPr>
            </a:lvl1pPr>
          </a:lstStyle>
          <a:p>
            <a:endParaRPr lang="en-US"/>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rgbClr val="FFFFFF"/>
                </a:solidFill>
              </a:defRPr>
            </a:lvl1pPr>
          </a:lstStyle>
          <a:p>
            <a:fld id="{70821BF7-DEC2-8646-92C0-9602B9092D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68316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334892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x-none" smtClean="0"/>
              <a:t>Click to edit Master title style</a:t>
            </a:r>
            <a:endParaRPr lang="en-US"/>
          </a:p>
        </p:txBody>
      </p:sp>
      <p:sp>
        <p:nvSpPr>
          <p:cNvPr id="3" name="Text Placeholder 2"/>
          <p:cNvSpPr>
            <a:spLocks noGrp="1"/>
          </p:cNvSpPr>
          <p:nvPr>
            <p:ph type="body" sz="half" idx="1"/>
          </p:nvPr>
        </p:nvSpPr>
        <p:spPr>
          <a:xfrm>
            <a:off x="1173163" y="1981200"/>
            <a:ext cx="3810000" cy="41148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lipArt Placeholder 3"/>
          <p:cNvSpPr>
            <a:spLocks noGrp="1"/>
          </p:cNvSpPr>
          <p:nvPr>
            <p:ph type="clipArt" sz="half" idx="2"/>
          </p:nvPr>
        </p:nvSpPr>
        <p:spPr>
          <a:xfrm>
            <a:off x="5135563" y="1981200"/>
            <a:ext cx="3810000" cy="4114800"/>
          </a:xfrm>
        </p:spPr>
        <p:txBody>
          <a:bodyPr/>
          <a:lstStyle/>
          <a:p>
            <a:endParaRPr lang="en-US"/>
          </a:p>
        </p:txBody>
      </p:sp>
      <p:sp>
        <p:nvSpPr>
          <p:cNvPr id="5" name="Date Placeholder 4"/>
          <p:cNvSpPr>
            <a:spLocks noGrp="1"/>
          </p:cNvSpPr>
          <p:nvPr>
            <p:ph type="dt" sz="half" idx="10"/>
          </p:nvPr>
        </p:nvSpPr>
        <p:spPr>
          <a:xfrm>
            <a:off x="1173163" y="6265863"/>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5814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7010400" y="6248400"/>
            <a:ext cx="1905000" cy="457200"/>
          </a:xfrm>
          <a:prstGeom prst="rect">
            <a:avLst/>
          </a:prstGeom>
        </p:spPr>
        <p:txBody>
          <a:bodyPr/>
          <a:lstStyle>
            <a:lvl1pPr>
              <a:defRPr/>
            </a:lvl1pPr>
          </a:lstStyle>
          <a:p>
            <a:fld id="{B4DC4A8B-C283-7940-A732-EA1885943D62}" type="slidenum">
              <a:rPr lang="en-US"/>
              <a:pPr/>
              <a:t>‹#›</a:t>
            </a:fld>
            <a:endParaRPr lang="en-US"/>
          </a:p>
        </p:txBody>
      </p:sp>
    </p:spTree>
    <p:extLst>
      <p:ext uri="{BB962C8B-B14F-4D97-AF65-F5344CB8AC3E}">
        <p14:creationId xmlns:p14="http://schemas.microsoft.com/office/powerpoint/2010/main" val="190487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39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411394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91992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319620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409863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2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88356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3521328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fld id="{93BB2168-2B5A-6349-A6A1-6346086E5DB9}" type="slidenum">
              <a:rPr lang="en-GB" sz="1200">
                <a:latin typeface="Arial" charset="0"/>
              </a:rPr>
              <a:pPr algn="ctr" eaLnBrk="0" hangingPunct="0"/>
              <a:t>‹#›</a:t>
            </a:fld>
            <a:endParaRPr lang="en-GB" sz="1200" b="0">
              <a:latin typeface="Arial"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9pPr>
    </p:titleStyle>
    <p:bodyStyle>
      <a:lvl1pPr marL="342900" indent="-342900" algn="l" rtl="0" fontAlgn="base">
        <a:spcBef>
          <a:spcPct val="20000"/>
        </a:spcBef>
        <a:spcAft>
          <a:spcPct val="0"/>
        </a:spcAft>
        <a:buClr>
          <a:schemeClr val="tx2"/>
        </a:buClr>
        <a:buSzPct val="75000"/>
        <a:buFont typeface="Wingdings" charset="0"/>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2"/>
        </a:buClr>
        <a:buSzPct val="75000"/>
        <a:buFont typeface="Wingdings" charset="0"/>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i-lab.appspo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wmf"/><Relationship Id="rId3"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wmf"/><Relationship Id="rId3"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wmf"/><Relationship Id="rId3"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3.wmf"/><Relationship Id="rId5" Type="http://schemas.openxmlformats.org/officeDocument/2006/relationships/oleObject" Target="../embeddings/oleObject2.bin"/><Relationship Id="rId6" Type="http://schemas.openxmlformats.org/officeDocument/2006/relationships/image" Target="../media/image3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Excel_97_-_2004_Worksheet2.xls"/><Relationship Id="rId4" Type="http://schemas.openxmlformats.org/officeDocument/2006/relationships/image" Target="../media/image3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1.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2.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3.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4.png"/><Relationship Id="rId3" Type="http://schemas.openxmlformats.org/officeDocument/2006/relationships/image" Target="../media/image45.png"/></Relationships>
</file>

<file path=ppt/slides/_rels/slide89.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a:r>
              <a:rPr lang="pt-BR" dirty="0" smtClean="0"/>
              <a:t>Inteligência Computacional Aplicada ao Controle</a:t>
            </a:r>
            <a:endParaRPr lang="pt-BR" dirty="0"/>
          </a:p>
        </p:txBody>
      </p:sp>
      <p:sp>
        <p:nvSpPr>
          <p:cNvPr id="3" name="Subtítulo 2"/>
          <p:cNvSpPr>
            <a:spLocks noGrp="1"/>
          </p:cNvSpPr>
          <p:nvPr>
            <p:ph type="subTitle" idx="1"/>
          </p:nvPr>
        </p:nvSpPr>
        <p:spPr/>
        <p:txBody>
          <a:bodyPr/>
          <a:lstStyle/>
          <a:p>
            <a:pPr algn="l"/>
            <a:r>
              <a:rPr lang="pt-BR" dirty="0" smtClean="0"/>
              <a:t>Reinaldo </a:t>
            </a:r>
            <a:r>
              <a:rPr lang="pt-BR" dirty="0" smtClean="0"/>
              <a:t>Bianchi</a:t>
            </a:r>
          </a:p>
          <a:p>
            <a:pPr algn="l"/>
            <a:r>
              <a:rPr lang="pt-BR" dirty="0" smtClean="0"/>
              <a:t>Ricardo Destro</a:t>
            </a:r>
            <a:endParaRPr lang="pt-BR" dirty="0" smtClean="0"/>
          </a:p>
          <a:p>
            <a:pPr algn="l"/>
            <a:r>
              <a:rPr lang="pt-BR" dirty="0" smtClean="0"/>
              <a:t>2015</a:t>
            </a:r>
            <a:endParaRPr lang="pt-BR" dirty="0"/>
          </a:p>
        </p:txBody>
      </p:sp>
    </p:spTree>
    <p:extLst>
      <p:ext uri="{BB962C8B-B14F-4D97-AF65-F5344CB8AC3E}">
        <p14:creationId xmlns:p14="http://schemas.microsoft.com/office/powerpoint/2010/main" val="389126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Rectangle 6"/>
          <p:cNvSpPr>
            <a:spLocks noChangeArrowheads="1"/>
          </p:cNvSpPr>
          <p:nvPr/>
        </p:nvSpPr>
        <p:spPr bwMode="auto">
          <a:xfrm>
            <a:off x="279400" y="1397000"/>
            <a:ext cx="8382000"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5000"/>
              </a:lnSpc>
              <a:spcBef>
                <a:spcPct val="25000"/>
              </a:spcBef>
              <a:buClr>
                <a:schemeClr val="tx2"/>
              </a:buClr>
              <a:buFont typeface="Wingdings" charset="0"/>
              <a:buChar char="n"/>
            </a:pPr>
            <a:r>
              <a:rPr lang="en-US" sz="2900" b="0">
                <a:solidFill>
                  <a:srgbClr val="FFFFFF"/>
                </a:solidFill>
                <a:effectLst>
                  <a:outerShdw blurRad="38100" dist="38100" dir="2700000" algn="tl">
                    <a:srgbClr val="000000"/>
                  </a:outerShdw>
                </a:effectLst>
              </a:rPr>
              <a:t>Let us consider a population of rabbits. Some                            rabbits are faster than others, and we may say that                          these rabbits possess superior fitness, because they                              have a greater chance of avoiding foxes, surviving                            and then breeding.</a:t>
            </a:r>
          </a:p>
          <a:p>
            <a:pPr marL="384175" indent="-384175">
              <a:spcBef>
                <a:spcPct val="25000"/>
              </a:spcBef>
              <a:buClr>
                <a:schemeClr val="tx2"/>
              </a:buClr>
              <a:buFont typeface="Wingdings" charset="0"/>
              <a:buChar char="n"/>
            </a:pPr>
            <a:r>
              <a:rPr lang="en-US" sz="2900" b="0">
                <a:solidFill>
                  <a:srgbClr val="FFFFFF"/>
                </a:solidFill>
                <a:effectLst>
                  <a:outerShdw blurRad="38100" dist="38100" dir="2700000" algn="tl">
                    <a:srgbClr val="000000"/>
                  </a:outerShdw>
                </a:effectLst>
              </a:rPr>
              <a:t>If two parents have superior fitness, there is a good                        chance that a combination of their genes will                                    produce an offspring with even higher fitness.                                     Over time the entire population of rabbits becomes                                   faster to meet their environmental challenges in the                          face of foxes.</a:t>
            </a:r>
          </a:p>
        </p:txBody>
      </p:sp>
      <p:sp>
        <p:nvSpPr>
          <p:cNvPr id="115719" name="Rectangle 7"/>
          <p:cNvSpPr>
            <a:spLocks noChangeArrowheads="1"/>
          </p:cNvSpPr>
          <p:nvPr/>
        </p:nvSpPr>
        <p:spPr bwMode="auto">
          <a:xfrm>
            <a:off x="292100" y="219075"/>
            <a:ext cx="838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b="0">
                <a:solidFill>
                  <a:srgbClr val="FBFE00"/>
                </a:solidFill>
                <a:effectLst>
                  <a:outerShdw blurRad="38100" dist="38100" dir="2700000" algn="tl">
                    <a:srgbClr val="000000"/>
                  </a:outerShdw>
                </a:effectLst>
              </a:rPr>
              <a:t>How is a population with increasing                                          fitness generated?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 no </a:t>
            </a:r>
            <a:r>
              <a:rPr lang="en-US" dirty="0" err="1" smtClean="0"/>
              <a:t>Matlab</a:t>
            </a:r>
            <a:endParaRPr lang="en-US" dirty="0"/>
          </a:p>
        </p:txBody>
      </p:sp>
      <p:sp>
        <p:nvSpPr>
          <p:cNvPr id="3" name="Content Placeholder 2"/>
          <p:cNvSpPr>
            <a:spLocks noGrp="1"/>
          </p:cNvSpPr>
          <p:nvPr>
            <p:ph idx="1"/>
          </p:nvPr>
        </p:nvSpPr>
        <p:spPr>
          <a:xfrm>
            <a:off x="685800" y="1052736"/>
            <a:ext cx="7772400" cy="4454525"/>
          </a:xfrm>
        </p:spPr>
        <p:txBody>
          <a:bodyPr/>
          <a:lstStyle/>
          <a:p>
            <a:pPr>
              <a:spcBef>
                <a:spcPts val="0"/>
              </a:spcBef>
            </a:pPr>
            <a:r>
              <a:rPr lang="pt-BR" sz="2800" b="1" dirty="0">
                <a:latin typeface="Arial Narrow"/>
                <a:cs typeface="Arial Narrow"/>
              </a:rPr>
              <a:t>[</a:t>
            </a:r>
            <a:r>
              <a:rPr lang="pt-BR" sz="2800" b="1" dirty="0" err="1">
                <a:latin typeface="Arial Narrow"/>
                <a:cs typeface="Arial Narrow"/>
              </a:rPr>
              <a:t>x,</a:t>
            </a:r>
            <a:r>
              <a:rPr lang="pt-BR" sz="2800" b="1" dirty="0" err="1" smtClean="0">
                <a:latin typeface="Arial Narrow"/>
                <a:cs typeface="Arial Narrow"/>
              </a:rPr>
              <a:t>fval</a:t>
            </a:r>
            <a:r>
              <a:rPr lang="pt-BR" sz="2800" b="1" dirty="0" smtClean="0">
                <a:latin typeface="Arial Narrow"/>
                <a:cs typeface="Arial Narrow"/>
              </a:rPr>
              <a:t>] </a:t>
            </a:r>
            <a:r>
              <a:rPr lang="pt-BR" sz="2800" b="1" dirty="0">
                <a:latin typeface="Arial Narrow"/>
                <a:cs typeface="Arial Narrow"/>
              </a:rPr>
              <a:t>= </a:t>
            </a:r>
            <a:r>
              <a:rPr lang="pt-BR" sz="2800" b="1" dirty="0" err="1">
                <a:latin typeface="Arial Narrow"/>
                <a:cs typeface="Arial Narrow"/>
              </a:rPr>
              <a:t>ga</a:t>
            </a:r>
            <a:r>
              <a:rPr lang="pt-BR" sz="2800" b="1" dirty="0">
                <a:latin typeface="Arial Narrow"/>
                <a:cs typeface="Arial Narrow"/>
              </a:rPr>
              <a:t>(</a:t>
            </a:r>
            <a:r>
              <a:rPr lang="pt-BR" sz="2800" b="1" dirty="0" err="1">
                <a:latin typeface="Arial Narrow"/>
                <a:cs typeface="Arial Narrow"/>
              </a:rPr>
              <a:t>FitnessFcn,numberOfVariables,options</a:t>
            </a:r>
            <a:r>
              <a:rPr lang="pt-BR" sz="2800" b="1" dirty="0" smtClean="0">
                <a:latin typeface="Arial Narrow"/>
                <a:cs typeface="Arial Narrow"/>
              </a:rPr>
              <a:t>)</a:t>
            </a:r>
          </a:p>
          <a:p>
            <a:pPr>
              <a:spcBef>
                <a:spcPts val="0"/>
              </a:spcBef>
            </a:pPr>
            <a:endParaRPr lang="pt-BR" dirty="0"/>
          </a:p>
          <a:p>
            <a:pPr lvl="1">
              <a:spcBef>
                <a:spcPts val="0"/>
              </a:spcBef>
            </a:pPr>
            <a:r>
              <a:rPr lang="pt-BR" dirty="0" err="1" smtClean="0"/>
              <a:t>FitnessFcn</a:t>
            </a:r>
            <a:r>
              <a:rPr lang="pt-BR" dirty="0" smtClean="0"/>
              <a:t> </a:t>
            </a:r>
            <a:r>
              <a:rPr lang="pt-BR" dirty="0" smtClean="0">
                <a:sym typeface="Wingdings"/>
              </a:rPr>
              <a:t> fun</a:t>
            </a:r>
            <a:r>
              <a:rPr lang="pt-BR" dirty="0" smtClean="0">
                <a:sym typeface="Wingdings"/>
              </a:rPr>
              <a:t>ção objetivo</a:t>
            </a:r>
          </a:p>
          <a:p>
            <a:pPr lvl="2">
              <a:spcBef>
                <a:spcPts val="0"/>
              </a:spcBef>
            </a:pPr>
            <a:r>
              <a:rPr lang="pt-BR" dirty="0" smtClean="0">
                <a:sym typeface="Wingdings"/>
              </a:rPr>
              <a:t>Ex.: </a:t>
            </a:r>
            <a:r>
              <a:rPr lang="pt-BR" dirty="0" err="1" smtClean="0">
                <a:sym typeface="Wingdings"/>
              </a:rPr>
              <a:t>FitnessFcn</a:t>
            </a:r>
            <a:r>
              <a:rPr lang="pt-BR" dirty="0" smtClean="0">
                <a:sym typeface="Wingdings"/>
              </a:rPr>
              <a:t> = @(</a:t>
            </a:r>
            <a:r>
              <a:rPr lang="pt-BR" dirty="0" err="1" smtClean="0">
                <a:sym typeface="Wingdings"/>
              </a:rPr>
              <a:t>x</a:t>
            </a:r>
            <a:r>
              <a:rPr lang="pt-BR" dirty="0" smtClean="0">
                <a:sym typeface="Wingdings"/>
              </a:rPr>
              <a:t>) (</a:t>
            </a:r>
            <a:r>
              <a:rPr lang="pt-BR" dirty="0" err="1" smtClean="0">
                <a:sym typeface="Wingdings"/>
              </a:rPr>
              <a:t>x</a:t>
            </a:r>
            <a:r>
              <a:rPr lang="pt-BR" dirty="0" smtClean="0">
                <a:sym typeface="Wingdings"/>
              </a:rPr>
              <a:t>(1)^2-x(2))</a:t>
            </a:r>
          </a:p>
          <a:p>
            <a:pPr lvl="2">
              <a:spcBef>
                <a:spcPts val="0"/>
              </a:spcBef>
            </a:pPr>
            <a:r>
              <a:rPr lang="pt-BR" dirty="0" smtClean="0">
                <a:sym typeface="Wingdings"/>
              </a:rPr>
              <a:t>No TSP, distância percorrida em cada solução</a:t>
            </a:r>
          </a:p>
          <a:p>
            <a:pPr lvl="2">
              <a:spcBef>
                <a:spcPts val="0"/>
              </a:spcBef>
            </a:pPr>
            <a:endParaRPr lang="pt-BR" dirty="0">
              <a:sym typeface="Wingdings"/>
            </a:endParaRPr>
          </a:p>
          <a:p>
            <a:pPr lvl="1">
              <a:spcBef>
                <a:spcPts val="0"/>
              </a:spcBef>
            </a:pPr>
            <a:r>
              <a:rPr lang="pt-BR" dirty="0" err="1" smtClean="0"/>
              <a:t>numberOfVariables</a:t>
            </a:r>
            <a:r>
              <a:rPr lang="pt-BR" dirty="0" smtClean="0"/>
              <a:t> </a:t>
            </a:r>
            <a:r>
              <a:rPr lang="pt-BR" dirty="0" smtClean="0">
                <a:sym typeface="Wingdings"/>
              </a:rPr>
              <a:t> </a:t>
            </a:r>
            <a:r>
              <a:rPr lang="pt-BR" dirty="0" err="1" smtClean="0">
                <a:sym typeface="Wingdings"/>
              </a:rPr>
              <a:t>qtdd</a:t>
            </a:r>
            <a:r>
              <a:rPr lang="pt-BR" dirty="0" smtClean="0">
                <a:sym typeface="Wingdings"/>
              </a:rPr>
              <a:t> de vari</a:t>
            </a:r>
            <a:r>
              <a:rPr lang="pt-BR" dirty="0" smtClean="0">
                <a:sym typeface="Wingdings"/>
              </a:rPr>
              <a:t>áveis</a:t>
            </a:r>
          </a:p>
          <a:p>
            <a:pPr lvl="2">
              <a:spcBef>
                <a:spcPts val="0"/>
              </a:spcBef>
            </a:pPr>
            <a:r>
              <a:rPr lang="pt-BR" dirty="0" smtClean="0">
                <a:sym typeface="Wingdings"/>
              </a:rPr>
              <a:t>No exemplo anterior, </a:t>
            </a:r>
            <a:r>
              <a:rPr lang="pt-BR" dirty="0" err="1"/>
              <a:t>numberOfVariables</a:t>
            </a:r>
            <a:r>
              <a:rPr lang="pt-BR" dirty="0"/>
              <a:t> </a:t>
            </a:r>
            <a:r>
              <a:rPr lang="pt-BR" dirty="0" smtClean="0"/>
              <a:t>=2</a:t>
            </a:r>
          </a:p>
          <a:p>
            <a:pPr lvl="2">
              <a:spcBef>
                <a:spcPts val="0"/>
              </a:spcBef>
            </a:pPr>
            <a:r>
              <a:rPr lang="pt-BR" dirty="0" smtClean="0"/>
              <a:t>No TSP, quantidade de cidades!</a:t>
            </a:r>
          </a:p>
          <a:p>
            <a:pPr lvl="2">
              <a:spcBef>
                <a:spcPts val="0"/>
              </a:spcBef>
            </a:pPr>
            <a:endParaRPr lang="pt-BR" dirty="0"/>
          </a:p>
          <a:p>
            <a:pPr lvl="1">
              <a:spcBef>
                <a:spcPts val="0"/>
              </a:spcBef>
            </a:pPr>
            <a:r>
              <a:rPr lang="pt-BR" dirty="0" err="1" smtClean="0"/>
              <a:t>Options</a:t>
            </a:r>
            <a:r>
              <a:rPr lang="pt-BR" dirty="0" smtClean="0"/>
              <a:t>.....</a:t>
            </a:r>
            <a:endParaRPr lang="pt-BR" dirty="0"/>
          </a:p>
          <a:p>
            <a:pPr>
              <a:spcBef>
                <a:spcPts val="0"/>
              </a:spcBef>
            </a:pPr>
            <a:endParaRPr lang="it-IT" dirty="0"/>
          </a:p>
        </p:txBody>
      </p:sp>
    </p:spTree>
    <p:extLst>
      <p:ext uri="{BB962C8B-B14F-4D97-AF65-F5344CB8AC3E}">
        <p14:creationId xmlns:p14="http://schemas.microsoft.com/office/powerpoint/2010/main" val="377949105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 no </a:t>
            </a:r>
            <a:r>
              <a:rPr lang="en-US" dirty="0" err="1" smtClean="0"/>
              <a:t>Matlab</a:t>
            </a:r>
            <a:endParaRPr lang="en-US" dirty="0"/>
          </a:p>
        </p:txBody>
      </p:sp>
      <p:sp>
        <p:nvSpPr>
          <p:cNvPr id="3" name="Content Placeholder 2"/>
          <p:cNvSpPr>
            <a:spLocks noGrp="1"/>
          </p:cNvSpPr>
          <p:nvPr>
            <p:ph idx="1"/>
          </p:nvPr>
        </p:nvSpPr>
        <p:spPr>
          <a:xfrm>
            <a:off x="760040" y="1196752"/>
            <a:ext cx="7772400" cy="4454525"/>
          </a:xfrm>
        </p:spPr>
        <p:txBody>
          <a:bodyPr/>
          <a:lstStyle/>
          <a:p>
            <a:pPr marL="0" indent="0">
              <a:lnSpc>
                <a:spcPct val="90000"/>
              </a:lnSpc>
              <a:spcBef>
                <a:spcPts val="100"/>
              </a:spcBef>
              <a:buNone/>
            </a:pPr>
            <a:r>
              <a:rPr lang="pt-BR" b="1" dirty="0" err="1">
                <a:latin typeface="Helvetica"/>
                <a:ea typeface="Helvetica"/>
                <a:cs typeface="Helvetica"/>
              </a:rPr>
              <a:t>options</a:t>
            </a:r>
            <a:r>
              <a:rPr lang="pt-BR" dirty="0">
                <a:latin typeface="Helvetica"/>
                <a:ea typeface="Helvetica"/>
                <a:cs typeface="Helvetica"/>
              </a:rPr>
              <a:t> </a:t>
            </a:r>
            <a:r>
              <a:rPr lang="pt-BR" sz="2400" dirty="0">
                <a:latin typeface="Helvetica"/>
                <a:ea typeface="Helvetica"/>
                <a:cs typeface="Helvetica"/>
              </a:rPr>
              <a:t>= </a:t>
            </a:r>
            <a:r>
              <a:rPr lang="pt-BR" sz="2400" dirty="0" err="1">
                <a:latin typeface="Helvetica"/>
                <a:ea typeface="Helvetica"/>
                <a:cs typeface="Helvetica"/>
              </a:rPr>
              <a:t>gaoptimset</a:t>
            </a:r>
            <a:r>
              <a:rPr lang="pt-BR" sz="2400" dirty="0">
                <a:latin typeface="Helvetica"/>
                <a:ea typeface="Helvetica"/>
                <a:cs typeface="Helvetica"/>
              </a:rPr>
              <a:t>('</a:t>
            </a:r>
            <a:r>
              <a:rPr lang="pt-BR" sz="2400" dirty="0" err="1">
                <a:latin typeface="Helvetica"/>
                <a:ea typeface="Helvetica"/>
                <a:cs typeface="Helvetica"/>
              </a:rPr>
              <a:t>PopulationType</a:t>
            </a:r>
            <a:r>
              <a:rPr lang="pt-BR" sz="2400" dirty="0">
                <a:latin typeface="Helvetica"/>
                <a:ea typeface="Helvetica"/>
                <a:cs typeface="Helvetica"/>
              </a:rPr>
              <a:t>', '</a:t>
            </a:r>
            <a:r>
              <a:rPr lang="pt-BR" sz="2400" dirty="0" err="1">
                <a:latin typeface="Helvetica"/>
                <a:ea typeface="Helvetica"/>
                <a:cs typeface="Helvetica"/>
              </a:rPr>
              <a:t>custom</a:t>
            </a:r>
            <a:r>
              <a:rPr lang="pt-BR" sz="2400" dirty="0">
                <a:latin typeface="Helvetica"/>
                <a:ea typeface="Helvetica"/>
                <a:cs typeface="Helvetica"/>
              </a:rPr>
              <a:t>',...</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PopInitRange</a:t>
            </a:r>
            <a:r>
              <a:rPr lang="pt-BR" sz="2400" dirty="0">
                <a:latin typeface="Helvetica"/>
                <a:ea typeface="Helvetica"/>
                <a:cs typeface="Helvetica"/>
              </a:rPr>
              <a:t>',[1;cities],...</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CreationFcn</a:t>
            </a:r>
            <a:r>
              <a:rPr lang="pt-BR" sz="2400" dirty="0">
                <a:latin typeface="Helvetica"/>
                <a:ea typeface="Helvetica"/>
                <a:cs typeface="Helvetica"/>
              </a:rPr>
              <a:t>',@</a:t>
            </a:r>
            <a:r>
              <a:rPr lang="pt-BR" sz="2400" dirty="0" err="1">
                <a:latin typeface="Helvetica"/>
                <a:ea typeface="Helvetica"/>
                <a:cs typeface="Helvetica"/>
              </a:rPr>
              <a:t>create_permutations</a:t>
            </a:r>
            <a:r>
              <a:rPr lang="pt-BR" sz="2400" dirty="0">
                <a:latin typeface="Helvetica"/>
                <a:ea typeface="Helvetica"/>
                <a:cs typeface="Helvetica"/>
              </a:rPr>
              <a:t>, ...</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CrossoverFcn</a:t>
            </a:r>
            <a:r>
              <a:rPr lang="pt-BR" sz="2400" dirty="0">
                <a:latin typeface="Helvetica"/>
                <a:ea typeface="Helvetica"/>
                <a:cs typeface="Helvetica"/>
              </a:rPr>
              <a:t>',@</a:t>
            </a:r>
            <a:r>
              <a:rPr lang="pt-BR" sz="2400" dirty="0" err="1">
                <a:latin typeface="Helvetica"/>
                <a:ea typeface="Helvetica"/>
                <a:cs typeface="Helvetica"/>
              </a:rPr>
              <a:t>crossover_permutation</a:t>
            </a:r>
            <a:r>
              <a:rPr lang="pt-BR" sz="2400" dirty="0">
                <a:latin typeface="Helvetica"/>
                <a:ea typeface="Helvetica"/>
                <a:cs typeface="Helvetica"/>
              </a:rPr>
              <a:t>, ...</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MutationFcn</a:t>
            </a:r>
            <a:r>
              <a:rPr lang="pt-BR" sz="2400" dirty="0">
                <a:latin typeface="Helvetica"/>
                <a:ea typeface="Helvetica"/>
                <a:cs typeface="Helvetica"/>
              </a:rPr>
              <a:t>',@</a:t>
            </a:r>
            <a:r>
              <a:rPr lang="pt-BR" sz="2400" dirty="0" err="1">
                <a:latin typeface="Helvetica"/>
                <a:ea typeface="Helvetica"/>
                <a:cs typeface="Helvetica"/>
              </a:rPr>
              <a:t>mutate_permutation</a:t>
            </a:r>
            <a:r>
              <a:rPr lang="pt-BR" sz="2400" dirty="0">
                <a:latin typeface="Helvetica"/>
                <a:ea typeface="Helvetica"/>
                <a:cs typeface="Helvetica"/>
              </a:rPr>
              <a:t>, ...</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PlotFcn</a:t>
            </a:r>
            <a:r>
              <a:rPr lang="pt-BR" sz="2400" dirty="0">
                <a:latin typeface="Helvetica"/>
                <a:ea typeface="Helvetica"/>
                <a:cs typeface="Helvetica"/>
              </a:rPr>
              <a:t>', </a:t>
            </a:r>
            <a:r>
              <a:rPr lang="pt-BR" sz="2400" dirty="0" err="1">
                <a:latin typeface="Helvetica"/>
                <a:ea typeface="Helvetica"/>
                <a:cs typeface="Helvetica"/>
              </a:rPr>
              <a:t>my_plot</a:t>
            </a:r>
            <a:r>
              <a:rPr lang="pt-BR" sz="2400" dirty="0">
                <a:latin typeface="Helvetica"/>
                <a:ea typeface="Helvetica"/>
                <a:cs typeface="Helvetica"/>
              </a:rPr>
              <a:t>, ...</a:t>
            </a:r>
          </a:p>
          <a:p>
            <a:pPr marL="0" indent="0">
              <a:lnSpc>
                <a:spcPct val="90000"/>
              </a:lnSpc>
              <a:spcBef>
                <a:spcPts val="100"/>
              </a:spcBef>
              <a:buNone/>
            </a:pPr>
            <a:r>
              <a:rPr lang="pt-BR" sz="2400" dirty="0">
                <a:latin typeface="Helvetica"/>
                <a:ea typeface="Helvetica"/>
                <a:cs typeface="Helvetica"/>
              </a:rPr>
              <a:t>    'Generations',50000,...</a:t>
            </a:r>
          </a:p>
          <a:p>
            <a:pPr marL="0" indent="0">
              <a:lnSpc>
                <a:spcPct val="90000"/>
              </a:lnSpc>
              <a:spcBef>
                <a:spcPts val="100"/>
              </a:spcBef>
              <a:buNone/>
            </a:pPr>
            <a:r>
              <a:rPr lang="pt-BR" sz="2400" dirty="0">
                <a:latin typeface="Helvetica"/>
                <a:ea typeface="Helvetica"/>
                <a:cs typeface="Helvetica"/>
              </a:rPr>
              <a:t>    'PopulationSize',50, ...</a:t>
            </a:r>
          </a:p>
          <a:p>
            <a:pPr marL="0" indent="0">
              <a:lnSpc>
                <a:spcPct val="90000"/>
              </a:lnSpc>
              <a:spcBef>
                <a:spcPts val="100"/>
              </a:spcBef>
              <a:buNone/>
            </a:pPr>
            <a:r>
              <a:rPr lang="pt-BR" sz="2400" dirty="0">
                <a:latin typeface="Helvetica"/>
                <a:ea typeface="Helvetica"/>
                <a:cs typeface="Helvetica"/>
              </a:rPr>
              <a:t>    'StallGenLimit',300,...</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Vectorized</a:t>
            </a:r>
            <a:r>
              <a:rPr lang="pt-BR" sz="2400" dirty="0">
                <a:latin typeface="Helvetica"/>
                <a:ea typeface="Helvetica"/>
                <a:cs typeface="Helvetica"/>
              </a:rPr>
              <a:t>','</a:t>
            </a:r>
            <a:r>
              <a:rPr lang="pt-BR" sz="2400" dirty="0" err="1">
                <a:latin typeface="Helvetica"/>
                <a:ea typeface="Helvetica"/>
                <a:cs typeface="Helvetica"/>
              </a:rPr>
              <a:t>on</a:t>
            </a:r>
            <a:r>
              <a:rPr lang="pt-BR" sz="2400" dirty="0">
                <a:latin typeface="Helvetica"/>
                <a:ea typeface="Helvetica"/>
                <a:cs typeface="Helvetica"/>
              </a:rPr>
              <a:t>',...</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UseParallel</a:t>
            </a:r>
            <a:r>
              <a:rPr lang="pt-BR" sz="2400" dirty="0">
                <a:latin typeface="Helvetica"/>
                <a:ea typeface="Helvetica"/>
                <a:cs typeface="Helvetica"/>
              </a:rPr>
              <a:t>','</a:t>
            </a:r>
            <a:r>
              <a:rPr lang="pt-BR" sz="2400" dirty="0" err="1">
                <a:latin typeface="Helvetica"/>
                <a:ea typeface="Helvetica"/>
                <a:cs typeface="Helvetica"/>
              </a:rPr>
              <a:t>always</a:t>
            </a:r>
            <a:r>
              <a:rPr lang="pt-BR" sz="2400" dirty="0">
                <a:latin typeface="Helvetica"/>
                <a:ea typeface="Helvetica"/>
                <a:cs typeface="Helvetica"/>
              </a:rPr>
              <a:t>',...</a:t>
            </a:r>
          </a:p>
          <a:p>
            <a:pPr marL="0" indent="0">
              <a:lnSpc>
                <a:spcPct val="90000"/>
              </a:lnSpc>
              <a:spcBef>
                <a:spcPts val="100"/>
              </a:spcBef>
              <a:buNone/>
            </a:pPr>
            <a:r>
              <a:rPr lang="pt-BR" sz="2400" dirty="0">
                <a:latin typeface="Helvetica"/>
                <a:ea typeface="Helvetica"/>
                <a:cs typeface="Helvetica"/>
              </a:rPr>
              <a:t>    'TolFun',0,...</a:t>
            </a:r>
          </a:p>
          <a:p>
            <a:pPr marL="0" indent="0">
              <a:lnSpc>
                <a:spcPct val="90000"/>
              </a:lnSpc>
              <a:spcBef>
                <a:spcPts val="100"/>
              </a:spcBef>
              <a:buNone/>
            </a:pPr>
            <a:r>
              <a:rPr lang="pt-BR" sz="2400" dirty="0">
                <a:latin typeface="Helvetica"/>
                <a:ea typeface="Helvetica"/>
                <a:cs typeface="Helvetica"/>
              </a:rPr>
              <a:t>    '</a:t>
            </a:r>
            <a:r>
              <a:rPr lang="pt-BR" sz="2400" dirty="0" err="1">
                <a:latin typeface="Helvetica"/>
                <a:ea typeface="Helvetica"/>
                <a:cs typeface="Helvetica"/>
              </a:rPr>
              <a:t>Display','iter</a:t>
            </a:r>
            <a:r>
              <a:rPr lang="pt-BR" sz="2400" dirty="0">
                <a:latin typeface="Helvetica"/>
                <a:ea typeface="Helvetica"/>
                <a:cs typeface="Helvetica"/>
              </a:rPr>
              <a:t>',...</a:t>
            </a:r>
          </a:p>
          <a:p>
            <a:pPr marL="0" indent="0">
              <a:lnSpc>
                <a:spcPct val="90000"/>
              </a:lnSpc>
              <a:spcBef>
                <a:spcPts val="100"/>
              </a:spcBef>
              <a:buNone/>
            </a:pPr>
            <a:r>
              <a:rPr lang="pt-BR" sz="2400" dirty="0">
                <a:latin typeface="Helvetica"/>
                <a:ea typeface="Helvetica"/>
                <a:cs typeface="Helvetica"/>
              </a:rPr>
              <a:t>    'EliteCount',30);</a:t>
            </a:r>
            <a:endParaRPr lang="it-IT" sz="2400" dirty="0"/>
          </a:p>
        </p:txBody>
      </p:sp>
    </p:spTree>
    <p:extLst>
      <p:ext uri="{BB962C8B-B14F-4D97-AF65-F5344CB8AC3E}">
        <p14:creationId xmlns:p14="http://schemas.microsoft.com/office/powerpoint/2010/main" val="254767343"/>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 no </a:t>
            </a:r>
            <a:r>
              <a:rPr lang="en-US" dirty="0" err="1" smtClean="0"/>
              <a:t>Matlab</a:t>
            </a:r>
            <a:endParaRPr lang="en-US" dirty="0"/>
          </a:p>
        </p:txBody>
      </p:sp>
      <p:sp>
        <p:nvSpPr>
          <p:cNvPr id="3" name="Content Placeholder 2"/>
          <p:cNvSpPr>
            <a:spLocks noGrp="1"/>
          </p:cNvSpPr>
          <p:nvPr>
            <p:ph idx="1"/>
          </p:nvPr>
        </p:nvSpPr>
        <p:spPr>
          <a:xfrm>
            <a:off x="685800" y="1052736"/>
            <a:ext cx="7772400" cy="4454525"/>
          </a:xfrm>
        </p:spPr>
        <p:txBody>
          <a:bodyPr/>
          <a:lstStyle/>
          <a:p>
            <a:pPr lvl="0">
              <a:spcBef>
                <a:spcPts val="0"/>
              </a:spcBef>
              <a:buClr>
                <a:srgbClr val="FFFF00"/>
              </a:buClr>
            </a:pPr>
            <a:r>
              <a:rPr lang="pt-BR" sz="2800" b="1" dirty="0">
                <a:solidFill>
                  <a:srgbClr val="FFFFFF"/>
                </a:solidFill>
                <a:latin typeface="Arial Narrow"/>
                <a:cs typeface="Arial Narrow"/>
              </a:rPr>
              <a:t>[</a:t>
            </a:r>
            <a:r>
              <a:rPr lang="pt-BR" sz="2800" b="1" dirty="0" err="1">
                <a:solidFill>
                  <a:srgbClr val="FFFFFF"/>
                </a:solidFill>
                <a:latin typeface="Arial Narrow"/>
                <a:cs typeface="Arial Narrow"/>
              </a:rPr>
              <a:t>x,fval</a:t>
            </a:r>
            <a:r>
              <a:rPr lang="pt-BR" sz="2800" b="1" dirty="0">
                <a:solidFill>
                  <a:srgbClr val="FFFFFF"/>
                </a:solidFill>
                <a:latin typeface="Arial Narrow"/>
                <a:cs typeface="Arial Narrow"/>
              </a:rPr>
              <a:t>] = </a:t>
            </a:r>
            <a:r>
              <a:rPr lang="pt-BR" sz="2800" b="1" dirty="0" err="1">
                <a:solidFill>
                  <a:srgbClr val="FFFFFF"/>
                </a:solidFill>
                <a:latin typeface="Arial Narrow"/>
                <a:cs typeface="Arial Narrow"/>
              </a:rPr>
              <a:t>ga</a:t>
            </a:r>
            <a:r>
              <a:rPr lang="pt-BR" sz="2800" b="1" dirty="0">
                <a:solidFill>
                  <a:srgbClr val="FFFFFF"/>
                </a:solidFill>
                <a:latin typeface="Arial Narrow"/>
                <a:cs typeface="Arial Narrow"/>
              </a:rPr>
              <a:t>(</a:t>
            </a:r>
            <a:r>
              <a:rPr lang="pt-BR" sz="2800" b="1" dirty="0" err="1">
                <a:solidFill>
                  <a:srgbClr val="FFFFFF"/>
                </a:solidFill>
                <a:latin typeface="Arial Narrow"/>
                <a:cs typeface="Arial Narrow"/>
              </a:rPr>
              <a:t>FitnessFcn,numberOfVariables,options</a:t>
            </a:r>
            <a:r>
              <a:rPr lang="pt-BR" sz="2800" b="1" dirty="0">
                <a:solidFill>
                  <a:srgbClr val="FFFFFF"/>
                </a:solidFill>
                <a:latin typeface="Arial Narrow"/>
                <a:cs typeface="Arial Narrow"/>
              </a:rPr>
              <a:t>)</a:t>
            </a:r>
          </a:p>
          <a:p>
            <a:pPr>
              <a:spcBef>
                <a:spcPts val="0"/>
              </a:spcBef>
            </a:pPr>
            <a:endParaRPr lang="pt-BR" dirty="0"/>
          </a:p>
          <a:p>
            <a:pPr lvl="1">
              <a:spcBef>
                <a:spcPts val="0"/>
              </a:spcBef>
            </a:pPr>
            <a:r>
              <a:rPr lang="pt-BR" dirty="0" err="1" smtClean="0"/>
              <a:t>x</a:t>
            </a:r>
            <a:r>
              <a:rPr lang="pt-BR" dirty="0" smtClean="0"/>
              <a:t> </a:t>
            </a:r>
            <a:r>
              <a:rPr lang="pt-BR" dirty="0" smtClean="0">
                <a:sym typeface="Wingdings"/>
              </a:rPr>
              <a:t> resposta m</a:t>
            </a:r>
            <a:r>
              <a:rPr lang="pt-BR" dirty="0" smtClean="0">
                <a:sym typeface="Wingdings"/>
              </a:rPr>
              <a:t>ínima para </a:t>
            </a:r>
            <a:r>
              <a:rPr lang="pt-BR" dirty="0" err="1" smtClean="0">
                <a:sym typeface="Wingdings"/>
              </a:rPr>
              <a:t>FitnessFcn</a:t>
            </a:r>
            <a:endParaRPr lang="pt-BR" dirty="0" smtClean="0">
              <a:sym typeface="Wingdings"/>
            </a:endParaRPr>
          </a:p>
          <a:p>
            <a:pPr lvl="2">
              <a:spcBef>
                <a:spcPts val="0"/>
              </a:spcBef>
            </a:pPr>
            <a:r>
              <a:rPr lang="pt-BR" dirty="0" smtClean="0">
                <a:sym typeface="Wingdings"/>
              </a:rPr>
              <a:t>No TSP, </a:t>
            </a:r>
            <a:r>
              <a:rPr lang="pt-BR" dirty="0" err="1" smtClean="0">
                <a:sym typeface="Wingdings"/>
              </a:rPr>
              <a:t>x</a:t>
            </a:r>
            <a:r>
              <a:rPr lang="pt-BR" dirty="0" smtClean="0">
                <a:sym typeface="Wingdings"/>
              </a:rPr>
              <a:t>{1} é a sequencia de cidades a percorrer</a:t>
            </a:r>
          </a:p>
          <a:p>
            <a:pPr lvl="2">
              <a:spcBef>
                <a:spcPts val="0"/>
              </a:spcBef>
            </a:pPr>
            <a:endParaRPr lang="pt-BR" dirty="0">
              <a:sym typeface="Wingdings"/>
            </a:endParaRPr>
          </a:p>
          <a:p>
            <a:pPr lvl="1">
              <a:spcBef>
                <a:spcPts val="0"/>
              </a:spcBef>
            </a:pPr>
            <a:r>
              <a:rPr lang="pt-BR" dirty="0" err="1" smtClean="0"/>
              <a:t>fval</a:t>
            </a:r>
            <a:r>
              <a:rPr lang="pt-BR" dirty="0" smtClean="0">
                <a:sym typeface="Wingdings"/>
              </a:rPr>
              <a:t> valor de </a:t>
            </a:r>
            <a:r>
              <a:rPr lang="pt-BR" dirty="0" err="1" smtClean="0">
                <a:sym typeface="Wingdings"/>
              </a:rPr>
              <a:t>FitnessFcn</a:t>
            </a:r>
            <a:r>
              <a:rPr lang="pt-BR" dirty="0" smtClean="0">
                <a:sym typeface="Wingdings"/>
              </a:rPr>
              <a:t> em </a:t>
            </a:r>
            <a:r>
              <a:rPr lang="pt-BR" dirty="0" err="1" smtClean="0">
                <a:sym typeface="Wingdings"/>
              </a:rPr>
              <a:t>x</a:t>
            </a:r>
            <a:endParaRPr lang="pt-BR" dirty="0" smtClean="0">
              <a:sym typeface="Wingdings"/>
            </a:endParaRPr>
          </a:p>
        </p:txBody>
      </p:sp>
    </p:spTree>
    <p:extLst>
      <p:ext uri="{BB962C8B-B14F-4D97-AF65-F5344CB8AC3E}">
        <p14:creationId xmlns:p14="http://schemas.microsoft.com/office/powerpoint/2010/main" val="1960459964"/>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 no </a:t>
            </a:r>
            <a:r>
              <a:rPr lang="en-US" dirty="0" err="1" smtClean="0"/>
              <a:t>Matlab</a:t>
            </a:r>
            <a:endParaRPr lang="en-US" dirty="0"/>
          </a:p>
        </p:txBody>
      </p:sp>
      <p:sp>
        <p:nvSpPr>
          <p:cNvPr id="3" name="Content Placeholder 2"/>
          <p:cNvSpPr>
            <a:spLocks noGrp="1"/>
          </p:cNvSpPr>
          <p:nvPr>
            <p:ph idx="1"/>
          </p:nvPr>
        </p:nvSpPr>
        <p:spPr>
          <a:xfrm>
            <a:off x="685800" y="1052736"/>
            <a:ext cx="7772400" cy="4454525"/>
          </a:xfrm>
        </p:spPr>
        <p:txBody>
          <a:bodyPr/>
          <a:lstStyle/>
          <a:p>
            <a:pPr lvl="0">
              <a:spcBef>
                <a:spcPts val="0"/>
              </a:spcBef>
              <a:buClr>
                <a:srgbClr val="FFFF00"/>
              </a:buClr>
            </a:pPr>
            <a:r>
              <a:rPr lang="pt-BR" sz="2800" b="1" dirty="0" smtClean="0">
                <a:solidFill>
                  <a:srgbClr val="FFFFFF"/>
                </a:solidFill>
                <a:latin typeface="Arial Narrow"/>
                <a:cs typeface="Arial Narrow"/>
              </a:rPr>
              <a:t>Relat</a:t>
            </a:r>
            <a:r>
              <a:rPr lang="pt-BR" sz="2800" b="1" dirty="0" smtClean="0">
                <a:solidFill>
                  <a:srgbClr val="FFFFFF"/>
                </a:solidFill>
                <a:latin typeface="Arial Narrow"/>
                <a:cs typeface="Arial Narrow"/>
              </a:rPr>
              <a:t>ório</a:t>
            </a:r>
            <a:endParaRPr lang="pt-BR" sz="2800" b="1" dirty="0">
              <a:solidFill>
                <a:srgbClr val="FFFFFF"/>
              </a:solidFill>
              <a:latin typeface="Arial Narrow"/>
              <a:cs typeface="Arial Narrow"/>
            </a:endParaRPr>
          </a:p>
          <a:p>
            <a:pPr lvl="1">
              <a:spcBef>
                <a:spcPts val="0"/>
              </a:spcBef>
            </a:pPr>
            <a:r>
              <a:rPr lang="pt-BR" b="1" dirty="0" smtClean="0">
                <a:solidFill>
                  <a:srgbClr val="FFFFFF"/>
                </a:solidFill>
                <a:latin typeface="Arial Narrow"/>
                <a:cs typeface="Arial Narrow"/>
              </a:rPr>
              <a:t>Menor dist</a:t>
            </a:r>
            <a:r>
              <a:rPr lang="pt-BR" b="1" dirty="0" smtClean="0">
                <a:solidFill>
                  <a:srgbClr val="FFFFFF"/>
                </a:solidFill>
                <a:latin typeface="Arial Narrow"/>
                <a:cs typeface="Arial Narrow"/>
              </a:rPr>
              <a:t>ância percorrida para cada um dos mapas fornecidos.</a:t>
            </a:r>
          </a:p>
          <a:p>
            <a:pPr lvl="2">
              <a:spcBef>
                <a:spcPts val="0"/>
              </a:spcBef>
            </a:pPr>
            <a:r>
              <a:rPr lang="pt-BR" b="1" dirty="0" smtClean="0">
                <a:solidFill>
                  <a:srgbClr val="FFFFFF"/>
                </a:solidFill>
                <a:latin typeface="Arial Narrow"/>
                <a:cs typeface="Arial Narrow"/>
              </a:rPr>
              <a:t>Quantas gerações necessárias?</a:t>
            </a:r>
          </a:p>
          <a:p>
            <a:pPr lvl="1">
              <a:spcBef>
                <a:spcPts val="0"/>
              </a:spcBef>
            </a:pPr>
            <a:r>
              <a:rPr lang="pt-BR" b="1" dirty="0" smtClean="0">
                <a:solidFill>
                  <a:srgbClr val="FFFFFF"/>
                </a:solidFill>
                <a:latin typeface="Arial Narrow"/>
                <a:cs typeface="Arial Narrow"/>
              </a:rPr>
              <a:t>Variar tamanho da população</a:t>
            </a:r>
          </a:p>
          <a:p>
            <a:pPr lvl="2">
              <a:spcBef>
                <a:spcPts val="0"/>
              </a:spcBef>
            </a:pPr>
            <a:r>
              <a:rPr lang="pt-BR" b="1" dirty="0" smtClean="0">
                <a:solidFill>
                  <a:srgbClr val="FFFFFF"/>
                </a:solidFill>
                <a:latin typeface="Arial Narrow"/>
                <a:cs typeface="Arial Narrow"/>
              </a:rPr>
              <a:t>O que acontece? Converge mais rápido para a solução ótima?</a:t>
            </a:r>
          </a:p>
          <a:p>
            <a:pPr lvl="1">
              <a:spcBef>
                <a:spcPts val="0"/>
              </a:spcBef>
            </a:pPr>
            <a:r>
              <a:rPr lang="pt-BR" b="1" dirty="0" smtClean="0">
                <a:solidFill>
                  <a:srgbClr val="FFFFFF"/>
                </a:solidFill>
                <a:latin typeface="Arial Narrow"/>
                <a:cs typeface="Arial Narrow"/>
              </a:rPr>
              <a:t>Varia elitismo</a:t>
            </a:r>
          </a:p>
          <a:p>
            <a:pPr lvl="2">
              <a:spcBef>
                <a:spcPts val="0"/>
              </a:spcBef>
            </a:pPr>
            <a:r>
              <a:rPr lang="pt-BR" b="1" dirty="0">
                <a:solidFill>
                  <a:srgbClr val="FFFFFF"/>
                </a:solidFill>
                <a:latin typeface="Arial Narrow"/>
                <a:cs typeface="Arial Narrow"/>
              </a:rPr>
              <a:t>O que acontece? Converge mais rápido para a solução ótima?</a:t>
            </a:r>
          </a:p>
          <a:p>
            <a:pPr lvl="1">
              <a:spcBef>
                <a:spcPts val="0"/>
              </a:spcBef>
            </a:pPr>
            <a:endParaRPr lang="pt-BR" dirty="0"/>
          </a:p>
        </p:txBody>
      </p:sp>
    </p:spTree>
    <p:extLst>
      <p:ext uri="{BB962C8B-B14F-4D97-AF65-F5344CB8AC3E}">
        <p14:creationId xmlns:p14="http://schemas.microsoft.com/office/powerpoint/2010/main" val="3428930054"/>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err="1" smtClean="0"/>
              <a:t>Fim</a:t>
            </a:r>
            <a:endParaRPr lang="en-US" dirty="0"/>
          </a:p>
        </p:txBody>
      </p:sp>
      <p:sp>
        <p:nvSpPr>
          <p:cNvPr id="3" name="Subtitle 2"/>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18626215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ChangeArrowheads="1"/>
          </p:cNvSpPr>
          <p:nvPr/>
        </p:nvSpPr>
        <p:spPr bwMode="auto">
          <a:xfrm>
            <a:off x="977900" y="209550"/>
            <a:ext cx="6977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Simulation of natural evolution</a:t>
            </a:r>
          </a:p>
        </p:txBody>
      </p:sp>
      <p:sp>
        <p:nvSpPr>
          <p:cNvPr id="116743" name="Rectangle 7"/>
          <p:cNvSpPr>
            <a:spLocks noChangeArrowheads="1"/>
          </p:cNvSpPr>
          <p:nvPr/>
        </p:nvSpPr>
        <p:spPr bwMode="auto">
          <a:xfrm>
            <a:off x="279400" y="1127125"/>
            <a:ext cx="83058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All methods of evolutionary computation simulate       natural evolution by creating a population of            individuals, evaluating their fitness, generating a                    new population through genetic operations, and                repeating this process a number of times.</a:t>
            </a:r>
          </a:p>
        </p:txBody>
      </p:sp>
      <p:sp>
        <p:nvSpPr>
          <p:cNvPr id="116745" name="Rectangle 9"/>
          <p:cNvSpPr>
            <a:spLocks noChangeArrowheads="1"/>
          </p:cNvSpPr>
          <p:nvPr/>
        </p:nvSpPr>
        <p:spPr bwMode="auto">
          <a:xfrm>
            <a:off x="279400" y="3514725"/>
            <a:ext cx="8077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We will start with </a:t>
            </a:r>
            <a:r>
              <a:rPr lang="en-US" sz="3000">
                <a:solidFill>
                  <a:srgbClr val="FBFE00"/>
                </a:solidFill>
                <a:effectLst>
                  <a:outerShdw blurRad="38100" dist="38100" dir="2700000" algn="tl">
                    <a:srgbClr val="000000"/>
                  </a:outerShdw>
                </a:effectLst>
              </a:rPr>
              <a:t>Genetic Algorithms </a:t>
            </a:r>
            <a:r>
              <a:rPr lang="en-US" sz="3000" b="0">
                <a:solidFill>
                  <a:srgbClr val="FFFFFF"/>
                </a:solidFill>
                <a:effectLst>
                  <a:outerShdw blurRad="38100" dist="38100" dir="2700000" algn="tl">
                    <a:srgbClr val="000000"/>
                  </a:outerShdw>
                </a:effectLst>
              </a:rPr>
              <a:t>(GAs) as            most of the other evolutionary algorithms can be                   viewed as variations of genetic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6"/>
          <p:cNvSpPr>
            <a:spLocks noChangeArrowheads="1"/>
          </p:cNvSpPr>
          <p:nvPr/>
        </p:nvSpPr>
        <p:spPr bwMode="auto">
          <a:xfrm>
            <a:off x="2159000" y="203200"/>
            <a:ext cx="4433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chemeClr val="tx2"/>
                </a:solidFill>
                <a:effectLst>
                  <a:outerShdw blurRad="38100" dist="38100" dir="2700000" algn="tl">
                    <a:srgbClr val="000000"/>
                  </a:outerShdw>
                </a:effectLst>
              </a:rPr>
              <a:t>Genetic Algorithms</a:t>
            </a:r>
          </a:p>
        </p:txBody>
      </p:sp>
      <p:sp>
        <p:nvSpPr>
          <p:cNvPr id="117767" name="Rectangle 7"/>
          <p:cNvSpPr>
            <a:spLocks noChangeArrowheads="1"/>
          </p:cNvSpPr>
          <p:nvPr/>
        </p:nvSpPr>
        <p:spPr bwMode="auto">
          <a:xfrm>
            <a:off x="279400" y="9747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In the early 1970s, John Holland introduced the                      concept of genetic algorithms.</a:t>
            </a:r>
          </a:p>
        </p:txBody>
      </p:sp>
      <p:pic>
        <p:nvPicPr>
          <p:cNvPr id="117769" name="Picture 9" descr="Slide09-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130800"/>
            <a:ext cx="8135938" cy="581025"/>
          </a:xfrm>
          <a:prstGeom prst="rect">
            <a:avLst/>
          </a:prstGeom>
          <a:noFill/>
          <a:extLst>
            <a:ext uri="{909E8E84-426E-40dd-AFC4-6F175D3DCCD1}">
              <a14:hiddenFill xmlns:a14="http://schemas.microsoft.com/office/drawing/2010/main">
                <a:solidFill>
                  <a:srgbClr val="FFFFFF"/>
                </a:solidFill>
              </a14:hiddenFill>
            </a:ext>
          </a:extLst>
        </p:spPr>
      </p:pic>
      <p:sp>
        <p:nvSpPr>
          <p:cNvPr id="117770" name="Rectangle 10"/>
          <p:cNvSpPr>
            <a:spLocks noChangeArrowheads="1"/>
          </p:cNvSpPr>
          <p:nvPr/>
        </p:nvSpPr>
        <p:spPr bwMode="auto">
          <a:xfrm>
            <a:off x="279400" y="1952625"/>
            <a:ext cx="8077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His aim was to make computers do what nature does. Holland was concerned with algorithms that manipulate strings of binary digits.</a:t>
            </a:r>
          </a:p>
        </p:txBody>
      </p:sp>
      <p:sp>
        <p:nvSpPr>
          <p:cNvPr id="117771" name="Rectangle 11"/>
          <p:cNvSpPr>
            <a:spLocks noChangeArrowheads="1"/>
          </p:cNvSpPr>
          <p:nvPr/>
        </p:nvSpPr>
        <p:spPr bwMode="auto">
          <a:xfrm>
            <a:off x="279400" y="3416300"/>
            <a:ext cx="8102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Each artificial </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chromosomes</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 consists of a number of </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genes</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 and each gene is represented by 0 or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79400" y="241300"/>
            <a:ext cx="8382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Nature has an ability to adapt and learn without                being told what to do. In other words, nature                                 finds good chromosomes blindly. GAs do the                            same. Two mechanisms link a GA to the problem                       it is solving: </a:t>
            </a:r>
            <a:r>
              <a:rPr lang="en-US" sz="3000">
                <a:solidFill>
                  <a:srgbClr val="FBFE00"/>
                </a:solidFill>
                <a:effectLst>
                  <a:outerShdw blurRad="38100" dist="38100" dir="2700000" algn="tl">
                    <a:srgbClr val="000000"/>
                  </a:outerShdw>
                </a:effectLst>
              </a:rPr>
              <a:t>encoding </a:t>
            </a:r>
            <a:r>
              <a:rPr lang="en-US" sz="3000" b="0">
                <a:solidFill>
                  <a:srgbClr val="FFFFFF"/>
                </a:solidFill>
                <a:effectLst>
                  <a:outerShdw blurRad="38100" dist="38100" dir="2700000" algn="tl">
                    <a:srgbClr val="000000"/>
                  </a:outerShdw>
                </a:effectLst>
              </a:rPr>
              <a:t>and </a:t>
            </a:r>
            <a:r>
              <a:rPr lang="en-US" sz="3000">
                <a:solidFill>
                  <a:srgbClr val="FBFE00"/>
                </a:solidFill>
                <a:effectLst>
                  <a:outerShdw blurRad="38100" dist="38100" dir="2700000" algn="tl">
                    <a:srgbClr val="000000"/>
                  </a:outerShdw>
                </a:effectLst>
              </a:rPr>
              <a:t>evaluation</a:t>
            </a:r>
            <a:r>
              <a:rPr lang="en-US" sz="3000" b="0">
                <a:solidFill>
                  <a:srgbClr val="FFFFFF"/>
                </a:solidFill>
                <a:effectLst>
                  <a:outerShdw blurRad="38100" dist="38100" dir="2700000" algn="tl">
                    <a:srgbClr val="000000"/>
                  </a:outerShdw>
                </a:effectLst>
              </a:rPr>
              <a:t>.</a:t>
            </a:r>
          </a:p>
        </p:txBody>
      </p:sp>
      <p:sp>
        <p:nvSpPr>
          <p:cNvPr id="118787" name="Rectangle 3"/>
          <p:cNvSpPr>
            <a:spLocks noChangeArrowheads="1"/>
          </p:cNvSpPr>
          <p:nvPr/>
        </p:nvSpPr>
        <p:spPr bwMode="auto">
          <a:xfrm>
            <a:off x="279400" y="2590800"/>
            <a:ext cx="82296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GA uses a measure of fitness of individual chromosomes to carry out reproduction. As reproduction takes place, the crossover operator exchanges parts of two single chromosomes, and the mutation operator changes the gene value in                            some randomly chosen location of the chromosome.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468438" y="209550"/>
            <a:ext cx="567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Basic genetic algorithms	</a:t>
            </a:r>
          </a:p>
        </p:txBody>
      </p:sp>
      <p:sp>
        <p:nvSpPr>
          <p:cNvPr id="119811" name="Rectangle 3"/>
          <p:cNvSpPr>
            <a:spLocks noChangeArrowheads="1"/>
          </p:cNvSpPr>
          <p:nvPr/>
        </p:nvSpPr>
        <p:spPr bwMode="auto">
          <a:xfrm>
            <a:off x="304800" y="1028700"/>
            <a:ext cx="83820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pPr>
            <a:r>
              <a:rPr lang="en-US" sz="3000" u="sng">
                <a:solidFill>
                  <a:srgbClr val="FBFE00"/>
                </a:solidFill>
                <a:effectLst>
                  <a:outerShdw blurRad="38100" dist="38100" dir="2700000" algn="tl">
                    <a:srgbClr val="000000"/>
                  </a:outerShdw>
                </a:effectLst>
              </a:rPr>
              <a:t>Step 1</a:t>
            </a:r>
            <a:r>
              <a:rPr lang="en-US" sz="300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Represent the problem variable domain as                     a chromosome of a fixed length, choose the size                      of a chromosome population </a:t>
            </a:r>
            <a:r>
              <a:rPr lang="en-US" sz="3000" b="0" i="1">
                <a:solidFill>
                  <a:srgbClr val="FFFFFF"/>
                </a:solidFill>
                <a:effectLst>
                  <a:outerShdw blurRad="38100" dist="38100" dir="2700000" algn="tl">
                    <a:srgbClr val="000000"/>
                  </a:outerShdw>
                </a:effectLst>
              </a:rPr>
              <a:t>N</a:t>
            </a:r>
            <a:r>
              <a:rPr lang="en-US" sz="3000" b="0">
                <a:solidFill>
                  <a:srgbClr val="FFFFFF"/>
                </a:solidFill>
                <a:effectLst>
                  <a:outerShdw blurRad="38100" dist="38100" dir="2700000" algn="tl">
                    <a:srgbClr val="000000"/>
                  </a:outerShdw>
                </a:effectLst>
              </a:rPr>
              <a:t>, the crossover                      probability </a:t>
            </a:r>
            <a:r>
              <a:rPr lang="en-US" sz="3000" b="0" i="1">
                <a:solidFill>
                  <a:srgbClr val="FFFFFF"/>
                </a:solidFill>
                <a:effectLst>
                  <a:outerShdw blurRad="38100" dist="38100" dir="2700000" algn="tl">
                    <a:srgbClr val="000000"/>
                  </a:outerShdw>
                </a:effectLst>
              </a:rPr>
              <a:t>p</a:t>
            </a:r>
            <a:r>
              <a:rPr lang="en-US" sz="3000" b="0" i="1" baseline="-20000">
                <a:solidFill>
                  <a:srgbClr val="FFFFFF"/>
                </a:solidFill>
                <a:effectLst>
                  <a:outerShdw blurRad="38100" dist="38100" dir="2700000" algn="tl">
                    <a:srgbClr val="000000"/>
                  </a:outerShdw>
                </a:effectLst>
              </a:rPr>
              <a:t>c</a:t>
            </a:r>
            <a:r>
              <a:rPr lang="en-US" sz="3000" b="0" i="1">
                <a:solidFill>
                  <a:srgbClr val="FFFFFF"/>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and the mutation probability </a:t>
            </a:r>
            <a:r>
              <a:rPr lang="en-US" sz="3000" b="0" i="1">
                <a:solidFill>
                  <a:srgbClr val="FFFFFF"/>
                </a:solidFill>
                <a:effectLst>
                  <a:outerShdw blurRad="38100" dist="38100" dir="2700000" algn="tl">
                    <a:srgbClr val="000000"/>
                  </a:outerShdw>
                </a:effectLst>
              </a:rPr>
              <a:t>p</a:t>
            </a:r>
            <a:r>
              <a:rPr lang="en-US" sz="3000" b="0" i="1" baseline="-20000">
                <a:solidFill>
                  <a:srgbClr val="FFFFFF"/>
                </a:solidFill>
                <a:effectLst>
                  <a:outerShdw blurRad="38100" dist="38100" dir="2700000" algn="tl">
                    <a:srgbClr val="000000"/>
                  </a:outerShdw>
                </a:effectLst>
              </a:rPr>
              <a:t>m</a:t>
            </a:r>
            <a:r>
              <a:rPr lang="en-US" sz="3000" b="0">
                <a:solidFill>
                  <a:srgbClr val="FFFFFF"/>
                </a:solidFill>
                <a:effectLst>
                  <a:outerShdw blurRad="38100" dist="38100" dir="2700000" algn="tl">
                    <a:srgbClr val="000000"/>
                  </a:outerShdw>
                </a:effectLst>
              </a:rPr>
              <a:t>.</a:t>
            </a:r>
          </a:p>
          <a:p>
            <a:pPr marL="384175" indent="-384175">
              <a:spcBef>
                <a:spcPct val="50000"/>
              </a:spcBef>
            </a:pPr>
            <a:r>
              <a:rPr lang="en-US" sz="3000" u="sng">
                <a:solidFill>
                  <a:srgbClr val="FBFE00"/>
                </a:solidFill>
                <a:effectLst>
                  <a:outerShdw blurRad="38100" dist="38100" dir="2700000" algn="tl">
                    <a:srgbClr val="000000"/>
                  </a:outerShdw>
                </a:effectLst>
              </a:rPr>
              <a:t>Step 2</a:t>
            </a:r>
            <a:r>
              <a:rPr lang="en-US" sz="300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Define a fitness function to measure the performance, or fitness, of an individual               chromosome in the problem domain. The fitness             function establishes the basis for selecting                chromosomes that will be mated during                                     reproduction.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279400" y="241300"/>
            <a:ext cx="838200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pPr>
            <a:r>
              <a:rPr lang="en-US" sz="3000" u="sng">
                <a:solidFill>
                  <a:srgbClr val="FBFE00"/>
                </a:solidFill>
                <a:effectLst>
                  <a:outerShdw blurRad="38100" dist="38100" dir="2700000" algn="tl">
                    <a:srgbClr val="000000"/>
                  </a:outerShdw>
                </a:effectLst>
              </a:rPr>
              <a:t>Step 3</a:t>
            </a:r>
            <a:r>
              <a:rPr lang="en-US" sz="300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Randomly generate an initial population of         chromosomes of size </a:t>
            </a:r>
            <a:r>
              <a:rPr lang="en-US" sz="3000" b="0" i="1">
                <a:solidFill>
                  <a:srgbClr val="FFFFFF"/>
                </a:solidFill>
                <a:effectLst>
                  <a:outerShdw blurRad="38100" dist="38100" dir="2700000" algn="tl">
                    <a:srgbClr val="000000"/>
                  </a:outerShdw>
                </a:effectLst>
              </a:rPr>
              <a:t>N</a:t>
            </a:r>
            <a:r>
              <a:rPr lang="en-US" sz="3000" b="0">
                <a:solidFill>
                  <a:srgbClr val="FFFFFF"/>
                </a:solidFill>
                <a:effectLst>
                  <a:outerShdw blurRad="38100" dist="38100" dir="2700000" algn="tl">
                    <a:srgbClr val="000000"/>
                  </a:outerShdw>
                </a:effectLst>
              </a:rPr>
              <a:t>:                                                                    </a:t>
            </a:r>
            <a:r>
              <a:rPr lang="en-US" sz="3000" b="0" i="1">
                <a:solidFill>
                  <a:srgbClr val="FFFFFF"/>
                </a:solidFill>
                <a:effectLst>
                  <a:outerShdw blurRad="38100" dist="38100" dir="2700000" algn="tl">
                    <a:srgbClr val="000000"/>
                  </a:outerShdw>
                </a:effectLst>
              </a:rPr>
              <a:t>x</a:t>
            </a:r>
            <a:r>
              <a:rPr lang="en-US" sz="3000" b="0" baseline="-20000">
                <a:solidFill>
                  <a:srgbClr val="FFFFFF"/>
                </a:solidFill>
                <a:effectLst>
                  <a:outerShdw blurRad="38100" dist="38100" dir="2700000" algn="tl">
                    <a:srgbClr val="000000"/>
                  </a:outerShdw>
                </a:effectLst>
              </a:rPr>
              <a:t>1</a:t>
            </a:r>
            <a:r>
              <a:rPr lang="en-US" sz="3000" b="0">
                <a:solidFill>
                  <a:srgbClr val="FFFFFF"/>
                </a:solidFill>
                <a:effectLst>
                  <a:outerShdw blurRad="38100" dist="38100" dir="2700000" algn="tl">
                    <a:srgbClr val="000000"/>
                  </a:outerShdw>
                </a:effectLst>
              </a:rPr>
              <a:t>, </a:t>
            </a:r>
            <a:r>
              <a:rPr lang="en-US" sz="3000" b="0" i="1">
                <a:solidFill>
                  <a:srgbClr val="FFFFFF"/>
                </a:solidFill>
                <a:effectLst>
                  <a:outerShdw blurRad="38100" dist="38100" dir="2700000" algn="tl">
                    <a:srgbClr val="000000"/>
                  </a:outerShdw>
                </a:effectLst>
              </a:rPr>
              <a:t>x</a:t>
            </a:r>
            <a:r>
              <a:rPr lang="en-US" sz="3000" b="0" baseline="-20000">
                <a:solidFill>
                  <a:srgbClr val="FFFFFF"/>
                </a:solidFill>
                <a:effectLst>
                  <a:outerShdw blurRad="38100" dist="38100" dir="2700000" algn="tl">
                    <a:srgbClr val="000000"/>
                  </a:outerShdw>
                </a:effectLst>
              </a:rPr>
              <a:t>2</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 . . . , </a:t>
            </a:r>
            <a:r>
              <a:rPr lang="en-US" sz="3000" b="0" i="1">
                <a:solidFill>
                  <a:srgbClr val="FFFFFF"/>
                </a:solidFill>
                <a:effectLst>
                  <a:outerShdw blurRad="38100" dist="38100" dir="2700000" algn="tl">
                    <a:srgbClr val="000000"/>
                  </a:outerShdw>
                </a:effectLst>
              </a:rPr>
              <a:t>x</a:t>
            </a:r>
            <a:r>
              <a:rPr lang="en-US" sz="3000" b="0" i="1" baseline="-20000">
                <a:solidFill>
                  <a:srgbClr val="FFFFFF"/>
                </a:solidFill>
                <a:effectLst>
                  <a:outerShdw blurRad="38100" dist="38100" dir="2700000" algn="tl">
                    <a:srgbClr val="000000"/>
                  </a:outerShdw>
                </a:effectLst>
              </a:rPr>
              <a:t>N</a:t>
            </a:r>
          </a:p>
          <a:p>
            <a:pPr marL="384175" indent="-384175">
              <a:spcBef>
                <a:spcPct val="50000"/>
              </a:spcBef>
            </a:pPr>
            <a:r>
              <a:rPr lang="en-US" sz="3000" u="sng">
                <a:solidFill>
                  <a:srgbClr val="FBFE00"/>
                </a:solidFill>
                <a:effectLst>
                  <a:outerShdw blurRad="38100" dist="38100" dir="2700000" algn="tl">
                    <a:srgbClr val="000000"/>
                  </a:outerShdw>
                </a:effectLst>
              </a:rPr>
              <a:t>Step 4</a:t>
            </a:r>
            <a:r>
              <a:rPr lang="en-US" sz="300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Calculate the fitness of each individual                               chromosome:                                                                                                   </a:t>
            </a:r>
            <a:r>
              <a:rPr lang="en-US" sz="3000" b="0" i="1">
                <a:solidFill>
                  <a:srgbClr val="FFFFFF"/>
                </a:solidFill>
                <a:effectLst>
                  <a:outerShdw blurRad="38100" dist="38100" dir="2700000" algn="tl">
                    <a:srgbClr val="000000"/>
                  </a:outerShdw>
                </a:effectLst>
              </a:rPr>
              <a:t>f </a:t>
            </a:r>
            <a:r>
              <a:rPr lang="en-US" sz="3000" b="0">
                <a:solidFill>
                  <a:srgbClr val="FFFFFF"/>
                </a:solidFill>
                <a:effectLst>
                  <a:outerShdw blurRad="38100" dist="38100" dir="2700000" algn="tl">
                    <a:srgbClr val="000000"/>
                  </a:outerShdw>
                </a:effectLst>
              </a:rPr>
              <a:t>(</a:t>
            </a:r>
            <a:r>
              <a:rPr lang="en-US" sz="3000" b="0" i="1">
                <a:solidFill>
                  <a:srgbClr val="FFFFFF"/>
                </a:solidFill>
                <a:effectLst>
                  <a:outerShdw blurRad="38100" dist="38100" dir="2700000" algn="tl">
                    <a:srgbClr val="000000"/>
                  </a:outerShdw>
                </a:effectLst>
              </a:rPr>
              <a:t>x</a:t>
            </a:r>
            <a:r>
              <a:rPr lang="en-US" sz="3000" b="0" baseline="-20000">
                <a:solidFill>
                  <a:srgbClr val="FFFFFF"/>
                </a:solidFill>
                <a:effectLst>
                  <a:outerShdw blurRad="38100" dist="38100" dir="2700000" algn="tl">
                    <a:srgbClr val="000000"/>
                  </a:outerShdw>
                </a:effectLst>
              </a:rPr>
              <a:t>1</a:t>
            </a:r>
            <a:r>
              <a:rPr lang="en-US" sz="3000" b="0">
                <a:solidFill>
                  <a:srgbClr val="FFFFFF"/>
                </a:solidFill>
                <a:effectLst>
                  <a:outerShdw blurRad="38100" dist="38100" dir="2700000" algn="tl">
                    <a:srgbClr val="000000"/>
                  </a:outerShdw>
                </a:effectLst>
              </a:rPr>
              <a:t>), </a:t>
            </a:r>
            <a:r>
              <a:rPr lang="en-US" sz="3000" b="0" i="1">
                <a:solidFill>
                  <a:srgbClr val="FFFFFF"/>
                </a:solidFill>
                <a:effectLst>
                  <a:outerShdw blurRad="38100" dist="38100" dir="2700000" algn="tl">
                    <a:srgbClr val="000000"/>
                  </a:outerShdw>
                </a:effectLst>
              </a:rPr>
              <a:t>f </a:t>
            </a:r>
            <a:r>
              <a:rPr lang="en-US" sz="3000" b="0">
                <a:solidFill>
                  <a:srgbClr val="FFFFFF"/>
                </a:solidFill>
                <a:effectLst>
                  <a:outerShdw blurRad="38100" dist="38100" dir="2700000" algn="tl">
                    <a:srgbClr val="000000"/>
                  </a:outerShdw>
                </a:effectLst>
              </a:rPr>
              <a:t>(</a:t>
            </a:r>
            <a:r>
              <a:rPr lang="en-US" sz="3000" b="0" i="1">
                <a:solidFill>
                  <a:srgbClr val="FFFFFF"/>
                </a:solidFill>
                <a:effectLst>
                  <a:outerShdw blurRad="38100" dist="38100" dir="2700000" algn="tl">
                    <a:srgbClr val="000000"/>
                  </a:outerShdw>
                </a:effectLst>
              </a:rPr>
              <a:t>x</a:t>
            </a:r>
            <a:r>
              <a:rPr lang="en-US" sz="3000" b="0" baseline="-20000">
                <a:solidFill>
                  <a:srgbClr val="FFFFFF"/>
                </a:solidFill>
                <a:effectLst>
                  <a:outerShdw blurRad="38100" dist="38100" dir="2700000" algn="tl">
                    <a:srgbClr val="000000"/>
                  </a:outerShdw>
                </a:effectLst>
              </a:rPr>
              <a:t>2</a:t>
            </a:r>
            <a:r>
              <a:rPr lang="en-US" sz="3000" b="0">
                <a:solidFill>
                  <a:srgbClr val="FFFFFF"/>
                </a:solidFill>
                <a:effectLst>
                  <a:outerShdw blurRad="38100" dist="38100" dir="2700000" algn="tl">
                    <a:srgbClr val="000000"/>
                  </a:outerShdw>
                </a:effectLst>
              </a:rPr>
              <a:t>), . . . , </a:t>
            </a:r>
            <a:r>
              <a:rPr lang="en-US" sz="3000" b="0" i="1">
                <a:solidFill>
                  <a:srgbClr val="FFFFFF"/>
                </a:solidFill>
                <a:effectLst>
                  <a:outerShdw blurRad="38100" dist="38100" dir="2700000" algn="tl">
                    <a:srgbClr val="000000"/>
                  </a:outerShdw>
                </a:effectLst>
              </a:rPr>
              <a:t>f </a:t>
            </a:r>
            <a:r>
              <a:rPr lang="en-US" sz="3000" b="0">
                <a:solidFill>
                  <a:srgbClr val="FFFFFF"/>
                </a:solidFill>
                <a:effectLst>
                  <a:outerShdw blurRad="38100" dist="38100" dir="2700000" algn="tl">
                    <a:srgbClr val="000000"/>
                  </a:outerShdw>
                </a:effectLst>
              </a:rPr>
              <a:t>(</a:t>
            </a:r>
            <a:r>
              <a:rPr lang="en-US" sz="3000" b="0" i="1">
                <a:solidFill>
                  <a:srgbClr val="FFFFFF"/>
                </a:solidFill>
                <a:effectLst>
                  <a:outerShdw blurRad="38100" dist="38100" dir="2700000" algn="tl">
                    <a:srgbClr val="000000"/>
                  </a:outerShdw>
                </a:effectLst>
              </a:rPr>
              <a:t>x</a:t>
            </a:r>
            <a:r>
              <a:rPr lang="en-US" sz="3000" b="0" i="1" baseline="-20000">
                <a:solidFill>
                  <a:srgbClr val="FFFFFF"/>
                </a:solidFill>
                <a:effectLst>
                  <a:outerShdw blurRad="38100" dist="38100" dir="2700000" algn="tl">
                    <a:srgbClr val="000000"/>
                  </a:outerShdw>
                </a:effectLst>
              </a:rPr>
              <a:t>N</a:t>
            </a:r>
            <a:r>
              <a:rPr lang="en-US" sz="3000" b="0">
                <a:solidFill>
                  <a:srgbClr val="FFFFFF"/>
                </a:solidFill>
                <a:effectLst>
                  <a:outerShdw blurRad="38100" dist="38100" dir="2700000" algn="tl">
                    <a:srgbClr val="000000"/>
                  </a:outerShdw>
                </a:effectLst>
              </a:rPr>
              <a:t>)</a:t>
            </a:r>
          </a:p>
          <a:p>
            <a:pPr marL="384175" indent="-384175">
              <a:spcBef>
                <a:spcPct val="50000"/>
              </a:spcBef>
            </a:pPr>
            <a:r>
              <a:rPr lang="en-US" sz="3000" u="sng">
                <a:solidFill>
                  <a:srgbClr val="FBFE00"/>
                </a:solidFill>
                <a:effectLst>
                  <a:outerShdw blurRad="38100" dist="38100" dir="2700000" algn="tl">
                    <a:srgbClr val="000000"/>
                  </a:outerShdw>
                </a:effectLst>
              </a:rPr>
              <a:t>Step 5</a:t>
            </a:r>
            <a:r>
              <a:rPr lang="en-US" sz="300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Select a pair of chromosomes for mating                                   from the current population. Parent                                chromosomes are selected with a probability                              related to their fitness.</a:t>
            </a:r>
            <a:endParaRPr lang="en-US" sz="3000" b="0">
              <a:solidFill>
                <a:srgbClr val="000000"/>
              </a:solidFill>
              <a:effectLst>
                <a:outerShdw blurRad="38100" dist="38100" dir="2700000" algn="tl">
                  <a:srgbClr val="FFFFFF"/>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79400" y="279400"/>
            <a:ext cx="83820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0000"/>
              </a:lnSpc>
              <a:spcBef>
                <a:spcPct val="50000"/>
              </a:spcBef>
            </a:pPr>
            <a:r>
              <a:rPr lang="en-US" sz="3000" u="sng">
                <a:solidFill>
                  <a:srgbClr val="FBFE00"/>
                </a:solidFill>
                <a:effectLst>
                  <a:outerShdw blurRad="38100" dist="38100" dir="2700000" algn="tl">
                    <a:srgbClr val="000000"/>
                  </a:outerShdw>
                </a:effectLst>
              </a:rPr>
              <a:t>Step 6</a:t>
            </a:r>
            <a:r>
              <a:rPr lang="en-US" sz="3000">
                <a:solidFill>
                  <a:srgbClr val="FBFE00"/>
                </a:solidFill>
                <a:effectLst>
                  <a:outerShdw blurRad="38100" dist="38100" dir="2700000" algn="tl">
                    <a:srgbClr val="000000"/>
                  </a:outerShdw>
                </a:effectLst>
              </a:rPr>
              <a:t>:</a:t>
            </a:r>
            <a:r>
              <a:rPr lang="en-US" sz="3000" b="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Create a pair of offspring chromosomes by           applying the genetic operators </a:t>
            </a:r>
            <a:r>
              <a:rPr lang="en-US" sz="3000" b="0">
                <a:solidFill>
                  <a:srgbClr val="FFFFFF"/>
                </a:solidFill>
                <a:effectLst>
                  <a:outerShdw blurRad="38100" dist="38100" dir="2700000" algn="tl">
                    <a:srgbClr val="000000"/>
                  </a:outerShdw>
                </a:effectLst>
                <a:latin typeface="SymbolPS" charset="0"/>
              </a:rPr>
              <a:t>- </a:t>
            </a:r>
            <a:r>
              <a:rPr lang="en-US" sz="3000">
                <a:solidFill>
                  <a:srgbClr val="FBFE00"/>
                </a:solidFill>
                <a:effectLst>
                  <a:outerShdw blurRad="38100" dist="38100" dir="2700000" algn="tl">
                    <a:srgbClr val="000000"/>
                  </a:outerShdw>
                </a:effectLst>
              </a:rPr>
              <a:t>crossover</a:t>
            </a:r>
            <a:r>
              <a:rPr lang="en-US" sz="3000" b="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and                      </a:t>
            </a:r>
            <a:r>
              <a:rPr lang="en-US" sz="3000">
                <a:solidFill>
                  <a:srgbClr val="FBFE00"/>
                </a:solidFill>
                <a:effectLst>
                  <a:outerShdw blurRad="38100" dist="38100" dir="2700000" algn="tl">
                    <a:srgbClr val="000000"/>
                  </a:outerShdw>
                </a:effectLst>
              </a:rPr>
              <a:t>mutation</a:t>
            </a:r>
            <a:r>
              <a:rPr lang="en-US" sz="3000">
                <a:solidFill>
                  <a:srgbClr val="FFFFFF"/>
                </a:solidFill>
                <a:effectLst>
                  <a:outerShdw blurRad="38100" dist="38100" dir="2700000" algn="tl">
                    <a:srgbClr val="000000"/>
                  </a:outerShdw>
                </a:effectLst>
              </a:rPr>
              <a:t>.</a:t>
            </a:r>
          </a:p>
          <a:p>
            <a:pPr marL="384175" indent="-384175">
              <a:lnSpc>
                <a:spcPct val="90000"/>
              </a:lnSpc>
              <a:spcBef>
                <a:spcPct val="50000"/>
              </a:spcBef>
            </a:pPr>
            <a:r>
              <a:rPr lang="en-US" sz="3000" u="sng">
                <a:solidFill>
                  <a:srgbClr val="FBFE00"/>
                </a:solidFill>
                <a:effectLst>
                  <a:outerShdw blurRad="38100" dist="38100" dir="2700000" algn="tl">
                    <a:srgbClr val="000000"/>
                  </a:outerShdw>
                </a:effectLst>
              </a:rPr>
              <a:t>Step 7</a:t>
            </a:r>
            <a:r>
              <a:rPr lang="en-US" sz="3000">
                <a:solidFill>
                  <a:srgbClr val="FBFE00"/>
                </a:solidFill>
                <a:effectLst>
                  <a:outerShdw blurRad="38100" dist="38100" dir="2700000" algn="tl">
                    <a:srgbClr val="000000"/>
                  </a:outerShdw>
                </a:effectLst>
              </a:rPr>
              <a:t>:</a:t>
            </a:r>
            <a:r>
              <a:rPr lang="en-US" sz="3000" b="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Place the created offspring chromosomes                       in the new population.</a:t>
            </a:r>
          </a:p>
          <a:p>
            <a:pPr marL="384175" indent="-384175">
              <a:lnSpc>
                <a:spcPct val="90000"/>
              </a:lnSpc>
              <a:spcBef>
                <a:spcPct val="50000"/>
              </a:spcBef>
            </a:pPr>
            <a:r>
              <a:rPr lang="en-US" sz="3000" u="sng">
                <a:solidFill>
                  <a:srgbClr val="FBFE00"/>
                </a:solidFill>
                <a:effectLst>
                  <a:outerShdw blurRad="38100" dist="38100" dir="2700000" algn="tl">
                    <a:srgbClr val="000000"/>
                  </a:outerShdw>
                </a:effectLst>
              </a:rPr>
              <a:t>Step 8</a:t>
            </a:r>
            <a:r>
              <a:rPr lang="en-US" sz="3000">
                <a:solidFill>
                  <a:srgbClr val="FBFE00"/>
                </a:solidFill>
                <a:effectLst>
                  <a:outerShdw blurRad="38100" dist="38100" dir="2700000" algn="tl">
                    <a:srgbClr val="000000"/>
                  </a:outerShdw>
                </a:effectLst>
              </a:rPr>
              <a:t>:</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Repeat</a:t>
            </a:r>
            <a:r>
              <a:rPr lang="en-US" sz="3000" b="0" i="1">
                <a:solidFill>
                  <a:srgbClr val="000000"/>
                </a:solidFill>
                <a:effectLst>
                  <a:outerShdw blurRad="38100" dist="38100" dir="2700000" algn="tl">
                    <a:srgbClr val="FFFFFF"/>
                  </a:outerShdw>
                </a:effectLst>
              </a:rPr>
              <a:t> </a:t>
            </a:r>
            <a:r>
              <a:rPr lang="en-US" sz="3000" b="0" i="1">
                <a:solidFill>
                  <a:srgbClr val="FBFE00"/>
                </a:solidFill>
                <a:effectLst>
                  <a:outerShdw blurRad="38100" dist="38100" dir="2700000" algn="tl">
                    <a:srgbClr val="000000"/>
                  </a:outerShdw>
                </a:effectLst>
              </a:rPr>
              <a:t>Step 5 </a:t>
            </a:r>
            <a:r>
              <a:rPr lang="en-US" sz="3000" b="0">
                <a:solidFill>
                  <a:srgbClr val="FFFFFF"/>
                </a:solidFill>
                <a:effectLst>
                  <a:outerShdw blurRad="38100" dist="38100" dir="2700000" algn="tl">
                    <a:srgbClr val="000000"/>
                  </a:outerShdw>
                </a:effectLst>
              </a:rPr>
              <a:t>until the size of the new                  chromosome population becomes equal to the                                   size of the initial population, </a:t>
            </a:r>
            <a:r>
              <a:rPr lang="en-US" sz="3000" b="0" i="1">
                <a:solidFill>
                  <a:srgbClr val="FFFFFF"/>
                </a:solidFill>
                <a:effectLst>
                  <a:outerShdw blurRad="38100" dist="38100" dir="2700000" algn="tl">
                    <a:srgbClr val="000000"/>
                  </a:outerShdw>
                </a:effectLst>
              </a:rPr>
              <a:t>N</a:t>
            </a:r>
            <a:r>
              <a:rPr lang="en-US" sz="3000" b="0">
                <a:solidFill>
                  <a:srgbClr val="FFFFFF"/>
                </a:solidFill>
                <a:effectLst>
                  <a:outerShdw blurRad="38100" dist="38100" dir="2700000" algn="tl">
                    <a:srgbClr val="000000"/>
                  </a:outerShdw>
                </a:effectLst>
              </a:rPr>
              <a:t>.</a:t>
            </a:r>
          </a:p>
          <a:p>
            <a:pPr marL="384175" indent="-384175">
              <a:lnSpc>
                <a:spcPct val="90000"/>
              </a:lnSpc>
              <a:spcBef>
                <a:spcPct val="50000"/>
              </a:spcBef>
            </a:pPr>
            <a:r>
              <a:rPr lang="en-US" sz="3000" u="sng">
                <a:solidFill>
                  <a:srgbClr val="FBFE00"/>
                </a:solidFill>
                <a:effectLst>
                  <a:outerShdw blurRad="38100" dist="38100" dir="2700000" algn="tl">
                    <a:srgbClr val="000000"/>
                  </a:outerShdw>
                </a:effectLst>
              </a:rPr>
              <a:t>Step 9</a:t>
            </a:r>
            <a:r>
              <a:rPr lang="en-US" sz="3000">
                <a:solidFill>
                  <a:srgbClr val="FBFE00"/>
                </a:solidFill>
                <a:effectLst>
                  <a:outerShdw blurRad="38100" dist="38100" dir="2700000" algn="tl">
                    <a:srgbClr val="000000"/>
                  </a:outerShdw>
                </a:effectLst>
              </a:rPr>
              <a:t>:</a:t>
            </a:r>
            <a:r>
              <a:rPr lang="en-US" sz="3000" b="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Replace the initial (parent) chromosome                  population with the new (offspring) population.</a:t>
            </a:r>
          </a:p>
          <a:p>
            <a:pPr marL="384175" indent="-384175">
              <a:lnSpc>
                <a:spcPct val="90000"/>
              </a:lnSpc>
              <a:spcBef>
                <a:spcPct val="50000"/>
              </a:spcBef>
            </a:pPr>
            <a:r>
              <a:rPr lang="en-US" sz="3000" u="sng">
                <a:solidFill>
                  <a:srgbClr val="FBFE00"/>
                </a:solidFill>
                <a:effectLst>
                  <a:outerShdw blurRad="38100" dist="38100" dir="2700000" algn="tl">
                    <a:srgbClr val="000000"/>
                  </a:outerShdw>
                </a:effectLst>
              </a:rPr>
              <a:t>Step 10</a:t>
            </a:r>
            <a:r>
              <a:rPr lang="en-US" sz="3000">
                <a:solidFill>
                  <a:srgbClr val="FBFE00"/>
                </a:solidFill>
                <a:effectLst>
                  <a:outerShdw blurRad="38100" dist="38100" dir="2700000" algn="tl">
                    <a:srgbClr val="000000"/>
                  </a:outerShdw>
                </a:effectLst>
              </a:rPr>
              <a:t>:</a:t>
            </a:r>
            <a:r>
              <a:rPr lang="en-US" sz="3000" b="0">
                <a:solidFill>
                  <a:srgbClr val="FBFE00"/>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Go to </a:t>
            </a:r>
            <a:r>
              <a:rPr lang="en-US" sz="3000" b="0" i="1">
                <a:solidFill>
                  <a:srgbClr val="FBFE00"/>
                </a:solidFill>
                <a:effectLst>
                  <a:outerShdw blurRad="38100" dist="38100" dir="2700000" algn="tl">
                    <a:srgbClr val="000000"/>
                  </a:outerShdw>
                </a:effectLst>
              </a:rPr>
              <a:t>Step 4</a:t>
            </a:r>
            <a:r>
              <a:rPr lang="en-US" sz="3000" b="0">
                <a:solidFill>
                  <a:srgbClr val="FFFFFF"/>
                </a:solidFill>
                <a:effectLst>
                  <a:outerShdw blurRad="38100" dist="38100" dir="2700000" algn="tl">
                    <a:srgbClr val="000000"/>
                  </a:outerShdw>
                </a:effectLst>
              </a:rPr>
              <a:t>, and repeat the process until the termination criterion is satisfied.</a:t>
            </a:r>
            <a:r>
              <a:rPr lang="en-US" sz="3000" b="0">
                <a:solidFill>
                  <a:srgbClr val="000000"/>
                </a:solidFill>
                <a:effectLst>
                  <a:outerShdw blurRad="38100" dist="38100" dir="2700000" algn="tl">
                    <a:srgbClr val="FFFFFF"/>
                  </a:outerShdw>
                </a:effectLs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2273300" y="209550"/>
            <a:ext cx="4321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Genetic algorithms</a:t>
            </a:r>
          </a:p>
        </p:txBody>
      </p:sp>
      <p:sp>
        <p:nvSpPr>
          <p:cNvPr id="122883" name="Rectangle 3"/>
          <p:cNvSpPr>
            <a:spLocks noChangeArrowheads="1"/>
          </p:cNvSpPr>
          <p:nvPr/>
        </p:nvSpPr>
        <p:spPr bwMode="auto">
          <a:xfrm>
            <a:off x="279400" y="838200"/>
            <a:ext cx="86106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2900" b="0">
                <a:solidFill>
                  <a:srgbClr val="FFFFFF"/>
                </a:solidFill>
                <a:effectLst>
                  <a:outerShdw blurRad="38100" dist="38100" dir="2700000" algn="tl">
                    <a:srgbClr val="000000"/>
                  </a:outerShdw>
                </a:effectLst>
              </a:rPr>
              <a:t>GA represents an iterative process.  Each iteration is                   called a </a:t>
            </a:r>
            <a:r>
              <a:rPr lang="en-US" sz="2900">
                <a:solidFill>
                  <a:srgbClr val="FBFE00"/>
                </a:solidFill>
                <a:effectLst>
                  <a:outerShdw blurRad="38100" dist="38100" dir="2700000" algn="tl">
                    <a:srgbClr val="000000"/>
                  </a:outerShdw>
                </a:effectLst>
              </a:rPr>
              <a:t>generation</a:t>
            </a:r>
            <a:r>
              <a:rPr lang="en-US" sz="2900" b="0">
                <a:solidFill>
                  <a:srgbClr val="FFFFFF"/>
                </a:solidFill>
                <a:effectLst>
                  <a:outerShdw blurRad="38100" dist="38100" dir="2700000" algn="tl">
                    <a:srgbClr val="000000"/>
                  </a:outerShdw>
                </a:effectLst>
              </a:rPr>
              <a:t>. A typical number of generations                           for a simple GA can range from 50 to over 500.  The                       entire set</a:t>
            </a:r>
            <a:r>
              <a:rPr lang="en-US" sz="2900" b="0">
                <a:solidFill>
                  <a:srgbClr val="000000"/>
                </a:solidFill>
                <a:effectLst>
                  <a:outerShdw blurRad="38100" dist="38100" dir="2700000" algn="tl">
                    <a:srgbClr val="FFFFFF"/>
                  </a:outerShdw>
                </a:effectLst>
              </a:rPr>
              <a:t> </a:t>
            </a:r>
            <a:r>
              <a:rPr lang="en-US" sz="2900" b="0">
                <a:solidFill>
                  <a:srgbClr val="FFFFFF"/>
                </a:solidFill>
                <a:effectLst>
                  <a:outerShdw blurRad="38100" dist="38100" dir="2700000" algn="tl">
                    <a:srgbClr val="000000"/>
                  </a:outerShdw>
                </a:effectLst>
              </a:rPr>
              <a:t>of generations is called a </a:t>
            </a:r>
            <a:r>
              <a:rPr lang="en-US" sz="2900">
                <a:solidFill>
                  <a:srgbClr val="FBFE00"/>
                </a:solidFill>
                <a:effectLst>
                  <a:outerShdw blurRad="38100" dist="38100" dir="2700000" algn="tl">
                    <a:srgbClr val="000000"/>
                  </a:outerShdw>
                </a:effectLst>
              </a:rPr>
              <a:t>run</a:t>
            </a:r>
            <a:r>
              <a:rPr lang="en-US" sz="2900" b="0">
                <a:solidFill>
                  <a:srgbClr val="FFFFFF"/>
                </a:solidFill>
                <a:effectLst>
                  <a:outerShdw blurRad="38100" dist="38100" dir="2700000" algn="tl">
                    <a:srgbClr val="000000"/>
                  </a:outerShdw>
                </a:effectLst>
              </a:rPr>
              <a:t>.</a:t>
            </a:r>
          </a:p>
        </p:txBody>
      </p:sp>
      <p:sp>
        <p:nvSpPr>
          <p:cNvPr id="122884" name="Rectangle 4"/>
          <p:cNvSpPr>
            <a:spLocks noChangeArrowheads="1"/>
          </p:cNvSpPr>
          <p:nvPr/>
        </p:nvSpPr>
        <p:spPr bwMode="auto">
          <a:xfrm>
            <a:off x="279400" y="4327525"/>
            <a:ext cx="83820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2900" b="0">
                <a:solidFill>
                  <a:srgbClr val="FFFFFF"/>
                </a:solidFill>
                <a:effectLst>
                  <a:outerShdw blurRad="38100" dist="38100" dir="2700000" algn="tl">
                    <a:srgbClr val="000000"/>
                  </a:outerShdw>
                </a:effectLst>
              </a:rPr>
              <a:t>A common practice is to terminate a GA after a specified number of generations and then examine the best chromosomes in the population. If no satisfactory solution is found, the GA is restarted.</a:t>
            </a:r>
          </a:p>
        </p:txBody>
      </p:sp>
      <p:sp>
        <p:nvSpPr>
          <p:cNvPr id="122885" name="Rectangle 5"/>
          <p:cNvSpPr>
            <a:spLocks noChangeArrowheads="1"/>
          </p:cNvSpPr>
          <p:nvPr/>
        </p:nvSpPr>
        <p:spPr bwMode="auto">
          <a:xfrm>
            <a:off x="279400" y="2692400"/>
            <a:ext cx="84947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0000"/>
              </a:lnSpc>
              <a:spcBef>
                <a:spcPct val="50000"/>
              </a:spcBef>
              <a:buClr>
                <a:schemeClr val="tx2"/>
              </a:buClr>
              <a:buFont typeface="Wingdings" charset="0"/>
              <a:buChar char="n"/>
            </a:pPr>
            <a:r>
              <a:rPr lang="en-US" sz="2900" b="0">
                <a:solidFill>
                  <a:srgbClr val="FFFFFF"/>
                </a:solidFill>
                <a:effectLst>
                  <a:outerShdw blurRad="38100" dist="38100" dir="2700000" algn="tl">
                    <a:srgbClr val="000000"/>
                  </a:outerShdw>
                </a:effectLst>
              </a:rPr>
              <a:t>Because GAs use a stochastic search method, the fitness of a population may remain stable for a number of generations before a superior chromosome appears.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ChangeArrowheads="1"/>
          </p:cNvSpPr>
          <p:nvPr/>
        </p:nvSpPr>
        <p:spPr bwMode="auto">
          <a:xfrm>
            <a:off x="1065213" y="215900"/>
            <a:ext cx="683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Genetic algorithms: case study</a:t>
            </a:r>
            <a:endParaRPr lang="en-US" sz="4000">
              <a:solidFill>
                <a:srgbClr val="000000"/>
              </a:solidFill>
              <a:effectLst>
                <a:outerShdw blurRad="38100" dist="38100" dir="2700000" algn="tl">
                  <a:srgbClr val="FFFFFF"/>
                </a:outerShdw>
              </a:effectLst>
            </a:endParaRPr>
          </a:p>
        </p:txBody>
      </p:sp>
      <p:sp>
        <p:nvSpPr>
          <p:cNvPr id="123910" name="Rectangle 6"/>
          <p:cNvSpPr>
            <a:spLocks noChangeArrowheads="1"/>
          </p:cNvSpPr>
          <p:nvPr/>
        </p:nvSpPr>
        <p:spPr bwMode="auto">
          <a:xfrm>
            <a:off x="723900" y="898525"/>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000" b="0">
                <a:solidFill>
                  <a:srgbClr val="FFFFFF"/>
                </a:solidFill>
                <a:effectLst>
                  <a:outerShdw blurRad="38100" dist="38100" dir="2700000" algn="tl">
                    <a:srgbClr val="000000"/>
                  </a:outerShdw>
                </a:effectLst>
              </a:rPr>
              <a:t>A simple example will help us to understand how            a GA works. Let us find the maximum value of            the function (15</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latin typeface="SymbolPS" charset="0"/>
              </a:rPr>
              <a:t>- </a:t>
            </a:r>
            <a:r>
              <a:rPr lang="en-US" sz="3000" b="0" i="1">
                <a:solidFill>
                  <a:srgbClr val="FFFFFF"/>
                </a:solidFill>
                <a:effectLst>
                  <a:outerShdw blurRad="38100" dist="38100" dir="2700000" algn="tl">
                    <a:srgbClr val="000000"/>
                  </a:outerShdw>
                </a:effectLst>
              </a:rPr>
              <a:t>x</a:t>
            </a:r>
            <a:r>
              <a:rPr lang="en-US" sz="3000" b="0" baseline="20000">
                <a:solidFill>
                  <a:srgbClr val="FFFFFF"/>
                </a:solidFill>
                <a:effectLst>
                  <a:outerShdw blurRad="38100" dist="38100" dir="2700000" algn="tl">
                    <a:srgbClr val="000000"/>
                  </a:outerShdw>
                </a:effectLst>
              </a:rPr>
              <a:t>2</a:t>
            </a:r>
            <a:r>
              <a:rPr lang="en-US" sz="3000" b="0">
                <a:solidFill>
                  <a:srgbClr val="FFFFFF"/>
                </a:solidFill>
                <a:effectLst>
                  <a:outerShdw blurRad="38100" dist="38100" dir="2700000" algn="tl">
                    <a:srgbClr val="000000"/>
                  </a:outerShdw>
                </a:effectLst>
              </a:rPr>
              <a:t>) where parameter </a:t>
            </a:r>
            <a:r>
              <a:rPr lang="en-US" sz="3000" b="0" i="1">
                <a:solidFill>
                  <a:srgbClr val="FFFFFF"/>
                </a:solidFill>
                <a:effectLst>
                  <a:outerShdw blurRad="38100" dist="38100" dir="2700000" algn="tl">
                    <a:srgbClr val="000000"/>
                  </a:outerShdw>
                </a:effectLst>
              </a:rPr>
              <a:t>x</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varies          between 0 and 15. For simplicity, we may              assume that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takes only integer values. Thus,              chromosomes can be built with only four genes:</a:t>
            </a:r>
          </a:p>
        </p:txBody>
      </p:sp>
      <p:pic>
        <p:nvPicPr>
          <p:cNvPr id="123912" name="Picture 8" descr="G:\books\Pe_uk\Powerpoint\Negnevitsky\final\ppt\ch09\wmf\Slide09-1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3833813"/>
            <a:ext cx="8715375" cy="231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279400" y="254000"/>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000" b="0">
                <a:solidFill>
                  <a:srgbClr val="FFFFFF"/>
                </a:solidFill>
                <a:effectLst>
                  <a:outerShdw blurRad="38100" dist="38100" dir="2700000" algn="tl">
                    <a:srgbClr val="000000"/>
                  </a:outerShdw>
                </a:effectLst>
              </a:rPr>
              <a:t>Suppose that the size of the chromosome population                  </a:t>
            </a:r>
            <a:r>
              <a:rPr lang="en-US" sz="3000" b="0" i="1">
                <a:solidFill>
                  <a:srgbClr val="FFFFFF"/>
                </a:solidFill>
                <a:effectLst>
                  <a:outerShdw blurRad="38100" dist="38100" dir="2700000" algn="tl">
                    <a:srgbClr val="000000"/>
                  </a:outerShdw>
                </a:effectLst>
              </a:rPr>
              <a:t>N</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is 6, the crossover probability </a:t>
            </a:r>
            <a:r>
              <a:rPr lang="en-US" sz="3000" b="0" i="1">
                <a:solidFill>
                  <a:srgbClr val="FFFFFF"/>
                </a:solidFill>
                <a:effectLst>
                  <a:outerShdw blurRad="38100" dist="38100" dir="2700000" algn="tl">
                    <a:srgbClr val="000000"/>
                  </a:outerShdw>
                </a:effectLst>
              </a:rPr>
              <a:t>p</a:t>
            </a:r>
            <a:r>
              <a:rPr lang="en-US" sz="3000" b="0" i="1" baseline="-20000">
                <a:solidFill>
                  <a:srgbClr val="FFFFFF"/>
                </a:solidFill>
                <a:effectLst>
                  <a:outerShdw blurRad="38100" dist="38100" dir="2700000" algn="tl">
                    <a:srgbClr val="000000"/>
                  </a:outerShdw>
                </a:effectLst>
              </a:rPr>
              <a:t>c</a:t>
            </a:r>
            <a:r>
              <a:rPr lang="en-US" sz="3000" b="0" i="1">
                <a:solidFill>
                  <a:srgbClr val="FFFFFF"/>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equals 0.7, and                   the mutation probability </a:t>
            </a:r>
            <a:r>
              <a:rPr lang="en-US" sz="3000" b="0" i="1">
                <a:solidFill>
                  <a:srgbClr val="FFFFFF"/>
                </a:solidFill>
                <a:effectLst>
                  <a:outerShdw blurRad="38100" dist="38100" dir="2700000" algn="tl">
                    <a:srgbClr val="000000"/>
                  </a:outerShdw>
                </a:effectLst>
              </a:rPr>
              <a:t>p</a:t>
            </a:r>
            <a:r>
              <a:rPr lang="en-US" sz="3000" b="0" i="1" baseline="-20000">
                <a:solidFill>
                  <a:srgbClr val="FFFFFF"/>
                </a:solidFill>
                <a:effectLst>
                  <a:outerShdw blurRad="38100" dist="38100" dir="2700000" algn="tl">
                    <a:srgbClr val="000000"/>
                  </a:outerShdw>
                </a:effectLst>
              </a:rPr>
              <a:t>m</a:t>
            </a:r>
            <a:r>
              <a:rPr lang="en-US" sz="3000" b="0" i="1">
                <a:solidFill>
                  <a:srgbClr val="FFFFFF"/>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rPr>
              <a:t>equals 0.001. The                           fitness function in our example is defined</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by</a:t>
            </a:r>
          </a:p>
        </p:txBody>
      </p:sp>
      <p:sp>
        <p:nvSpPr>
          <p:cNvPr id="124931" name="Rectangle 3"/>
          <p:cNvSpPr>
            <a:spLocks noChangeArrowheads="1"/>
          </p:cNvSpPr>
          <p:nvPr/>
        </p:nvSpPr>
        <p:spPr bwMode="auto">
          <a:xfrm>
            <a:off x="2871788" y="2506663"/>
            <a:ext cx="2952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400" i="1">
                <a:solidFill>
                  <a:srgbClr val="FBFE00"/>
                </a:solidFill>
                <a:effectLst>
                  <a:outerShdw blurRad="38100" dist="38100" dir="2700000" algn="tl">
                    <a:srgbClr val="000000"/>
                  </a:outerShdw>
                </a:effectLst>
              </a:rPr>
              <a:t>f</a:t>
            </a:r>
            <a:r>
              <a:rPr lang="en-US" sz="3400">
                <a:solidFill>
                  <a:srgbClr val="FBFE00"/>
                </a:solidFill>
                <a:effectLst>
                  <a:outerShdw blurRad="38100" dist="38100" dir="2700000" algn="tl">
                    <a:srgbClr val="000000"/>
                  </a:outerShdw>
                </a:effectLst>
              </a:rPr>
              <a:t>(</a:t>
            </a:r>
            <a:r>
              <a:rPr lang="en-US" sz="3400" i="1">
                <a:solidFill>
                  <a:srgbClr val="FBFE00"/>
                </a:solidFill>
                <a:effectLst>
                  <a:outerShdw blurRad="38100" dist="38100" dir="2700000" algn="tl">
                    <a:srgbClr val="000000"/>
                  </a:outerShdw>
                </a:effectLst>
              </a:rPr>
              <a:t>x</a:t>
            </a:r>
            <a:r>
              <a:rPr lang="en-US" sz="3400">
                <a:solidFill>
                  <a:srgbClr val="FBFE00"/>
                </a:solidFill>
                <a:effectLst>
                  <a:outerShdw blurRad="38100" dist="38100" dir="2700000" algn="tl">
                    <a:srgbClr val="000000"/>
                  </a:outerShdw>
                </a:effectLst>
              </a:rPr>
              <a:t>) = </a:t>
            </a:r>
            <a:r>
              <a:rPr lang="en-US" sz="3400">
                <a:solidFill>
                  <a:srgbClr val="000000"/>
                </a:solidFill>
                <a:effectLst>
                  <a:outerShdw blurRad="38100" dist="38100" dir="2700000" algn="tl">
                    <a:srgbClr val="FFFFFF"/>
                  </a:outerShdw>
                </a:effectLst>
              </a:rPr>
              <a:t> </a:t>
            </a:r>
            <a:r>
              <a:rPr lang="en-US" sz="3400">
                <a:solidFill>
                  <a:srgbClr val="FBFE00"/>
                </a:solidFill>
                <a:effectLst>
                  <a:outerShdw blurRad="38100" dist="38100" dir="2700000" algn="tl">
                    <a:srgbClr val="000000"/>
                  </a:outerShdw>
                </a:effectLst>
              </a:rPr>
              <a:t>15 </a:t>
            </a:r>
            <a:r>
              <a:rPr lang="en-US" sz="3400" i="1">
                <a:solidFill>
                  <a:srgbClr val="FBFE00"/>
                </a:solidFill>
                <a:effectLst>
                  <a:outerShdw blurRad="38100" dist="38100" dir="2700000" algn="tl">
                    <a:srgbClr val="000000"/>
                  </a:outerShdw>
                </a:effectLst>
              </a:rPr>
              <a:t>x </a:t>
            </a:r>
            <a:r>
              <a:rPr lang="en-US" sz="3400">
                <a:solidFill>
                  <a:srgbClr val="FBFE00"/>
                </a:solidFill>
                <a:effectLst>
                  <a:outerShdw blurRad="38100" dist="38100" dir="2700000" algn="tl">
                    <a:srgbClr val="000000"/>
                  </a:outerShdw>
                </a:effectLst>
                <a:latin typeface="Symbol,Bold" charset="0"/>
              </a:rPr>
              <a:t>– </a:t>
            </a:r>
            <a:r>
              <a:rPr lang="en-US" sz="3400" i="1">
                <a:solidFill>
                  <a:srgbClr val="FBFE00"/>
                </a:solidFill>
                <a:effectLst>
                  <a:outerShdw blurRad="38100" dist="38100" dir="2700000" algn="tl">
                    <a:srgbClr val="000000"/>
                  </a:outerShdw>
                </a:effectLst>
              </a:rPr>
              <a:t>x</a:t>
            </a:r>
            <a:r>
              <a:rPr lang="en-US" sz="3400" baseline="20000">
                <a:solidFill>
                  <a:srgbClr val="FBFE00"/>
                </a:solidFill>
                <a:effectLst>
                  <a:outerShdw blurRad="38100" dist="38100" dir="2700000" algn="tl">
                    <a:srgbClr val="000000"/>
                  </a:outerShdw>
                </a:effectLst>
              </a:rPr>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Algoritmos Genéticos</a:t>
            </a:r>
            <a:endParaRPr lang="pt-BR" dirty="0"/>
          </a:p>
        </p:txBody>
      </p:sp>
      <p:sp>
        <p:nvSpPr>
          <p:cNvPr id="3" name="Espaço Reservado para Conteúdo 2"/>
          <p:cNvSpPr>
            <a:spLocks noGrp="1"/>
          </p:cNvSpPr>
          <p:nvPr>
            <p:ph idx="1"/>
          </p:nvPr>
        </p:nvSpPr>
        <p:spPr/>
        <p:txBody>
          <a:bodyPr/>
          <a:lstStyle/>
          <a:p>
            <a:r>
              <a:rPr lang="pt-BR" dirty="0" smtClean="0"/>
              <a:t>Aula de hoje: </a:t>
            </a:r>
          </a:p>
          <a:p>
            <a:pPr lvl="1"/>
            <a:r>
              <a:rPr lang="pt-BR" dirty="0" smtClean="0"/>
              <a:t>Algoritmos Genéticos</a:t>
            </a:r>
          </a:p>
          <a:p>
            <a:pPr lvl="1"/>
            <a:r>
              <a:rPr lang="pt-BR" dirty="0" smtClean="0"/>
              <a:t>Programação genética</a:t>
            </a:r>
          </a:p>
          <a:p>
            <a:pPr lvl="1"/>
            <a:r>
              <a:rPr lang="pt-BR" dirty="0" smtClean="0"/>
              <a:t>AG aplicados ao controle PID</a:t>
            </a:r>
          </a:p>
          <a:p>
            <a:r>
              <a:rPr lang="pt-BR" dirty="0" smtClean="0"/>
              <a:t>Baseada no capítulo 9 e 10 do livro:</a:t>
            </a:r>
          </a:p>
          <a:p>
            <a:pPr lvl="1"/>
            <a:r>
              <a:rPr lang="pt-BR" dirty="0" smtClean="0"/>
              <a:t>Artificial </a:t>
            </a:r>
            <a:r>
              <a:rPr lang="pt-BR" dirty="0" err="1" smtClean="0"/>
              <a:t>Intelligence</a:t>
            </a:r>
            <a:r>
              <a:rPr lang="pt-BR" dirty="0" smtClean="0"/>
              <a:t>: A </a:t>
            </a:r>
            <a:r>
              <a:rPr lang="pt-BR" dirty="0" err="1" smtClean="0"/>
              <a:t>Guide</a:t>
            </a:r>
            <a:r>
              <a:rPr lang="pt-BR" dirty="0" smtClean="0"/>
              <a:t> </a:t>
            </a:r>
            <a:r>
              <a:rPr lang="pt-BR" dirty="0" err="1" smtClean="0"/>
              <a:t>to</a:t>
            </a:r>
            <a:r>
              <a:rPr lang="pt-BR" dirty="0" smtClean="0"/>
              <a:t> </a:t>
            </a:r>
            <a:r>
              <a:rPr lang="pt-BR" dirty="0" err="1" smtClean="0"/>
              <a:t>Intelligent</a:t>
            </a:r>
            <a:r>
              <a:rPr lang="pt-BR" dirty="0" smtClean="0"/>
              <a:t> Systems (2nd </a:t>
            </a:r>
            <a:r>
              <a:rPr lang="pt-BR" dirty="0" err="1" smtClean="0"/>
              <a:t>Edition</a:t>
            </a:r>
            <a:r>
              <a:rPr lang="pt-BR" dirty="0"/>
              <a:t>), </a:t>
            </a:r>
            <a:r>
              <a:rPr lang="pt-BR" dirty="0" smtClean="0"/>
              <a:t>de Michael </a:t>
            </a:r>
            <a:r>
              <a:rPr lang="pt-BR" dirty="0" err="1"/>
              <a:t>Negnevitsk</a:t>
            </a:r>
            <a:endParaRPr lang="pt-BR" dirty="0" smtClean="0"/>
          </a:p>
          <a:p>
            <a:r>
              <a:rPr lang="pt-BR" dirty="0" smtClean="0"/>
              <a:t>Slides disponíveis em:</a:t>
            </a:r>
          </a:p>
          <a:p>
            <a:pPr lvl="1"/>
            <a:r>
              <a:rPr lang="pt-BR" dirty="0" smtClean="0">
                <a:hlinkClick r:id="rId2"/>
              </a:rPr>
              <a:t>http://ai-lab.appspot.com/</a:t>
            </a:r>
            <a:endParaRPr lang="pt-BR" dirty="0"/>
          </a:p>
        </p:txBody>
      </p:sp>
    </p:spTree>
    <p:extLst>
      <p:ext uri="{BB962C8B-B14F-4D97-AF65-F5344CB8AC3E}">
        <p14:creationId xmlns:p14="http://schemas.microsoft.com/office/powerpoint/2010/main" val="299330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415925" y="241300"/>
            <a:ext cx="832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a:solidFill>
                  <a:srgbClr val="FBFE00"/>
                </a:solidFill>
                <a:effectLst>
                  <a:outerShdw blurRad="38100" dist="38100" dir="2700000" algn="tl">
                    <a:srgbClr val="000000"/>
                  </a:outerShdw>
                </a:effectLst>
              </a:rPr>
              <a:t>The fitness function and chromosome locations</a:t>
            </a:r>
          </a:p>
        </p:txBody>
      </p:sp>
      <p:pic>
        <p:nvPicPr>
          <p:cNvPr id="125957" name="Picture 5" descr="G:\books\Pe_uk\Powerpoint\Negnevitsky\final\ppt\ch09\wmf\Slide09-1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796925"/>
            <a:ext cx="8310563"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279400" y="238125"/>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In natural selection, only the fittest species can                survive, breed, and thereby pass their genes on to                      the next generation.</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GAs use a similar approach,                     but unlike nature, the size of the chromosome                 population remains unchanged from one                               generation to the next.</a:t>
            </a:r>
          </a:p>
        </p:txBody>
      </p:sp>
      <p:sp>
        <p:nvSpPr>
          <p:cNvPr id="126979" name="Rectangle 3"/>
          <p:cNvSpPr>
            <a:spLocks noChangeArrowheads="1"/>
          </p:cNvSpPr>
          <p:nvPr/>
        </p:nvSpPr>
        <p:spPr bwMode="auto">
          <a:xfrm>
            <a:off x="282575" y="3073400"/>
            <a:ext cx="79343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last column in Table shows the ratio of the individual chromosome</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fitness to the population</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total fitness. This ratio determines the chromosome</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chance of being selected for mating. The chromosome</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average fitness improves from one generation to the 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1860550" y="209550"/>
            <a:ext cx="5378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Roulette wheel selection</a:t>
            </a:r>
            <a:endParaRPr lang="en-US" sz="4000">
              <a:solidFill>
                <a:srgbClr val="000000"/>
              </a:solidFill>
              <a:effectLst>
                <a:outerShdw blurRad="38100" dist="38100" dir="2700000" algn="tl">
                  <a:srgbClr val="FFFFFF"/>
                </a:outerShdw>
              </a:effectLst>
            </a:endParaRPr>
          </a:p>
        </p:txBody>
      </p:sp>
      <p:sp>
        <p:nvSpPr>
          <p:cNvPr id="128004" name="Rectangle 4"/>
          <p:cNvSpPr>
            <a:spLocks noChangeArrowheads="1"/>
          </p:cNvSpPr>
          <p:nvPr/>
        </p:nvSpPr>
        <p:spPr bwMode="auto">
          <a:xfrm>
            <a:off x="584200" y="974725"/>
            <a:ext cx="8445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000" b="0">
                <a:solidFill>
                  <a:srgbClr val="FFFFFF"/>
                </a:solidFill>
                <a:effectLst>
                  <a:outerShdw blurRad="38100" dist="38100" dir="2700000" algn="tl">
                    <a:srgbClr val="000000"/>
                  </a:outerShdw>
                </a:effectLst>
              </a:rPr>
              <a:t>The most commonly used chromosome selection            techniques is the </a:t>
            </a:r>
            <a:r>
              <a:rPr lang="en-US" sz="3000">
                <a:solidFill>
                  <a:srgbClr val="FBFE00"/>
                </a:solidFill>
                <a:effectLst>
                  <a:outerShdw blurRad="38100" dist="38100" dir="2700000" algn="tl">
                    <a:srgbClr val="000000"/>
                  </a:outerShdw>
                </a:effectLst>
              </a:rPr>
              <a:t>roulette wheel selection</a:t>
            </a:r>
            <a:r>
              <a:rPr lang="en-US" sz="3000" b="0" i="1">
                <a:solidFill>
                  <a:srgbClr val="FFFFFF"/>
                </a:solidFill>
                <a:effectLst>
                  <a:outerShdw blurRad="38100" dist="38100" dir="2700000" algn="tl">
                    <a:srgbClr val="000000"/>
                  </a:outerShdw>
                </a:effectLst>
              </a:rPr>
              <a:t>.</a:t>
            </a:r>
          </a:p>
        </p:txBody>
      </p:sp>
      <p:pic>
        <p:nvPicPr>
          <p:cNvPr id="128005" name="Picture 5" descr="Slide09-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095500"/>
            <a:ext cx="8489950" cy="4124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ChangeArrowheads="1"/>
          </p:cNvSpPr>
          <p:nvPr/>
        </p:nvSpPr>
        <p:spPr bwMode="auto">
          <a:xfrm>
            <a:off x="2171700" y="209550"/>
            <a:ext cx="4403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chemeClr val="tx2"/>
                </a:solidFill>
                <a:effectLst>
                  <a:outerShdw blurRad="38100" dist="38100" dir="2700000" algn="tl">
                    <a:srgbClr val="000000"/>
                  </a:outerShdw>
                </a:effectLst>
              </a:rPr>
              <a:t>Crossover</a:t>
            </a:r>
            <a:r>
              <a:rPr lang="en-US" sz="4000">
                <a:effectLst>
                  <a:outerShdw blurRad="38100" dist="38100" dir="2700000" algn="tl">
                    <a:srgbClr val="000000"/>
                  </a:outerShdw>
                </a:effectLst>
              </a:rPr>
              <a:t> </a:t>
            </a:r>
            <a:r>
              <a:rPr lang="en-US" sz="4000">
                <a:solidFill>
                  <a:schemeClr val="tx2"/>
                </a:solidFill>
                <a:effectLst>
                  <a:outerShdw blurRad="38100" dist="38100" dir="2700000" algn="tl">
                    <a:srgbClr val="000000"/>
                  </a:outerShdw>
                </a:effectLst>
              </a:rPr>
              <a:t>operator</a:t>
            </a:r>
          </a:p>
        </p:txBody>
      </p:sp>
      <p:sp>
        <p:nvSpPr>
          <p:cNvPr id="129028" name="Rectangle 4"/>
          <p:cNvSpPr>
            <a:spLocks noChangeArrowheads="1"/>
          </p:cNvSpPr>
          <p:nvPr/>
        </p:nvSpPr>
        <p:spPr bwMode="auto">
          <a:xfrm>
            <a:off x="279400" y="1079500"/>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In our example, we have an initial population of 6  chromosomes. Thus, to establish the same                                     population in the next generation, the roulette                                        wheel would be spun six times. </a:t>
            </a:r>
          </a:p>
        </p:txBody>
      </p:sp>
      <p:sp>
        <p:nvSpPr>
          <p:cNvPr id="129029" name="Rectangle 5"/>
          <p:cNvSpPr>
            <a:spLocks noChangeArrowheads="1"/>
          </p:cNvSpPr>
          <p:nvPr/>
        </p:nvSpPr>
        <p:spPr bwMode="auto">
          <a:xfrm>
            <a:off x="279400" y="3022600"/>
            <a:ext cx="810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Once a pair of parent chromosomes is selected, the </a:t>
            </a:r>
            <a:r>
              <a:rPr lang="en-US" sz="3000">
                <a:solidFill>
                  <a:srgbClr val="FBFE00"/>
                </a:solidFill>
                <a:effectLst>
                  <a:outerShdw blurRad="38100" dist="38100" dir="2700000" algn="tl">
                    <a:srgbClr val="000000"/>
                  </a:outerShdw>
                </a:effectLst>
              </a:rPr>
              <a:t>crossover</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operator is applied.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279400" y="241300"/>
            <a:ext cx="8382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First, the crossover operator randomly chooses a                    crossover point where two parent chromosomes                         </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break</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 and then exchanges the chromosome                                           parts after that point. As a result, two new                                       offspring are created.</a:t>
            </a:r>
          </a:p>
        </p:txBody>
      </p:sp>
      <p:sp>
        <p:nvSpPr>
          <p:cNvPr id="130051" name="Rectangle 3"/>
          <p:cNvSpPr>
            <a:spLocks noChangeArrowheads="1"/>
          </p:cNvSpPr>
          <p:nvPr/>
        </p:nvSpPr>
        <p:spPr bwMode="auto">
          <a:xfrm>
            <a:off x="279400" y="2641600"/>
            <a:ext cx="8229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If a pair of chromosomes does not cross over, then the chromosome cloning takes place, and the offspring are created as exact copies of each parent.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3362325" y="222250"/>
            <a:ext cx="2386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Crossover</a:t>
            </a:r>
          </a:p>
        </p:txBody>
      </p:sp>
      <p:pic>
        <p:nvPicPr>
          <p:cNvPr id="131077" name="Picture 5" descr="Slide09-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363" y="1054100"/>
            <a:ext cx="6137275" cy="521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2246313" y="203200"/>
            <a:ext cx="4235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chemeClr val="tx2"/>
                </a:solidFill>
                <a:effectLst>
                  <a:outerShdw blurRad="38100" dist="38100" dir="2700000" algn="tl">
                    <a:srgbClr val="000000"/>
                  </a:outerShdw>
                </a:effectLst>
              </a:rPr>
              <a:t>Mutation operator</a:t>
            </a:r>
          </a:p>
        </p:txBody>
      </p:sp>
      <p:sp>
        <p:nvSpPr>
          <p:cNvPr id="1029" name="Rectangle 5"/>
          <p:cNvSpPr>
            <a:spLocks noChangeArrowheads="1"/>
          </p:cNvSpPr>
          <p:nvPr/>
        </p:nvSpPr>
        <p:spPr bwMode="auto">
          <a:xfrm>
            <a:off x="279400" y="838200"/>
            <a:ext cx="8382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Mutation represents a change in</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the gene.</a:t>
            </a:r>
          </a:p>
        </p:txBody>
      </p:sp>
      <p:sp>
        <p:nvSpPr>
          <p:cNvPr id="1030" name="Rectangle 6"/>
          <p:cNvSpPr>
            <a:spLocks noChangeArrowheads="1"/>
          </p:cNvSpPr>
          <p:nvPr/>
        </p:nvSpPr>
        <p:spPr bwMode="auto">
          <a:xfrm>
            <a:off x="274638" y="3810000"/>
            <a:ext cx="848836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mutation probability is quite small in nature, and is kept low for GAs, typically in the range between 0.001 and 0.01.</a:t>
            </a:r>
          </a:p>
        </p:txBody>
      </p:sp>
      <p:sp>
        <p:nvSpPr>
          <p:cNvPr id="1031" name="Rectangle 7"/>
          <p:cNvSpPr>
            <a:spLocks noChangeArrowheads="1"/>
          </p:cNvSpPr>
          <p:nvPr/>
        </p:nvSpPr>
        <p:spPr bwMode="auto">
          <a:xfrm>
            <a:off x="280988" y="2806700"/>
            <a:ext cx="8101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1000" indent="-381000">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mutation operator flips a randomly selected gene in a chromosome.</a:t>
            </a:r>
          </a:p>
        </p:txBody>
      </p:sp>
      <p:sp>
        <p:nvSpPr>
          <p:cNvPr id="1032" name="Rectangle 8"/>
          <p:cNvSpPr>
            <a:spLocks noChangeArrowheads="1"/>
          </p:cNvSpPr>
          <p:nvPr/>
        </p:nvSpPr>
        <p:spPr bwMode="auto">
          <a:xfrm>
            <a:off x="280988" y="1355725"/>
            <a:ext cx="80248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1000" indent="-381000">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Mutation is a background operator. Its role is to provide a guarantee that the search algorithm is not trapped on a local optimum.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467100" y="209550"/>
            <a:ext cx="2217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Mutation</a:t>
            </a:r>
          </a:p>
        </p:txBody>
      </p:sp>
      <p:pic>
        <p:nvPicPr>
          <p:cNvPr id="132099" name="Picture 3" descr="Slide09-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977900"/>
            <a:ext cx="5908675" cy="513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ChangeArrowheads="1"/>
          </p:cNvSpPr>
          <p:nvPr/>
        </p:nvSpPr>
        <p:spPr bwMode="auto">
          <a:xfrm>
            <a:off x="2247900" y="242888"/>
            <a:ext cx="46656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000">
                <a:solidFill>
                  <a:srgbClr val="FBFE00"/>
                </a:solidFill>
                <a:effectLst>
                  <a:outerShdw blurRad="38100" dist="38100" dir="2700000" algn="tl">
                    <a:srgbClr val="000000"/>
                  </a:outerShdw>
                </a:effectLst>
              </a:rPr>
              <a:t>The genetic algorithm cycle</a:t>
            </a:r>
            <a:endParaRPr lang="en-US" sz="3000">
              <a:solidFill>
                <a:srgbClr val="000000"/>
              </a:solidFill>
              <a:effectLst>
                <a:outerShdw blurRad="38100" dist="38100" dir="2700000" algn="tl">
                  <a:srgbClr val="FFFFFF"/>
                </a:outerShdw>
              </a:effectLst>
            </a:endParaRPr>
          </a:p>
        </p:txBody>
      </p:sp>
      <p:pic>
        <p:nvPicPr>
          <p:cNvPr id="133124" name="Picture 4" descr="Slide09-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013" y="812800"/>
            <a:ext cx="5380037"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 do Bianchi</a:t>
            </a:r>
            <a:endParaRPr lang="en-US" dirty="0"/>
          </a:p>
        </p:txBody>
      </p:sp>
      <p:sp>
        <p:nvSpPr>
          <p:cNvPr id="4" name="Down Arrow Callout 3"/>
          <p:cNvSpPr/>
          <p:nvPr/>
        </p:nvSpPr>
        <p:spPr bwMode="auto">
          <a:xfrm>
            <a:off x="755576" y="3429000"/>
            <a:ext cx="6912768" cy="2520280"/>
          </a:xfrm>
          <a:prstGeom prst="downArrowCallout">
            <a:avLst/>
          </a:prstGeom>
          <a:solidFill>
            <a:srgbClr val="004DBF"/>
          </a:solidFill>
          <a:ln w="38100" cap="sq" cmpd="sng" algn="ctr">
            <a:solidFill>
              <a:srgbClr val="FF66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2400" b="1" i="0" u="none" strike="noStrike" cap="none" normalizeH="0" baseline="0">
              <a:ln>
                <a:noFill/>
              </a:ln>
              <a:solidFill>
                <a:schemeClr val="tx1"/>
              </a:solidFill>
              <a:effectLst/>
              <a:latin typeface="Times New Roman" charset="0"/>
              <a:ea typeface="ＭＳ Ｐゴシック" charset="0"/>
            </a:endParaRPr>
          </a:p>
        </p:txBody>
      </p:sp>
      <p:sp>
        <p:nvSpPr>
          <p:cNvPr id="3" name="Content Placeholder 2"/>
          <p:cNvSpPr>
            <a:spLocks noGrp="1"/>
          </p:cNvSpPr>
          <p:nvPr>
            <p:ph idx="1"/>
          </p:nvPr>
        </p:nvSpPr>
        <p:spPr/>
        <p:txBody>
          <a:bodyPr/>
          <a:lstStyle/>
          <a:p>
            <a:r>
              <a:rPr lang="en-US" dirty="0" err="1" smtClean="0"/>
              <a:t>Reprodução</a:t>
            </a:r>
            <a:r>
              <a:rPr lang="en-US" dirty="0" smtClean="0"/>
              <a:t> = </a:t>
            </a:r>
            <a:r>
              <a:rPr lang="en-US" dirty="0" err="1"/>
              <a:t>E</a:t>
            </a:r>
            <a:r>
              <a:rPr lang="en-US" dirty="0" err="1" smtClean="0"/>
              <a:t>xploitação</a:t>
            </a:r>
            <a:endParaRPr lang="en-US" dirty="0" smtClean="0"/>
          </a:p>
          <a:p>
            <a:r>
              <a:rPr lang="en-US" dirty="0" err="1" smtClean="0"/>
              <a:t>Mutação</a:t>
            </a:r>
            <a:r>
              <a:rPr lang="en-US" dirty="0" smtClean="0"/>
              <a:t> = </a:t>
            </a:r>
            <a:r>
              <a:rPr lang="en-US" dirty="0" err="1" smtClean="0"/>
              <a:t>Exploração</a:t>
            </a:r>
            <a:endParaRPr lang="en-US" dirty="0" smtClean="0"/>
          </a:p>
          <a:p>
            <a:endParaRPr lang="en-US" dirty="0" smtClean="0"/>
          </a:p>
          <a:p>
            <a:r>
              <a:rPr lang="en-US" dirty="0" err="1" smtClean="0"/>
              <a:t>Deve</a:t>
            </a:r>
            <a:r>
              <a:rPr lang="en-US" dirty="0" smtClean="0"/>
              <a:t> </a:t>
            </a:r>
            <a:r>
              <a:rPr lang="en-US" dirty="0" smtClean="0"/>
              <a:t>se </a:t>
            </a:r>
            <a:r>
              <a:rPr lang="en-US" dirty="0" err="1" smtClean="0"/>
              <a:t>balancear</a:t>
            </a:r>
            <a:r>
              <a:rPr lang="en-US" dirty="0" smtClean="0"/>
              <a:t> a </a:t>
            </a:r>
            <a:r>
              <a:rPr lang="en-US" dirty="0" err="1" smtClean="0"/>
              <a:t>exploração</a:t>
            </a:r>
            <a:r>
              <a:rPr lang="en-US" dirty="0" smtClean="0"/>
              <a:t> e a </a:t>
            </a:r>
            <a:r>
              <a:rPr lang="en-US" dirty="0" err="1" smtClean="0"/>
              <a:t>utilização</a:t>
            </a:r>
            <a:r>
              <a:rPr lang="en-US" dirty="0" smtClean="0"/>
              <a:t> dos </a:t>
            </a:r>
            <a:r>
              <a:rPr lang="en-US" dirty="0" err="1" smtClean="0"/>
              <a:t>melhores</a:t>
            </a:r>
            <a:r>
              <a:rPr lang="en-US" dirty="0" smtClean="0"/>
              <a:t> </a:t>
            </a:r>
            <a:r>
              <a:rPr lang="en-US" dirty="0" err="1" smtClean="0"/>
              <a:t>resultados</a:t>
            </a:r>
            <a:r>
              <a:rPr lang="en-US" dirty="0" smtClean="0"/>
              <a:t>, de </a:t>
            </a:r>
            <a:r>
              <a:rPr lang="en-US" dirty="0" err="1" smtClean="0"/>
              <a:t>maneira</a:t>
            </a:r>
            <a:r>
              <a:rPr lang="en-US" dirty="0" smtClean="0"/>
              <a:t> similar a </a:t>
            </a:r>
            <a:r>
              <a:rPr lang="en-US" dirty="0" err="1" smtClean="0"/>
              <a:t>outras</a:t>
            </a:r>
            <a:r>
              <a:rPr lang="en-US" dirty="0" smtClean="0"/>
              <a:t> </a:t>
            </a:r>
            <a:r>
              <a:rPr lang="en-US" dirty="0" err="1" smtClean="0"/>
              <a:t>técnicas</a:t>
            </a:r>
            <a:r>
              <a:rPr lang="en-US" dirty="0" smtClean="0"/>
              <a:t>.</a:t>
            </a:r>
            <a:endParaRPr lang="en-US" dirty="0"/>
          </a:p>
        </p:txBody>
      </p:sp>
      <p:sp>
        <p:nvSpPr>
          <p:cNvPr id="5" name="TextBox 4"/>
          <p:cNvSpPr txBox="1"/>
          <p:nvPr/>
        </p:nvSpPr>
        <p:spPr>
          <a:xfrm>
            <a:off x="3347864" y="5949280"/>
            <a:ext cx="1741132" cy="461665"/>
          </a:xfrm>
          <a:prstGeom prst="rect">
            <a:avLst/>
          </a:prstGeom>
          <a:solidFill>
            <a:srgbClr val="004DBF"/>
          </a:solidFill>
          <a:ln w="38100" cap="sq" cmpd="sng" algn="ctr">
            <a:solidFill>
              <a:srgbClr val="FF6600"/>
            </a:solidFill>
            <a:prstDash val="solid"/>
            <a:round/>
            <a:headEnd type="none" w="sm" len="sm"/>
            <a:tailEnd type="none" w="sm" len="sm"/>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lang="en-US"/>
            </a:defPPr>
            <a:lvl1pPr marL="0" marR="0" indent="0" defTabSz="914400" eaLnBrk="1" latinLnBrk="0" hangingPunct="1">
              <a:lnSpc>
                <a:spcPct val="100000"/>
              </a:lnSpc>
              <a:buClrTx/>
              <a:buSzTx/>
              <a:buFontTx/>
              <a:buNone/>
              <a:tabLst/>
              <a:defRPr kumimoji="0" i="0" u="none" strike="noStrike" cap="none" normalizeH="0" baseline="0">
                <a:ln>
                  <a:noFill/>
                </a:ln>
                <a:effectLst/>
              </a:defRPr>
            </a:lvl1pPr>
          </a:lstStyle>
          <a:p>
            <a:r>
              <a:rPr lang="pt-BR" dirty="0"/>
              <a:t>ELITISMO</a:t>
            </a:r>
          </a:p>
        </p:txBody>
      </p:sp>
    </p:spTree>
    <p:extLst>
      <p:ext uri="{BB962C8B-B14F-4D97-AF65-F5344CB8AC3E}">
        <p14:creationId xmlns:p14="http://schemas.microsoft.com/office/powerpoint/2010/main" val="3974568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descr="F:\ICAC\TEORIA\AULA08\51xB5p8E4d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906" y="224155"/>
            <a:ext cx="3579622" cy="577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44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ELITISMO</a:t>
            </a:r>
            <a:endParaRPr lang="en-US" dirty="0"/>
          </a:p>
        </p:txBody>
      </p:sp>
      <p:sp>
        <p:nvSpPr>
          <p:cNvPr id="3" name="Content Placeholder 2"/>
          <p:cNvSpPr>
            <a:spLocks noGrp="1"/>
          </p:cNvSpPr>
          <p:nvPr>
            <p:ph idx="1"/>
          </p:nvPr>
        </p:nvSpPr>
        <p:spPr/>
        <p:txBody>
          <a:bodyPr/>
          <a:lstStyle/>
          <a:p>
            <a:r>
              <a:rPr lang="en-US" dirty="0" err="1" smtClean="0"/>
              <a:t>Mant</a:t>
            </a:r>
            <a:r>
              <a:rPr lang="en-US" dirty="0" err="1" smtClean="0"/>
              <a:t>ém</a:t>
            </a:r>
            <a:r>
              <a:rPr lang="en-US" dirty="0" smtClean="0"/>
              <a:t> </a:t>
            </a:r>
            <a:r>
              <a:rPr lang="en-US" dirty="0" err="1" smtClean="0"/>
              <a:t>os</a:t>
            </a:r>
            <a:r>
              <a:rPr lang="en-US" dirty="0" smtClean="0"/>
              <a:t> </a:t>
            </a:r>
            <a:r>
              <a:rPr lang="en-US" b="1" dirty="0" smtClean="0"/>
              <a:t>n</a:t>
            </a:r>
            <a:r>
              <a:rPr lang="en-US" dirty="0" smtClean="0"/>
              <a:t> </a:t>
            </a:r>
            <a:r>
              <a:rPr lang="en-US" dirty="0" err="1" smtClean="0"/>
              <a:t>melhores</a:t>
            </a:r>
            <a:r>
              <a:rPr lang="en-US" dirty="0" smtClean="0"/>
              <a:t> </a:t>
            </a:r>
            <a:r>
              <a:rPr lang="en-US" dirty="0" err="1" smtClean="0"/>
              <a:t>indivíduos</a:t>
            </a:r>
            <a:r>
              <a:rPr lang="en-US" dirty="0" smtClean="0"/>
              <a:t> da </a:t>
            </a:r>
            <a:r>
              <a:rPr lang="en-US" dirty="0" err="1" smtClean="0"/>
              <a:t>população</a:t>
            </a:r>
            <a:r>
              <a:rPr lang="en-US" dirty="0" smtClean="0"/>
              <a:t> </a:t>
            </a:r>
            <a:r>
              <a:rPr lang="en-US" dirty="0" err="1" smtClean="0"/>
              <a:t>anteior</a:t>
            </a:r>
            <a:r>
              <a:rPr lang="en-US" dirty="0" smtClean="0"/>
              <a:t> </a:t>
            </a:r>
            <a:r>
              <a:rPr lang="en-US" dirty="0" err="1" smtClean="0"/>
              <a:t>na</a:t>
            </a:r>
            <a:r>
              <a:rPr lang="en-US" dirty="0" smtClean="0"/>
              <a:t> nova </a:t>
            </a:r>
            <a:r>
              <a:rPr lang="en-US" dirty="0" err="1" smtClean="0"/>
              <a:t>população</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9716736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241425" y="222250"/>
            <a:ext cx="683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Genetic algorithms: case study</a:t>
            </a:r>
            <a:endParaRPr lang="en-US" sz="4000">
              <a:solidFill>
                <a:srgbClr val="000000"/>
              </a:solidFill>
              <a:effectLst>
                <a:outerShdw blurRad="38100" dist="38100" dir="2700000" algn="tl">
                  <a:srgbClr val="FFFFFF"/>
                </a:outerShdw>
              </a:effectLst>
            </a:endParaRPr>
          </a:p>
        </p:txBody>
      </p:sp>
      <p:sp>
        <p:nvSpPr>
          <p:cNvPr id="134147" name="Rectangle 3"/>
          <p:cNvSpPr>
            <a:spLocks noChangeArrowheads="1"/>
          </p:cNvSpPr>
          <p:nvPr/>
        </p:nvSpPr>
        <p:spPr bwMode="auto">
          <a:xfrm>
            <a:off x="279400" y="927100"/>
            <a:ext cx="8382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Suppose it is desired to find the maximum of the           </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peak</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 function of two variables:</a:t>
            </a:r>
          </a:p>
          <a:p>
            <a:pPr marL="384175" indent="-384175">
              <a:spcBef>
                <a:spcPct val="50000"/>
              </a:spcBef>
            </a:pPr>
            <a:endParaRPr lang="en-US" sz="3000" b="0">
              <a:solidFill>
                <a:srgbClr val="000000"/>
              </a:solidFill>
              <a:effectLst>
                <a:outerShdw blurRad="38100" dist="38100" dir="2700000" algn="tl">
                  <a:srgbClr val="FFFFFF"/>
                </a:outerShdw>
              </a:effectLst>
            </a:endParaRPr>
          </a:p>
        </p:txBody>
      </p:sp>
      <p:sp>
        <p:nvSpPr>
          <p:cNvPr id="134148" name="Rectangle 4"/>
          <p:cNvSpPr>
            <a:spLocks noChangeArrowheads="1"/>
          </p:cNvSpPr>
          <p:nvPr/>
        </p:nvSpPr>
        <p:spPr bwMode="auto">
          <a:xfrm>
            <a:off x="279400" y="3336925"/>
            <a:ext cx="83820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first step is to represent the problem variables                             as a chromosome </a:t>
            </a:r>
            <a:r>
              <a:rPr lang="en-US" sz="3000" b="0">
                <a:solidFill>
                  <a:srgbClr val="FFFFFF"/>
                </a:solidFill>
                <a:effectLst>
                  <a:outerShdw blurRad="38100" dist="38100" dir="2700000" algn="tl">
                    <a:srgbClr val="000000"/>
                  </a:outerShdw>
                </a:effectLst>
                <a:latin typeface="SymbolPS" charset="0"/>
              </a:rPr>
              <a:t>- </a:t>
            </a:r>
            <a:r>
              <a:rPr lang="en-US" sz="3000" b="0">
                <a:solidFill>
                  <a:srgbClr val="FFFFFF"/>
                </a:solidFill>
                <a:effectLst>
                  <a:outerShdw blurRad="38100" dist="38100" dir="2700000" algn="tl">
                    <a:srgbClr val="000000"/>
                  </a:outerShdw>
                </a:effectLst>
              </a:rPr>
              <a:t>parameters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and </a:t>
            </a:r>
            <a:r>
              <a:rPr lang="en-US" sz="3000" b="0" i="1">
                <a:solidFill>
                  <a:srgbClr val="FFFFFF"/>
                </a:solidFill>
                <a:effectLst>
                  <a:outerShdw blurRad="38100" dist="38100" dir="2700000" algn="tl">
                    <a:srgbClr val="000000"/>
                  </a:outerShdw>
                </a:effectLst>
              </a:rPr>
              <a:t>y </a:t>
            </a:r>
            <a:r>
              <a:rPr lang="en-US" sz="3000" b="0">
                <a:solidFill>
                  <a:srgbClr val="FFFFFF"/>
                </a:solidFill>
                <a:effectLst>
                  <a:outerShdw blurRad="38100" dist="38100" dir="2700000" algn="tl">
                    <a:srgbClr val="000000"/>
                  </a:outerShdw>
                </a:effectLst>
              </a:rPr>
              <a:t>as a                                    concatenated binary string:</a:t>
            </a:r>
          </a:p>
          <a:p>
            <a:pPr marL="384175" indent="-384175">
              <a:spcBef>
                <a:spcPct val="50000"/>
              </a:spcBef>
            </a:pPr>
            <a:endParaRPr lang="en-US" sz="3000" b="0">
              <a:solidFill>
                <a:srgbClr val="000000"/>
              </a:solidFill>
              <a:effectLst>
                <a:outerShdw blurRad="38100" dist="38100" dir="2700000" algn="tl">
                  <a:srgbClr val="FFFFFF"/>
                </a:outerShdw>
              </a:effectLst>
            </a:endParaRPr>
          </a:p>
        </p:txBody>
      </p:sp>
      <p:pic>
        <p:nvPicPr>
          <p:cNvPr id="134149" name="Picture 5" descr="Slide09-2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952625"/>
            <a:ext cx="7953375" cy="942975"/>
          </a:xfrm>
          <a:prstGeom prst="rect">
            <a:avLst/>
          </a:prstGeom>
          <a:noFill/>
          <a:extLst>
            <a:ext uri="{909E8E84-426E-40dd-AFC4-6F175D3DCCD1}">
              <a14:hiddenFill xmlns:a14="http://schemas.microsoft.com/office/drawing/2010/main">
                <a:solidFill>
                  <a:srgbClr val="FFFFFF"/>
                </a:solidFill>
              </a14:hiddenFill>
            </a:ext>
          </a:extLst>
        </p:spPr>
      </p:pic>
      <p:pic>
        <p:nvPicPr>
          <p:cNvPr id="134150" name="Picture 6" descr="Slide09-2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4835525"/>
            <a:ext cx="7953375" cy="1489075"/>
          </a:xfrm>
          <a:prstGeom prst="rect">
            <a:avLst/>
          </a:prstGeom>
          <a:noFill/>
          <a:extLst>
            <a:ext uri="{909E8E84-426E-40dd-AFC4-6F175D3DCCD1}">
              <a14:hiddenFill xmlns:a14="http://schemas.microsoft.com/office/drawing/2010/main">
                <a:solidFill>
                  <a:srgbClr val="FFFFFF"/>
                </a:solidFill>
              </a14:hiddenFill>
            </a:ext>
          </a:extLst>
        </p:spPr>
      </p:pic>
      <p:sp>
        <p:nvSpPr>
          <p:cNvPr id="134151" name="Rectangle 7"/>
          <p:cNvSpPr>
            <a:spLocks noChangeArrowheads="1"/>
          </p:cNvSpPr>
          <p:nvPr/>
        </p:nvSpPr>
        <p:spPr bwMode="auto">
          <a:xfrm>
            <a:off x="661988" y="2857500"/>
            <a:ext cx="78200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r>
              <a:rPr lang="en-US" sz="3000" b="0">
                <a:solidFill>
                  <a:srgbClr val="FFFFFF"/>
                </a:solidFill>
                <a:effectLst>
                  <a:outerShdw blurRad="38100" dist="38100" dir="2700000" algn="tl">
                    <a:srgbClr val="000000"/>
                  </a:outerShdw>
                </a:effectLst>
              </a:rPr>
              <a:t> where parameters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and </a:t>
            </a:r>
            <a:r>
              <a:rPr lang="en-US" sz="3000" b="0" i="1">
                <a:solidFill>
                  <a:srgbClr val="FFFFFF"/>
                </a:solidFill>
                <a:effectLst>
                  <a:outerShdw blurRad="38100" dist="38100" dir="2700000" algn="tl">
                    <a:srgbClr val="000000"/>
                  </a:outerShdw>
                </a:effectLst>
              </a:rPr>
              <a:t>y </a:t>
            </a:r>
            <a:r>
              <a:rPr lang="en-US" sz="3000" b="0">
                <a:solidFill>
                  <a:srgbClr val="FFFFFF"/>
                </a:solidFill>
                <a:effectLst>
                  <a:outerShdw blurRad="38100" dist="38100" dir="2700000" algn="tl">
                    <a:srgbClr val="000000"/>
                  </a:outerShdw>
                </a:effectLst>
              </a:rPr>
              <a:t>vary between </a:t>
            </a:r>
            <a:r>
              <a:rPr lang="en-US" sz="3000" b="0">
                <a:solidFill>
                  <a:srgbClr val="FFFFFF"/>
                </a:solidFill>
                <a:effectLst>
                  <a:outerShdw blurRad="38100" dist="38100" dir="2700000" algn="tl">
                    <a:srgbClr val="000000"/>
                  </a:outerShdw>
                </a:effectLst>
                <a:latin typeface="SymbolPS" charset="0"/>
              </a:rPr>
              <a:t>-</a:t>
            </a:r>
            <a:r>
              <a:rPr lang="en-US" sz="3000" b="0">
                <a:solidFill>
                  <a:srgbClr val="FFFFFF"/>
                </a:solidFill>
                <a:effectLst>
                  <a:outerShdw blurRad="38100" dist="38100" dir="2700000" algn="tl">
                    <a:srgbClr val="000000"/>
                  </a:outerShdw>
                </a:effectLst>
              </a:rPr>
              <a:t>3 and 3.</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279400" y="266700"/>
            <a:ext cx="83820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0000"/>
              </a:lnSpc>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We also choose the size of the chromosome                    population, for instance 6, and randomly generate                        an initial population.</a:t>
            </a:r>
          </a:p>
        </p:txBody>
      </p:sp>
      <p:sp>
        <p:nvSpPr>
          <p:cNvPr id="135171" name="Rectangle 3"/>
          <p:cNvSpPr>
            <a:spLocks noChangeArrowheads="1"/>
          </p:cNvSpPr>
          <p:nvPr/>
        </p:nvSpPr>
        <p:spPr bwMode="auto">
          <a:xfrm>
            <a:off x="292100" y="4103688"/>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0000"/>
              </a:lnSpc>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Then these strings are converted from binary                    (base 2) to decimal (base 10):</a:t>
            </a:r>
            <a:endParaRPr lang="en-US" sz="3000" b="0">
              <a:solidFill>
                <a:srgbClr val="000000"/>
              </a:solidFill>
              <a:effectLst>
                <a:outerShdw blurRad="38100" dist="38100" dir="2700000" algn="tl">
                  <a:srgbClr val="FFFFFF"/>
                </a:outerShdw>
              </a:effectLst>
            </a:endParaRPr>
          </a:p>
        </p:txBody>
      </p:sp>
      <p:pic>
        <p:nvPicPr>
          <p:cNvPr id="135172" name="Picture 4" descr="Slide09-2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3535363"/>
            <a:ext cx="7800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35173" name="Picture 5" descr="Slide09-2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62538"/>
            <a:ext cx="8867775" cy="1181100"/>
          </a:xfrm>
          <a:prstGeom prst="rect">
            <a:avLst/>
          </a:prstGeom>
          <a:noFill/>
          <a:extLst>
            <a:ext uri="{909E8E84-426E-40dd-AFC4-6F175D3DCCD1}">
              <a14:hiddenFill xmlns:a14="http://schemas.microsoft.com/office/drawing/2010/main">
                <a:solidFill>
                  <a:srgbClr val="FFFFFF"/>
                </a:solidFill>
              </a14:hiddenFill>
            </a:ext>
          </a:extLst>
        </p:spPr>
      </p:pic>
      <p:sp>
        <p:nvSpPr>
          <p:cNvPr id="135174" name="Rectangle 6"/>
          <p:cNvSpPr>
            <a:spLocks noChangeArrowheads="1"/>
          </p:cNvSpPr>
          <p:nvPr/>
        </p:nvSpPr>
        <p:spPr bwMode="auto">
          <a:xfrm>
            <a:off x="277813" y="2511425"/>
            <a:ext cx="81041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90000"/>
              </a:lnSpc>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First, a chromosome, that is a string of 16 bits, is partitioned into two 8-bit strings:</a:t>
            </a:r>
          </a:p>
        </p:txBody>
      </p:sp>
      <p:sp>
        <p:nvSpPr>
          <p:cNvPr id="135175" name="Rectangle 7"/>
          <p:cNvSpPr>
            <a:spLocks noChangeArrowheads="1"/>
          </p:cNvSpPr>
          <p:nvPr/>
        </p:nvSpPr>
        <p:spPr bwMode="auto">
          <a:xfrm>
            <a:off x="279400" y="1577975"/>
            <a:ext cx="7921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1000" indent="-381000">
              <a:lnSpc>
                <a:spcPct val="90000"/>
              </a:lnSpc>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next step is to calculate the fitness of each chromosome. This is done in two stages.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279400" y="228600"/>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Now the range of integers that can be handled by                 8-bits, that is the range from 0 to (2</a:t>
            </a:r>
            <a:r>
              <a:rPr lang="en-US" sz="3000" b="0" baseline="30000">
                <a:solidFill>
                  <a:srgbClr val="FFFFFF"/>
                </a:solidFill>
                <a:effectLst>
                  <a:outerShdw blurRad="38100" dist="38100" dir="2700000" algn="tl">
                    <a:srgbClr val="000000"/>
                  </a:outerShdw>
                </a:effectLst>
              </a:rPr>
              <a:t>8</a:t>
            </a:r>
            <a:r>
              <a:rPr lang="en-US" sz="3000" b="0">
                <a:solidFill>
                  <a:srgbClr val="FFFFFF"/>
                </a:solidFill>
                <a:effectLst>
                  <a:outerShdw blurRad="38100" dist="38100" dir="2700000" algn="tl">
                    <a:srgbClr val="000000"/>
                  </a:outerShdw>
                </a:effectLst>
              </a:rPr>
              <a:t> </a:t>
            </a:r>
            <a:r>
              <a:rPr lang="en-US" sz="3000" b="0">
                <a:solidFill>
                  <a:srgbClr val="FFFFFF"/>
                </a:solidFill>
                <a:effectLst>
                  <a:outerShdw blurRad="38100" dist="38100" dir="2700000" algn="tl">
                    <a:srgbClr val="000000"/>
                  </a:outerShdw>
                </a:effectLst>
                <a:latin typeface="SymbolPS" charset="0"/>
              </a:rPr>
              <a:t>- </a:t>
            </a:r>
            <a:r>
              <a:rPr lang="en-US" sz="3000" b="0">
                <a:solidFill>
                  <a:srgbClr val="FFFFFF"/>
                </a:solidFill>
                <a:effectLst>
                  <a:outerShdw blurRad="38100" dist="38100" dir="2700000" algn="tl">
                    <a:srgbClr val="000000"/>
                  </a:outerShdw>
                </a:effectLst>
              </a:rPr>
              <a:t>1), is                   mapped to the actual range of parameters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and </a:t>
            </a:r>
            <a:r>
              <a:rPr lang="en-US" sz="3000" b="0" i="1">
                <a:solidFill>
                  <a:srgbClr val="FFFFFF"/>
                </a:solidFill>
                <a:effectLst>
                  <a:outerShdw blurRad="38100" dist="38100" dir="2700000" algn="tl">
                    <a:srgbClr val="000000"/>
                  </a:outerShdw>
                </a:effectLst>
              </a:rPr>
              <a:t>y</a:t>
            </a:r>
            <a:r>
              <a:rPr lang="en-US" sz="3000" b="0">
                <a:solidFill>
                  <a:srgbClr val="FFFFFF"/>
                </a:solidFill>
                <a:effectLst>
                  <a:outerShdw blurRad="38100" dist="38100" dir="2700000" algn="tl">
                    <a:srgbClr val="000000"/>
                  </a:outerShdw>
                </a:effectLst>
              </a:rPr>
              <a:t>,                           that is the range from </a:t>
            </a:r>
            <a:r>
              <a:rPr lang="en-US" sz="3000" b="0">
                <a:solidFill>
                  <a:srgbClr val="FFFFFF"/>
                </a:solidFill>
                <a:effectLst>
                  <a:outerShdw blurRad="38100" dist="38100" dir="2700000" algn="tl">
                    <a:srgbClr val="000000"/>
                  </a:outerShdw>
                </a:effectLst>
                <a:latin typeface="SymbolPS" charset="0"/>
              </a:rPr>
              <a:t>-</a:t>
            </a:r>
            <a:r>
              <a:rPr lang="en-US" sz="3000" b="0">
                <a:solidFill>
                  <a:srgbClr val="FFFFFF"/>
                </a:solidFill>
                <a:effectLst>
                  <a:outerShdw blurRad="38100" dist="38100" dir="2700000" algn="tl">
                    <a:srgbClr val="000000"/>
                  </a:outerShdw>
                </a:effectLst>
              </a:rPr>
              <a:t>3 to 3:</a:t>
            </a:r>
            <a:endParaRPr lang="en-US" sz="3000" b="0">
              <a:solidFill>
                <a:srgbClr val="000000"/>
              </a:solidFill>
              <a:effectLst>
                <a:outerShdw blurRad="38100" dist="38100" dir="2700000" algn="tl">
                  <a:srgbClr val="FFFFFF"/>
                </a:outerShdw>
              </a:effectLst>
            </a:endParaRPr>
          </a:p>
        </p:txBody>
      </p:sp>
      <p:sp>
        <p:nvSpPr>
          <p:cNvPr id="136195" name="Rectangle 3"/>
          <p:cNvSpPr>
            <a:spLocks noChangeArrowheads="1"/>
          </p:cNvSpPr>
          <p:nvPr/>
        </p:nvSpPr>
        <p:spPr bwMode="auto">
          <a:xfrm>
            <a:off x="279400" y="3098800"/>
            <a:ext cx="83820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To obtain the actual values of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and </a:t>
            </a:r>
            <a:r>
              <a:rPr lang="en-US" sz="3000" b="0" i="1">
                <a:solidFill>
                  <a:srgbClr val="FFFFFF"/>
                </a:solidFill>
                <a:effectLst>
                  <a:outerShdw blurRad="38100" dist="38100" dir="2700000" algn="tl">
                    <a:srgbClr val="000000"/>
                  </a:outerShdw>
                </a:effectLst>
              </a:rPr>
              <a:t>y</a:t>
            </a:r>
            <a:r>
              <a:rPr lang="en-US" sz="3000" b="0">
                <a:solidFill>
                  <a:srgbClr val="FFFFFF"/>
                </a:solidFill>
                <a:effectLst>
                  <a:outerShdw blurRad="38100" dist="38100" dir="2700000" algn="tl">
                    <a:srgbClr val="000000"/>
                  </a:outerShdw>
                </a:effectLst>
              </a:rPr>
              <a:t>, we multiply                               their decimal values by 0.0235294 and subtract 3                             from the results:</a:t>
            </a:r>
          </a:p>
          <a:p>
            <a:pPr marL="384175" indent="-384175">
              <a:spcBef>
                <a:spcPct val="50000"/>
              </a:spcBef>
            </a:pPr>
            <a:endParaRPr lang="en-US" sz="3000" b="0">
              <a:solidFill>
                <a:srgbClr val="000000"/>
              </a:solidFill>
              <a:effectLst>
                <a:outerShdw blurRad="38100" dist="38100" dir="2700000" algn="tl">
                  <a:srgbClr val="FFFFFF"/>
                </a:outerShdw>
              </a:effectLst>
            </a:endParaRPr>
          </a:p>
        </p:txBody>
      </p:sp>
      <p:pic>
        <p:nvPicPr>
          <p:cNvPr id="136196" name="Picture 4" descr="Slide09-2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209800"/>
            <a:ext cx="2771775" cy="911225"/>
          </a:xfrm>
          <a:prstGeom prst="rect">
            <a:avLst/>
          </a:prstGeom>
          <a:noFill/>
          <a:extLst>
            <a:ext uri="{909E8E84-426E-40dd-AFC4-6F175D3DCCD1}">
              <a14:hiddenFill xmlns:a14="http://schemas.microsoft.com/office/drawing/2010/main">
                <a:solidFill>
                  <a:srgbClr val="FFFFFF"/>
                </a:solidFill>
              </a14:hiddenFill>
            </a:ext>
          </a:extLst>
        </p:spPr>
      </p:pic>
      <p:pic>
        <p:nvPicPr>
          <p:cNvPr id="136197" name="Picture 5" descr="Slide09-2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4635500"/>
            <a:ext cx="5286375" cy="149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ChangeArrowheads="1"/>
          </p:cNvSpPr>
          <p:nvPr/>
        </p:nvSpPr>
        <p:spPr bwMode="auto">
          <a:xfrm>
            <a:off x="279400" y="228600"/>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Using decoded values of </a:t>
            </a:r>
            <a:r>
              <a:rPr lang="en-US" sz="3000" b="0" i="1">
                <a:solidFill>
                  <a:srgbClr val="FFFFFF"/>
                </a:solidFill>
                <a:effectLst>
                  <a:outerShdw blurRad="38100" dist="38100" dir="2700000" algn="tl">
                    <a:srgbClr val="000000"/>
                  </a:outerShdw>
                </a:effectLst>
              </a:rPr>
              <a:t>x </a:t>
            </a:r>
            <a:r>
              <a:rPr lang="en-US" sz="3000" b="0">
                <a:solidFill>
                  <a:srgbClr val="FFFFFF"/>
                </a:solidFill>
                <a:effectLst>
                  <a:outerShdw blurRad="38100" dist="38100" dir="2700000" algn="tl">
                    <a:srgbClr val="000000"/>
                  </a:outerShdw>
                </a:effectLst>
              </a:rPr>
              <a:t>and </a:t>
            </a:r>
            <a:r>
              <a:rPr lang="en-US" sz="3000" b="0" i="1">
                <a:solidFill>
                  <a:srgbClr val="FFFFFF"/>
                </a:solidFill>
                <a:effectLst>
                  <a:outerShdw blurRad="38100" dist="38100" dir="2700000" algn="tl">
                    <a:srgbClr val="000000"/>
                  </a:outerShdw>
                </a:effectLst>
              </a:rPr>
              <a:t>y </a:t>
            </a:r>
            <a:r>
              <a:rPr lang="en-US" sz="3000" b="0">
                <a:solidFill>
                  <a:srgbClr val="FFFFFF"/>
                </a:solidFill>
                <a:effectLst>
                  <a:outerShdw blurRad="38100" dist="38100" dir="2700000" algn="tl">
                    <a:srgbClr val="000000"/>
                  </a:outerShdw>
                </a:effectLst>
              </a:rPr>
              <a:t>as inputs in the                  mathematical function, the GA calculates the                                      fitness of each chromosome.</a:t>
            </a:r>
          </a:p>
        </p:txBody>
      </p:sp>
      <p:sp>
        <p:nvSpPr>
          <p:cNvPr id="137219" name="Rectangle 1027"/>
          <p:cNvSpPr>
            <a:spLocks noChangeArrowheads="1"/>
          </p:cNvSpPr>
          <p:nvPr/>
        </p:nvSpPr>
        <p:spPr bwMode="auto">
          <a:xfrm>
            <a:off x="279400" y="1689100"/>
            <a:ext cx="84836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b="0">
                <a:solidFill>
                  <a:srgbClr val="FFFFFF"/>
                </a:solidFill>
                <a:effectLst>
                  <a:outerShdw blurRad="38100" dist="38100" dir="2700000" algn="tl">
                    <a:srgbClr val="000000"/>
                  </a:outerShdw>
                </a:effectLst>
              </a:rPr>
              <a:t>To find the maximum of the </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peak</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 function, we will use crossover with the probability equal to 0.7 and mutation with the probability equal to 0.001. As we mentioned earlier, a common practice in GAs is to specify the number of generations. Suppose the desired number of generations is 100. That is, the GA will create 100 generations of 6                        chromosomes before stopping.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7" name="Picture 7" descr="G:\books\Pe_uk\Powerpoint\Negnevitsky\final\ppt\ch09\wmf\Slide09-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546225"/>
            <a:ext cx="7651750" cy="4613275"/>
          </a:xfrm>
          <a:prstGeom prst="rect">
            <a:avLst/>
          </a:prstGeom>
          <a:noFill/>
          <a:extLst>
            <a:ext uri="{909E8E84-426E-40dd-AFC4-6F175D3DCCD1}">
              <a14:hiddenFill xmlns:a14="http://schemas.microsoft.com/office/drawing/2010/main">
                <a:solidFill>
                  <a:srgbClr val="FFFFFF"/>
                </a:solidFill>
              </a14:hiddenFill>
            </a:ext>
          </a:extLst>
        </p:spPr>
      </p:pic>
      <p:sp>
        <p:nvSpPr>
          <p:cNvPr id="138248" name="Rectangle 8"/>
          <p:cNvSpPr>
            <a:spLocks noChangeArrowheads="1"/>
          </p:cNvSpPr>
          <p:nvPr/>
        </p:nvSpPr>
        <p:spPr bwMode="auto">
          <a:xfrm>
            <a:off x="228600" y="233363"/>
            <a:ext cx="86741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defTabSz="952500">
              <a:tabLst>
                <a:tab pos="860425" algn="l"/>
              </a:tabLst>
            </a:pPr>
            <a:r>
              <a:rPr lang="en-US" sz="3400">
                <a:solidFill>
                  <a:srgbClr val="FBFE00"/>
                </a:solidFill>
                <a:effectLst>
                  <a:outerShdw blurRad="38100" dist="38100" dir="2700000" algn="tl">
                    <a:srgbClr val="000000"/>
                  </a:outerShdw>
                </a:effectLst>
              </a:rPr>
              <a:t>Chromosome locations on the surface of the </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peak</a:t>
            </a:r>
            <a:r>
              <a:rPr lang="ja-JP" altLang="en-US" sz="3400">
                <a:solidFill>
                  <a:srgbClr val="FBFE00"/>
                </a:solidFill>
                <a:effectLst>
                  <a:outerShdw blurRad="38100" dist="38100" dir="2700000" algn="tl">
                    <a:srgbClr val="000000"/>
                  </a:outerShdw>
                </a:effectLst>
                <a:latin typeface="Arial"/>
              </a:rPr>
              <a:t>”</a:t>
            </a:r>
            <a:r>
              <a:rPr lang="en-US" sz="3400">
                <a:solidFill>
                  <a:srgbClr val="000000"/>
                </a:solidFill>
                <a:effectLst>
                  <a:outerShdw blurRad="38100" dist="38100" dir="2700000" algn="tl">
                    <a:srgbClr val="FFFFFF"/>
                  </a:outerShdw>
                </a:effectLst>
              </a:rPr>
              <a:t> </a:t>
            </a:r>
            <a:r>
              <a:rPr lang="en-US" sz="3400">
                <a:solidFill>
                  <a:srgbClr val="FBFE00"/>
                </a:solidFill>
                <a:effectLst>
                  <a:outerShdw blurRad="38100" dist="38100" dir="2700000" algn="tl">
                    <a:srgbClr val="000000"/>
                  </a:outerShdw>
                </a:effectLst>
              </a:rPr>
              <a:t>function: initial population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ChangeArrowheads="1"/>
          </p:cNvSpPr>
          <p:nvPr/>
        </p:nvSpPr>
        <p:spPr bwMode="auto">
          <a:xfrm>
            <a:off x="228600" y="233363"/>
            <a:ext cx="86741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defTabSz="952500">
              <a:tabLst>
                <a:tab pos="860425" algn="l"/>
              </a:tabLst>
            </a:pPr>
            <a:r>
              <a:rPr lang="en-US" sz="3400">
                <a:solidFill>
                  <a:srgbClr val="FBFE00"/>
                </a:solidFill>
                <a:effectLst>
                  <a:outerShdw blurRad="38100" dist="38100" dir="2700000" algn="tl">
                    <a:srgbClr val="000000"/>
                  </a:outerShdw>
                </a:effectLst>
              </a:rPr>
              <a:t>Chromosome locations on the surface of the </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peak</a:t>
            </a:r>
            <a:r>
              <a:rPr lang="ja-JP" altLang="en-US" sz="3400">
                <a:solidFill>
                  <a:srgbClr val="FBFE00"/>
                </a:solidFill>
                <a:effectLst>
                  <a:outerShdw blurRad="38100" dist="38100" dir="2700000" algn="tl">
                    <a:srgbClr val="000000"/>
                  </a:outerShdw>
                </a:effectLst>
                <a:latin typeface="Arial"/>
              </a:rPr>
              <a:t>”</a:t>
            </a:r>
            <a:r>
              <a:rPr lang="en-US" sz="3400">
                <a:solidFill>
                  <a:srgbClr val="000000"/>
                </a:solidFill>
                <a:effectLst>
                  <a:outerShdw blurRad="38100" dist="38100" dir="2700000" algn="tl">
                    <a:srgbClr val="FFFFFF"/>
                  </a:outerShdw>
                </a:effectLst>
              </a:rPr>
              <a:t> </a:t>
            </a:r>
            <a:r>
              <a:rPr lang="en-US" sz="3400">
                <a:solidFill>
                  <a:srgbClr val="FBFE00"/>
                </a:solidFill>
                <a:effectLst>
                  <a:outerShdw blurRad="38100" dist="38100" dir="2700000" algn="tl">
                    <a:srgbClr val="000000"/>
                  </a:outerShdw>
                </a:effectLst>
              </a:rPr>
              <a:t>function: first generation</a:t>
            </a:r>
          </a:p>
        </p:txBody>
      </p:sp>
      <p:pic>
        <p:nvPicPr>
          <p:cNvPr id="139273" name="Picture 9" descr="G:\books\Pe_uk\Powerpoint\Negnevitsky\final\ppt\ch09\wmf\Slide09-3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544638"/>
            <a:ext cx="7680325" cy="463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ChangeArrowheads="1"/>
          </p:cNvSpPr>
          <p:nvPr/>
        </p:nvSpPr>
        <p:spPr bwMode="auto">
          <a:xfrm>
            <a:off x="342900" y="228600"/>
            <a:ext cx="8458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400">
                <a:solidFill>
                  <a:srgbClr val="FBFE00"/>
                </a:solidFill>
                <a:effectLst>
                  <a:outerShdw blurRad="38100" dist="38100" dir="2700000" algn="tl">
                    <a:srgbClr val="000000"/>
                  </a:outerShdw>
                </a:effectLst>
              </a:rPr>
              <a:t>Chromosome locations on the surface of the </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peak</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 function: local maximum</a:t>
            </a:r>
          </a:p>
        </p:txBody>
      </p:sp>
      <p:pic>
        <p:nvPicPr>
          <p:cNvPr id="140294" name="Picture 6" descr="G:\books\Pe_uk\Powerpoint\Negnevitsky\final\ppt\ch09\wmf\Slide09-3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549400"/>
            <a:ext cx="7680325" cy="465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342900" y="233363"/>
            <a:ext cx="8458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400">
                <a:solidFill>
                  <a:schemeClr val="tx2"/>
                </a:solidFill>
                <a:effectLst>
                  <a:outerShdw blurRad="38100" dist="38100" dir="2700000" algn="tl">
                    <a:srgbClr val="000000"/>
                  </a:outerShdw>
                </a:effectLst>
              </a:rPr>
              <a:t>Chromosome locations on the surface of the </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peak</a:t>
            </a:r>
            <a:r>
              <a:rPr lang="ja-JP" altLang="en-US" sz="3400">
                <a:solidFill>
                  <a:srgbClr val="FBFE00"/>
                </a:solidFill>
                <a:effectLst>
                  <a:outerShdw blurRad="38100" dist="38100" dir="2700000" algn="tl">
                    <a:srgbClr val="000000"/>
                  </a:outerShdw>
                </a:effectLst>
                <a:latin typeface="Arial"/>
              </a:rPr>
              <a:t>”</a:t>
            </a:r>
            <a:r>
              <a:rPr lang="en-US" sz="3400">
                <a:solidFill>
                  <a:srgbClr val="FBFE00"/>
                </a:solidFill>
                <a:effectLst>
                  <a:outerShdw blurRad="38100" dist="38100" dir="2700000" algn="tl">
                    <a:srgbClr val="000000"/>
                  </a:outerShdw>
                </a:effectLst>
              </a:rPr>
              <a:t> function: global maximum</a:t>
            </a:r>
          </a:p>
        </p:txBody>
      </p:sp>
      <p:pic>
        <p:nvPicPr>
          <p:cNvPr id="141320" name="Picture 8" descr="G:\books\Pe_uk\Powerpoint\Negnevitsky\final\ppt\ch09\wmf\Slide09-33.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546225"/>
            <a:ext cx="7597775" cy="465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ChangeArrowheads="1"/>
          </p:cNvSpPr>
          <p:nvPr/>
        </p:nvSpPr>
        <p:spPr bwMode="auto">
          <a:xfrm>
            <a:off x="339725" y="231775"/>
            <a:ext cx="8067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a:solidFill>
                  <a:srgbClr val="FBFE00"/>
                </a:solidFill>
                <a:effectLst>
                  <a:outerShdw blurRad="38100" dist="38100" dir="2700000" algn="tl">
                    <a:srgbClr val="000000"/>
                  </a:outerShdw>
                </a:effectLst>
              </a:rPr>
              <a:t>Performance graphs for 100 generations of 6 chromosomes: local maximum</a:t>
            </a:r>
          </a:p>
        </p:txBody>
      </p:sp>
      <p:grpSp>
        <p:nvGrpSpPr>
          <p:cNvPr id="142349" name="Group 13"/>
          <p:cNvGrpSpPr>
            <a:grpSpLocks/>
          </p:cNvGrpSpPr>
          <p:nvPr/>
        </p:nvGrpSpPr>
        <p:grpSpPr bwMode="auto">
          <a:xfrm>
            <a:off x="871538" y="1317625"/>
            <a:ext cx="7053262" cy="5133975"/>
            <a:chOff x="648" y="543"/>
            <a:chExt cx="4443" cy="3234"/>
          </a:xfrm>
        </p:grpSpPr>
        <p:pic>
          <p:nvPicPr>
            <p:cNvPr id="142347" name="Picture 11" descr="G:\books\Pe_uk\Powerpoint\Negnevitsky\final\ppt\ch09\wmf\Slide09-3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 y="543"/>
              <a:ext cx="4422" cy="3234"/>
            </a:xfrm>
            <a:prstGeom prst="rect">
              <a:avLst/>
            </a:prstGeom>
            <a:noFill/>
            <a:extLst>
              <a:ext uri="{909E8E84-426E-40dd-AFC4-6F175D3DCCD1}">
                <a14:hiddenFill xmlns:a14="http://schemas.microsoft.com/office/drawing/2010/main">
                  <a:solidFill>
                    <a:srgbClr val="FFFFFF"/>
                  </a:solidFill>
                </a14:hiddenFill>
              </a:ext>
            </a:extLst>
          </p:spPr>
        </p:pic>
        <p:sp>
          <p:nvSpPr>
            <p:cNvPr id="142348" name="Rectangle 12"/>
            <p:cNvSpPr>
              <a:spLocks noChangeArrowheads="1"/>
            </p:cNvSpPr>
            <p:nvPr/>
          </p:nvSpPr>
          <p:spPr bwMode="auto">
            <a:xfrm rot="-5400000">
              <a:off x="440" y="2064"/>
              <a:ext cx="6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0" i="1">
                  <a:solidFill>
                    <a:schemeClr val="bg2"/>
                  </a:solidFill>
                </a:rPr>
                <a:t>F i t n e s 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ChangeArrowheads="1"/>
          </p:cNvSpPr>
          <p:nvPr/>
        </p:nvSpPr>
        <p:spPr bwMode="auto">
          <a:xfrm>
            <a:off x="292100" y="190500"/>
            <a:ext cx="23749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4200" u="sng">
                <a:solidFill>
                  <a:srgbClr val="FBFE00"/>
                </a:solidFill>
                <a:effectLst>
                  <a:outerShdw blurRad="38100" dist="38100" dir="2700000" algn="tl">
                    <a:srgbClr val="000000"/>
                  </a:outerShdw>
                </a:effectLst>
              </a:rPr>
              <a:t>Lecture 9</a:t>
            </a:r>
            <a:endParaRPr lang="en-US" sz="4200">
              <a:solidFill>
                <a:srgbClr val="000000"/>
              </a:solidFill>
              <a:effectLst>
                <a:outerShdw blurRad="38100" dist="38100" dir="2700000" algn="tl">
                  <a:srgbClr val="FFFFFF"/>
                </a:outerShdw>
              </a:effectLst>
            </a:endParaRPr>
          </a:p>
        </p:txBody>
      </p:sp>
      <p:sp>
        <p:nvSpPr>
          <p:cNvPr id="2086" name="Rectangle 38"/>
          <p:cNvSpPr>
            <a:spLocks noChangeArrowheads="1"/>
          </p:cNvSpPr>
          <p:nvPr/>
        </p:nvSpPr>
        <p:spPr bwMode="auto">
          <a:xfrm>
            <a:off x="277813" y="904875"/>
            <a:ext cx="6704012"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4200">
                <a:solidFill>
                  <a:srgbClr val="FBFE00"/>
                </a:solidFill>
                <a:effectLst>
                  <a:outerShdw blurRad="38100" dist="38100" dir="2700000" algn="tl">
                    <a:srgbClr val="000000"/>
                  </a:outerShdw>
                </a:effectLst>
              </a:rPr>
              <a:t>Evolutionary Computation:</a:t>
            </a:r>
            <a:r>
              <a:rPr lang="en-US" sz="3400">
                <a:solidFill>
                  <a:schemeClr val="tx2"/>
                </a:solidFill>
                <a:effectLst>
                  <a:outerShdw blurRad="38100" dist="38100" dir="2700000" algn="tl">
                    <a:srgbClr val="000000"/>
                  </a:outerShdw>
                </a:effectLst>
              </a:rPr>
              <a:t>   Genetic algorithms</a:t>
            </a:r>
          </a:p>
        </p:txBody>
      </p:sp>
      <p:sp>
        <p:nvSpPr>
          <p:cNvPr id="2088" name="Rectangle 40"/>
          <p:cNvSpPr>
            <a:spLocks noChangeArrowheads="1"/>
          </p:cNvSpPr>
          <p:nvPr/>
        </p:nvSpPr>
        <p:spPr bwMode="auto">
          <a:xfrm>
            <a:off x="279400" y="2236788"/>
            <a:ext cx="83820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lnSpc>
                <a:spcPct val="85000"/>
              </a:lnSpc>
              <a:spcBef>
                <a:spcPct val="50000"/>
              </a:spcBef>
              <a:buClr>
                <a:schemeClr val="tx2"/>
              </a:buClr>
              <a:buFont typeface="Wingdings" charset="0"/>
              <a:buChar char="n"/>
            </a:pPr>
            <a:r>
              <a:rPr lang="en-US" sz="3200">
                <a:solidFill>
                  <a:srgbClr val="FFFFFF"/>
                </a:solidFill>
                <a:effectLst>
                  <a:outerShdw blurRad="38100" dist="38100" dir="2700000" algn="tl">
                    <a:srgbClr val="000000"/>
                  </a:outerShdw>
                </a:effectLst>
              </a:rPr>
              <a:t>Introduction, or can evolution be </a:t>
            </a:r>
            <a:r>
              <a:rPr lang="en-US" sz="3200">
                <a:solidFill>
                  <a:srgbClr val="000000"/>
                </a:solidFill>
                <a:effectLst>
                  <a:outerShdw blurRad="38100" dist="38100" dir="2700000" algn="tl">
                    <a:srgbClr val="FFFFFF"/>
                  </a:outerShdw>
                </a:effectLst>
              </a:rPr>
              <a:t> </a:t>
            </a:r>
            <a:r>
              <a:rPr lang="en-US" sz="3200">
                <a:solidFill>
                  <a:srgbClr val="FFFFFF"/>
                </a:solidFill>
                <a:effectLst>
                  <a:outerShdw blurRad="38100" dist="38100" dir="2700000" algn="tl">
                    <a:srgbClr val="000000"/>
                  </a:outerShdw>
                </a:effectLst>
              </a:rPr>
              <a:t>intelligent?</a:t>
            </a:r>
          </a:p>
          <a:p>
            <a:pPr marL="384175" indent="-384175">
              <a:lnSpc>
                <a:spcPct val="85000"/>
              </a:lnSpc>
              <a:spcBef>
                <a:spcPct val="50000"/>
              </a:spcBef>
              <a:buClr>
                <a:schemeClr val="tx2"/>
              </a:buClr>
              <a:buFont typeface="Wingdings" charset="0"/>
              <a:buChar char="n"/>
            </a:pPr>
            <a:r>
              <a:rPr lang="en-US" sz="3200">
                <a:effectLst>
                  <a:outerShdw blurRad="38100" dist="38100" dir="2700000" algn="tl">
                    <a:srgbClr val="000000"/>
                  </a:outerShdw>
                </a:effectLst>
              </a:rPr>
              <a:t>Simulation</a:t>
            </a:r>
            <a:r>
              <a:rPr lang="en-US" sz="3200">
                <a:solidFill>
                  <a:srgbClr val="FFFFFF"/>
                </a:solidFill>
                <a:effectLst>
                  <a:outerShdw blurRad="38100" dist="38100" dir="2700000" algn="tl">
                    <a:srgbClr val="000000"/>
                  </a:outerShdw>
                </a:effectLst>
              </a:rPr>
              <a:t> of natural evolution</a:t>
            </a:r>
          </a:p>
          <a:p>
            <a:pPr marL="384175" indent="-384175">
              <a:lnSpc>
                <a:spcPct val="85000"/>
              </a:lnSpc>
              <a:spcBef>
                <a:spcPct val="50000"/>
              </a:spcBef>
              <a:buClr>
                <a:schemeClr val="tx2"/>
              </a:buClr>
              <a:buFont typeface="Wingdings" charset="0"/>
              <a:buChar char="n"/>
            </a:pPr>
            <a:r>
              <a:rPr lang="en-US" sz="3200">
                <a:solidFill>
                  <a:srgbClr val="FFFFFF"/>
                </a:solidFill>
                <a:effectLst>
                  <a:outerShdw blurRad="38100" dist="38100" dir="2700000" algn="tl">
                    <a:srgbClr val="000000"/>
                  </a:outerShdw>
                </a:effectLst>
              </a:rPr>
              <a:t>Genetic algorithms</a:t>
            </a:r>
          </a:p>
          <a:p>
            <a:pPr marL="384175" indent="-384175">
              <a:lnSpc>
                <a:spcPct val="85000"/>
              </a:lnSpc>
              <a:spcBef>
                <a:spcPct val="50000"/>
              </a:spcBef>
              <a:buClr>
                <a:schemeClr val="tx2"/>
              </a:buClr>
              <a:buFont typeface="Wingdings" charset="0"/>
              <a:buChar char="n"/>
            </a:pPr>
            <a:r>
              <a:rPr lang="en-US" sz="3200">
                <a:solidFill>
                  <a:srgbClr val="FFFFFF"/>
                </a:solidFill>
                <a:effectLst>
                  <a:outerShdw blurRad="38100" dist="38100" dir="2700000" algn="tl">
                    <a:srgbClr val="000000"/>
                  </a:outerShdw>
                </a:effectLst>
              </a:rPr>
              <a:t>Case</a:t>
            </a:r>
            <a:r>
              <a:rPr lang="en-US" sz="3200">
                <a:solidFill>
                  <a:srgbClr val="000000"/>
                </a:solidFill>
                <a:effectLst>
                  <a:outerShdw blurRad="38100" dist="38100" dir="2700000" algn="tl">
                    <a:srgbClr val="FFFFFF"/>
                  </a:outerShdw>
                </a:effectLst>
              </a:rPr>
              <a:t> </a:t>
            </a:r>
            <a:r>
              <a:rPr lang="en-US" sz="3200">
                <a:solidFill>
                  <a:srgbClr val="FFFFFF"/>
                </a:solidFill>
                <a:effectLst>
                  <a:outerShdw blurRad="38100" dist="38100" dir="2700000" algn="tl">
                    <a:srgbClr val="000000"/>
                  </a:outerShdw>
                </a:effectLst>
              </a:rPr>
              <a:t>study: maintenance scheduling with               genetic algorithms</a:t>
            </a:r>
          </a:p>
          <a:p>
            <a:pPr marL="384175" indent="-384175">
              <a:lnSpc>
                <a:spcPct val="85000"/>
              </a:lnSpc>
              <a:spcBef>
                <a:spcPct val="50000"/>
              </a:spcBef>
              <a:buClr>
                <a:schemeClr val="tx2"/>
              </a:buClr>
              <a:buFont typeface="Wingdings" charset="0"/>
              <a:buChar char="n"/>
            </a:pPr>
            <a:r>
              <a:rPr lang="en-US" sz="3200">
                <a:effectLst>
                  <a:outerShdw blurRad="38100" dist="38100" dir="2700000" algn="tl">
                    <a:srgbClr val="000000"/>
                  </a:outerShdw>
                </a:effectLst>
              </a:rPr>
              <a:t>Summary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ChangeArrowheads="1"/>
          </p:cNvSpPr>
          <p:nvPr/>
        </p:nvSpPr>
        <p:spPr bwMode="auto">
          <a:xfrm>
            <a:off x="339725" y="231775"/>
            <a:ext cx="8067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a:solidFill>
                  <a:srgbClr val="FBFE00"/>
                </a:solidFill>
                <a:effectLst>
                  <a:outerShdw blurRad="38100" dist="38100" dir="2700000" algn="tl">
                    <a:srgbClr val="000000"/>
                  </a:outerShdw>
                </a:effectLst>
              </a:rPr>
              <a:t>Performance graphs for 100 generations of 6 chromosomes: global maximum</a:t>
            </a:r>
          </a:p>
        </p:txBody>
      </p:sp>
      <p:grpSp>
        <p:nvGrpSpPr>
          <p:cNvPr id="143378" name="Group 18"/>
          <p:cNvGrpSpPr>
            <a:grpSpLocks/>
          </p:cNvGrpSpPr>
          <p:nvPr/>
        </p:nvGrpSpPr>
        <p:grpSpPr bwMode="auto">
          <a:xfrm>
            <a:off x="900113" y="1316038"/>
            <a:ext cx="7054850" cy="5138737"/>
            <a:chOff x="647" y="492"/>
            <a:chExt cx="4444" cy="3336"/>
          </a:xfrm>
        </p:grpSpPr>
        <p:pic>
          <p:nvPicPr>
            <p:cNvPr id="143376" name="Picture 16" descr="G:\books\Pe_uk\Powerpoint\Negnevitsky\final\ppt\ch09\wmf\Slide09-3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 y="492"/>
              <a:ext cx="4422" cy="3336"/>
            </a:xfrm>
            <a:prstGeom prst="rect">
              <a:avLst/>
            </a:prstGeom>
            <a:noFill/>
            <a:extLst>
              <a:ext uri="{909E8E84-426E-40dd-AFC4-6F175D3DCCD1}">
                <a14:hiddenFill xmlns:a14="http://schemas.microsoft.com/office/drawing/2010/main">
                  <a:solidFill>
                    <a:srgbClr val="FFFFFF"/>
                  </a:solidFill>
                </a14:hiddenFill>
              </a:ext>
            </a:extLst>
          </p:spPr>
        </p:pic>
        <p:sp>
          <p:nvSpPr>
            <p:cNvPr id="143377" name="Rectangle 17"/>
            <p:cNvSpPr>
              <a:spLocks noChangeArrowheads="1"/>
            </p:cNvSpPr>
            <p:nvPr/>
          </p:nvSpPr>
          <p:spPr bwMode="auto">
            <a:xfrm rot="-5400000">
              <a:off x="430" y="1982"/>
              <a:ext cx="6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0" i="1">
                  <a:solidFill>
                    <a:schemeClr val="bg2"/>
                  </a:solidFill>
                </a:rPr>
                <a:t>F i t n e s s</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ChangeArrowheads="1"/>
          </p:cNvSpPr>
          <p:nvPr/>
        </p:nvSpPr>
        <p:spPr bwMode="auto">
          <a:xfrm>
            <a:off x="301625" y="231775"/>
            <a:ext cx="8067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a:solidFill>
                  <a:srgbClr val="FBFE00"/>
                </a:solidFill>
                <a:effectLst>
                  <a:outerShdw blurRad="38100" dist="38100" dir="2700000" algn="tl">
                    <a:srgbClr val="000000"/>
                  </a:outerShdw>
                </a:effectLst>
              </a:rPr>
              <a:t>Performance graphs for 20 generations of  </a:t>
            </a:r>
          </a:p>
          <a:p>
            <a:pPr algn="ctr"/>
            <a:r>
              <a:rPr lang="en-US" sz="3200">
                <a:solidFill>
                  <a:srgbClr val="FBFE00"/>
                </a:solidFill>
                <a:effectLst>
                  <a:outerShdw blurRad="38100" dist="38100" dir="2700000" algn="tl">
                    <a:srgbClr val="000000"/>
                  </a:outerShdw>
                </a:effectLst>
              </a:rPr>
              <a:t>60 chromosomes</a:t>
            </a:r>
          </a:p>
        </p:txBody>
      </p:sp>
      <p:grpSp>
        <p:nvGrpSpPr>
          <p:cNvPr id="108553" name="Group 9"/>
          <p:cNvGrpSpPr>
            <a:grpSpLocks/>
          </p:cNvGrpSpPr>
          <p:nvPr/>
        </p:nvGrpSpPr>
        <p:grpSpPr bwMode="auto">
          <a:xfrm>
            <a:off x="1016000" y="1306513"/>
            <a:ext cx="7065963" cy="5133975"/>
            <a:chOff x="640" y="543"/>
            <a:chExt cx="4451" cy="3234"/>
          </a:xfrm>
        </p:grpSpPr>
        <p:pic>
          <p:nvPicPr>
            <p:cNvPr id="108552" name="Picture 8" descr="G:\books\Pe_uk\Powerpoint\Negnevitsky\final\ppt\ch09\wmf\Slide09-36.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 y="543"/>
              <a:ext cx="4422" cy="3234"/>
            </a:xfrm>
            <a:prstGeom prst="rect">
              <a:avLst/>
            </a:prstGeom>
            <a:noFill/>
            <a:extLst>
              <a:ext uri="{909E8E84-426E-40dd-AFC4-6F175D3DCCD1}">
                <a14:hiddenFill xmlns:a14="http://schemas.microsoft.com/office/drawing/2010/main">
                  <a:solidFill>
                    <a:srgbClr val="FFFFFF"/>
                  </a:solidFill>
                </a14:hiddenFill>
              </a:ext>
            </a:extLst>
          </p:spPr>
        </p:pic>
        <p:sp>
          <p:nvSpPr>
            <p:cNvPr id="108551" name="Rectangle 7"/>
            <p:cNvSpPr>
              <a:spLocks noChangeArrowheads="1"/>
            </p:cNvSpPr>
            <p:nvPr/>
          </p:nvSpPr>
          <p:spPr bwMode="auto">
            <a:xfrm rot="-5400000">
              <a:off x="432" y="2048"/>
              <a:ext cx="6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0" i="1">
                  <a:solidFill>
                    <a:schemeClr val="bg2"/>
                  </a:solidFill>
                </a:rPr>
                <a:t>F i t n e s s</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Rectangle 23"/>
          <p:cNvSpPr>
            <a:spLocks noChangeArrowheads="1"/>
          </p:cNvSpPr>
          <p:nvPr/>
        </p:nvSpPr>
        <p:spPr bwMode="auto">
          <a:xfrm>
            <a:off x="304800" y="244475"/>
            <a:ext cx="8763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4200" b="1" u="sng">
                <a:solidFill>
                  <a:srgbClr val="FBFE00"/>
                </a:solidFill>
                <a:effectLst>
                  <a:outerShdw blurRad="38100" dist="38100" dir="2700000" algn="tl">
                    <a:srgbClr val="000000"/>
                  </a:outerShdw>
                </a:effectLst>
              </a:rPr>
              <a:t>Lecture 10</a:t>
            </a:r>
          </a:p>
          <a:p>
            <a:pPr>
              <a:spcBef>
                <a:spcPct val="50000"/>
              </a:spcBef>
            </a:pPr>
            <a:r>
              <a:rPr lang="en-US" sz="4200" b="1">
                <a:solidFill>
                  <a:srgbClr val="FBFE00"/>
                </a:solidFill>
                <a:effectLst>
                  <a:outerShdw blurRad="38100" dist="38100" dir="2700000" algn="tl">
                    <a:srgbClr val="000000"/>
                  </a:outerShdw>
                </a:effectLst>
              </a:rPr>
              <a:t>Evolutionary Computation:      </a:t>
            </a:r>
            <a:r>
              <a:rPr lang="en-US" sz="3400" b="1">
                <a:solidFill>
                  <a:srgbClr val="FBFE00"/>
                </a:solidFill>
                <a:effectLst>
                  <a:outerShdw blurRad="38100" dist="38100" dir="2700000" algn="tl">
                    <a:srgbClr val="000000"/>
                  </a:outerShdw>
                </a:effectLst>
              </a:rPr>
              <a:t>Evolution strategies and genetic programming</a:t>
            </a:r>
          </a:p>
        </p:txBody>
      </p:sp>
      <p:sp>
        <p:nvSpPr>
          <p:cNvPr id="2072" name="Rectangle 24"/>
          <p:cNvSpPr>
            <a:spLocks noChangeArrowheads="1"/>
          </p:cNvSpPr>
          <p:nvPr/>
        </p:nvSpPr>
        <p:spPr bwMode="auto">
          <a:xfrm>
            <a:off x="266700" y="2655888"/>
            <a:ext cx="4572000" cy="210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300" b="1" strike="sngStrike" dirty="0">
                <a:solidFill>
                  <a:srgbClr val="FFFFFF"/>
                </a:solidFill>
                <a:effectLst>
                  <a:outerShdw blurRad="38100" dist="38100" dir="2700000" algn="tl">
                    <a:srgbClr val="000000"/>
                  </a:outerShdw>
                </a:effectLst>
              </a:rPr>
              <a:t>Evolution strategies </a:t>
            </a:r>
          </a:p>
          <a:p>
            <a:pPr marL="384175" indent="-384175">
              <a:spcBef>
                <a:spcPct val="50000"/>
              </a:spcBef>
              <a:buClr>
                <a:schemeClr val="tx2"/>
              </a:buClr>
              <a:buFont typeface="Wingdings" charset="0"/>
              <a:buChar char="n"/>
            </a:pPr>
            <a:r>
              <a:rPr lang="en-US" sz="3300" b="1" dirty="0">
                <a:solidFill>
                  <a:srgbClr val="FFFFFF"/>
                </a:solidFill>
                <a:effectLst>
                  <a:outerShdw blurRad="38100" dist="38100" dir="2700000" algn="tl">
                    <a:srgbClr val="000000"/>
                  </a:outerShdw>
                </a:effectLst>
              </a:rPr>
              <a:t>Genetic programming</a:t>
            </a:r>
          </a:p>
          <a:p>
            <a:pPr marL="384175" indent="-384175">
              <a:spcBef>
                <a:spcPct val="50000"/>
              </a:spcBef>
              <a:buClr>
                <a:schemeClr val="tx2"/>
              </a:buClr>
              <a:buFont typeface="Wingdings" charset="0"/>
              <a:buChar char="n"/>
            </a:pPr>
            <a:r>
              <a:rPr lang="en-US" sz="3300" b="1" dirty="0">
                <a:solidFill>
                  <a:srgbClr val="FFFFFF"/>
                </a:solidFill>
                <a:effectLst>
                  <a:outerShdw blurRad="38100" dist="38100" dir="2700000" algn="tl">
                    <a:srgbClr val="000000"/>
                  </a:outerShdw>
                </a:effectLst>
              </a:rPr>
              <a:t>Summary</a:t>
            </a:r>
          </a:p>
        </p:txBody>
      </p:sp>
    </p:spTree>
    <p:extLst>
      <p:ext uri="{BB962C8B-B14F-4D97-AF65-F5344CB8AC3E}">
        <p14:creationId xmlns:p14="http://schemas.microsoft.com/office/powerpoint/2010/main" val="132330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79400" y="922338"/>
            <a:ext cx="883920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20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One of the central problems in computer science is                           how to make computers solve problems without                            being explicitly programmed to do so.</a:t>
            </a:r>
          </a:p>
          <a:p>
            <a:pPr marL="376238" indent="-376238">
              <a:spcBef>
                <a:spcPct val="20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Genetic programming offers a solution through the </a:t>
            </a:r>
            <a:r>
              <a:rPr lang="en-US" sz="3000" dirty="0" smtClean="0">
                <a:solidFill>
                  <a:srgbClr val="FFFFFF"/>
                </a:solidFill>
                <a:effectLst>
                  <a:outerShdw blurRad="38100" dist="38100" dir="2700000" algn="tl">
                    <a:srgbClr val="000000"/>
                  </a:outerShdw>
                </a:effectLst>
              </a:rPr>
              <a:t>evolution </a:t>
            </a:r>
            <a:r>
              <a:rPr lang="en-US" sz="3000" dirty="0">
                <a:solidFill>
                  <a:srgbClr val="FFFFFF"/>
                </a:solidFill>
                <a:effectLst>
                  <a:outerShdw blurRad="38100" dist="38100" dir="2700000" algn="tl">
                    <a:srgbClr val="000000"/>
                  </a:outerShdw>
                </a:effectLst>
              </a:rPr>
              <a:t>of computer programs by methods of                            natural selection</a:t>
            </a:r>
            <a:r>
              <a:rPr lang="en-US" dirty="0">
                <a:solidFill>
                  <a:srgbClr val="FFFFFF"/>
                </a:solidFill>
                <a:effectLst>
                  <a:outerShdw blurRad="38100" dist="38100" dir="2700000" algn="tl">
                    <a:srgbClr val="000000"/>
                  </a:outerShdw>
                </a:effectLst>
              </a:rPr>
              <a:t>.</a:t>
            </a:r>
          </a:p>
          <a:p>
            <a:pPr marL="376238" indent="-376238">
              <a:spcBef>
                <a:spcPct val="20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In fact, genetic programming is an extension of the                 conventional genetic algorithm, but the goal of                            genetic programming is not just to evolve a bit-                              string representation of some problem but the                          computer code that solves the problem.</a:t>
            </a:r>
          </a:p>
        </p:txBody>
      </p:sp>
      <p:sp>
        <p:nvSpPr>
          <p:cNvPr id="116739" name="Rectangle 3"/>
          <p:cNvSpPr>
            <a:spLocks noChangeArrowheads="1"/>
          </p:cNvSpPr>
          <p:nvPr/>
        </p:nvSpPr>
        <p:spPr bwMode="auto">
          <a:xfrm>
            <a:off x="2073275" y="209550"/>
            <a:ext cx="4997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r>
              <a:rPr lang="en-US" sz="4000" b="1">
                <a:solidFill>
                  <a:srgbClr val="FBFE00"/>
                </a:solidFill>
                <a:effectLst>
                  <a:outerShdw blurRad="38100" dist="38100" dir="2700000" algn="tl">
                    <a:srgbClr val="000000"/>
                  </a:outerShdw>
                </a:effectLst>
              </a:rPr>
              <a:t>Genetic programming</a:t>
            </a:r>
          </a:p>
        </p:txBody>
      </p:sp>
    </p:spTree>
    <p:extLst>
      <p:ext uri="{BB962C8B-B14F-4D97-AF65-F5344CB8AC3E}">
        <p14:creationId xmlns:p14="http://schemas.microsoft.com/office/powerpoint/2010/main" val="3066810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79400" y="482600"/>
            <a:ext cx="8712200"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20000"/>
              </a:spcBef>
              <a:buClr>
                <a:schemeClr val="tx2"/>
              </a:buClr>
              <a:buFont typeface="Wingdings" charset="0"/>
              <a:buChar char="n"/>
            </a:pPr>
            <a:r>
              <a:rPr lang="en-US" sz="3000">
                <a:solidFill>
                  <a:srgbClr val="FFFFFF"/>
                </a:solidFill>
                <a:effectLst>
                  <a:outerShdw blurRad="38100" dist="38100" dir="2700000" algn="tl">
                    <a:srgbClr val="000000"/>
                  </a:outerShdw>
                </a:effectLst>
              </a:rPr>
              <a:t>Genetic programming is a recent development in   the area of evolutionary computation. It was      greatly stimulated in the 1990s by </a:t>
            </a:r>
            <a:r>
              <a:rPr lang="en-US" sz="3000" b="1">
                <a:solidFill>
                  <a:srgbClr val="FBFE00"/>
                </a:solidFill>
                <a:effectLst>
                  <a:outerShdw blurRad="38100" dist="38100" dir="2700000" algn="tl">
                    <a:srgbClr val="000000"/>
                  </a:outerShdw>
                </a:effectLst>
              </a:rPr>
              <a:t>John Koza</a:t>
            </a:r>
            <a:r>
              <a:rPr lang="en-US" sz="3000">
                <a:solidFill>
                  <a:srgbClr val="FFFFFF"/>
                </a:solidFill>
                <a:effectLst>
                  <a:outerShdw blurRad="38100" dist="38100" dir="2700000" algn="tl">
                    <a:srgbClr val="000000"/>
                  </a:outerShdw>
                </a:effectLst>
              </a:rPr>
              <a:t>.</a:t>
            </a:r>
          </a:p>
          <a:p>
            <a:pPr marL="376238" indent="-376238">
              <a:spcBef>
                <a:spcPct val="20000"/>
              </a:spcBef>
              <a:buClr>
                <a:schemeClr val="tx2"/>
              </a:buClr>
              <a:buFont typeface="Wingdings" charset="0"/>
              <a:buChar char="n"/>
            </a:pPr>
            <a:r>
              <a:rPr lang="en-US" sz="3000">
                <a:solidFill>
                  <a:srgbClr val="FFFFFF"/>
                </a:solidFill>
                <a:effectLst>
                  <a:outerShdw blurRad="38100" dist="38100" dir="2700000" algn="tl">
                    <a:srgbClr val="000000"/>
                  </a:outerShdw>
                </a:effectLst>
              </a:rPr>
              <a:t>According to Koza, genetic programming searches the space of possible computer programs for a program that is highly fit for solving the problem at hand.</a:t>
            </a:r>
          </a:p>
          <a:p>
            <a:pPr marL="376238" indent="-376238">
              <a:spcBef>
                <a:spcPct val="20000"/>
              </a:spcBef>
              <a:buClr>
                <a:schemeClr val="tx2"/>
              </a:buClr>
              <a:buFont typeface="Wingdings" charset="0"/>
              <a:buChar char="n"/>
            </a:pPr>
            <a:r>
              <a:rPr lang="en-US" sz="3000">
                <a:solidFill>
                  <a:srgbClr val="FFFFFF"/>
                </a:solidFill>
                <a:effectLst>
                  <a:outerShdw blurRad="38100" dist="38100" dir="2700000" algn="tl">
                    <a:srgbClr val="000000"/>
                  </a:outerShdw>
                </a:effectLst>
              </a:rPr>
              <a:t>Any computer program is a sequence of operations (functions) applied to values (arguments), but different programming languages may include different types of statements and operations, and have different syntactic restrictions.</a:t>
            </a:r>
          </a:p>
        </p:txBody>
      </p:sp>
    </p:spTree>
    <p:extLst>
      <p:ext uri="{BB962C8B-B14F-4D97-AF65-F5344CB8AC3E}">
        <p14:creationId xmlns:p14="http://schemas.microsoft.com/office/powerpoint/2010/main" val="135907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79400" y="482600"/>
            <a:ext cx="8382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50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Since genetic programming manipulates programs by applying genetic operators, a programming </a:t>
            </a:r>
            <a:r>
              <a:rPr lang="en-US" sz="3000" dirty="0" smtClean="0">
                <a:solidFill>
                  <a:srgbClr val="FFFFFF"/>
                </a:solidFill>
                <a:effectLst>
                  <a:outerShdw blurRad="38100" dist="38100" dir="2700000" algn="tl">
                    <a:srgbClr val="000000"/>
                  </a:outerShdw>
                </a:effectLst>
              </a:rPr>
              <a:t>language </a:t>
            </a:r>
            <a:r>
              <a:rPr lang="en-US" sz="3000" dirty="0">
                <a:solidFill>
                  <a:srgbClr val="FFFFFF"/>
                </a:solidFill>
                <a:effectLst>
                  <a:outerShdw blurRad="38100" dist="38100" dir="2700000" algn="tl">
                    <a:srgbClr val="000000"/>
                  </a:outerShdw>
                </a:effectLst>
              </a:rPr>
              <a:t>should permit a computer program to be </a:t>
            </a:r>
            <a:r>
              <a:rPr lang="en-US" sz="3000" dirty="0" smtClean="0">
                <a:solidFill>
                  <a:srgbClr val="FFFFFF"/>
                </a:solidFill>
                <a:effectLst>
                  <a:outerShdw blurRad="38100" dist="38100" dir="2700000" algn="tl">
                    <a:srgbClr val="000000"/>
                  </a:outerShdw>
                </a:effectLst>
              </a:rPr>
              <a:t>manipulated </a:t>
            </a:r>
            <a:r>
              <a:rPr lang="en-US" sz="3000" dirty="0">
                <a:solidFill>
                  <a:srgbClr val="FFFFFF"/>
                </a:solidFill>
                <a:effectLst>
                  <a:outerShdw blurRad="38100" dist="38100" dir="2700000" algn="tl">
                    <a:srgbClr val="000000"/>
                  </a:outerShdw>
                </a:effectLst>
              </a:rPr>
              <a:t>as data and the newly created data to </a:t>
            </a:r>
            <a:r>
              <a:rPr lang="en-US" sz="3000" dirty="0" smtClean="0">
                <a:solidFill>
                  <a:srgbClr val="FFFFFF"/>
                </a:solidFill>
                <a:effectLst>
                  <a:outerShdw blurRad="38100" dist="38100" dir="2700000" algn="tl">
                    <a:srgbClr val="000000"/>
                  </a:outerShdw>
                </a:effectLst>
              </a:rPr>
              <a:t>be </a:t>
            </a:r>
            <a:r>
              <a:rPr lang="en-US" sz="3000" dirty="0">
                <a:solidFill>
                  <a:srgbClr val="FFFFFF"/>
                </a:solidFill>
                <a:effectLst>
                  <a:outerShdw blurRad="38100" dist="38100" dir="2700000" algn="tl">
                    <a:srgbClr val="000000"/>
                  </a:outerShdw>
                </a:effectLst>
              </a:rPr>
              <a:t>executed as a  program. </a:t>
            </a:r>
            <a:endParaRPr lang="en-US" sz="3000" dirty="0" smtClean="0">
              <a:solidFill>
                <a:srgbClr val="FFFFFF"/>
              </a:solidFill>
              <a:effectLst>
                <a:outerShdw blurRad="38100" dist="38100" dir="2700000" algn="tl">
                  <a:srgbClr val="000000"/>
                </a:outerShdw>
              </a:effectLst>
            </a:endParaRPr>
          </a:p>
          <a:p>
            <a:pPr marL="376238" indent="-376238">
              <a:spcBef>
                <a:spcPct val="50000"/>
              </a:spcBef>
              <a:buClr>
                <a:schemeClr val="tx2"/>
              </a:buClr>
              <a:buFont typeface="Wingdings" charset="0"/>
              <a:buChar char="n"/>
            </a:pPr>
            <a:r>
              <a:rPr lang="en-US" sz="3000" dirty="0" smtClean="0">
                <a:solidFill>
                  <a:srgbClr val="FFFFFF"/>
                </a:solidFill>
                <a:effectLst>
                  <a:outerShdw blurRad="38100" dist="38100" dir="2700000" algn="tl">
                    <a:srgbClr val="000000"/>
                  </a:outerShdw>
                </a:effectLst>
              </a:rPr>
              <a:t>For </a:t>
            </a:r>
            <a:r>
              <a:rPr lang="en-US" sz="3000" dirty="0">
                <a:solidFill>
                  <a:srgbClr val="FFFFFF"/>
                </a:solidFill>
                <a:effectLst>
                  <a:outerShdw blurRad="38100" dist="38100" dir="2700000" algn="tl">
                    <a:srgbClr val="000000"/>
                  </a:outerShdw>
                </a:effectLst>
              </a:rPr>
              <a:t>these reasons, </a:t>
            </a:r>
            <a:r>
              <a:rPr lang="en-US" sz="3000" b="1" dirty="0" smtClean="0">
                <a:solidFill>
                  <a:srgbClr val="FBFE00"/>
                </a:solidFill>
                <a:effectLst>
                  <a:outerShdw blurRad="38100" dist="38100" dir="2700000" algn="tl">
                    <a:srgbClr val="000000"/>
                  </a:outerShdw>
                </a:effectLst>
              </a:rPr>
              <a:t>LISP </a:t>
            </a:r>
            <a:r>
              <a:rPr lang="en-US" sz="3000" dirty="0">
                <a:solidFill>
                  <a:srgbClr val="FFFFFF"/>
                </a:solidFill>
                <a:effectLst>
                  <a:outerShdw blurRad="38100" dist="38100" dir="2700000" algn="tl">
                    <a:srgbClr val="000000"/>
                  </a:outerShdw>
                </a:effectLst>
              </a:rPr>
              <a:t>was chosen as the main language for </a:t>
            </a:r>
            <a:r>
              <a:rPr lang="en-US" sz="3000" dirty="0" smtClean="0">
                <a:solidFill>
                  <a:srgbClr val="FFFFFF"/>
                </a:solidFill>
                <a:effectLst>
                  <a:outerShdw blurRad="38100" dist="38100" dir="2700000" algn="tl">
                    <a:srgbClr val="000000"/>
                  </a:outerShdw>
                </a:effectLst>
              </a:rPr>
              <a:t>genetic </a:t>
            </a:r>
            <a:r>
              <a:rPr lang="en-US" sz="3000" dirty="0">
                <a:solidFill>
                  <a:srgbClr val="FFFFFF"/>
                </a:solidFill>
                <a:effectLst>
                  <a:outerShdw blurRad="38100" dist="38100" dir="2700000" algn="tl">
                    <a:srgbClr val="000000"/>
                  </a:outerShdw>
                </a:effectLst>
              </a:rPr>
              <a:t>programming</a:t>
            </a:r>
            <a:r>
              <a:rPr lang="en-US" sz="3000" dirty="0" smtClean="0">
                <a:solidFill>
                  <a:srgbClr val="FFFFFF"/>
                </a:solidFill>
                <a:effectLst>
                  <a:outerShdw blurRad="38100" dist="38100" dir="2700000" algn="tl">
                    <a:srgbClr val="000000"/>
                  </a:outerShdw>
                </a:effectLst>
              </a:rPr>
              <a:t>.</a:t>
            </a:r>
          </a:p>
          <a:p>
            <a:pPr marL="376238" indent="-376238">
              <a:spcBef>
                <a:spcPct val="50000"/>
              </a:spcBef>
              <a:buClr>
                <a:schemeClr val="tx2"/>
              </a:buClr>
              <a:buFont typeface="Wingdings" charset="0"/>
              <a:buChar char="n"/>
            </a:pPr>
            <a:r>
              <a:rPr lang="en-US" sz="3000" dirty="0" smtClean="0">
                <a:solidFill>
                  <a:srgbClr val="FFFFFF"/>
                </a:solidFill>
                <a:effectLst>
                  <a:outerShdw blurRad="38100" dist="38100" dir="2700000" algn="tl">
                    <a:srgbClr val="000000"/>
                  </a:outerShdw>
                </a:effectLst>
              </a:rPr>
              <a:t>NOTA do BIANCHI: </a:t>
            </a:r>
            <a:r>
              <a:rPr lang="en-US" sz="3000" dirty="0" err="1" smtClean="0">
                <a:solidFill>
                  <a:srgbClr val="FFFFFF"/>
                </a:solidFill>
                <a:effectLst>
                  <a:outerShdw blurRad="38100" dist="38100" dir="2700000" algn="tl">
                    <a:srgbClr val="000000"/>
                  </a:outerShdw>
                </a:effectLst>
              </a:rPr>
              <a:t>Hoje</a:t>
            </a:r>
            <a:r>
              <a:rPr lang="en-US" sz="3000" dirty="0" smtClean="0">
                <a:solidFill>
                  <a:srgbClr val="FFFFFF"/>
                </a:solidFill>
                <a:effectLst>
                  <a:outerShdw blurRad="38100" dist="38100" dir="2700000" algn="tl">
                    <a:srgbClr val="000000"/>
                  </a:outerShdw>
                </a:effectLst>
              </a:rPr>
              <a:t> se </a:t>
            </a:r>
            <a:r>
              <a:rPr lang="en-US" sz="3000" dirty="0" err="1" smtClean="0">
                <a:solidFill>
                  <a:srgbClr val="FFFFFF"/>
                </a:solidFill>
                <a:effectLst>
                  <a:outerShdw blurRad="38100" dist="38100" dir="2700000" algn="tl">
                    <a:srgbClr val="000000"/>
                  </a:outerShdw>
                </a:effectLst>
              </a:rPr>
              <a:t>usa</a:t>
            </a:r>
            <a:r>
              <a:rPr lang="en-US" sz="3000" dirty="0" smtClean="0">
                <a:solidFill>
                  <a:srgbClr val="FFFFFF"/>
                </a:solidFill>
                <a:effectLst>
                  <a:outerShdw blurRad="38100" dist="38100" dir="2700000" algn="tl">
                    <a:srgbClr val="000000"/>
                  </a:outerShdw>
                </a:effectLst>
              </a:rPr>
              <a:t> com </a:t>
            </a:r>
            <a:r>
              <a:rPr lang="en-US" sz="3000" dirty="0" err="1" smtClean="0">
                <a:solidFill>
                  <a:srgbClr val="FFFFFF"/>
                </a:solidFill>
                <a:effectLst>
                  <a:outerShdw blurRad="38100" dist="38100" dir="2700000" algn="tl">
                    <a:srgbClr val="000000"/>
                  </a:outerShdw>
                </a:effectLst>
              </a:rPr>
              <a:t>qualquer</a:t>
            </a:r>
            <a:r>
              <a:rPr lang="en-US" sz="3000" dirty="0" smtClean="0">
                <a:solidFill>
                  <a:srgbClr val="FFFFFF"/>
                </a:solidFill>
                <a:effectLst>
                  <a:outerShdw blurRad="38100" dist="38100" dir="2700000" algn="tl">
                    <a:srgbClr val="000000"/>
                  </a:outerShdw>
                </a:effectLst>
              </a:rPr>
              <a:t> </a:t>
            </a:r>
            <a:r>
              <a:rPr lang="en-US" sz="3000" dirty="0" err="1" smtClean="0">
                <a:solidFill>
                  <a:srgbClr val="FFFFFF"/>
                </a:solidFill>
                <a:effectLst>
                  <a:outerShdw blurRad="38100" dist="38100" dir="2700000" algn="tl">
                    <a:srgbClr val="000000"/>
                  </a:outerShdw>
                </a:effectLst>
              </a:rPr>
              <a:t>linguagem</a:t>
            </a:r>
            <a:r>
              <a:rPr lang="en-US" sz="3000" dirty="0" smtClean="0">
                <a:solidFill>
                  <a:srgbClr val="FFFFFF"/>
                </a:solidFill>
                <a:effectLst>
                  <a:outerShdw blurRad="38100" dist="38100" dir="2700000" algn="tl">
                    <a:srgbClr val="000000"/>
                  </a:outerShdw>
                </a:effectLst>
              </a:rPr>
              <a:t>.</a:t>
            </a:r>
            <a:endParaRPr lang="en-US" sz="3000" dirty="0">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val="830143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079500" y="809625"/>
            <a:ext cx="6972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LISP S-expression (</a:t>
            </a:r>
            <a:r>
              <a:rPr lang="en-US" sz="4000" b="1">
                <a:solidFill>
                  <a:srgbClr val="FBFE00"/>
                </a:solidFill>
                <a:effectLst>
                  <a:outerShdw blurRad="38100" dist="38100" dir="2700000" algn="tl">
                    <a:srgbClr val="000000"/>
                  </a:outerShdw>
                </a:effectLst>
                <a:latin typeface="Symbol" charset="0"/>
              </a:rPr>
              <a:t>- </a:t>
            </a:r>
            <a:r>
              <a:rPr lang="en-US" sz="4000" b="1">
                <a:solidFill>
                  <a:srgbClr val="FBFE00"/>
                </a:solidFill>
                <a:effectLst>
                  <a:outerShdw blurRad="38100" dist="38100" dir="2700000" algn="tl">
                    <a:srgbClr val="000000"/>
                  </a:outerShdw>
                </a:effectLst>
              </a:rPr>
              <a:t>(*A B) C)</a:t>
            </a:r>
          </a:p>
        </p:txBody>
      </p:sp>
      <p:pic>
        <p:nvPicPr>
          <p:cNvPr id="122884" name="Picture 4" descr="G:\books\Pe_uk\Powerpoint\Negnevitsky\final\ppt\ch10\wmf\Slide10-1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1762125"/>
            <a:ext cx="477996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00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04800" y="419100"/>
            <a:ext cx="83820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tabLst>
                <a:tab pos="187325" algn="l"/>
                <a:tab pos="376238" algn="l"/>
              </a:tabLst>
            </a:pPr>
            <a:r>
              <a:rPr lang="en-US" sz="3600" b="1">
                <a:solidFill>
                  <a:srgbClr val="FBFE00"/>
                </a:solidFill>
                <a:effectLst>
                  <a:outerShdw blurRad="38100" dist="38100" dir="2700000" algn="tl">
                    <a:srgbClr val="000000"/>
                  </a:outerShdw>
                </a:effectLst>
              </a:rPr>
              <a:t>How do we apply genetic programming    to a problem?</a:t>
            </a:r>
          </a:p>
          <a:p>
            <a:pPr>
              <a:spcBef>
                <a:spcPct val="50000"/>
              </a:spcBef>
              <a:tabLst>
                <a:tab pos="187325" algn="l"/>
                <a:tab pos="376238" algn="l"/>
              </a:tabLst>
            </a:pPr>
            <a:r>
              <a:rPr lang="en-US" sz="3000">
                <a:solidFill>
                  <a:srgbClr val="FFFFFF"/>
                </a:solidFill>
                <a:effectLst>
                  <a:outerShdw blurRad="38100" dist="38100" dir="2700000" algn="tl">
                    <a:srgbClr val="000000"/>
                  </a:outerShdw>
                </a:effectLst>
              </a:rPr>
              <a:t>Before applying genetic programming to a problem, we must accomplish </a:t>
            </a:r>
            <a:r>
              <a:rPr lang="en-US" sz="3000" i="1">
                <a:solidFill>
                  <a:srgbClr val="FBFE00"/>
                </a:solidFill>
                <a:effectLst>
                  <a:outerShdw blurRad="38100" dist="38100" dir="2700000" algn="tl">
                    <a:srgbClr val="000000"/>
                  </a:outerShdw>
                </a:effectLst>
              </a:rPr>
              <a:t>five preparatory steps</a:t>
            </a:r>
            <a:r>
              <a:rPr lang="en-US" sz="3000">
                <a:solidFill>
                  <a:srgbClr val="FFFFFF"/>
                </a:solidFill>
                <a:effectLst>
                  <a:outerShdw blurRad="38100" dist="38100" dir="2700000" algn="tl">
                    <a:srgbClr val="000000"/>
                  </a:outerShdw>
                </a:effectLst>
              </a:rPr>
              <a:t>:</a:t>
            </a:r>
          </a:p>
        </p:txBody>
      </p:sp>
      <p:sp>
        <p:nvSpPr>
          <p:cNvPr id="123908" name="Rectangle 4"/>
          <p:cNvSpPr>
            <a:spLocks noChangeArrowheads="1"/>
          </p:cNvSpPr>
          <p:nvPr/>
        </p:nvSpPr>
        <p:spPr bwMode="auto">
          <a:xfrm>
            <a:off x="755576" y="2996952"/>
            <a:ext cx="8077200" cy="318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spcBef>
                <a:spcPct val="130000"/>
              </a:spcBef>
              <a:tabLst>
                <a:tab pos="290513" algn="l"/>
                <a:tab pos="384175" algn="l"/>
              </a:tabLst>
            </a:pPr>
            <a:r>
              <a:rPr lang="en-US" sz="2800" dirty="0">
                <a:solidFill>
                  <a:srgbClr val="FFFFFF"/>
                </a:solidFill>
                <a:effectLst>
                  <a:outerShdw blurRad="38100" dist="38100" dir="2700000" algn="tl">
                    <a:srgbClr val="000000"/>
                  </a:outerShdw>
                </a:effectLst>
              </a:rPr>
              <a:t>1. Determine the set of terminals.                                   2. Select the set of primitive functions.                           3. Define the fitness function.                                        4. Decide on the parameters for controlling the run. 5. Choose the method for designating a result of  	 the run.</a:t>
            </a:r>
            <a:endParaRPr lang="en-US" sz="2800" dirty="0">
              <a:solidFill>
                <a:srgbClr val="FFFFFF"/>
              </a:solidFill>
              <a:effectLst/>
            </a:endParaRPr>
          </a:p>
        </p:txBody>
      </p:sp>
    </p:spTree>
    <p:extLst>
      <p:ext uri="{BB962C8B-B14F-4D97-AF65-F5344CB8AC3E}">
        <p14:creationId xmlns:p14="http://schemas.microsoft.com/office/powerpoint/2010/main" val="3289115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279400" y="504825"/>
            <a:ext cx="84836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50000"/>
              </a:spcBef>
              <a:buClr>
                <a:schemeClr val="tx2"/>
              </a:buClr>
              <a:buFont typeface="Wingdings" charset="0"/>
              <a:buChar char="n"/>
            </a:pPr>
            <a:r>
              <a:rPr lang="en-US" sz="3000">
                <a:solidFill>
                  <a:srgbClr val="FFFFFF"/>
                </a:solidFill>
                <a:effectLst>
                  <a:outerShdw blurRad="38100" dist="38100" dir="2700000" algn="tl">
                    <a:srgbClr val="000000"/>
                  </a:outerShdw>
                </a:effectLst>
              </a:rPr>
              <a:t>The Pythagorean Theorem helps us to illustrate these preparatory steps and demonstrate the potential of genetic programming. The theorem says that the hypotenuse, </a:t>
            </a:r>
            <a:r>
              <a:rPr lang="en-US" sz="3000" i="1">
                <a:solidFill>
                  <a:srgbClr val="FFFFFF"/>
                </a:solidFill>
                <a:effectLst>
                  <a:outerShdw blurRad="38100" dist="38100" dir="2700000" algn="tl">
                    <a:srgbClr val="000000"/>
                  </a:outerShdw>
                </a:effectLst>
              </a:rPr>
              <a:t>c</a:t>
            </a:r>
            <a:r>
              <a:rPr lang="en-US" sz="3000">
                <a:solidFill>
                  <a:srgbClr val="FFFFFF"/>
                </a:solidFill>
                <a:effectLst>
                  <a:outerShdw blurRad="38100" dist="38100" dir="2700000" algn="tl">
                    <a:srgbClr val="000000"/>
                  </a:outerShdw>
                </a:effectLst>
              </a:rPr>
              <a:t>, of a right triangle with short sides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is given by</a:t>
            </a:r>
          </a:p>
        </p:txBody>
      </p:sp>
      <p:sp>
        <p:nvSpPr>
          <p:cNvPr id="124931" name="Rectangle 3"/>
          <p:cNvSpPr>
            <a:spLocks noChangeArrowheads="1"/>
          </p:cNvSpPr>
          <p:nvPr/>
        </p:nvSpPr>
        <p:spPr bwMode="auto">
          <a:xfrm>
            <a:off x="292100" y="40227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50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The aim of genetic programming is to discover </a:t>
            </a:r>
            <a:r>
              <a:rPr lang="en-US" sz="3000" dirty="0" smtClean="0">
                <a:solidFill>
                  <a:srgbClr val="FFFFFF"/>
                </a:solidFill>
                <a:effectLst>
                  <a:outerShdw blurRad="38100" dist="38100" dir="2700000" algn="tl">
                    <a:srgbClr val="000000"/>
                  </a:outerShdw>
                </a:effectLst>
              </a:rPr>
              <a:t>a program </a:t>
            </a:r>
            <a:r>
              <a:rPr lang="en-US" sz="3000" dirty="0">
                <a:solidFill>
                  <a:srgbClr val="FFFFFF"/>
                </a:solidFill>
                <a:effectLst>
                  <a:outerShdw blurRad="38100" dist="38100" dir="2700000" algn="tl">
                    <a:srgbClr val="000000"/>
                  </a:outerShdw>
                </a:effectLst>
              </a:rPr>
              <a:t>that matches this function.</a:t>
            </a:r>
          </a:p>
        </p:txBody>
      </p:sp>
      <p:pic>
        <p:nvPicPr>
          <p:cNvPr id="124932" name="Picture 4" descr="G:\books\Pe_uk\Powerpoint\Negnevitsky\final\ppt\ch10\wmf\Slide10-1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14663"/>
            <a:ext cx="5927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14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79400" y="508000"/>
            <a:ext cx="8382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50000"/>
              </a:spcBef>
              <a:buClr>
                <a:schemeClr val="tx2"/>
              </a:buClr>
              <a:buFont typeface="Wingdings" charset="0"/>
              <a:buChar char="n"/>
            </a:pPr>
            <a:r>
              <a:rPr lang="en-US" sz="3000">
                <a:solidFill>
                  <a:srgbClr val="FFFFFF"/>
                </a:solidFill>
                <a:effectLst>
                  <a:outerShdw blurRad="38100" dist="38100" dir="2700000" algn="tl">
                    <a:srgbClr val="000000"/>
                  </a:outerShdw>
                </a:effectLst>
              </a:rPr>
              <a:t>To measure the performance of the as-yet- undiscovered computer program, we will use a                         number of different </a:t>
            </a:r>
            <a:r>
              <a:rPr lang="en-US" sz="3000" b="1">
                <a:solidFill>
                  <a:srgbClr val="FBFE00"/>
                </a:solidFill>
                <a:effectLst>
                  <a:outerShdw blurRad="38100" dist="38100" dir="2700000" algn="tl">
                    <a:srgbClr val="000000"/>
                  </a:outerShdw>
                </a:effectLst>
              </a:rPr>
              <a:t>fitness cases</a:t>
            </a:r>
            <a:r>
              <a:rPr lang="en-US" sz="3000">
                <a:solidFill>
                  <a:srgbClr val="FFFFFF"/>
                </a:solidFill>
                <a:effectLst>
                  <a:outerShdw blurRad="38100" dist="38100" dir="2700000" algn="tl">
                    <a:srgbClr val="000000"/>
                  </a:outerShdw>
                </a:effectLst>
              </a:rPr>
              <a:t>. The fitness                                  cases for the Pythagorean Theorem are                                represented by the samples of right triangles in                           Table. These fitness cases are chosen at random                             over a range of values of variables </a:t>
            </a:r>
            <a:r>
              <a:rPr lang="en-US" sz="3000" i="1">
                <a:solidFill>
                  <a:srgbClr val="FFFFFF"/>
                </a:solidFill>
                <a:effectLst>
                  <a:outerShdw blurRad="38100" dist="38100" dir="2700000" algn="tl">
                    <a:srgbClr val="000000"/>
                  </a:outerShdw>
                </a:effectLst>
              </a:rPr>
              <a:t>a</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a:t>
            </a:r>
          </a:p>
        </p:txBody>
      </p:sp>
      <p:pic>
        <p:nvPicPr>
          <p:cNvPr id="125956" name="Picture 4" descr="G:\books\Pe_uk\Powerpoint\Negnevitsky\final\ppt\ch10\wmf\Slide10-1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3876675"/>
            <a:ext cx="85820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43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idx="4294967295"/>
          </p:nvPr>
        </p:nvSpPr>
        <p:spPr>
          <a:xfrm>
            <a:off x="685800" y="219075"/>
            <a:ext cx="7772400" cy="631825"/>
          </a:xfrm>
        </p:spPr>
        <p:txBody>
          <a:bodyPr/>
          <a:lstStyle/>
          <a:p>
            <a:r>
              <a:rPr lang="en-US" sz="4000" b="1"/>
              <a:t>Can</a:t>
            </a:r>
            <a:r>
              <a:rPr lang="en-US" b="1"/>
              <a:t> </a:t>
            </a:r>
            <a:r>
              <a:rPr lang="en-US" sz="4000" b="1"/>
              <a:t>evolution</a:t>
            </a:r>
            <a:r>
              <a:rPr lang="en-US" b="1"/>
              <a:t> </a:t>
            </a:r>
            <a:r>
              <a:rPr lang="en-US" sz="4000" b="1"/>
              <a:t>be</a:t>
            </a:r>
            <a:r>
              <a:rPr lang="en-US" b="1"/>
              <a:t> </a:t>
            </a:r>
            <a:r>
              <a:rPr lang="en-US" sz="4000" b="1"/>
              <a:t>intelligent?</a:t>
            </a:r>
          </a:p>
        </p:txBody>
      </p:sp>
      <p:sp>
        <p:nvSpPr>
          <p:cNvPr id="110596" name="Rectangle 1028"/>
          <p:cNvSpPr>
            <a:spLocks noChangeArrowheads="1"/>
          </p:cNvSpPr>
          <p:nvPr/>
        </p:nvSpPr>
        <p:spPr bwMode="auto">
          <a:xfrm>
            <a:off x="292100" y="965200"/>
            <a:ext cx="8382000"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25000"/>
              </a:spcBef>
              <a:buClr>
                <a:schemeClr val="tx2"/>
              </a:buClr>
              <a:buFont typeface="Wingdings" charset="0"/>
              <a:buChar char="n"/>
            </a:pPr>
            <a:r>
              <a:rPr lang="en-US" sz="3000" b="0">
                <a:solidFill>
                  <a:srgbClr val="FFFFFF"/>
                </a:solidFill>
                <a:effectLst>
                  <a:outerShdw blurRad="38100" dist="38100" dir="2700000" algn="tl">
                    <a:srgbClr val="000000"/>
                  </a:outerShdw>
                </a:effectLst>
              </a:rPr>
              <a:t>Intelligence can be defined as the capability of a           system to adapt its behaviour to ever-changing                               environment. According to Alan Turing, the form                             or appearance of a system is irrelevant to its              intelligence. </a:t>
            </a:r>
          </a:p>
          <a:p>
            <a:pPr marL="384175" indent="-384175">
              <a:spcBef>
                <a:spcPct val="25000"/>
              </a:spcBef>
              <a:buClr>
                <a:schemeClr val="tx2"/>
              </a:buClr>
              <a:buFont typeface="Wingdings" charset="0"/>
              <a:buChar char="n"/>
            </a:pPr>
            <a:r>
              <a:rPr lang="en-US" sz="3000" b="0">
                <a:solidFill>
                  <a:srgbClr val="FFFFFF"/>
                </a:solidFill>
                <a:effectLst>
                  <a:outerShdw blurRad="38100" dist="38100" dir="2700000" algn="tl">
                    <a:srgbClr val="000000"/>
                  </a:outerShdw>
                </a:effectLst>
              </a:rPr>
              <a:t>Evolutionary computation simulates evolution on a computer. The result of such a simulation is a                                    series of optimisation algorithms, usually based on                          a simple set of rules. Optimisation</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iteratively                            improves the quality of solutions until an optimal,        or at least feasible, solution is found.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04800" y="428625"/>
            <a:ext cx="8382000"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60000"/>
              </a:spcBef>
            </a:pPr>
            <a:r>
              <a:rPr lang="en-US" sz="3000" b="1" u="sng">
                <a:solidFill>
                  <a:srgbClr val="FBFE00"/>
                </a:solidFill>
                <a:effectLst>
                  <a:outerShdw blurRad="38100" dist="38100" dir="2700000" algn="tl">
                    <a:srgbClr val="000000"/>
                  </a:outerShdw>
                </a:effectLst>
              </a:rPr>
              <a:t>Step 1</a:t>
            </a:r>
            <a:r>
              <a:rPr lang="en-US" sz="3000" b="1">
                <a:solidFill>
                  <a:srgbClr val="FBFE00"/>
                </a:solidFill>
                <a:effectLst>
                  <a:outerShdw blurRad="38100" dist="38100" dir="2700000" algn="tl">
                    <a:srgbClr val="000000"/>
                  </a:outerShdw>
                </a:effectLst>
              </a:rPr>
              <a:t>: </a:t>
            </a:r>
            <a:r>
              <a:rPr lang="en-US" sz="3000" b="1" i="1">
                <a:solidFill>
                  <a:srgbClr val="FBFE00"/>
                </a:solidFill>
                <a:effectLst>
                  <a:outerShdw blurRad="38100" dist="38100" dir="2700000" algn="tl">
                    <a:srgbClr val="000000"/>
                  </a:outerShdw>
                </a:effectLst>
              </a:rPr>
              <a:t>Determine the set of terminals.                                        </a:t>
            </a:r>
            <a:r>
              <a:rPr lang="en-US" sz="3000">
                <a:solidFill>
                  <a:srgbClr val="FFFFFF"/>
                </a:solidFill>
                <a:effectLst>
                  <a:outerShdw blurRad="38100" dist="38100" dir="2700000" algn="tl">
                    <a:srgbClr val="000000"/>
                  </a:outerShdw>
                </a:effectLst>
              </a:rPr>
              <a:t>The terminals correspond to the inputs of the                         computer program to be discovered. Our                                  program takes two inputs,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a:t>
            </a:r>
          </a:p>
          <a:p>
            <a:pPr marL="376238" indent="-376238">
              <a:spcBef>
                <a:spcPct val="60000"/>
              </a:spcBef>
            </a:pPr>
            <a:r>
              <a:rPr lang="en-US" sz="3000" b="1" u="sng">
                <a:solidFill>
                  <a:srgbClr val="FBFE00"/>
                </a:solidFill>
                <a:effectLst>
                  <a:outerShdw blurRad="38100" dist="38100" dir="2700000" algn="tl">
                    <a:srgbClr val="000000"/>
                  </a:outerShdw>
                </a:effectLst>
              </a:rPr>
              <a:t>Step 2</a:t>
            </a:r>
            <a:r>
              <a:rPr lang="en-US" sz="3000" b="1">
                <a:solidFill>
                  <a:srgbClr val="FBFE00"/>
                </a:solidFill>
                <a:effectLst>
                  <a:outerShdw blurRad="38100" dist="38100" dir="2700000" algn="tl">
                    <a:srgbClr val="000000"/>
                  </a:outerShdw>
                </a:effectLst>
              </a:rPr>
              <a:t>: </a:t>
            </a:r>
            <a:r>
              <a:rPr lang="en-US" sz="3000" b="1" i="1">
                <a:solidFill>
                  <a:srgbClr val="FBFE00"/>
                </a:solidFill>
                <a:effectLst>
                  <a:outerShdw blurRad="38100" dist="38100" dir="2700000" algn="tl">
                    <a:srgbClr val="000000"/>
                  </a:outerShdw>
                </a:effectLst>
              </a:rPr>
              <a:t>Select</a:t>
            </a:r>
            <a:r>
              <a:rPr lang="en-US" sz="3000" b="1" i="1">
                <a:solidFill>
                  <a:srgbClr val="000000"/>
                </a:solidFill>
                <a:effectLst>
                  <a:outerShdw blurRad="38100" dist="38100" dir="2700000" algn="tl">
                    <a:srgbClr val="FFFFFF"/>
                  </a:outerShdw>
                </a:effectLst>
              </a:rPr>
              <a:t> </a:t>
            </a:r>
            <a:r>
              <a:rPr lang="en-US" sz="3000" b="1" i="1">
                <a:solidFill>
                  <a:srgbClr val="FBFE00"/>
                </a:solidFill>
                <a:effectLst>
                  <a:outerShdw blurRad="38100" dist="38100" dir="2700000" algn="tl">
                    <a:srgbClr val="000000"/>
                  </a:outerShdw>
                </a:effectLst>
              </a:rPr>
              <a:t>the set of primitive functions.                                </a:t>
            </a:r>
            <a:r>
              <a:rPr lang="en-US" sz="3000">
                <a:solidFill>
                  <a:srgbClr val="FFFFFF"/>
                </a:solidFill>
                <a:effectLst>
                  <a:outerShdw blurRad="38100" dist="38100" dir="2700000" algn="tl">
                    <a:srgbClr val="000000"/>
                  </a:outerShdw>
                </a:effectLst>
              </a:rPr>
              <a:t>The functions can be presented by standard                           arithmetic operations, standard programming                       operations, standard mathematical functions,                               logical functions or domain-specific functions.                                Our program will use four standard arithmetic                       operations +, </a:t>
            </a:r>
            <a:r>
              <a:rPr lang="en-US" sz="3000">
                <a:solidFill>
                  <a:srgbClr val="FFFFFF"/>
                </a:solidFill>
                <a:effectLst>
                  <a:outerShdw blurRad="38100" dist="38100" dir="2700000" algn="tl">
                    <a:srgbClr val="000000"/>
                  </a:outerShdw>
                </a:effectLst>
                <a:latin typeface="Symbol" charset="0"/>
              </a:rPr>
              <a:t>-</a:t>
            </a:r>
            <a:r>
              <a:rPr lang="en-US" sz="3000">
                <a:solidFill>
                  <a:srgbClr val="FFFFFF"/>
                </a:solidFill>
                <a:effectLst>
                  <a:outerShdw blurRad="38100" dist="38100" dir="2700000" algn="tl">
                    <a:srgbClr val="000000"/>
                  </a:outerShdw>
                </a:effectLst>
              </a:rPr>
              <a:t>, * and </a:t>
            </a:r>
            <a:r>
              <a:rPr lang="en-US" sz="3000">
                <a:solidFill>
                  <a:srgbClr val="FFFFFF"/>
                </a:solidFill>
                <a:effectLst>
                  <a:outerShdw blurRad="38100" dist="38100" dir="2700000" algn="tl">
                    <a:srgbClr val="000000"/>
                  </a:outerShdw>
                </a:effectLst>
                <a:latin typeface="Symbol" charset="0"/>
              </a:rPr>
              <a:t>/</a:t>
            </a:r>
            <a:r>
              <a:rPr lang="en-US" sz="3000">
                <a:solidFill>
                  <a:srgbClr val="FFFFFF"/>
                </a:solidFill>
                <a:effectLst>
                  <a:outerShdw blurRad="38100" dist="38100" dir="2700000" algn="tl">
                    <a:srgbClr val="000000"/>
                  </a:outerShdw>
                </a:effectLst>
              </a:rPr>
              <a:t>, and one mathematical                          function </a:t>
            </a:r>
            <a:r>
              <a:rPr lang="en-US" sz="3000" i="1">
                <a:solidFill>
                  <a:srgbClr val="FFFFFF"/>
                </a:solidFill>
                <a:effectLst>
                  <a:outerShdw blurRad="38100" dist="38100" dir="2700000" algn="tl">
                    <a:srgbClr val="000000"/>
                  </a:outerShdw>
                </a:effectLst>
              </a:rPr>
              <a:t>sqrt</a:t>
            </a:r>
            <a:r>
              <a:rPr lang="en-US" sz="30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2638485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04800" y="428625"/>
            <a:ext cx="838200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50000"/>
              </a:spcBef>
            </a:pPr>
            <a:r>
              <a:rPr lang="en-US" sz="3000" b="1" u="sng" dirty="0">
                <a:solidFill>
                  <a:srgbClr val="FBFE00"/>
                </a:solidFill>
                <a:effectLst>
                  <a:outerShdw blurRad="38100" dist="38100" dir="2700000" algn="tl">
                    <a:srgbClr val="000000"/>
                  </a:outerShdw>
                </a:effectLst>
              </a:rPr>
              <a:t>Step 3</a:t>
            </a:r>
            <a:r>
              <a:rPr lang="en-US" sz="3000" b="1" dirty="0">
                <a:solidFill>
                  <a:srgbClr val="FBFE00"/>
                </a:solidFill>
                <a:effectLst>
                  <a:outerShdw blurRad="38100" dist="38100" dir="2700000" algn="tl">
                    <a:srgbClr val="000000"/>
                  </a:outerShdw>
                </a:effectLst>
              </a:rPr>
              <a:t>: </a:t>
            </a:r>
            <a:r>
              <a:rPr lang="en-US" sz="3000" b="1" i="1" dirty="0">
                <a:solidFill>
                  <a:srgbClr val="FBFE00"/>
                </a:solidFill>
                <a:effectLst>
                  <a:outerShdw blurRad="38100" dist="38100" dir="2700000" algn="tl">
                    <a:srgbClr val="000000"/>
                  </a:outerShdw>
                </a:effectLst>
              </a:rPr>
              <a:t>Define the fitness function. </a:t>
            </a:r>
            <a:r>
              <a:rPr lang="en-US" sz="3000" dirty="0">
                <a:solidFill>
                  <a:srgbClr val="FFFFFF"/>
                </a:solidFill>
                <a:effectLst>
                  <a:outerShdw blurRad="38100" dist="38100" dir="2700000" algn="tl">
                    <a:srgbClr val="000000"/>
                  </a:outerShdw>
                </a:effectLst>
              </a:rPr>
              <a:t>A fitness                           function evaluates how well a particular computer </a:t>
            </a:r>
            <a:r>
              <a:rPr lang="en-US" sz="3000" dirty="0" smtClean="0">
                <a:solidFill>
                  <a:srgbClr val="FFFFFF"/>
                </a:solidFill>
                <a:effectLst>
                  <a:outerShdw blurRad="38100" dist="38100" dir="2700000" algn="tl">
                    <a:srgbClr val="000000"/>
                  </a:outerShdw>
                </a:effectLst>
              </a:rPr>
              <a:t>program </a:t>
            </a:r>
            <a:r>
              <a:rPr lang="en-US" sz="3000" dirty="0">
                <a:solidFill>
                  <a:srgbClr val="FFFFFF"/>
                </a:solidFill>
                <a:effectLst>
                  <a:outerShdw blurRad="38100" dist="38100" dir="2700000" algn="tl">
                    <a:srgbClr val="000000"/>
                  </a:outerShdw>
                </a:effectLst>
              </a:rPr>
              <a:t>can solve the problem. For our problem</a:t>
            </a:r>
            <a:r>
              <a:rPr lang="en-US" sz="3000" dirty="0" smtClean="0">
                <a:solidFill>
                  <a:srgbClr val="FFFFFF"/>
                </a:solidFill>
                <a:effectLst>
                  <a:outerShdw blurRad="38100" dist="38100" dir="2700000" algn="tl">
                    <a:srgbClr val="000000"/>
                  </a:outerShdw>
                </a:effectLst>
              </a:rPr>
              <a:t>, the </a:t>
            </a:r>
            <a:r>
              <a:rPr lang="en-US" sz="3000" dirty="0">
                <a:solidFill>
                  <a:srgbClr val="FFFFFF"/>
                </a:solidFill>
                <a:effectLst>
                  <a:outerShdw blurRad="38100" dist="38100" dir="2700000" algn="tl">
                    <a:srgbClr val="000000"/>
                  </a:outerShdw>
                </a:effectLst>
              </a:rPr>
              <a:t>fitness of the computer program can </a:t>
            </a:r>
            <a:r>
              <a:rPr lang="en-US" sz="3000" dirty="0" smtClean="0">
                <a:solidFill>
                  <a:srgbClr val="FFFFFF"/>
                </a:solidFill>
                <a:effectLst>
                  <a:outerShdw blurRad="38100" dist="38100" dir="2700000" algn="tl">
                    <a:srgbClr val="000000"/>
                  </a:outerShdw>
                </a:effectLst>
              </a:rPr>
              <a:t>be measured </a:t>
            </a:r>
            <a:r>
              <a:rPr lang="en-US" sz="3000" dirty="0">
                <a:solidFill>
                  <a:srgbClr val="FFFFFF"/>
                </a:solidFill>
                <a:effectLst>
                  <a:outerShdw blurRad="38100" dist="38100" dir="2700000" algn="tl">
                    <a:srgbClr val="000000"/>
                  </a:outerShdw>
                </a:effectLst>
              </a:rPr>
              <a:t>by the error between the actual </a:t>
            </a:r>
            <a:r>
              <a:rPr lang="en-US" sz="3000" dirty="0" smtClean="0">
                <a:solidFill>
                  <a:srgbClr val="FFFFFF"/>
                </a:solidFill>
                <a:effectLst>
                  <a:outerShdw blurRad="38100" dist="38100" dir="2700000" algn="tl">
                    <a:srgbClr val="000000"/>
                  </a:outerShdw>
                </a:effectLst>
              </a:rPr>
              <a:t>result produced </a:t>
            </a:r>
            <a:r>
              <a:rPr lang="en-US" sz="3000" dirty="0">
                <a:solidFill>
                  <a:srgbClr val="FFFFFF"/>
                </a:solidFill>
                <a:effectLst>
                  <a:outerShdw blurRad="38100" dist="38100" dir="2700000" algn="tl">
                    <a:srgbClr val="000000"/>
                  </a:outerShdw>
                </a:effectLst>
              </a:rPr>
              <a:t>by the program and the correct </a:t>
            </a:r>
            <a:r>
              <a:rPr lang="en-US" sz="3000" dirty="0" smtClean="0">
                <a:solidFill>
                  <a:srgbClr val="FFFFFF"/>
                </a:solidFill>
                <a:effectLst>
                  <a:outerShdw blurRad="38100" dist="38100" dir="2700000" algn="tl">
                    <a:srgbClr val="000000"/>
                  </a:outerShdw>
                </a:effectLst>
              </a:rPr>
              <a:t>result given </a:t>
            </a:r>
            <a:r>
              <a:rPr lang="en-US" sz="3000" dirty="0">
                <a:solidFill>
                  <a:srgbClr val="FFFFFF"/>
                </a:solidFill>
                <a:effectLst>
                  <a:outerShdw blurRad="38100" dist="38100" dir="2700000" algn="tl">
                    <a:srgbClr val="000000"/>
                  </a:outerShdw>
                </a:effectLst>
              </a:rPr>
              <a:t>by the fitness </a:t>
            </a:r>
            <a:r>
              <a:rPr lang="en-US" sz="3000" dirty="0" smtClean="0">
                <a:solidFill>
                  <a:srgbClr val="FFFFFF"/>
                </a:solidFill>
                <a:effectLst>
                  <a:outerShdw blurRad="38100" dist="38100" dir="2700000" algn="tl">
                    <a:srgbClr val="000000"/>
                  </a:outerShdw>
                </a:effectLst>
              </a:rPr>
              <a:t>case.</a:t>
            </a:r>
          </a:p>
          <a:p>
            <a:pPr marL="376238" indent="-376238">
              <a:spcBef>
                <a:spcPct val="50000"/>
              </a:spcBef>
            </a:pPr>
            <a:r>
              <a:rPr lang="en-US" sz="3000" dirty="0" smtClean="0">
                <a:solidFill>
                  <a:srgbClr val="FFFFFF"/>
                </a:solidFill>
                <a:effectLst>
                  <a:outerShdw blurRad="38100" dist="38100" dir="2700000" algn="tl">
                    <a:srgbClr val="000000"/>
                  </a:outerShdw>
                </a:effectLst>
              </a:rPr>
              <a:t>	Typically</a:t>
            </a:r>
            <a:r>
              <a:rPr lang="en-US" sz="3000" dirty="0">
                <a:solidFill>
                  <a:srgbClr val="FFFFFF"/>
                </a:solidFill>
                <a:effectLst>
                  <a:outerShdw blurRad="38100" dist="38100" dir="2700000" algn="tl">
                    <a:srgbClr val="000000"/>
                  </a:outerShdw>
                </a:effectLst>
              </a:rPr>
              <a:t>, the error </a:t>
            </a:r>
            <a:r>
              <a:rPr lang="en-US" sz="3000" dirty="0" smtClean="0">
                <a:solidFill>
                  <a:srgbClr val="FFFFFF"/>
                </a:solidFill>
                <a:effectLst>
                  <a:outerShdw blurRad="38100" dist="38100" dir="2700000" algn="tl">
                    <a:srgbClr val="000000"/>
                  </a:outerShdw>
                </a:effectLst>
              </a:rPr>
              <a:t>is not </a:t>
            </a:r>
            <a:r>
              <a:rPr lang="en-US" sz="3000" dirty="0">
                <a:solidFill>
                  <a:srgbClr val="FFFFFF"/>
                </a:solidFill>
                <a:effectLst>
                  <a:outerShdw blurRad="38100" dist="38100" dir="2700000" algn="tl">
                    <a:srgbClr val="000000"/>
                  </a:outerShdw>
                </a:effectLst>
              </a:rPr>
              <a:t>measured over just one fitness case, </a:t>
            </a:r>
            <a:r>
              <a:rPr lang="en-US" sz="3000" dirty="0" smtClean="0">
                <a:solidFill>
                  <a:srgbClr val="FFFFFF"/>
                </a:solidFill>
                <a:effectLst>
                  <a:outerShdw blurRad="38100" dist="38100" dir="2700000" algn="tl">
                    <a:srgbClr val="000000"/>
                  </a:outerShdw>
                </a:effectLst>
              </a:rPr>
              <a:t>but instead </a:t>
            </a:r>
            <a:r>
              <a:rPr lang="en-US" sz="3000" dirty="0">
                <a:solidFill>
                  <a:srgbClr val="FFFFFF"/>
                </a:solidFill>
                <a:effectLst>
                  <a:outerShdw blurRad="38100" dist="38100" dir="2700000" algn="tl">
                    <a:srgbClr val="000000"/>
                  </a:outerShdw>
                </a:effectLst>
              </a:rPr>
              <a:t>calculated as a sum of the absolute </a:t>
            </a:r>
            <a:r>
              <a:rPr lang="en-US" sz="3000" dirty="0" smtClean="0">
                <a:solidFill>
                  <a:srgbClr val="FFFFFF"/>
                </a:solidFill>
                <a:effectLst>
                  <a:outerShdw blurRad="38100" dist="38100" dir="2700000" algn="tl">
                    <a:srgbClr val="000000"/>
                  </a:outerShdw>
                </a:effectLst>
              </a:rPr>
              <a:t>errors over </a:t>
            </a:r>
            <a:r>
              <a:rPr lang="en-US" sz="3000" dirty="0">
                <a:solidFill>
                  <a:srgbClr val="FFFFFF"/>
                </a:solidFill>
                <a:effectLst>
                  <a:outerShdw blurRad="38100" dist="38100" dir="2700000" algn="tl">
                    <a:srgbClr val="000000"/>
                  </a:outerShdw>
                </a:effectLst>
              </a:rPr>
              <a:t>a number of fitness cases. The closer </a:t>
            </a:r>
            <a:r>
              <a:rPr lang="en-US" sz="3000" dirty="0" smtClean="0">
                <a:solidFill>
                  <a:srgbClr val="FFFFFF"/>
                </a:solidFill>
                <a:effectLst>
                  <a:outerShdw blurRad="38100" dist="38100" dir="2700000" algn="tl">
                    <a:srgbClr val="000000"/>
                  </a:outerShdw>
                </a:effectLst>
              </a:rPr>
              <a:t>this  </a:t>
            </a:r>
            <a:r>
              <a:rPr lang="en-US" sz="3000" dirty="0">
                <a:solidFill>
                  <a:srgbClr val="FFFFFF"/>
                </a:solidFill>
                <a:effectLst>
                  <a:outerShdw blurRad="38100" dist="38100" dir="2700000" algn="tl">
                    <a:srgbClr val="000000"/>
                  </a:outerShdw>
                </a:effectLst>
              </a:rPr>
              <a:t>sum is to zero, the better the computer program.</a:t>
            </a:r>
          </a:p>
        </p:txBody>
      </p:sp>
    </p:spTree>
    <p:extLst>
      <p:ext uri="{BB962C8B-B14F-4D97-AF65-F5344CB8AC3E}">
        <p14:creationId xmlns:p14="http://schemas.microsoft.com/office/powerpoint/2010/main" val="1340382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04800" y="423863"/>
            <a:ext cx="838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80000"/>
              </a:spcBef>
            </a:pPr>
            <a:r>
              <a:rPr lang="en-US" sz="3000" b="1" u="sng" dirty="0">
                <a:solidFill>
                  <a:srgbClr val="FBFE00"/>
                </a:solidFill>
                <a:effectLst>
                  <a:outerShdw blurRad="38100" dist="38100" dir="2700000" algn="tl">
                    <a:srgbClr val="000000"/>
                  </a:outerShdw>
                </a:effectLst>
              </a:rPr>
              <a:t>Step 4</a:t>
            </a:r>
            <a:r>
              <a:rPr lang="en-US" sz="3000" b="1" dirty="0">
                <a:solidFill>
                  <a:srgbClr val="FBFE00"/>
                </a:solidFill>
                <a:effectLst>
                  <a:outerShdw blurRad="38100" dist="38100" dir="2700000" algn="tl">
                    <a:srgbClr val="000000"/>
                  </a:outerShdw>
                </a:effectLst>
              </a:rPr>
              <a:t>: </a:t>
            </a:r>
            <a:r>
              <a:rPr lang="en-US" sz="3000" b="1" i="1" dirty="0">
                <a:solidFill>
                  <a:srgbClr val="FBFE00"/>
                </a:solidFill>
                <a:effectLst>
                  <a:outerShdw blurRad="38100" dist="38100" dir="2700000" algn="tl">
                    <a:srgbClr val="000000"/>
                  </a:outerShdw>
                </a:effectLst>
              </a:rPr>
              <a:t>Decide on the parameters for controlling                            the run. </a:t>
            </a:r>
            <a:r>
              <a:rPr lang="en-US" sz="3000" dirty="0">
                <a:solidFill>
                  <a:srgbClr val="FFFFFF"/>
                </a:solidFill>
                <a:effectLst>
                  <a:outerShdw blurRad="38100" dist="38100" dir="2700000" algn="tl">
                    <a:srgbClr val="000000"/>
                  </a:outerShdw>
                </a:effectLst>
              </a:rPr>
              <a:t>For controlling a run, genetic                               programming uses the same primary </a:t>
            </a:r>
            <a:r>
              <a:rPr lang="en-US" sz="3000" dirty="0" smtClean="0">
                <a:solidFill>
                  <a:srgbClr val="FFFFFF"/>
                </a:solidFill>
                <a:effectLst>
                  <a:outerShdw blurRad="38100" dist="38100" dir="2700000" algn="tl">
                    <a:srgbClr val="000000"/>
                  </a:outerShdw>
                </a:effectLst>
              </a:rPr>
              <a:t>parameters as </a:t>
            </a:r>
            <a:r>
              <a:rPr lang="en-US" sz="3000" dirty="0">
                <a:solidFill>
                  <a:srgbClr val="FFFFFF"/>
                </a:solidFill>
                <a:effectLst>
                  <a:outerShdw blurRad="38100" dist="38100" dir="2700000" algn="tl">
                    <a:srgbClr val="000000"/>
                  </a:outerShdw>
                </a:effectLst>
              </a:rPr>
              <a:t>those used for GAs. They include </a:t>
            </a:r>
            <a:r>
              <a:rPr lang="en-US" sz="3000" dirty="0" smtClean="0">
                <a:solidFill>
                  <a:srgbClr val="FFFFFF"/>
                </a:solidFill>
                <a:effectLst>
                  <a:outerShdw blurRad="38100" dist="38100" dir="2700000" algn="tl">
                    <a:srgbClr val="000000"/>
                  </a:outerShdw>
                </a:effectLst>
              </a:rPr>
              <a:t>the  </a:t>
            </a:r>
            <a:r>
              <a:rPr lang="en-US" sz="3000" dirty="0">
                <a:solidFill>
                  <a:srgbClr val="FFFFFF"/>
                </a:solidFill>
                <a:effectLst>
                  <a:outerShdw blurRad="38100" dist="38100" dir="2700000" algn="tl">
                    <a:srgbClr val="000000"/>
                  </a:outerShdw>
                </a:effectLst>
              </a:rPr>
              <a:t>population size and the maximum number </a:t>
            </a:r>
            <a:r>
              <a:rPr lang="en-US" sz="3000" dirty="0" smtClean="0">
                <a:solidFill>
                  <a:srgbClr val="FFFFFF"/>
                </a:solidFill>
                <a:effectLst>
                  <a:outerShdw blurRad="38100" dist="38100" dir="2700000" algn="tl">
                    <a:srgbClr val="000000"/>
                  </a:outerShdw>
                </a:effectLst>
              </a:rPr>
              <a:t>of generations </a:t>
            </a:r>
            <a:r>
              <a:rPr lang="en-US" sz="3000" dirty="0">
                <a:solidFill>
                  <a:srgbClr val="FFFFFF"/>
                </a:solidFill>
                <a:effectLst>
                  <a:outerShdw blurRad="38100" dist="38100" dir="2700000" algn="tl">
                    <a:srgbClr val="000000"/>
                  </a:outerShdw>
                </a:effectLst>
              </a:rPr>
              <a:t>to be run.</a:t>
            </a:r>
          </a:p>
          <a:p>
            <a:pPr marL="376238" indent="-376238">
              <a:spcBef>
                <a:spcPct val="80000"/>
              </a:spcBef>
            </a:pPr>
            <a:r>
              <a:rPr lang="en-US" sz="3000" b="1" u="sng" dirty="0">
                <a:solidFill>
                  <a:srgbClr val="FBFE00"/>
                </a:solidFill>
                <a:effectLst>
                  <a:outerShdw blurRad="38100" dist="38100" dir="2700000" algn="tl">
                    <a:srgbClr val="000000"/>
                  </a:outerShdw>
                </a:effectLst>
              </a:rPr>
              <a:t>Step 5</a:t>
            </a:r>
            <a:r>
              <a:rPr lang="en-US" sz="3000" b="1" dirty="0">
                <a:solidFill>
                  <a:srgbClr val="FBFE00"/>
                </a:solidFill>
                <a:effectLst>
                  <a:outerShdw blurRad="38100" dist="38100" dir="2700000" algn="tl">
                    <a:srgbClr val="000000"/>
                  </a:outerShdw>
                </a:effectLst>
              </a:rPr>
              <a:t>: </a:t>
            </a:r>
            <a:r>
              <a:rPr lang="en-US" sz="3000" b="1" i="1" dirty="0">
                <a:solidFill>
                  <a:srgbClr val="FBFE00"/>
                </a:solidFill>
                <a:effectLst>
                  <a:outerShdw blurRad="38100" dist="38100" dir="2700000" algn="tl">
                    <a:srgbClr val="000000"/>
                  </a:outerShdw>
                </a:effectLst>
              </a:rPr>
              <a:t>Choose the method for designating a                              result of the run. </a:t>
            </a:r>
            <a:r>
              <a:rPr lang="en-US" sz="3000" dirty="0">
                <a:solidFill>
                  <a:srgbClr val="FFFFFF"/>
                </a:solidFill>
                <a:effectLst>
                  <a:outerShdw blurRad="38100" dist="38100" dir="2700000" algn="tl">
                    <a:srgbClr val="000000"/>
                  </a:outerShdw>
                </a:effectLst>
              </a:rPr>
              <a:t>It is common practice in                                 genetic programming to designate the best-so-</a:t>
            </a:r>
            <a:r>
              <a:rPr lang="en-US" sz="3000" dirty="0" smtClean="0">
                <a:solidFill>
                  <a:srgbClr val="FFFFFF"/>
                </a:solidFill>
                <a:effectLst>
                  <a:outerShdw blurRad="38100" dist="38100" dir="2700000" algn="tl">
                    <a:srgbClr val="000000"/>
                  </a:outerShdw>
                </a:effectLst>
              </a:rPr>
              <a:t>far </a:t>
            </a:r>
            <a:r>
              <a:rPr lang="en-US" sz="3000" dirty="0">
                <a:solidFill>
                  <a:srgbClr val="FFFFFF"/>
                </a:solidFill>
                <a:effectLst>
                  <a:outerShdw blurRad="38100" dist="38100" dir="2700000" algn="tl">
                    <a:srgbClr val="000000"/>
                  </a:outerShdw>
                </a:effectLst>
              </a:rPr>
              <a:t>generated program as the result of a run.</a:t>
            </a:r>
          </a:p>
        </p:txBody>
      </p:sp>
    </p:spTree>
    <p:extLst>
      <p:ext uri="{BB962C8B-B14F-4D97-AF65-F5344CB8AC3E}">
        <p14:creationId xmlns:p14="http://schemas.microsoft.com/office/powerpoint/2010/main" val="2782587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04800" y="492125"/>
            <a:ext cx="83820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100000"/>
              </a:spcBef>
            </a:pPr>
            <a:r>
              <a:rPr lang="en-US" sz="3000" dirty="0">
                <a:solidFill>
                  <a:srgbClr val="FFFFFF"/>
                </a:solidFill>
                <a:effectLst>
                  <a:outerShdw blurRad="38100" dist="38100" dir="2700000" algn="tl">
                    <a:srgbClr val="000000"/>
                  </a:outerShdw>
                </a:effectLst>
              </a:rPr>
              <a:t>Once these five steps are complete, a run can be       made. The run of genetic programming starts </a:t>
            </a:r>
            <a:r>
              <a:rPr lang="en-US" sz="3000" dirty="0" smtClean="0">
                <a:solidFill>
                  <a:srgbClr val="FFFFFF"/>
                </a:solidFill>
                <a:effectLst>
                  <a:outerShdw blurRad="38100" dist="38100" dir="2700000" algn="tl">
                    <a:srgbClr val="000000"/>
                  </a:outerShdw>
                </a:effectLst>
              </a:rPr>
              <a:t>with a </a:t>
            </a:r>
            <a:r>
              <a:rPr lang="en-US" sz="3000" dirty="0">
                <a:solidFill>
                  <a:srgbClr val="FFFFFF"/>
                </a:solidFill>
                <a:effectLst>
                  <a:outerShdw blurRad="38100" dist="38100" dir="2700000" algn="tl">
                    <a:srgbClr val="000000"/>
                  </a:outerShdw>
                </a:effectLst>
              </a:rPr>
              <a:t>random generation of an initial population </a:t>
            </a:r>
            <a:r>
              <a:rPr lang="en-US" sz="3000" dirty="0" smtClean="0">
                <a:solidFill>
                  <a:srgbClr val="FFFFFF"/>
                </a:solidFill>
                <a:effectLst>
                  <a:outerShdw blurRad="38100" dist="38100" dir="2700000" algn="tl">
                    <a:srgbClr val="000000"/>
                  </a:outerShdw>
                </a:effectLst>
              </a:rPr>
              <a:t>of computer </a:t>
            </a:r>
            <a:r>
              <a:rPr lang="en-US" sz="3000" dirty="0">
                <a:solidFill>
                  <a:srgbClr val="FFFFFF"/>
                </a:solidFill>
                <a:effectLst>
                  <a:outerShdw blurRad="38100" dist="38100" dir="2700000" algn="tl">
                    <a:srgbClr val="000000"/>
                  </a:outerShdw>
                </a:effectLst>
              </a:rPr>
              <a:t>programs. Each program is composed of functions +, </a:t>
            </a:r>
            <a:r>
              <a:rPr lang="en-US" sz="3000" dirty="0">
                <a:solidFill>
                  <a:srgbClr val="FFFFFF"/>
                </a:solidFill>
                <a:effectLst>
                  <a:outerShdw blurRad="38100" dist="38100" dir="2700000" algn="tl">
                    <a:srgbClr val="000000"/>
                  </a:outerShdw>
                </a:effectLst>
                <a:latin typeface="Symbol" charset="0"/>
              </a:rPr>
              <a:t>-</a:t>
            </a:r>
            <a:r>
              <a:rPr lang="en-US" sz="3000" dirty="0">
                <a:solidFill>
                  <a:srgbClr val="FFFFFF"/>
                </a:solidFill>
                <a:effectLst>
                  <a:outerShdw blurRad="38100" dist="38100" dir="2700000" algn="tl">
                    <a:srgbClr val="000000"/>
                  </a:outerShdw>
                </a:effectLst>
              </a:rPr>
              <a:t>, </a:t>
            </a:r>
            <a:r>
              <a:rPr lang="en-US" sz="3000" baseline="-25000" dirty="0">
                <a:solidFill>
                  <a:srgbClr val="FFFFFF"/>
                </a:solidFill>
                <a:effectLst/>
              </a:rPr>
              <a:t>*</a:t>
            </a:r>
            <a:r>
              <a:rPr lang="en-US" sz="3000" dirty="0">
                <a:solidFill>
                  <a:srgbClr val="FFFFFF"/>
                </a:solidFill>
                <a:effectLst/>
              </a:rPr>
              <a:t>,</a:t>
            </a:r>
            <a:r>
              <a:rPr lang="en-US" sz="3000" dirty="0">
                <a:solidFill>
                  <a:srgbClr val="FFFFFF"/>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latin typeface="Symbol" charset="0"/>
              </a:rPr>
              <a:t>/ </a:t>
            </a:r>
            <a:r>
              <a:rPr lang="en-US" sz="3000" dirty="0">
                <a:solidFill>
                  <a:srgbClr val="FFFFFF"/>
                </a:solidFill>
                <a:effectLst>
                  <a:outerShdw blurRad="38100" dist="38100" dir="2700000" algn="tl">
                    <a:srgbClr val="000000"/>
                  </a:outerShdw>
                </a:effectLst>
              </a:rPr>
              <a:t>and </a:t>
            </a:r>
            <a:r>
              <a:rPr lang="en-US" sz="3000" i="1" dirty="0" err="1">
                <a:solidFill>
                  <a:srgbClr val="FFFFFF"/>
                </a:solidFill>
                <a:effectLst>
                  <a:outerShdw blurRad="38100" dist="38100" dir="2700000" algn="tl">
                    <a:srgbClr val="000000"/>
                  </a:outerShdw>
                </a:effectLst>
              </a:rPr>
              <a:t>sqrt</a:t>
            </a:r>
            <a:r>
              <a:rPr lang="en-US" sz="3000" dirty="0">
                <a:solidFill>
                  <a:srgbClr val="FFFFFF"/>
                </a:solidFill>
                <a:effectLst>
                  <a:outerShdw blurRad="38100" dist="38100" dir="2700000" algn="tl">
                    <a:srgbClr val="000000"/>
                  </a:outerShdw>
                </a:effectLst>
              </a:rPr>
              <a:t>, and terminals </a:t>
            </a:r>
            <a:r>
              <a:rPr lang="en-US" sz="3000" i="1" dirty="0">
                <a:solidFill>
                  <a:srgbClr val="FFFFFF"/>
                </a:solidFill>
                <a:effectLst>
                  <a:outerShdw blurRad="38100" dist="38100" dir="2700000" algn="tl">
                    <a:srgbClr val="000000"/>
                  </a:outerShdw>
                </a:effectLst>
              </a:rPr>
              <a:t>a </a:t>
            </a:r>
            <a:r>
              <a:rPr lang="en-US" sz="3000" dirty="0">
                <a:solidFill>
                  <a:srgbClr val="FFFFFF"/>
                </a:solidFill>
                <a:effectLst>
                  <a:outerShdw blurRad="38100" dist="38100" dir="2700000" algn="tl">
                    <a:srgbClr val="000000"/>
                  </a:outerShdw>
                </a:effectLst>
              </a:rPr>
              <a:t>and </a:t>
            </a:r>
            <a:r>
              <a:rPr lang="en-US" sz="3000" i="1" dirty="0">
                <a:solidFill>
                  <a:srgbClr val="FFFFFF"/>
                </a:solidFill>
                <a:effectLst>
                  <a:outerShdw blurRad="38100" dist="38100" dir="2700000" algn="tl">
                    <a:srgbClr val="000000"/>
                  </a:outerShdw>
                </a:effectLst>
              </a:rPr>
              <a:t>b</a:t>
            </a:r>
            <a:r>
              <a:rPr lang="en-US" sz="3000" dirty="0">
                <a:solidFill>
                  <a:srgbClr val="FFFFFF"/>
                </a:solidFill>
                <a:effectLst>
                  <a:outerShdw blurRad="38100" dist="38100" dir="2700000" algn="tl">
                    <a:srgbClr val="000000"/>
                  </a:outerShdw>
                </a:effectLst>
              </a:rPr>
              <a:t>.</a:t>
            </a:r>
          </a:p>
          <a:p>
            <a:pPr>
              <a:spcBef>
                <a:spcPct val="100000"/>
              </a:spcBef>
            </a:pPr>
            <a:r>
              <a:rPr lang="en-US" sz="3000" dirty="0">
                <a:solidFill>
                  <a:srgbClr val="FFFFFF"/>
                </a:solidFill>
                <a:effectLst>
                  <a:outerShdw blurRad="38100" dist="38100" dir="2700000" algn="tl">
                    <a:srgbClr val="000000"/>
                  </a:outerShdw>
                </a:effectLst>
              </a:rPr>
              <a:t>In the initial population, all computer programs  usually have poor fitness, but some individuals are more fit than others. Just as a fitter chromosome is more likely to be selected for reproduction, so a  fitter computer program is more likely to survive by copying itself into the next generation.</a:t>
            </a:r>
          </a:p>
        </p:txBody>
      </p:sp>
    </p:spTree>
    <p:extLst>
      <p:ext uri="{BB962C8B-B14F-4D97-AF65-F5344CB8AC3E}">
        <p14:creationId xmlns:p14="http://schemas.microsoft.com/office/powerpoint/2010/main" val="342801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381000" y="209550"/>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4000" b="1">
                <a:solidFill>
                  <a:srgbClr val="FBFE00"/>
                </a:solidFill>
                <a:effectLst>
                  <a:outerShdw blurRad="38100" dist="38100" dir="2700000" algn="tl">
                    <a:srgbClr val="000000"/>
                  </a:outerShdw>
                </a:effectLst>
              </a:rPr>
              <a:t>Crossover in genetic programming:</a:t>
            </a:r>
          </a:p>
        </p:txBody>
      </p:sp>
      <p:sp>
        <p:nvSpPr>
          <p:cNvPr id="131075" name="Rectangle 3"/>
          <p:cNvSpPr>
            <a:spLocks noChangeArrowheads="1"/>
          </p:cNvSpPr>
          <p:nvPr/>
        </p:nvSpPr>
        <p:spPr bwMode="auto">
          <a:xfrm>
            <a:off x="2019300" y="779463"/>
            <a:ext cx="510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r>
              <a:rPr lang="en-US" sz="3400" b="1" i="1">
                <a:solidFill>
                  <a:srgbClr val="FBFE00"/>
                </a:solidFill>
                <a:effectLst>
                  <a:outerShdw blurRad="38100" dist="38100" dir="2700000" algn="tl">
                    <a:srgbClr val="000000"/>
                  </a:outerShdw>
                </a:effectLst>
              </a:rPr>
              <a:t>Two parental S-expressions</a:t>
            </a:r>
          </a:p>
        </p:txBody>
      </p:sp>
      <p:pic>
        <p:nvPicPr>
          <p:cNvPr id="131076" name="Picture 4" descr="G:\books\Pe_uk\Powerpoint\Negnevitsky\final\ppt\ch10\wmf\Slide10-23.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392238"/>
            <a:ext cx="87153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31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211138"/>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4000" b="1">
                <a:solidFill>
                  <a:srgbClr val="FBFE00"/>
                </a:solidFill>
                <a:effectLst>
                  <a:outerShdw blurRad="38100" dist="38100" dir="2700000" algn="tl">
                    <a:srgbClr val="000000"/>
                  </a:outerShdw>
                </a:effectLst>
              </a:rPr>
              <a:t>Crossover in genetic programming:</a:t>
            </a:r>
          </a:p>
        </p:txBody>
      </p:sp>
      <p:sp>
        <p:nvSpPr>
          <p:cNvPr id="1027" name="Rectangle 3"/>
          <p:cNvSpPr>
            <a:spLocks noChangeArrowheads="1"/>
          </p:cNvSpPr>
          <p:nvPr/>
        </p:nvSpPr>
        <p:spPr bwMode="auto">
          <a:xfrm>
            <a:off x="2019300" y="774700"/>
            <a:ext cx="52498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r>
              <a:rPr lang="en-US" sz="3400" b="1" i="1">
                <a:solidFill>
                  <a:srgbClr val="FBFE00"/>
                </a:solidFill>
                <a:effectLst>
                  <a:outerShdw blurRad="38100" dist="38100" dir="2700000" algn="tl">
                    <a:srgbClr val="000000"/>
                  </a:outerShdw>
                </a:effectLst>
              </a:rPr>
              <a:t>Two offspring S-expressions</a:t>
            </a:r>
          </a:p>
        </p:txBody>
      </p:sp>
      <p:pic>
        <p:nvPicPr>
          <p:cNvPr id="1028" name="Picture 4" descr="G:\books\Pe_uk\Powerpoint\Negnevitsky\final\ppt\ch10\wmf\Slide10-2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1419225"/>
            <a:ext cx="8959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2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04800" y="1216025"/>
            <a:ext cx="8382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A mutation operator can randomly change any   function or any terminal in the LISP S-expression. Under mutation, a function can only be replaced by  a function and a terminal can only be replaced by a terminal.</a:t>
            </a:r>
          </a:p>
        </p:txBody>
      </p:sp>
      <p:sp>
        <p:nvSpPr>
          <p:cNvPr id="132099" name="Rectangle 3"/>
          <p:cNvSpPr>
            <a:spLocks noChangeArrowheads="1"/>
          </p:cNvSpPr>
          <p:nvPr/>
        </p:nvSpPr>
        <p:spPr bwMode="auto">
          <a:xfrm>
            <a:off x="433388" y="365125"/>
            <a:ext cx="7567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r>
              <a:rPr lang="en-US" sz="4000" b="1">
                <a:solidFill>
                  <a:srgbClr val="FBFE00"/>
                </a:solidFill>
                <a:effectLst>
                  <a:outerShdw blurRad="38100" dist="38100" dir="2700000" algn="tl">
                    <a:srgbClr val="000000"/>
                  </a:outerShdw>
                </a:effectLst>
              </a:rPr>
              <a:t>Mutation in genetic programming</a:t>
            </a:r>
          </a:p>
        </p:txBody>
      </p:sp>
    </p:spTree>
    <p:extLst>
      <p:ext uri="{BB962C8B-B14F-4D97-AF65-F5344CB8AC3E}">
        <p14:creationId xmlns:p14="http://schemas.microsoft.com/office/powerpoint/2010/main" val="2314355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2425700" y="825500"/>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400" b="1" i="1">
                <a:solidFill>
                  <a:srgbClr val="FBFE00"/>
                </a:solidFill>
                <a:effectLst>
                  <a:outerShdw blurRad="38100" dist="38100" dir="2700000" algn="tl">
                    <a:srgbClr val="000000"/>
                  </a:outerShdw>
                </a:effectLst>
              </a:rPr>
              <a:t>Original S-expressions</a:t>
            </a:r>
          </a:p>
        </p:txBody>
      </p:sp>
      <p:sp>
        <p:nvSpPr>
          <p:cNvPr id="133123" name="Rectangle 3"/>
          <p:cNvSpPr>
            <a:spLocks noChangeArrowheads="1"/>
          </p:cNvSpPr>
          <p:nvPr/>
        </p:nvSpPr>
        <p:spPr bwMode="auto">
          <a:xfrm>
            <a:off x="720725" y="212725"/>
            <a:ext cx="7737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Mutation in genetic programming:</a:t>
            </a:r>
          </a:p>
        </p:txBody>
      </p:sp>
      <p:pic>
        <p:nvPicPr>
          <p:cNvPr id="133127" name="Picture 7" descr="I:\books\Pe_uk\Powerpoint\Negnevitsky\final\ppt\ch10\Slide10-26.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557338"/>
            <a:ext cx="8331200" cy="485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24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2057400" y="815975"/>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400" b="1" i="1">
                <a:solidFill>
                  <a:srgbClr val="FBFE00"/>
                </a:solidFill>
                <a:effectLst>
                  <a:outerShdw blurRad="38100" dist="38100" dir="2700000" algn="tl">
                    <a:srgbClr val="000000"/>
                  </a:outerShdw>
                </a:effectLst>
              </a:rPr>
              <a:t>Mutated S-expressions</a:t>
            </a:r>
          </a:p>
        </p:txBody>
      </p:sp>
      <p:sp>
        <p:nvSpPr>
          <p:cNvPr id="134147" name="Rectangle 3"/>
          <p:cNvSpPr>
            <a:spLocks noChangeArrowheads="1"/>
          </p:cNvSpPr>
          <p:nvPr/>
        </p:nvSpPr>
        <p:spPr bwMode="auto">
          <a:xfrm>
            <a:off x="719138" y="212725"/>
            <a:ext cx="7737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Mutation in genetic programming:</a:t>
            </a:r>
          </a:p>
        </p:txBody>
      </p:sp>
      <p:pic>
        <p:nvPicPr>
          <p:cNvPr id="134150" name="Picture 6" descr="G:\books\Pe_uk\Powerpoint\Negnevitsky\final\ppt\ch10\wmf\Slide10-2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477963"/>
            <a:ext cx="8482013"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356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04800" y="1635125"/>
            <a:ext cx="8382000"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5763" indent="-385763">
              <a:spcBef>
                <a:spcPct val="75000"/>
              </a:spcBef>
            </a:pPr>
            <a:r>
              <a:rPr lang="en-US" sz="3000" b="1" u="sng" dirty="0">
                <a:solidFill>
                  <a:srgbClr val="FBFE00"/>
                </a:solidFill>
                <a:effectLst>
                  <a:outerShdw blurRad="38100" dist="38100" dir="2700000" algn="tl">
                    <a:srgbClr val="000000"/>
                  </a:outerShdw>
                </a:effectLst>
              </a:rPr>
              <a:t>Step 1</a:t>
            </a:r>
            <a:r>
              <a:rPr lang="en-US" sz="3000" b="1" dirty="0">
                <a:solidFill>
                  <a:srgbClr val="FBFE00"/>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rPr>
              <a:t>Assign the maximum number of </a:t>
            </a:r>
            <a:r>
              <a:rPr lang="en-US" sz="3000" dirty="0" smtClean="0">
                <a:solidFill>
                  <a:srgbClr val="FFFFFF"/>
                </a:solidFill>
                <a:effectLst>
                  <a:outerShdw blurRad="38100" dist="38100" dir="2700000" algn="tl">
                    <a:srgbClr val="000000"/>
                  </a:outerShdw>
                </a:effectLst>
              </a:rPr>
              <a:t>generations to </a:t>
            </a:r>
            <a:r>
              <a:rPr lang="en-US" sz="3000" dirty="0">
                <a:solidFill>
                  <a:srgbClr val="FFFFFF"/>
                </a:solidFill>
                <a:effectLst>
                  <a:outerShdw blurRad="38100" dist="38100" dir="2700000" algn="tl">
                    <a:srgbClr val="000000"/>
                  </a:outerShdw>
                </a:effectLst>
              </a:rPr>
              <a:t>be run and probabilities for cloning, </a:t>
            </a:r>
            <a:r>
              <a:rPr lang="en-US" sz="3000" dirty="0" smtClean="0">
                <a:solidFill>
                  <a:srgbClr val="FFFFFF"/>
                </a:solidFill>
                <a:effectLst>
                  <a:outerShdw blurRad="38100" dist="38100" dir="2700000" algn="tl">
                    <a:srgbClr val="000000"/>
                  </a:outerShdw>
                </a:effectLst>
              </a:rPr>
              <a:t>crossover </a:t>
            </a:r>
            <a:r>
              <a:rPr lang="en-US" sz="3000" dirty="0">
                <a:solidFill>
                  <a:srgbClr val="FFFFFF"/>
                </a:solidFill>
                <a:effectLst>
                  <a:outerShdw blurRad="38100" dist="38100" dir="2700000" algn="tl">
                    <a:srgbClr val="000000"/>
                  </a:outerShdw>
                </a:effectLst>
              </a:rPr>
              <a:t>and mutation. Note that the sum of the </a:t>
            </a:r>
            <a:r>
              <a:rPr lang="en-US" sz="3000" dirty="0" smtClean="0">
                <a:solidFill>
                  <a:srgbClr val="FFFFFF"/>
                </a:solidFill>
                <a:effectLst>
                  <a:outerShdw blurRad="38100" dist="38100" dir="2700000" algn="tl">
                    <a:srgbClr val="000000"/>
                  </a:outerShdw>
                </a:effectLst>
              </a:rPr>
              <a:t>probability of </a:t>
            </a:r>
            <a:r>
              <a:rPr lang="en-US" sz="3000" dirty="0">
                <a:solidFill>
                  <a:srgbClr val="FFFFFF"/>
                </a:solidFill>
                <a:effectLst>
                  <a:outerShdw blurRad="38100" dist="38100" dir="2700000" algn="tl">
                    <a:srgbClr val="000000"/>
                  </a:outerShdw>
                </a:effectLst>
              </a:rPr>
              <a:t>cloning, the probability of crossover and </a:t>
            </a:r>
            <a:r>
              <a:rPr lang="en-US" sz="3000" dirty="0" smtClean="0">
                <a:solidFill>
                  <a:srgbClr val="FFFFFF"/>
                </a:solidFill>
                <a:effectLst>
                  <a:outerShdw blurRad="38100" dist="38100" dir="2700000" algn="tl">
                    <a:srgbClr val="000000"/>
                  </a:outerShdw>
                </a:effectLst>
              </a:rPr>
              <a:t>the probability </a:t>
            </a:r>
            <a:r>
              <a:rPr lang="en-US" sz="3000" dirty="0">
                <a:solidFill>
                  <a:srgbClr val="FFFFFF"/>
                </a:solidFill>
                <a:effectLst>
                  <a:outerShdw blurRad="38100" dist="38100" dir="2700000" algn="tl">
                    <a:srgbClr val="000000"/>
                  </a:outerShdw>
                </a:effectLst>
              </a:rPr>
              <a:t>of mutation must be equal to one.</a:t>
            </a:r>
          </a:p>
          <a:p>
            <a:pPr marL="385763" indent="-385763">
              <a:spcBef>
                <a:spcPct val="75000"/>
              </a:spcBef>
            </a:pPr>
            <a:r>
              <a:rPr lang="en-US" sz="3000" b="1" u="sng" dirty="0">
                <a:solidFill>
                  <a:srgbClr val="FBFE00"/>
                </a:solidFill>
                <a:effectLst>
                  <a:outerShdw blurRad="38100" dist="38100" dir="2700000" algn="tl">
                    <a:srgbClr val="000000"/>
                  </a:outerShdw>
                </a:effectLst>
              </a:rPr>
              <a:t>Step 2</a:t>
            </a:r>
            <a:r>
              <a:rPr lang="en-US" sz="3000" b="1" dirty="0">
                <a:solidFill>
                  <a:srgbClr val="FBFE00"/>
                </a:solidFill>
                <a:effectLst>
                  <a:outerShdw blurRad="38100" dist="38100" dir="2700000" algn="tl">
                    <a:srgbClr val="000000"/>
                  </a:outerShdw>
                </a:effectLst>
              </a:rPr>
              <a:t>: </a:t>
            </a:r>
            <a:r>
              <a:rPr lang="en-US" sz="3000" b="1" dirty="0">
                <a:solidFill>
                  <a:srgbClr val="FFFFFF"/>
                </a:solidFill>
                <a:effectLst>
                  <a:outerShdw blurRad="38100" dist="38100" dir="2700000" algn="tl">
                    <a:srgbClr val="000000"/>
                  </a:outerShdw>
                </a:effectLst>
              </a:rPr>
              <a:t>G</a:t>
            </a:r>
            <a:r>
              <a:rPr lang="en-US" sz="3000" dirty="0">
                <a:solidFill>
                  <a:srgbClr val="FFFFFF"/>
                </a:solidFill>
                <a:effectLst>
                  <a:outerShdw blurRad="38100" dist="38100" dir="2700000" algn="tl">
                    <a:srgbClr val="000000"/>
                  </a:outerShdw>
                </a:effectLst>
              </a:rPr>
              <a:t>enerate an initial population of computer                programs of size </a:t>
            </a:r>
            <a:r>
              <a:rPr lang="en-US" sz="3000" i="1" dirty="0">
                <a:solidFill>
                  <a:srgbClr val="FFFFFF"/>
                </a:solidFill>
                <a:effectLst>
                  <a:outerShdw blurRad="38100" dist="38100" dir="2700000" algn="tl">
                    <a:srgbClr val="000000"/>
                  </a:outerShdw>
                </a:effectLst>
              </a:rPr>
              <a:t>N </a:t>
            </a:r>
            <a:r>
              <a:rPr lang="en-US" sz="3000" dirty="0">
                <a:solidFill>
                  <a:srgbClr val="FFFFFF"/>
                </a:solidFill>
                <a:effectLst>
                  <a:outerShdw blurRad="38100" dist="38100" dir="2700000" algn="tl">
                    <a:srgbClr val="000000"/>
                  </a:outerShdw>
                </a:effectLst>
              </a:rPr>
              <a:t>by combining randomly                            selected functions and terminals.                                             </a:t>
            </a:r>
          </a:p>
        </p:txBody>
      </p:sp>
      <p:sp>
        <p:nvSpPr>
          <p:cNvPr id="135173" name="Rectangle 5"/>
          <p:cNvSpPr>
            <a:spLocks noChangeArrowheads="1"/>
          </p:cNvSpPr>
          <p:nvPr/>
        </p:nvSpPr>
        <p:spPr bwMode="auto">
          <a:xfrm>
            <a:off x="304800" y="381000"/>
            <a:ext cx="8229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000" dirty="0">
                <a:solidFill>
                  <a:srgbClr val="FFFFFF"/>
                </a:solidFill>
                <a:effectLst>
                  <a:outerShdw blurRad="38100" dist="38100" dir="2700000" algn="tl">
                    <a:srgbClr val="000000"/>
                  </a:outerShdw>
                </a:effectLst>
              </a:rPr>
              <a:t>In summary, genetic programming creates </a:t>
            </a:r>
            <a:r>
              <a:rPr lang="en-US" sz="3000" dirty="0" smtClean="0">
                <a:solidFill>
                  <a:srgbClr val="FFFFFF"/>
                </a:solidFill>
                <a:effectLst>
                  <a:outerShdw blurRad="38100" dist="38100" dir="2700000" algn="tl">
                    <a:srgbClr val="000000"/>
                  </a:outerShdw>
                </a:effectLst>
              </a:rPr>
              <a:t>computer programs </a:t>
            </a:r>
            <a:r>
              <a:rPr lang="en-US" sz="3000" dirty="0">
                <a:solidFill>
                  <a:srgbClr val="FFFFFF"/>
                </a:solidFill>
                <a:effectLst>
                  <a:outerShdw blurRad="38100" dist="38100" dir="2700000" algn="tl">
                    <a:srgbClr val="000000"/>
                  </a:outerShdw>
                </a:effectLst>
              </a:rPr>
              <a:t>by executing the following steps:</a:t>
            </a:r>
          </a:p>
        </p:txBody>
      </p:sp>
    </p:spTree>
    <p:extLst>
      <p:ext uri="{BB962C8B-B14F-4D97-AF65-F5344CB8AC3E}">
        <p14:creationId xmlns:p14="http://schemas.microsoft.com/office/powerpoint/2010/main" val="74475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79400" y="244475"/>
            <a:ext cx="8382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3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behaviour of an individual organism is an                          inductive inference about some yet unknown                                       aspects of its environment. If, over successive                    generations, the organism survives, we can say                                       that this organism is capable of learning to predict                           changes in its environment.</a:t>
            </a:r>
          </a:p>
          <a:p>
            <a:pPr marL="384175" indent="-384175">
              <a:spcBef>
                <a:spcPct val="30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evolutionary approach is based on                             computational models of natural selection and                               genetics. We call them </a:t>
            </a:r>
            <a:r>
              <a:rPr lang="en-US" sz="3000">
                <a:solidFill>
                  <a:srgbClr val="FBFE00"/>
                </a:solidFill>
                <a:effectLst>
                  <a:outerShdw blurRad="38100" dist="38100" dir="2700000" algn="tl">
                    <a:srgbClr val="000000"/>
                  </a:outerShdw>
                </a:effectLst>
              </a:rPr>
              <a:t>evolutionary                                        computation</a:t>
            </a:r>
            <a:r>
              <a:rPr lang="en-US" sz="3000" b="0">
                <a:solidFill>
                  <a:srgbClr val="FFFFFF"/>
                </a:solidFill>
                <a:effectLst>
                  <a:outerShdw blurRad="38100" dist="38100" dir="2700000" algn="tl">
                    <a:srgbClr val="000000"/>
                  </a:outerShdw>
                </a:effectLst>
              </a:rPr>
              <a:t>, an umbrella term that combines                       </a:t>
            </a:r>
            <a:r>
              <a:rPr lang="en-US" sz="3000">
                <a:solidFill>
                  <a:srgbClr val="FBFE00"/>
                </a:solidFill>
                <a:effectLst>
                  <a:outerShdw blurRad="38100" dist="38100" dir="2700000" algn="tl">
                    <a:srgbClr val="000000"/>
                  </a:outerShdw>
                </a:effectLst>
              </a:rPr>
              <a:t>genetic algorithms</a:t>
            </a:r>
            <a:r>
              <a:rPr lang="en-US" sz="3000" b="0">
                <a:solidFill>
                  <a:srgbClr val="FFFFFF"/>
                </a:solidFill>
                <a:effectLst>
                  <a:outerShdw blurRad="38100" dist="38100" dir="2700000" algn="tl">
                    <a:srgbClr val="000000"/>
                  </a:outerShdw>
                </a:effectLst>
              </a:rPr>
              <a:t>, </a:t>
            </a:r>
            <a:r>
              <a:rPr lang="en-US" sz="3000">
                <a:solidFill>
                  <a:srgbClr val="FBFE00"/>
                </a:solidFill>
                <a:effectLst>
                  <a:outerShdw blurRad="38100" dist="38100" dir="2700000" algn="tl">
                    <a:srgbClr val="000000"/>
                  </a:outerShdw>
                </a:effectLst>
              </a:rPr>
              <a:t>evolution strategies </a:t>
            </a:r>
            <a:r>
              <a:rPr lang="en-US" sz="3000" b="0">
                <a:solidFill>
                  <a:srgbClr val="FFFFFF"/>
                </a:solidFill>
                <a:effectLst>
                  <a:outerShdw blurRad="38100" dist="38100" dir="2700000" algn="tl">
                    <a:srgbClr val="000000"/>
                  </a:outerShdw>
                </a:effectLst>
              </a:rPr>
              <a:t>and                       </a:t>
            </a:r>
            <a:r>
              <a:rPr lang="en-US" sz="3000">
                <a:solidFill>
                  <a:srgbClr val="FBFE00"/>
                </a:solidFill>
                <a:effectLst>
                  <a:outerShdw blurRad="38100" dist="38100" dir="2700000" algn="tl">
                    <a:srgbClr val="000000"/>
                  </a:outerShdw>
                </a:effectLst>
              </a:rPr>
              <a:t>genetic programming</a:t>
            </a:r>
            <a:r>
              <a:rPr lang="en-US" sz="3000" b="0">
                <a:solidFill>
                  <a:srgbClr val="FFFFFF"/>
                </a:solidFill>
                <a:effectLst>
                  <a:outerShdw blurRad="38100" dist="38100" dir="2700000" algn="tl">
                    <a:srgbClr val="000000"/>
                  </a:outerShdw>
                </a:effectLst>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17500" y="428625"/>
            <a:ext cx="8382000"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75000"/>
              </a:spcBef>
            </a:pPr>
            <a:r>
              <a:rPr lang="en-US" sz="3000" b="1" u="sng">
                <a:solidFill>
                  <a:srgbClr val="FBFE00"/>
                </a:solidFill>
                <a:effectLst>
                  <a:outerShdw blurRad="38100" dist="38100" dir="2700000" algn="tl">
                    <a:srgbClr val="000000"/>
                  </a:outerShdw>
                </a:effectLst>
              </a:rPr>
              <a:t>Step 3</a:t>
            </a:r>
            <a:r>
              <a:rPr lang="en-US" sz="3000" b="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Execute each computer program in the population and calculate its fitness with an appropriate fitness function. Designate the best-     so-far individual as the result of the run.</a:t>
            </a:r>
          </a:p>
          <a:p>
            <a:pPr>
              <a:spcBef>
                <a:spcPct val="75000"/>
              </a:spcBef>
            </a:pPr>
            <a:r>
              <a:rPr lang="en-US" sz="3000" b="1" u="sng">
                <a:solidFill>
                  <a:srgbClr val="FBFE00"/>
                </a:solidFill>
                <a:effectLst>
                  <a:outerShdw blurRad="38100" dist="38100" dir="2700000" algn="tl">
                    <a:srgbClr val="000000"/>
                  </a:outerShdw>
                </a:effectLst>
              </a:rPr>
              <a:t>Step 4</a:t>
            </a:r>
            <a:r>
              <a:rPr lang="en-US" sz="3000" b="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With the assigned probabilities, select a genetic operator to perform cloning, crossover or mutation.</a:t>
            </a:r>
          </a:p>
        </p:txBody>
      </p:sp>
    </p:spTree>
    <p:extLst>
      <p:ext uri="{BB962C8B-B14F-4D97-AF65-F5344CB8AC3E}">
        <p14:creationId xmlns:p14="http://schemas.microsoft.com/office/powerpoint/2010/main" val="36234040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317500" y="428625"/>
            <a:ext cx="8382000"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65000"/>
              </a:spcBef>
            </a:pPr>
            <a:r>
              <a:rPr lang="en-US" sz="3000" b="1" u="sng" dirty="0">
                <a:solidFill>
                  <a:srgbClr val="FBFE00"/>
                </a:solidFill>
                <a:effectLst>
                  <a:outerShdw blurRad="38100" dist="38100" dir="2700000" algn="tl">
                    <a:srgbClr val="000000"/>
                  </a:outerShdw>
                </a:effectLst>
              </a:rPr>
              <a:t>Step 5</a:t>
            </a:r>
            <a:r>
              <a:rPr lang="en-US" sz="3000" b="1" dirty="0">
                <a:solidFill>
                  <a:srgbClr val="FBFE00"/>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rPr>
              <a:t>If the cloning operator is chosen, select one              computer program from the current population </a:t>
            </a:r>
            <a:r>
              <a:rPr lang="en-US" sz="3000" dirty="0" smtClean="0">
                <a:solidFill>
                  <a:srgbClr val="FFFFFF"/>
                </a:solidFill>
                <a:effectLst>
                  <a:outerShdw blurRad="38100" dist="38100" dir="2700000" algn="tl">
                    <a:srgbClr val="000000"/>
                  </a:outerShdw>
                </a:effectLst>
              </a:rPr>
              <a:t>of programs </a:t>
            </a:r>
            <a:r>
              <a:rPr lang="en-US" sz="3000" dirty="0">
                <a:solidFill>
                  <a:srgbClr val="FFFFFF"/>
                </a:solidFill>
                <a:effectLst>
                  <a:outerShdw blurRad="38100" dist="38100" dir="2700000" algn="tl">
                    <a:srgbClr val="000000"/>
                  </a:outerShdw>
                </a:effectLst>
              </a:rPr>
              <a:t>and copy it into a new population.</a:t>
            </a:r>
          </a:p>
          <a:p>
            <a:pPr marL="376238" indent="-376238">
              <a:spcBef>
                <a:spcPct val="65000"/>
              </a:spcBef>
            </a:pPr>
            <a:r>
              <a:rPr lang="en-US" sz="3000" dirty="0">
                <a:solidFill>
                  <a:srgbClr val="FBFE00"/>
                </a:solidFill>
                <a:effectLst>
                  <a:outerShdw blurRad="38100" dist="38100" dir="2700000" algn="tl">
                    <a:srgbClr val="000000"/>
                  </a:outerShdw>
                </a:effectLst>
                <a:latin typeface="Symbol" charset="0"/>
              </a:rPr>
              <a:t>·  </a:t>
            </a:r>
            <a:r>
              <a:rPr lang="en-US" sz="3000" dirty="0">
                <a:solidFill>
                  <a:srgbClr val="FFFFFF"/>
                </a:solidFill>
                <a:effectLst>
                  <a:outerShdw blurRad="38100" dist="38100" dir="2700000" algn="tl">
                    <a:srgbClr val="000000"/>
                  </a:outerShdw>
                </a:effectLst>
              </a:rPr>
              <a:t>If the crossover operator is chosen, select a pair                              of computer programs from the </a:t>
            </a:r>
            <a:r>
              <a:rPr lang="en-US" sz="3000" dirty="0" smtClean="0">
                <a:solidFill>
                  <a:srgbClr val="FFFFFF"/>
                </a:solidFill>
                <a:effectLst>
                  <a:outerShdw blurRad="38100" dist="38100" dir="2700000" algn="tl">
                    <a:srgbClr val="000000"/>
                  </a:outerShdw>
                </a:effectLst>
              </a:rPr>
              <a:t>current                    </a:t>
            </a:r>
            <a:r>
              <a:rPr lang="en-US" sz="3000" dirty="0">
                <a:solidFill>
                  <a:srgbClr val="FFFFFF"/>
                </a:solidFill>
                <a:effectLst>
                  <a:outerShdw blurRad="38100" dist="38100" dir="2700000" algn="tl">
                    <a:srgbClr val="000000"/>
                  </a:outerShdw>
                </a:effectLst>
              </a:rPr>
              <a:t>population, create a pair of offspring programs                                  and place them into the new population.</a:t>
            </a:r>
          </a:p>
          <a:p>
            <a:pPr marL="376238" indent="-376238">
              <a:spcBef>
                <a:spcPct val="65000"/>
              </a:spcBef>
            </a:pPr>
            <a:r>
              <a:rPr lang="en-US" sz="3000" dirty="0">
                <a:solidFill>
                  <a:srgbClr val="FBFE00"/>
                </a:solidFill>
                <a:effectLst>
                  <a:outerShdw blurRad="38100" dist="38100" dir="2700000" algn="tl">
                    <a:srgbClr val="000000"/>
                  </a:outerShdw>
                </a:effectLst>
                <a:latin typeface="Symbol" charset="0"/>
              </a:rPr>
              <a:t>·  </a:t>
            </a:r>
            <a:r>
              <a:rPr lang="en-US" sz="3000" dirty="0">
                <a:solidFill>
                  <a:srgbClr val="FFFFFF"/>
                </a:solidFill>
                <a:effectLst>
                  <a:outerShdw blurRad="38100" dist="38100" dir="2700000" algn="tl">
                    <a:srgbClr val="000000"/>
                  </a:outerShdw>
                </a:effectLst>
              </a:rPr>
              <a:t>If the mutation operator is chosen, select one                      computer program from the current population</a:t>
            </a:r>
            <a:r>
              <a:rPr lang="en-US" sz="3000" dirty="0" smtClean="0">
                <a:solidFill>
                  <a:srgbClr val="FFFFFF"/>
                </a:solidFill>
                <a:effectLst>
                  <a:outerShdw blurRad="38100" dist="38100" dir="2700000" algn="tl">
                    <a:srgbClr val="000000"/>
                  </a:outerShdw>
                </a:effectLst>
              </a:rPr>
              <a:t>, perform </a:t>
            </a:r>
            <a:r>
              <a:rPr lang="en-US" sz="3000" dirty="0">
                <a:solidFill>
                  <a:srgbClr val="FFFFFF"/>
                </a:solidFill>
                <a:effectLst>
                  <a:outerShdw blurRad="38100" dist="38100" dir="2700000" algn="tl">
                    <a:srgbClr val="000000"/>
                  </a:outerShdw>
                </a:effectLst>
              </a:rPr>
              <a:t>mutation and place the mutant into </a:t>
            </a:r>
            <a:r>
              <a:rPr lang="en-US" sz="3000" dirty="0" smtClean="0">
                <a:solidFill>
                  <a:srgbClr val="FFFFFF"/>
                </a:solidFill>
                <a:effectLst>
                  <a:outerShdw blurRad="38100" dist="38100" dir="2700000" algn="tl">
                    <a:srgbClr val="000000"/>
                  </a:outerShdw>
                </a:effectLst>
              </a:rPr>
              <a:t>the  </a:t>
            </a:r>
            <a:r>
              <a:rPr lang="en-US" sz="3000" dirty="0">
                <a:solidFill>
                  <a:srgbClr val="FFFFFF"/>
                </a:solidFill>
                <a:effectLst>
                  <a:outerShdw blurRad="38100" dist="38100" dir="2700000" algn="tl">
                    <a:srgbClr val="000000"/>
                  </a:outerShdw>
                </a:effectLst>
              </a:rPr>
              <a:t>new population.</a:t>
            </a:r>
          </a:p>
        </p:txBody>
      </p:sp>
    </p:spTree>
    <p:extLst>
      <p:ext uri="{BB962C8B-B14F-4D97-AF65-F5344CB8AC3E}">
        <p14:creationId xmlns:p14="http://schemas.microsoft.com/office/powerpoint/2010/main" val="2236838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317500" y="422275"/>
            <a:ext cx="83820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75000"/>
              </a:spcBef>
            </a:pPr>
            <a:r>
              <a:rPr lang="en-US" sz="3000" b="1" u="sng" dirty="0">
                <a:solidFill>
                  <a:srgbClr val="FBFE00"/>
                </a:solidFill>
                <a:effectLst>
                  <a:outerShdw blurRad="38100" dist="38100" dir="2700000" algn="tl">
                    <a:srgbClr val="000000"/>
                  </a:outerShdw>
                </a:effectLst>
              </a:rPr>
              <a:t>Step 6</a:t>
            </a:r>
            <a:r>
              <a:rPr lang="en-US" sz="3000" b="1" dirty="0">
                <a:solidFill>
                  <a:srgbClr val="FBFE00"/>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rPr>
              <a:t>Repeat </a:t>
            </a:r>
            <a:r>
              <a:rPr lang="en-US" sz="3000" i="1" dirty="0">
                <a:solidFill>
                  <a:srgbClr val="FFFFFF"/>
                </a:solidFill>
                <a:effectLst>
                  <a:outerShdw blurRad="38100" dist="38100" dir="2700000" algn="tl">
                    <a:srgbClr val="000000"/>
                  </a:outerShdw>
                </a:effectLst>
              </a:rPr>
              <a:t>Step 4 </a:t>
            </a:r>
            <a:r>
              <a:rPr lang="en-US" sz="3000" dirty="0">
                <a:solidFill>
                  <a:srgbClr val="FFFFFF"/>
                </a:solidFill>
                <a:effectLst>
                  <a:outerShdw blurRad="38100" dist="38100" dir="2700000" algn="tl">
                    <a:srgbClr val="000000"/>
                  </a:outerShdw>
                </a:effectLst>
              </a:rPr>
              <a:t>until the size of the new                      population of computer programs becomes </a:t>
            </a:r>
            <a:r>
              <a:rPr lang="en-US" sz="3000" dirty="0" smtClean="0">
                <a:solidFill>
                  <a:srgbClr val="FFFFFF"/>
                </a:solidFill>
                <a:effectLst>
                  <a:outerShdw blurRad="38100" dist="38100" dir="2700000" algn="tl">
                    <a:srgbClr val="000000"/>
                  </a:outerShdw>
                </a:effectLst>
              </a:rPr>
              <a:t>equal to </a:t>
            </a:r>
            <a:r>
              <a:rPr lang="en-US" sz="3000" dirty="0">
                <a:solidFill>
                  <a:srgbClr val="FFFFFF"/>
                </a:solidFill>
                <a:effectLst>
                  <a:outerShdw blurRad="38100" dist="38100" dir="2700000" algn="tl">
                    <a:srgbClr val="000000"/>
                  </a:outerShdw>
                </a:effectLst>
              </a:rPr>
              <a:t>the size of the initial population, </a:t>
            </a:r>
            <a:r>
              <a:rPr lang="en-US" sz="3000" i="1" dirty="0">
                <a:solidFill>
                  <a:srgbClr val="FFFFFF"/>
                </a:solidFill>
                <a:effectLst>
                  <a:outerShdw blurRad="38100" dist="38100" dir="2700000" algn="tl">
                    <a:srgbClr val="000000"/>
                  </a:outerShdw>
                </a:effectLst>
              </a:rPr>
              <a:t>N</a:t>
            </a:r>
            <a:r>
              <a:rPr lang="en-US" sz="3000" dirty="0">
                <a:solidFill>
                  <a:srgbClr val="FFFFFF"/>
                </a:solidFill>
                <a:effectLst>
                  <a:outerShdw blurRad="38100" dist="38100" dir="2700000" algn="tl">
                    <a:srgbClr val="000000"/>
                  </a:outerShdw>
                </a:effectLst>
              </a:rPr>
              <a:t>.</a:t>
            </a:r>
          </a:p>
          <a:p>
            <a:pPr marL="376238" indent="-376238">
              <a:spcBef>
                <a:spcPct val="75000"/>
              </a:spcBef>
            </a:pPr>
            <a:r>
              <a:rPr lang="en-US" sz="3000" b="1" u="sng" dirty="0">
                <a:solidFill>
                  <a:srgbClr val="FBFE00"/>
                </a:solidFill>
                <a:effectLst>
                  <a:outerShdw blurRad="38100" dist="38100" dir="2700000" algn="tl">
                    <a:srgbClr val="000000"/>
                  </a:outerShdw>
                </a:effectLst>
              </a:rPr>
              <a:t>Step 7</a:t>
            </a:r>
            <a:r>
              <a:rPr lang="en-US" sz="3000" b="1" dirty="0">
                <a:solidFill>
                  <a:srgbClr val="FBFE00"/>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rPr>
              <a:t>Replace the current (parent) population                            with the new (offspring) population.</a:t>
            </a:r>
          </a:p>
          <a:p>
            <a:pPr marL="376238" indent="-376238">
              <a:spcBef>
                <a:spcPct val="75000"/>
              </a:spcBef>
            </a:pPr>
            <a:r>
              <a:rPr lang="en-US" sz="3000" b="1" u="sng" dirty="0">
                <a:solidFill>
                  <a:srgbClr val="FBFE00"/>
                </a:solidFill>
                <a:effectLst>
                  <a:outerShdw blurRad="38100" dist="38100" dir="2700000" algn="tl">
                    <a:srgbClr val="000000"/>
                  </a:outerShdw>
                </a:effectLst>
              </a:rPr>
              <a:t>Step 8</a:t>
            </a:r>
            <a:r>
              <a:rPr lang="en-US" sz="3000" b="1" dirty="0">
                <a:solidFill>
                  <a:srgbClr val="FBFE00"/>
                </a:solidFill>
                <a:effectLst>
                  <a:outerShdw blurRad="38100" dist="38100" dir="2700000" algn="tl">
                    <a:srgbClr val="000000"/>
                  </a:outerShdw>
                </a:effectLst>
              </a:rPr>
              <a:t>: </a:t>
            </a:r>
            <a:r>
              <a:rPr lang="en-US" sz="3000" dirty="0">
                <a:solidFill>
                  <a:srgbClr val="FFFFFF"/>
                </a:solidFill>
                <a:effectLst>
                  <a:outerShdw blurRad="38100" dist="38100" dir="2700000" algn="tl">
                    <a:srgbClr val="000000"/>
                  </a:outerShdw>
                </a:effectLst>
              </a:rPr>
              <a:t>Go to </a:t>
            </a:r>
            <a:r>
              <a:rPr lang="en-US" sz="3000" i="1" dirty="0">
                <a:solidFill>
                  <a:srgbClr val="FFFFFF"/>
                </a:solidFill>
                <a:effectLst>
                  <a:outerShdw blurRad="38100" dist="38100" dir="2700000" algn="tl">
                    <a:srgbClr val="000000"/>
                  </a:outerShdw>
                </a:effectLst>
              </a:rPr>
              <a:t>Step 3 </a:t>
            </a:r>
            <a:r>
              <a:rPr lang="en-US" sz="3000" dirty="0">
                <a:solidFill>
                  <a:srgbClr val="FFFFFF"/>
                </a:solidFill>
                <a:effectLst>
                  <a:outerShdw blurRad="38100" dist="38100" dir="2700000" algn="tl">
                    <a:srgbClr val="000000"/>
                  </a:outerShdw>
                </a:effectLst>
              </a:rPr>
              <a:t>and repeat the process until                             the termination criterion is satisfied.</a:t>
            </a:r>
          </a:p>
        </p:txBody>
      </p:sp>
    </p:spTree>
    <p:extLst>
      <p:ext uri="{BB962C8B-B14F-4D97-AF65-F5344CB8AC3E}">
        <p14:creationId xmlns:p14="http://schemas.microsoft.com/office/powerpoint/2010/main" val="36121337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92100" y="381000"/>
            <a:ext cx="858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Fitness history of the best S-expression</a:t>
            </a:r>
          </a:p>
        </p:txBody>
      </p:sp>
      <p:pic>
        <p:nvPicPr>
          <p:cNvPr id="139267" name="Picture 3" descr="G:\books\Pe_uk\Powerpoint\Negnevitsky\final\ppt\ch10\wmf\Slide10-3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371600"/>
            <a:ext cx="86772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05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266700" y="1270000"/>
            <a:ext cx="838200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25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Genetic programming applies the same                              evolutionary approach. However, genetic                         programming is no longer breeding bit strings </a:t>
            </a:r>
            <a:r>
              <a:rPr lang="en-US" sz="3000" dirty="0" smtClean="0">
                <a:solidFill>
                  <a:srgbClr val="FFFFFF"/>
                </a:solidFill>
                <a:effectLst>
                  <a:outerShdw blurRad="38100" dist="38100" dir="2700000" algn="tl">
                    <a:srgbClr val="000000"/>
                  </a:outerShdw>
                </a:effectLst>
              </a:rPr>
              <a:t>that represent </a:t>
            </a:r>
            <a:r>
              <a:rPr lang="en-US" sz="3000" dirty="0">
                <a:solidFill>
                  <a:srgbClr val="FFFFFF"/>
                </a:solidFill>
                <a:effectLst>
                  <a:outerShdw blurRad="38100" dist="38100" dir="2700000" algn="tl">
                    <a:srgbClr val="000000"/>
                  </a:outerShdw>
                </a:effectLst>
              </a:rPr>
              <a:t>coded solutions but complete </a:t>
            </a:r>
            <a:r>
              <a:rPr lang="en-US" sz="3000" dirty="0" smtClean="0">
                <a:solidFill>
                  <a:srgbClr val="FFFFFF"/>
                </a:solidFill>
                <a:effectLst>
                  <a:outerShdw blurRad="38100" dist="38100" dir="2700000" algn="tl">
                    <a:srgbClr val="000000"/>
                  </a:outerShdw>
                </a:effectLst>
              </a:rPr>
              <a:t>computer programs </a:t>
            </a:r>
            <a:r>
              <a:rPr lang="en-US" sz="3000" dirty="0">
                <a:solidFill>
                  <a:srgbClr val="FFFFFF"/>
                </a:solidFill>
                <a:effectLst>
                  <a:outerShdw blurRad="38100" dist="38100" dir="2700000" algn="tl">
                    <a:srgbClr val="000000"/>
                  </a:outerShdw>
                </a:effectLst>
              </a:rPr>
              <a:t>that solve a particular problem</a:t>
            </a:r>
            <a:r>
              <a:rPr lang="en-US" dirty="0">
                <a:solidFill>
                  <a:srgbClr val="FFFFFF"/>
                </a:solidFill>
                <a:effectLst>
                  <a:outerShdw blurRad="38100" dist="38100" dir="2700000" algn="tl">
                    <a:srgbClr val="000000"/>
                  </a:outerShdw>
                </a:effectLst>
              </a:rPr>
              <a:t>.</a:t>
            </a:r>
          </a:p>
          <a:p>
            <a:pPr marL="376238" indent="-376238">
              <a:spcBef>
                <a:spcPct val="25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The fundamental difficulty of </a:t>
            </a:r>
            <a:r>
              <a:rPr lang="en-US" sz="3000" dirty="0">
                <a:solidFill>
                  <a:srgbClr val="000000"/>
                </a:solidFill>
                <a:effectLst>
                  <a:outerShdw blurRad="38100" dist="38100" dir="2700000" algn="tl">
                    <a:srgbClr val="FFFFFF"/>
                  </a:outerShdw>
                </a:effectLst>
              </a:rPr>
              <a:t> </a:t>
            </a:r>
            <a:r>
              <a:rPr lang="en-US" sz="3000" dirty="0">
                <a:solidFill>
                  <a:srgbClr val="FFFFFF"/>
                </a:solidFill>
                <a:effectLst>
                  <a:outerShdw blurRad="38100" dist="38100" dir="2700000" algn="tl">
                    <a:srgbClr val="000000"/>
                  </a:outerShdw>
                </a:effectLst>
              </a:rPr>
              <a:t>GAs lies in the                        problem representation, that is, in the fixed-</a:t>
            </a:r>
            <a:r>
              <a:rPr lang="en-US" sz="3000" dirty="0" smtClean="0">
                <a:solidFill>
                  <a:srgbClr val="FFFFFF"/>
                </a:solidFill>
                <a:effectLst>
                  <a:outerShdw blurRad="38100" dist="38100" dir="2700000" algn="tl">
                    <a:srgbClr val="000000"/>
                  </a:outerShdw>
                </a:effectLst>
              </a:rPr>
              <a:t>length coding</a:t>
            </a:r>
            <a:r>
              <a:rPr lang="en-US" sz="3000" dirty="0">
                <a:solidFill>
                  <a:srgbClr val="FFFFFF"/>
                </a:solidFill>
                <a:effectLst>
                  <a:outerShdw blurRad="38100" dist="38100" dir="2700000" algn="tl">
                    <a:srgbClr val="000000"/>
                  </a:outerShdw>
                </a:effectLst>
              </a:rPr>
              <a:t>. A poor representation limits the power </a:t>
            </a:r>
            <a:r>
              <a:rPr lang="en-US" sz="3000" dirty="0" smtClean="0">
                <a:solidFill>
                  <a:srgbClr val="FFFFFF"/>
                </a:solidFill>
                <a:effectLst>
                  <a:outerShdw blurRad="38100" dist="38100" dir="2700000" algn="tl">
                    <a:srgbClr val="000000"/>
                  </a:outerShdw>
                </a:effectLst>
              </a:rPr>
              <a:t>of  </a:t>
            </a:r>
            <a:r>
              <a:rPr lang="en-US" sz="3000" dirty="0">
                <a:solidFill>
                  <a:srgbClr val="FFFFFF"/>
                </a:solidFill>
                <a:effectLst>
                  <a:outerShdw blurRad="38100" dist="38100" dir="2700000" algn="tl">
                    <a:srgbClr val="000000"/>
                  </a:outerShdw>
                </a:effectLst>
              </a:rPr>
              <a:t>a GA, and even worse, may lead to a </a:t>
            </a:r>
            <a:r>
              <a:rPr lang="en-US" sz="3000" dirty="0" smtClean="0">
                <a:solidFill>
                  <a:srgbClr val="FFFFFF"/>
                </a:solidFill>
                <a:effectLst>
                  <a:outerShdw blurRad="38100" dist="38100" dir="2700000" algn="tl">
                    <a:srgbClr val="000000"/>
                  </a:outerShdw>
                </a:effectLst>
              </a:rPr>
              <a:t>false solution</a:t>
            </a:r>
            <a:r>
              <a:rPr lang="en-US" sz="3000" dirty="0">
                <a:solidFill>
                  <a:srgbClr val="FFFFFF"/>
                </a:solidFill>
                <a:effectLst>
                  <a:outerShdw blurRad="38100" dist="38100" dir="2700000" algn="tl">
                    <a:srgbClr val="000000"/>
                  </a:outerShdw>
                </a:effectLst>
              </a:rPr>
              <a:t>.</a:t>
            </a:r>
          </a:p>
        </p:txBody>
      </p:sp>
      <p:sp>
        <p:nvSpPr>
          <p:cNvPr id="140291" name="Rectangle 3"/>
          <p:cNvSpPr>
            <a:spLocks noChangeArrowheads="1"/>
          </p:cNvSpPr>
          <p:nvPr/>
        </p:nvSpPr>
        <p:spPr bwMode="auto">
          <a:xfrm>
            <a:off x="292100" y="180975"/>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a:solidFill>
                  <a:srgbClr val="FBFE00"/>
                </a:solidFill>
                <a:effectLst>
                  <a:outerShdw blurRad="38100" dist="38100" dir="2700000" algn="tl">
                    <a:srgbClr val="000000"/>
                  </a:outerShdw>
                </a:effectLst>
              </a:rPr>
              <a:t>What are the main advantages of genetic                    programming compared to genetic algorithms? </a:t>
            </a:r>
          </a:p>
        </p:txBody>
      </p:sp>
    </p:spTree>
    <p:extLst>
      <p:ext uri="{BB962C8B-B14F-4D97-AF65-F5344CB8AC3E}">
        <p14:creationId xmlns:p14="http://schemas.microsoft.com/office/powerpoint/2010/main" val="2998695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266700" y="517525"/>
            <a:ext cx="838200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76238" indent="-376238">
              <a:spcBef>
                <a:spcPct val="25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A fixed-length coding is rather artificial. As it                             cannot provide a dynamic variability in length,                                such a coding often causes considerable                                redundancy and reduces the efficiency of </a:t>
            </a:r>
            <a:r>
              <a:rPr lang="en-US" sz="3000" dirty="0" smtClean="0">
                <a:solidFill>
                  <a:srgbClr val="FFFFFF"/>
                </a:solidFill>
                <a:effectLst>
                  <a:outerShdw blurRad="38100" dist="38100" dir="2700000" algn="tl">
                    <a:srgbClr val="000000"/>
                  </a:outerShdw>
                </a:effectLst>
              </a:rPr>
              <a:t>genetic search</a:t>
            </a:r>
            <a:r>
              <a:rPr lang="en-US" sz="3000" dirty="0">
                <a:solidFill>
                  <a:srgbClr val="FFFFFF"/>
                </a:solidFill>
                <a:effectLst>
                  <a:outerShdw blurRad="38100" dist="38100" dir="2700000" algn="tl">
                    <a:srgbClr val="000000"/>
                  </a:outerShdw>
                </a:effectLst>
              </a:rPr>
              <a:t>. In contrast, genetic programming </a:t>
            </a:r>
            <a:r>
              <a:rPr lang="en-US" sz="3000" dirty="0" smtClean="0">
                <a:solidFill>
                  <a:srgbClr val="FFFFFF"/>
                </a:solidFill>
                <a:effectLst>
                  <a:outerShdw blurRad="38100" dist="38100" dir="2700000" algn="tl">
                    <a:srgbClr val="000000"/>
                  </a:outerShdw>
                </a:effectLst>
              </a:rPr>
              <a:t>uses high</a:t>
            </a:r>
            <a:r>
              <a:rPr lang="en-US" sz="3000" dirty="0">
                <a:solidFill>
                  <a:srgbClr val="FFFFFF"/>
                </a:solidFill>
                <a:effectLst>
                  <a:outerShdw blurRad="38100" dist="38100" dir="2700000" algn="tl">
                    <a:srgbClr val="000000"/>
                  </a:outerShdw>
                </a:effectLst>
              </a:rPr>
              <a:t>-level building blocks of variable length. </a:t>
            </a:r>
            <a:r>
              <a:rPr lang="en-US" sz="3000" dirty="0" smtClean="0">
                <a:solidFill>
                  <a:srgbClr val="FFFFFF"/>
                </a:solidFill>
                <a:effectLst>
                  <a:outerShdw blurRad="38100" dist="38100" dir="2700000" algn="tl">
                    <a:srgbClr val="000000"/>
                  </a:outerShdw>
                </a:effectLst>
              </a:rPr>
              <a:t>Their </a:t>
            </a:r>
            <a:r>
              <a:rPr lang="en-US" sz="3000" dirty="0">
                <a:solidFill>
                  <a:srgbClr val="FFFFFF"/>
                </a:solidFill>
                <a:effectLst>
                  <a:outerShdw blurRad="38100" dist="38100" dir="2700000" algn="tl">
                    <a:srgbClr val="000000"/>
                  </a:outerShdw>
                </a:effectLst>
              </a:rPr>
              <a:t>size and complexity can change </a:t>
            </a:r>
            <a:r>
              <a:rPr lang="en-US" sz="3000" dirty="0" smtClean="0">
                <a:solidFill>
                  <a:srgbClr val="FFFFFF"/>
                </a:solidFill>
                <a:effectLst>
                  <a:outerShdw blurRad="38100" dist="38100" dir="2700000" algn="tl">
                    <a:srgbClr val="000000"/>
                  </a:outerShdw>
                </a:effectLst>
              </a:rPr>
              <a:t>during  </a:t>
            </a:r>
            <a:r>
              <a:rPr lang="en-US" sz="3000" dirty="0">
                <a:solidFill>
                  <a:srgbClr val="FFFFFF"/>
                </a:solidFill>
                <a:effectLst>
                  <a:outerShdw blurRad="38100" dist="38100" dir="2700000" algn="tl">
                    <a:srgbClr val="000000"/>
                  </a:outerShdw>
                </a:effectLst>
              </a:rPr>
              <a:t>breeding.</a:t>
            </a:r>
          </a:p>
          <a:p>
            <a:pPr marL="376238" indent="-376238">
              <a:spcBef>
                <a:spcPct val="25000"/>
              </a:spcBef>
              <a:buClr>
                <a:schemeClr val="tx2"/>
              </a:buClr>
              <a:buFont typeface="Wingdings" charset="0"/>
              <a:buChar char="n"/>
            </a:pPr>
            <a:r>
              <a:rPr lang="en-US" sz="3000" dirty="0">
                <a:solidFill>
                  <a:srgbClr val="FFFFFF"/>
                </a:solidFill>
                <a:effectLst>
                  <a:outerShdw blurRad="38100" dist="38100" dir="2700000" algn="tl">
                    <a:srgbClr val="000000"/>
                  </a:outerShdw>
                </a:effectLst>
              </a:rPr>
              <a:t>Genetic programming works well in a large                                number of different cases and has many </a:t>
            </a:r>
            <a:r>
              <a:rPr lang="en-US" sz="3000" dirty="0" smtClean="0">
                <a:solidFill>
                  <a:srgbClr val="FFFFFF"/>
                </a:solidFill>
                <a:effectLst>
                  <a:outerShdw blurRad="38100" dist="38100" dir="2700000" algn="tl">
                    <a:srgbClr val="000000"/>
                  </a:outerShdw>
                </a:effectLst>
              </a:rPr>
              <a:t>potential applications</a:t>
            </a:r>
            <a:r>
              <a:rPr lang="en-US" sz="3000" dirty="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2228043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err="1" smtClean="0"/>
              <a:t>Programação</a:t>
            </a:r>
            <a:r>
              <a:rPr lang="en-US" dirty="0" smtClean="0"/>
              <a:t> </a:t>
            </a:r>
            <a:r>
              <a:rPr lang="en-US" dirty="0" err="1" smtClean="0"/>
              <a:t>Genética</a:t>
            </a:r>
            <a:r>
              <a:rPr lang="en-US" dirty="0" smtClean="0"/>
              <a:t> </a:t>
            </a:r>
            <a:r>
              <a:rPr lang="en-US" dirty="0" err="1" smtClean="0"/>
              <a:t>Aplicada</a:t>
            </a:r>
            <a:r>
              <a:rPr lang="en-US" dirty="0" smtClean="0"/>
              <a:t> </a:t>
            </a:r>
            <a:r>
              <a:rPr lang="en-US" dirty="0" err="1" smtClean="0"/>
              <a:t>ao</a:t>
            </a:r>
            <a:r>
              <a:rPr lang="en-US" dirty="0" smtClean="0"/>
              <a:t> </a:t>
            </a:r>
            <a:r>
              <a:rPr lang="en-US" dirty="0" err="1" smtClean="0"/>
              <a:t>Controle</a:t>
            </a:r>
            <a:endParaRPr lang="en-US" dirty="0"/>
          </a:p>
        </p:txBody>
      </p:sp>
      <p:sp>
        <p:nvSpPr>
          <p:cNvPr id="3" name="Subtitle 2"/>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272857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914400"/>
            <a:ext cx="7772400" cy="1143000"/>
          </a:xfrm>
        </p:spPr>
        <p:txBody>
          <a:bodyPr/>
          <a:lstStyle/>
          <a:p>
            <a:pPr algn="ctr"/>
            <a:r>
              <a:rPr lang="pt-BR" sz="4800"/>
              <a:t>Evoluindo Agentes Jogadores de Futebol</a:t>
            </a:r>
            <a:endParaRPr lang="pt-BR"/>
          </a:p>
        </p:txBody>
      </p:sp>
      <p:sp>
        <p:nvSpPr>
          <p:cNvPr id="3075" name="Rectangle 3"/>
          <p:cNvSpPr>
            <a:spLocks noGrp="1" noChangeArrowheads="1"/>
          </p:cNvSpPr>
          <p:nvPr>
            <p:ph type="subTitle" idx="1"/>
          </p:nvPr>
        </p:nvSpPr>
        <p:spPr>
          <a:xfrm>
            <a:off x="685800" y="3886200"/>
            <a:ext cx="7696200" cy="1752600"/>
          </a:xfrm>
        </p:spPr>
        <p:txBody>
          <a:bodyPr/>
          <a:lstStyle/>
          <a:p>
            <a:pPr algn="ctr"/>
            <a:r>
              <a:rPr lang="pt-BR" sz="2800" b="1">
                <a:latin typeface="Courier New" charset="0"/>
              </a:rPr>
              <a:t>Luiz Carlos Maia Junior</a:t>
            </a:r>
          </a:p>
          <a:p>
            <a:pPr algn="ctr"/>
            <a:r>
              <a:rPr lang="pt-BR" sz="2800" b="1">
                <a:latin typeface="Courier New" charset="0"/>
              </a:rPr>
              <a:t>Reinaldo Bianchi</a:t>
            </a:r>
            <a:endParaRPr lang="pt-BR"/>
          </a:p>
          <a:p>
            <a:pPr algn="ctr">
              <a:spcBef>
                <a:spcPct val="5000"/>
              </a:spcBef>
            </a:pPr>
            <a:r>
              <a:rPr lang="pt-BR" sz="3600" b="1">
                <a:latin typeface="Courier New" charset="0"/>
              </a:rPr>
              <a:t>Faculdade de Engenharia Industrial</a:t>
            </a:r>
          </a:p>
          <a:p>
            <a:pPr algn="ctr">
              <a:spcBef>
                <a:spcPct val="5000"/>
              </a:spcBef>
            </a:pPr>
            <a:r>
              <a:rPr lang="pt-BR" sz="3600" b="1">
                <a:latin typeface="Courier New" charset="0"/>
              </a:rPr>
              <a:t>FEI - São Bernardo do Campo</a:t>
            </a:r>
            <a:endParaRPr lang="pt-BR"/>
          </a:p>
        </p:txBody>
      </p:sp>
    </p:spTree>
    <p:extLst>
      <p:ext uri="{BB962C8B-B14F-4D97-AF65-F5344CB8AC3E}">
        <p14:creationId xmlns:p14="http://schemas.microsoft.com/office/powerpoint/2010/main" val="2562806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t-BR"/>
              <a:t>Objetivo</a:t>
            </a:r>
          </a:p>
        </p:txBody>
      </p:sp>
      <p:sp>
        <p:nvSpPr>
          <p:cNvPr id="24579" name="Rectangle 3"/>
          <p:cNvSpPr>
            <a:spLocks noGrp="1" noChangeArrowheads="1"/>
          </p:cNvSpPr>
          <p:nvPr>
            <p:ph type="body" idx="1"/>
          </p:nvPr>
        </p:nvSpPr>
        <p:spPr>
          <a:xfrm>
            <a:off x="1143000" y="1752600"/>
            <a:ext cx="7772400" cy="4572000"/>
          </a:xfrm>
        </p:spPr>
        <p:txBody>
          <a:bodyPr/>
          <a:lstStyle/>
          <a:p>
            <a:r>
              <a:rPr kumimoji="0" lang="pt-BR" sz="2800"/>
              <a:t>Objetivo:</a:t>
            </a:r>
          </a:p>
          <a:p>
            <a:pPr lvl="1"/>
            <a:r>
              <a:rPr kumimoji="0" lang="pt-BR" sz="2400"/>
              <a:t>Estudo da implementação de agentes inteligentes usando Programação Genética.</a:t>
            </a:r>
          </a:p>
          <a:p>
            <a:r>
              <a:rPr kumimoji="0" lang="pt-BR" sz="2800"/>
              <a:t>Domínio:</a:t>
            </a:r>
          </a:p>
          <a:p>
            <a:pPr lvl="1"/>
            <a:r>
              <a:rPr kumimoji="0" lang="pt-BR" sz="2400"/>
              <a:t>Futebol de Robôs.</a:t>
            </a:r>
          </a:p>
          <a:p>
            <a:r>
              <a:rPr kumimoji="0" lang="pt-BR" sz="2800"/>
              <a:t>Partidas de Futebol entre Robôs:</a:t>
            </a:r>
          </a:p>
          <a:p>
            <a:pPr lvl="1"/>
            <a:r>
              <a:rPr kumimoji="0" lang="pt-BR" sz="2400"/>
              <a:t>Motivantes;</a:t>
            </a:r>
          </a:p>
          <a:p>
            <a:pPr lvl="1"/>
            <a:r>
              <a:rPr kumimoji="0" lang="pt-BR" sz="2400"/>
              <a:t>Possibilitam a realização de experimentos reais;</a:t>
            </a:r>
          </a:p>
          <a:p>
            <a:pPr lvl="1"/>
            <a:r>
              <a:rPr kumimoji="0" lang="pt-BR" sz="2400"/>
              <a:t>Permite o desenvolvimento e testes de robôs com  comportamento inteligente e cooperatividade.</a:t>
            </a:r>
            <a:endParaRPr kumimoji="0" lang="pt-BR" sz="2000"/>
          </a:p>
        </p:txBody>
      </p:sp>
    </p:spTree>
    <p:extLst>
      <p:ext uri="{BB962C8B-B14F-4D97-AF65-F5344CB8AC3E}">
        <p14:creationId xmlns:p14="http://schemas.microsoft.com/office/powerpoint/2010/main" val="357847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a:t>Programação Genética (II)</a:t>
            </a:r>
          </a:p>
        </p:txBody>
      </p:sp>
      <p:sp>
        <p:nvSpPr>
          <p:cNvPr id="13315" name="Rectangle 3"/>
          <p:cNvSpPr>
            <a:spLocks noGrp="1" noChangeArrowheads="1"/>
          </p:cNvSpPr>
          <p:nvPr>
            <p:ph type="body" sz="half" idx="1"/>
          </p:nvPr>
        </p:nvSpPr>
        <p:spPr>
          <a:xfrm>
            <a:off x="838200" y="1981200"/>
            <a:ext cx="3810000" cy="4114800"/>
          </a:xfrm>
        </p:spPr>
        <p:txBody>
          <a:bodyPr/>
          <a:lstStyle/>
          <a:p>
            <a:r>
              <a:rPr lang="pt-BR" sz="2800"/>
              <a:t>Cruzamento</a:t>
            </a:r>
          </a:p>
          <a:p>
            <a:pPr lvl="1" algn="just"/>
            <a:r>
              <a:rPr kumimoji="0" lang="pt-BR" sz="2000"/>
              <a:t>São escolhidos dois indivíduos, selecionados pontos de cruzamento, e são criados dois descendentes.</a:t>
            </a:r>
            <a:endParaRPr lang="pt-BR" sz="1800"/>
          </a:p>
          <a:p>
            <a:r>
              <a:rPr lang="pt-BR" sz="2800"/>
              <a:t>Mutação</a:t>
            </a:r>
          </a:p>
          <a:p>
            <a:pPr lvl="1" algn="just"/>
            <a:r>
              <a:rPr kumimoji="0" lang="pt-BR" sz="2000"/>
              <a:t>Um indivíduo é selecionado, um ponto de mutação, e a partir dele é criado um novo ramo. A mutação é pouco utilizada.</a:t>
            </a:r>
            <a:endParaRPr lang="pt-BR" sz="2400"/>
          </a:p>
        </p:txBody>
      </p:sp>
      <p:pic>
        <p:nvPicPr>
          <p:cNvPr id="13317" name="Picture 5" descr="D:\Junior\Iniciação Científica\Figuras\cruzamento_g.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13" y="1925638"/>
            <a:ext cx="4268787" cy="227171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D:\Junior\Iniciação Científica\Figuras\mutacao_g.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63" y="4572000"/>
            <a:ext cx="4338637" cy="180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84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ChangeArrowheads="1"/>
          </p:cNvSpPr>
          <p:nvPr/>
        </p:nvSpPr>
        <p:spPr bwMode="auto">
          <a:xfrm>
            <a:off x="901700" y="222250"/>
            <a:ext cx="6977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a:solidFill>
                  <a:srgbClr val="FBFE00"/>
                </a:solidFill>
                <a:effectLst>
                  <a:outerShdw blurRad="38100" dist="38100" dir="2700000" algn="tl">
                    <a:srgbClr val="000000"/>
                  </a:outerShdw>
                </a:effectLst>
              </a:rPr>
              <a:t>Simulation of natural evolution</a:t>
            </a:r>
            <a:endParaRPr lang="en-US" sz="4000">
              <a:solidFill>
                <a:srgbClr val="000000"/>
              </a:solidFill>
              <a:effectLst>
                <a:outerShdw blurRad="38100" dist="38100" dir="2700000" algn="tl">
                  <a:srgbClr val="FFFFFF"/>
                </a:outerShdw>
              </a:effectLst>
            </a:endParaRPr>
          </a:p>
        </p:txBody>
      </p:sp>
      <p:sp>
        <p:nvSpPr>
          <p:cNvPr id="112646" name="Rectangle 6"/>
          <p:cNvSpPr>
            <a:spLocks noChangeArrowheads="1"/>
          </p:cNvSpPr>
          <p:nvPr/>
        </p:nvSpPr>
        <p:spPr bwMode="auto">
          <a:xfrm>
            <a:off x="292100" y="1104900"/>
            <a:ext cx="8382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30000"/>
              </a:spcBef>
              <a:buClr>
                <a:schemeClr val="tx2"/>
              </a:buClr>
              <a:buFont typeface="Wingdings" charset="0"/>
              <a:buChar char="n"/>
            </a:pPr>
            <a:r>
              <a:rPr lang="en-US" sz="3000" b="0">
                <a:solidFill>
                  <a:srgbClr val="FFFFFF"/>
                </a:solidFill>
                <a:effectLst>
                  <a:outerShdw blurRad="38100" dist="38100" dir="2700000" algn="tl">
                    <a:srgbClr val="000000"/>
                  </a:outerShdw>
                </a:effectLst>
              </a:rPr>
              <a:t>On 1 July 1858, </a:t>
            </a:r>
            <a:r>
              <a:rPr lang="en-US" sz="3000">
                <a:solidFill>
                  <a:srgbClr val="FBFE00"/>
                </a:solidFill>
                <a:effectLst>
                  <a:outerShdw blurRad="38100" dist="38100" dir="2700000" algn="tl">
                    <a:srgbClr val="000000"/>
                  </a:outerShdw>
                </a:effectLst>
              </a:rPr>
              <a:t>Charles Darwin </a:t>
            </a:r>
            <a:r>
              <a:rPr lang="en-US" sz="3000" b="0">
                <a:solidFill>
                  <a:srgbClr val="FFFFFF"/>
                </a:solidFill>
                <a:effectLst>
                  <a:outerShdw blurRad="38100" dist="38100" dir="2700000" algn="tl">
                    <a:srgbClr val="000000"/>
                  </a:outerShdw>
                </a:effectLst>
              </a:rPr>
              <a:t>presented his             theory of evolution before the Linnean Society of          London.  This day marks the beginning of a                     revolution in biology.</a:t>
            </a:r>
          </a:p>
          <a:p>
            <a:pPr marL="384175" indent="-384175">
              <a:spcBef>
                <a:spcPct val="30000"/>
              </a:spcBef>
              <a:buClr>
                <a:schemeClr val="tx2"/>
              </a:buClr>
              <a:buFont typeface="Wingdings" charset="0"/>
              <a:buChar char="n"/>
            </a:pPr>
            <a:r>
              <a:rPr lang="en-US" sz="3000" b="0">
                <a:solidFill>
                  <a:srgbClr val="FFFFFF"/>
                </a:solidFill>
                <a:effectLst>
                  <a:outerShdw blurRad="38100" dist="38100" dir="2700000" algn="tl">
                    <a:srgbClr val="000000"/>
                  </a:outerShdw>
                </a:effectLst>
              </a:rPr>
              <a:t>Darwin</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classical </a:t>
            </a:r>
            <a:r>
              <a:rPr lang="en-US" sz="3000">
                <a:solidFill>
                  <a:srgbClr val="FBFE00"/>
                </a:solidFill>
                <a:effectLst>
                  <a:outerShdw blurRad="38100" dist="38100" dir="2700000" algn="tl">
                    <a:srgbClr val="000000"/>
                  </a:outerShdw>
                </a:effectLst>
              </a:rPr>
              <a:t>theory of evolution</a:t>
            </a:r>
            <a:r>
              <a:rPr lang="en-US" sz="3000" b="0">
                <a:solidFill>
                  <a:srgbClr val="FFFFFF"/>
                </a:solidFill>
                <a:effectLst>
                  <a:outerShdw blurRad="38100" dist="38100" dir="2700000" algn="tl">
                    <a:srgbClr val="000000"/>
                  </a:outerShdw>
                </a:effectLst>
              </a:rPr>
              <a:t>, together                with Weismann</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a:t>
            </a:r>
            <a:r>
              <a:rPr lang="en-US" sz="3000">
                <a:solidFill>
                  <a:srgbClr val="FBFE00"/>
                </a:solidFill>
                <a:effectLst>
                  <a:outerShdw blurRad="38100" dist="38100" dir="2700000" algn="tl">
                    <a:srgbClr val="000000"/>
                  </a:outerShdw>
                </a:effectLst>
              </a:rPr>
              <a:t>theory of natural selection </a:t>
            </a:r>
            <a:r>
              <a:rPr lang="en-US" sz="3000" b="0">
                <a:solidFill>
                  <a:srgbClr val="FFFFFF"/>
                </a:solidFill>
                <a:effectLst>
                  <a:outerShdw blurRad="38100" dist="38100" dir="2700000" algn="tl">
                    <a:srgbClr val="000000"/>
                  </a:outerShdw>
                </a:effectLst>
              </a:rPr>
              <a:t>and               Mendel</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concept of </a:t>
            </a:r>
            <a:r>
              <a:rPr lang="en-US" sz="3000">
                <a:solidFill>
                  <a:srgbClr val="FBFE00"/>
                </a:solidFill>
                <a:effectLst>
                  <a:outerShdw blurRad="38100" dist="38100" dir="2700000" algn="tl">
                    <a:srgbClr val="000000"/>
                  </a:outerShdw>
                </a:effectLst>
              </a:rPr>
              <a:t>genetics</a:t>
            </a:r>
            <a:r>
              <a:rPr lang="en-US" sz="3000" b="0">
                <a:solidFill>
                  <a:srgbClr val="FFFFFF"/>
                </a:solidFill>
                <a:effectLst>
                  <a:outerShdw blurRad="38100" dist="38100" dir="2700000" algn="tl">
                    <a:srgbClr val="000000"/>
                  </a:outerShdw>
                </a:effectLst>
              </a:rPr>
              <a:t>, now represent the                     neo-Darwinian paradigm.</a:t>
            </a:r>
            <a:endParaRPr lang="en-US" sz="3000" b="0">
              <a:solidFill>
                <a:srgbClr val="000000"/>
              </a:solidFill>
              <a:effectLst>
                <a:outerShdw blurRad="38100" dist="38100" dir="2700000" algn="tl">
                  <a:srgbClr val="FFFFFF"/>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3000" y="304800"/>
            <a:ext cx="7772400" cy="1143000"/>
          </a:xfrm>
        </p:spPr>
        <p:txBody>
          <a:bodyPr/>
          <a:lstStyle/>
          <a:p>
            <a:r>
              <a:rPr lang="pt-BR"/>
              <a:t>Agente Seguidor de Paredes (Koza, 1992)</a:t>
            </a:r>
          </a:p>
        </p:txBody>
      </p:sp>
      <p:sp>
        <p:nvSpPr>
          <p:cNvPr id="5123" name="Rectangle 3"/>
          <p:cNvSpPr>
            <a:spLocks noGrp="1" noChangeArrowheads="1"/>
          </p:cNvSpPr>
          <p:nvPr>
            <p:ph type="body" idx="1"/>
          </p:nvPr>
        </p:nvSpPr>
        <p:spPr>
          <a:xfrm>
            <a:off x="1143000" y="1600200"/>
            <a:ext cx="7772400" cy="4724400"/>
          </a:xfrm>
        </p:spPr>
        <p:txBody>
          <a:bodyPr/>
          <a:lstStyle/>
          <a:p>
            <a:r>
              <a:rPr lang="pt-BR" sz="2800"/>
              <a:t>Funções </a:t>
            </a:r>
          </a:p>
          <a:p>
            <a:pPr lvl="1"/>
            <a:r>
              <a:rPr kumimoji="0" lang="pt-BR" sz="2000"/>
              <a:t>PROGN3 (3), PROGN2 (2), IFWALL (I).</a:t>
            </a:r>
          </a:p>
          <a:p>
            <a:r>
              <a:rPr lang="pt-BR" sz="2800"/>
              <a:t>Terminais</a:t>
            </a:r>
          </a:p>
          <a:p>
            <a:pPr lvl="1" algn="just"/>
            <a:r>
              <a:rPr kumimoji="0" lang="pt-BR" sz="2000"/>
              <a:t>WALKFRONT (F), WALKBACK (B), RIGHT (R), LEFT (L).</a:t>
            </a:r>
            <a:endParaRPr lang="pt-BR" sz="2000"/>
          </a:p>
          <a:p>
            <a:r>
              <a:rPr lang="pt-BR" sz="2800"/>
              <a:t>Parâmetros usados na Simulação</a:t>
            </a:r>
            <a:endParaRPr lang="pt-BR"/>
          </a:p>
          <a:p>
            <a:pPr lvl="1">
              <a:spcBef>
                <a:spcPct val="10000"/>
              </a:spcBef>
            </a:pPr>
            <a:r>
              <a:rPr lang="pt-BR" sz="2000"/>
              <a:t>População (M) = 500;</a:t>
            </a:r>
          </a:p>
          <a:p>
            <a:pPr lvl="1">
              <a:spcBef>
                <a:spcPct val="10000"/>
              </a:spcBef>
            </a:pPr>
            <a:r>
              <a:rPr lang="pt-BR" sz="2000"/>
              <a:t>Probabilidade de Cruzamento = 70%;</a:t>
            </a:r>
          </a:p>
          <a:p>
            <a:pPr lvl="1">
              <a:spcBef>
                <a:spcPct val="10000"/>
              </a:spcBef>
            </a:pPr>
            <a:r>
              <a:rPr lang="pt-BR" sz="2000"/>
              <a:t>Probabilidade de Reprodução = 30%;</a:t>
            </a:r>
          </a:p>
          <a:p>
            <a:pPr lvl="1">
              <a:spcBef>
                <a:spcPct val="10000"/>
              </a:spcBef>
            </a:pPr>
            <a:r>
              <a:rPr lang="pt-BR" sz="2000"/>
              <a:t>Limite de complexidade (no sorteio) = 1000.</a:t>
            </a:r>
          </a:p>
          <a:p>
            <a:pPr>
              <a:spcBef>
                <a:spcPct val="10000"/>
              </a:spcBef>
            </a:pPr>
            <a:r>
              <a:rPr lang="pt-BR" sz="2800"/>
              <a:t>Medida de Fitness:</a:t>
            </a:r>
          </a:p>
          <a:p>
            <a:pPr lvl="1"/>
            <a:r>
              <a:rPr kumimoji="0" lang="en-US" sz="2000"/>
              <a:t>fitness = fit – ( unfit / 500 );</a:t>
            </a:r>
            <a:endParaRPr kumimoji="0" lang="pt-BR" sz="2000"/>
          </a:p>
          <a:p>
            <a:pPr lvl="1" algn="just"/>
            <a:r>
              <a:rPr kumimoji="0" lang="pt-BR" sz="2000"/>
              <a:t>fit: quantas vezes se movimentou dentro do caminho ideal;</a:t>
            </a:r>
          </a:p>
          <a:p>
            <a:pPr lvl="1" algn="just"/>
            <a:r>
              <a:rPr kumimoji="0" lang="pt-BR" sz="2000"/>
              <a:t>unfit: quantas vezes se desviou ou revisitou uma posição.</a:t>
            </a:r>
          </a:p>
        </p:txBody>
      </p:sp>
    </p:spTree>
    <p:extLst>
      <p:ext uri="{BB962C8B-B14F-4D97-AF65-F5344CB8AC3E}">
        <p14:creationId xmlns:p14="http://schemas.microsoft.com/office/powerpoint/2010/main" val="3590654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75656" y="2204864"/>
            <a:ext cx="7344816" cy="4536504"/>
          </a:xfrm>
          <a:prstGeom prst="rect">
            <a:avLst/>
          </a:prstGeom>
          <a:solidFill>
            <a:schemeClr val="accent1">
              <a:lumMod val="20000"/>
              <a:lumOff val="80000"/>
            </a:schemeClr>
          </a:solidFill>
          <a:ln w="127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charset="0"/>
              <a:ea typeface="ＭＳ Ｐゴシック" charset="0"/>
            </a:endParaRPr>
          </a:p>
        </p:txBody>
      </p:sp>
      <p:graphicFrame>
        <p:nvGraphicFramePr>
          <p:cNvPr id="16391" name="Object 7"/>
          <p:cNvGraphicFramePr>
            <a:graphicFrameLocks noChangeAspect="1"/>
          </p:cNvGraphicFramePr>
          <p:nvPr>
            <p:extLst>
              <p:ext uri="{D42A27DB-BD31-4B8C-83A1-F6EECF244321}">
                <p14:modId xmlns:p14="http://schemas.microsoft.com/office/powerpoint/2010/main" val="888608160"/>
              </p:ext>
            </p:extLst>
          </p:nvPr>
        </p:nvGraphicFramePr>
        <p:xfrm>
          <a:off x="1371600" y="2251075"/>
          <a:ext cx="7396163" cy="4606925"/>
        </p:xfrm>
        <a:graphic>
          <a:graphicData uri="http://schemas.openxmlformats.org/presentationml/2006/ole">
            <mc:AlternateContent xmlns:mc="http://schemas.openxmlformats.org/markup-compatibility/2006">
              <mc:Choice xmlns:v="urn:schemas-microsoft-com:vml" Requires="v">
                <p:oleObj spid="_x0000_s40965" name="Worksheet" r:id="rId3" imgW="9239549" imgH="5753423" progId="Excel.Sheet.8">
                  <p:embed/>
                </p:oleObj>
              </mc:Choice>
              <mc:Fallback>
                <p:oleObj name="Worksheet" r:id="rId3" imgW="9239549" imgH="575342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51075"/>
                        <a:ext cx="7396163" cy="4606925"/>
                      </a:xfrm>
                      <a:prstGeom prst="rect">
                        <a:avLst/>
                      </a:prstGeom>
                      <a:noFill/>
                      <a:ln>
                        <a:solidFill>
                          <a:schemeClr val="tx2"/>
                        </a:solidFill>
                      </a:ln>
                    </p:spPr>
                  </p:pic>
                </p:oleObj>
              </mc:Fallback>
            </mc:AlternateContent>
          </a:graphicData>
        </a:graphic>
      </p:graphicFrame>
      <p:sp>
        <p:nvSpPr>
          <p:cNvPr id="16386" name="Rectangle 2"/>
          <p:cNvSpPr>
            <a:spLocks noGrp="1" noChangeArrowheads="1"/>
          </p:cNvSpPr>
          <p:nvPr>
            <p:ph type="title"/>
          </p:nvPr>
        </p:nvSpPr>
        <p:spPr/>
        <p:txBody>
          <a:bodyPr/>
          <a:lstStyle/>
          <a:p>
            <a:r>
              <a:rPr lang="pt-BR"/>
              <a:t>Agente Seguidor de Paredes (II)</a:t>
            </a:r>
          </a:p>
        </p:txBody>
      </p:sp>
      <p:sp>
        <p:nvSpPr>
          <p:cNvPr id="16387" name="Rectangle 3"/>
          <p:cNvSpPr>
            <a:spLocks noGrp="1" noChangeArrowheads="1"/>
          </p:cNvSpPr>
          <p:nvPr>
            <p:ph type="body" idx="1"/>
          </p:nvPr>
        </p:nvSpPr>
        <p:spPr>
          <a:xfrm>
            <a:off x="1219200" y="1600200"/>
            <a:ext cx="7772400" cy="4114800"/>
          </a:xfrm>
        </p:spPr>
        <p:txBody>
          <a:bodyPr/>
          <a:lstStyle/>
          <a:p>
            <a:r>
              <a:rPr lang="pt-BR"/>
              <a:t>Exemplo de Gráfico Evolutivo</a:t>
            </a:r>
          </a:p>
        </p:txBody>
      </p:sp>
    </p:spTree>
    <p:extLst>
      <p:ext uri="{BB962C8B-B14F-4D97-AF65-F5344CB8AC3E}">
        <p14:creationId xmlns:p14="http://schemas.microsoft.com/office/powerpoint/2010/main" val="27282303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t-BR"/>
              <a:t>Agente Seguidor de Paredes (III)</a:t>
            </a:r>
          </a:p>
        </p:txBody>
      </p:sp>
      <p:sp>
        <p:nvSpPr>
          <p:cNvPr id="19459" name="Rectangle 3"/>
          <p:cNvSpPr>
            <a:spLocks noGrp="1" noChangeArrowheads="1"/>
          </p:cNvSpPr>
          <p:nvPr>
            <p:ph type="body" idx="1"/>
          </p:nvPr>
        </p:nvSpPr>
        <p:spPr>
          <a:xfrm>
            <a:off x="1219200" y="1676400"/>
            <a:ext cx="7772400" cy="4114800"/>
          </a:xfrm>
        </p:spPr>
        <p:txBody>
          <a:bodyPr/>
          <a:lstStyle/>
          <a:p>
            <a:r>
              <a:rPr lang="pt-BR"/>
              <a:t>Exemplo de Caminho Percorrido</a:t>
            </a:r>
          </a:p>
        </p:txBody>
      </p:sp>
      <p:sp>
        <p:nvSpPr>
          <p:cNvPr id="19474" name="Text Box 18"/>
          <p:cNvSpPr txBox="1">
            <a:spLocks noChangeArrowheads="1"/>
          </p:cNvSpPr>
          <p:nvPr/>
        </p:nvSpPr>
        <p:spPr bwMode="auto">
          <a:xfrm>
            <a:off x="1981200" y="2590800"/>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50000"/>
              </a:spcBef>
            </a:pPr>
            <a:r>
              <a:rPr lang="pt-BR">
                <a:latin typeface="Arial" charset="0"/>
              </a:rPr>
              <a:t>Geração 7</a:t>
            </a:r>
            <a:endParaRPr lang="pt-BR" sz="2800"/>
          </a:p>
        </p:txBody>
      </p:sp>
      <p:sp>
        <p:nvSpPr>
          <p:cNvPr id="19477" name="Text Box 21"/>
          <p:cNvSpPr txBox="1">
            <a:spLocks noChangeArrowheads="1"/>
          </p:cNvSpPr>
          <p:nvPr/>
        </p:nvSpPr>
        <p:spPr bwMode="auto">
          <a:xfrm>
            <a:off x="5943600" y="2590800"/>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50000"/>
              </a:spcBef>
            </a:pPr>
            <a:r>
              <a:rPr lang="pt-BR">
                <a:latin typeface="Arial" charset="0"/>
              </a:rPr>
              <a:t>Geração 48</a:t>
            </a:r>
            <a:endParaRPr lang="pt-BR" sz="2800"/>
          </a:p>
        </p:txBody>
      </p:sp>
      <p:graphicFrame>
        <p:nvGraphicFramePr>
          <p:cNvPr id="19478" name="Object 22"/>
          <p:cNvGraphicFramePr>
            <a:graphicFrameLocks noChangeAspect="1"/>
          </p:cNvGraphicFramePr>
          <p:nvPr/>
        </p:nvGraphicFramePr>
        <p:xfrm>
          <a:off x="1371600" y="3124200"/>
          <a:ext cx="3408363" cy="3408363"/>
        </p:xfrm>
        <a:graphic>
          <a:graphicData uri="http://schemas.openxmlformats.org/presentationml/2006/ole">
            <mc:AlternateContent xmlns:mc="http://schemas.openxmlformats.org/markup-compatibility/2006">
              <mc:Choice xmlns:v="urn:schemas-microsoft-com:vml" Requires="v">
                <p:oleObj spid="_x0000_s41992" name="Documento" r:id="rId3" imgW="1894680" imgH="1894680" progId="Word.Document.8">
                  <p:embed/>
                </p:oleObj>
              </mc:Choice>
              <mc:Fallback>
                <p:oleObj name="Documento" r:id="rId3" imgW="1894680" imgH="1894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124200"/>
                        <a:ext cx="3408363" cy="340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79" name="Object 23"/>
          <p:cNvGraphicFramePr>
            <a:graphicFrameLocks noChangeAspect="1"/>
          </p:cNvGraphicFramePr>
          <p:nvPr/>
        </p:nvGraphicFramePr>
        <p:xfrm>
          <a:off x="5334000" y="3124200"/>
          <a:ext cx="3394075" cy="3394075"/>
        </p:xfrm>
        <a:graphic>
          <a:graphicData uri="http://schemas.openxmlformats.org/presentationml/2006/ole">
            <mc:AlternateContent xmlns:mc="http://schemas.openxmlformats.org/markup-compatibility/2006">
              <mc:Choice xmlns:v="urn:schemas-microsoft-com:vml" Requires="v">
                <p:oleObj spid="_x0000_s41993" name="Picture" r:id="rId5" imgW="1886792" imgH="1886792" progId="Word.Picture.8">
                  <p:embed/>
                </p:oleObj>
              </mc:Choice>
              <mc:Fallback>
                <p:oleObj name="Picture" r:id="rId5" imgW="1886792" imgH="188679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124200"/>
                        <a:ext cx="3394075"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50485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52400"/>
            <a:ext cx="7772400" cy="1143000"/>
          </a:xfrm>
        </p:spPr>
        <p:txBody>
          <a:bodyPr/>
          <a:lstStyle/>
          <a:p>
            <a:r>
              <a:rPr lang="pt-BR"/>
              <a:t>Agente Seguidor de Bola</a:t>
            </a:r>
          </a:p>
        </p:txBody>
      </p:sp>
      <p:sp>
        <p:nvSpPr>
          <p:cNvPr id="6147" name="Rectangle 3"/>
          <p:cNvSpPr>
            <a:spLocks noGrp="1" noChangeArrowheads="1"/>
          </p:cNvSpPr>
          <p:nvPr>
            <p:ph type="body" idx="1"/>
          </p:nvPr>
        </p:nvSpPr>
        <p:spPr>
          <a:xfrm>
            <a:off x="1219200" y="1143000"/>
            <a:ext cx="7772400" cy="5562600"/>
          </a:xfrm>
        </p:spPr>
        <p:txBody>
          <a:bodyPr/>
          <a:lstStyle/>
          <a:p>
            <a:r>
              <a:rPr lang="pt-BR" sz="2800"/>
              <a:t>Funções</a:t>
            </a:r>
          </a:p>
          <a:p>
            <a:pPr lvl="1" algn="just"/>
            <a:r>
              <a:rPr kumimoji="0" lang="pt-BR" sz="2000"/>
              <a:t>PROGN3 (3), PROGN2 (2), IFWALL (I); </a:t>
            </a:r>
          </a:p>
          <a:p>
            <a:pPr algn="just"/>
            <a:r>
              <a:rPr lang="pt-BR" sz="2800"/>
              <a:t>Terminais</a:t>
            </a:r>
            <a:endParaRPr kumimoji="0" lang="pt-BR" sz="2800"/>
          </a:p>
          <a:p>
            <a:pPr lvl="1" algn="just"/>
            <a:r>
              <a:rPr kumimoji="0" lang="pt-BR" sz="2000"/>
              <a:t>WALKFRONT (F), WALKBACK (B), RIGHT (R), LEFT (L), ALIGN (A).</a:t>
            </a:r>
            <a:endParaRPr lang="pt-BR" sz="2000"/>
          </a:p>
          <a:p>
            <a:r>
              <a:rPr lang="pt-BR" sz="2800"/>
              <a:t>Parâmetros</a:t>
            </a:r>
          </a:p>
          <a:p>
            <a:pPr lvl="1"/>
            <a:r>
              <a:rPr lang="pt-BR" sz="2000"/>
              <a:t>Iguais ao anterior.</a:t>
            </a:r>
          </a:p>
          <a:p>
            <a:r>
              <a:rPr lang="pt-BR" sz="2800"/>
              <a:t>Medida de Fitness:</a:t>
            </a:r>
            <a:endParaRPr kumimoji="0" lang="pt-BR" sz="2400"/>
          </a:p>
          <a:p>
            <a:pPr lvl="1" algn="just"/>
            <a:r>
              <a:rPr kumimoji="0" lang="en-US" sz="2000"/>
              <a:t>fitness = hits * k – </a:t>
            </a:r>
            <a:r>
              <a:rPr kumimoji="0" lang="pt-BR" sz="2000">
                <a:sym typeface="Symbol" charset="0"/>
              </a:rPr>
              <a:t></a:t>
            </a:r>
            <a:r>
              <a:rPr kumimoji="0" lang="en-US" sz="2000"/>
              <a:t>(n / Dini);</a:t>
            </a:r>
            <a:endParaRPr kumimoji="0" lang="pt-BR" sz="2000"/>
          </a:p>
          <a:p>
            <a:pPr lvl="1" algn="just"/>
            <a:r>
              <a:rPr kumimoji="0" lang="pt-BR" sz="2000"/>
              <a:t>hits quantas vezes atingiu a bola;</a:t>
            </a:r>
          </a:p>
          <a:p>
            <a:pPr lvl="1" algn="just"/>
            <a:r>
              <a:rPr kumimoji="0" lang="pt-BR" sz="2000"/>
              <a:t>n é o número de passos (terminais que executou);</a:t>
            </a:r>
          </a:p>
          <a:p>
            <a:pPr lvl="1" algn="just"/>
            <a:r>
              <a:rPr kumimoji="0" lang="pt-BR" sz="2000"/>
              <a:t>Dini é a distância inicial (ou com a bola parada);</a:t>
            </a:r>
          </a:p>
          <a:p>
            <a:pPr lvl="1" algn="just"/>
            <a:r>
              <a:rPr kumimoji="0" lang="pt-BR" sz="2000"/>
              <a:t>n / Dini é recalculado a cada vez que o robô atinge a bola.</a:t>
            </a:r>
          </a:p>
        </p:txBody>
      </p:sp>
    </p:spTree>
    <p:extLst>
      <p:ext uri="{BB962C8B-B14F-4D97-AF65-F5344CB8AC3E}">
        <p14:creationId xmlns:p14="http://schemas.microsoft.com/office/powerpoint/2010/main" val="3930747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03648" y="2204864"/>
            <a:ext cx="7344816" cy="4536504"/>
          </a:xfrm>
          <a:prstGeom prst="rect">
            <a:avLst/>
          </a:prstGeom>
          <a:solidFill>
            <a:schemeClr val="accent1">
              <a:lumMod val="20000"/>
              <a:lumOff val="80000"/>
            </a:schemeClr>
          </a:solidFill>
          <a:ln w="127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charset="0"/>
              <a:ea typeface="ＭＳ Ｐゴシック" charset="0"/>
            </a:endParaRPr>
          </a:p>
        </p:txBody>
      </p:sp>
      <p:sp>
        <p:nvSpPr>
          <p:cNvPr id="20482" name="Rectangle 2"/>
          <p:cNvSpPr>
            <a:spLocks noGrp="1" noChangeArrowheads="1"/>
          </p:cNvSpPr>
          <p:nvPr>
            <p:ph type="title"/>
          </p:nvPr>
        </p:nvSpPr>
        <p:spPr/>
        <p:txBody>
          <a:bodyPr/>
          <a:lstStyle/>
          <a:p>
            <a:r>
              <a:rPr lang="pt-BR"/>
              <a:t>Agente Seguidor de Bola (II)</a:t>
            </a:r>
          </a:p>
        </p:txBody>
      </p:sp>
      <p:sp>
        <p:nvSpPr>
          <p:cNvPr id="20483" name="Rectangle 3"/>
          <p:cNvSpPr>
            <a:spLocks noGrp="1" noChangeArrowheads="1"/>
          </p:cNvSpPr>
          <p:nvPr>
            <p:ph type="body" idx="1"/>
          </p:nvPr>
        </p:nvSpPr>
        <p:spPr>
          <a:xfrm>
            <a:off x="1219200" y="1524000"/>
            <a:ext cx="7772400" cy="4114800"/>
          </a:xfrm>
        </p:spPr>
        <p:txBody>
          <a:bodyPr/>
          <a:lstStyle/>
          <a:p>
            <a:r>
              <a:rPr lang="pt-BR"/>
              <a:t>Exemplo de Gráfico Evolutivo</a:t>
            </a:r>
          </a:p>
        </p:txBody>
      </p:sp>
      <p:graphicFrame>
        <p:nvGraphicFramePr>
          <p:cNvPr id="20485" name="Object 5"/>
          <p:cNvGraphicFramePr>
            <a:graphicFrameLocks noChangeAspect="1"/>
          </p:cNvGraphicFramePr>
          <p:nvPr/>
        </p:nvGraphicFramePr>
        <p:xfrm>
          <a:off x="1219200" y="2249488"/>
          <a:ext cx="7399338" cy="4608512"/>
        </p:xfrm>
        <a:graphic>
          <a:graphicData uri="http://schemas.openxmlformats.org/presentationml/2006/ole">
            <mc:AlternateContent xmlns:mc="http://schemas.openxmlformats.org/markup-compatibility/2006">
              <mc:Choice xmlns:v="urn:schemas-microsoft-com:vml" Requires="v">
                <p:oleObj spid="_x0000_s44037" name="Worksheet" r:id="rId3" imgW="9239549" imgH="5753423" progId="Excel.Sheet.8">
                  <p:embed/>
                </p:oleObj>
              </mc:Choice>
              <mc:Fallback>
                <p:oleObj name="Worksheet" r:id="rId3" imgW="9239549" imgH="575342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49488"/>
                        <a:ext cx="73993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2591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t-BR"/>
              <a:t>Agente Seguidor de Bola (III)</a:t>
            </a:r>
          </a:p>
        </p:txBody>
      </p:sp>
      <p:sp>
        <p:nvSpPr>
          <p:cNvPr id="21507" name="Rectangle 3"/>
          <p:cNvSpPr>
            <a:spLocks noGrp="1" noChangeArrowheads="1"/>
          </p:cNvSpPr>
          <p:nvPr>
            <p:ph type="body" idx="1"/>
          </p:nvPr>
        </p:nvSpPr>
        <p:spPr/>
        <p:txBody>
          <a:bodyPr/>
          <a:lstStyle/>
          <a:p>
            <a:r>
              <a:rPr lang="pt-BR"/>
              <a:t>Exemplo de Caminho Percorrido</a:t>
            </a:r>
          </a:p>
        </p:txBody>
      </p:sp>
      <p:pic>
        <p:nvPicPr>
          <p:cNvPr id="21509" name="Picture 5" descr="C:\TESTE\caminho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TESTE\caminho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0040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13"/>
          <p:cNvSpPr txBox="1">
            <a:spLocks noChangeArrowheads="1"/>
          </p:cNvSpPr>
          <p:nvPr/>
        </p:nvSpPr>
        <p:spPr bwMode="auto">
          <a:xfrm>
            <a:off x="1828800" y="2667000"/>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50000"/>
              </a:spcBef>
            </a:pPr>
            <a:r>
              <a:rPr lang="pt-BR">
                <a:latin typeface="Arial" charset="0"/>
              </a:rPr>
              <a:t>Geração 1</a:t>
            </a:r>
            <a:endParaRPr lang="pt-BR"/>
          </a:p>
        </p:txBody>
      </p:sp>
      <p:sp>
        <p:nvSpPr>
          <p:cNvPr id="21519" name="Text Box 15"/>
          <p:cNvSpPr txBox="1">
            <a:spLocks noChangeArrowheads="1"/>
          </p:cNvSpPr>
          <p:nvPr/>
        </p:nvSpPr>
        <p:spPr bwMode="auto">
          <a:xfrm>
            <a:off x="5715000" y="2667000"/>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50000"/>
              </a:spcBef>
            </a:pPr>
            <a:r>
              <a:rPr lang="pt-BR">
                <a:latin typeface="Arial" charset="0"/>
              </a:rPr>
              <a:t>Geração 41</a:t>
            </a:r>
            <a:endParaRPr lang="pt-BR"/>
          </a:p>
        </p:txBody>
      </p:sp>
    </p:spTree>
    <p:extLst>
      <p:ext uri="{BB962C8B-B14F-4D97-AF65-F5344CB8AC3E}">
        <p14:creationId xmlns:p14="http://schemas.microsoft.com/office/powerpoint/2010/main" val="3262256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t-BR"/>
              <a:t>Implementação</a:t>
            </a:r>
          </a:p>
        </p:txBody>
      </p:sp>
      <p:sp>
        <p:nvSpPr>
          <p:cNvPr id="22531" name="Rectangle 3"/>
          <p:cNvSpPr>
            <a:spLocks noGrp="1" noChangeArrowheads="1"/>
          </p:cNvSpPr>
          <p:nvPr>
            <p:ph type="body" idx="1"/>
          </p:nvPr>
        </p:nvSpPr>
        <p:spPr/>
        <p:txBody>
          <a:bodyPr/>
          <a:lstStyle/>
          <a:p>
            <a:r>
              <a:rPr lang="pt-BR" sz="2400"/>
              <a:t>A implementação foi feita no Sistema Operacional Linux em Linguagem C (compilador gcc);</a:t>
            </a:r>
          </a:p>
          <a:p>
            <a:r>
              <a:rPr lang="pt-BR" sz="2400"/>
              <a:t>Para organização das árvores e busca foi utilizada a busca </a:t>
            </a:r>
            <a:r>
              <a:rPr lang="pt-BR" altLang="en-US" sz="2400"/>
              <a:t>“</a:t>
            </a:r>
            <a:r>
              <a:rPr lang="pt-BR" sz="2400"/>
              <a:t>node left-right</a:t>
            </a:r>
            <a:r>
              <a:rPr lang="pt-BR" altLang="en-US" sz="2400"/>
              <a:t>”</a:t>
            </a:r>
            <a:r>
              <a:rPr lang="pt-BR" sz="2400"/>
              <a:t> que simplifica o processo;</a:t>
            </a:r>
          </a:p>
          <a:p>
            <a:r>
              <a:rPr lang="pt-BR" sz="2400"/>
              <a:t>Uma execução de 51 gerações leva em média 50 minutos para ser executada em um Celeron </a:t>
            </a:r>
            <a:br>
              <a:rPr lang="pt-BR" sz="2400"/>
            </a:br>
            <a:r>
              <a:rPr lang="pt-BR" sz="2400"/>
              <a:t>400 MHz;</a:t>
            </a:r>
          </a:p>
          <a:p>
            <a:r>
              <a:rPr lang="pt-BR" sz="2400"/>
              <a:t>Os 100 melhores indivíduos da última geração e os dados necessários sobre a execução foram salvos em arquivo para serem analisados depois.</a:t>
            </a:r>
          </a:p>
        </p:txBody>
      </p:sp>
    </p:spTree>
    <p:extLst>
      <p:ext uri="{BB962C8B-B14F-4D97-AF65-F5344CB8AC3E}">
        <p14:creationId xmlns:p14="http://schemas.microsoft.com/office/powerpoint/2010/main" val="1207962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a:t>Conclusão</a:t>
            </a:r>
          </a:p>
        </p:txBody>
      </p:sp>
      <p:sp>
        <p:nvSpPr>
          <p:cNvPr id="8195" name="Rectangle 3"/>
          <p:cNvSpPr>
            <a:spLocks noGrp="1" noChangeArrowheads="1"/>
          </p:cNvSpPr>
          <p:nvPr>
            <p:ph type="body" idx="1"/>
          </p:nvPr>
        </p:nvSpPr>
        <p:spPr>
          <a:xfrm>
            <a:off x="1219200" y="1447800"/>
            <a:ext cx="7772400" cy="4114800"/>
          </a:xfrm>
        </p:spPr>
        <p:txBody>
          <a:bodyPr/>
          <a:lstStyle/>
          <a:p>
            <a:pPr algn="just"/>
            <a:r>
              <a:rPr kumimoji="0" lang="pt-BR" sz="2800"/>
              <a:t>Os resultados obtidos permitem concluir que:</a:t>
            </a:r>
            <a:endParaRPr kumimoji="0" lang="pt-BR"/>
          </a:p>
          <a:p>
            <a:pPr lvl="1" algn="just"/>
            <a:r>
              <a:rPr kumimoji="0" lang="pt-BR" sz="2400"/>
              <a:t>a Programação Genética possibilita a criação de indivíduos que apresentam os comportamentos básicos para atuar com eficiência no domínio do Futebol de Robôs.</a:t>
            </a:r>
            <a:endParaRPr kumimoji="0" lang="pt-BR"/>
          </a:p>
          <a:p>
            <a:pPr algn="just"/>
            <a:r>
              <a:rPr kumimoji="0" lang="pt-BR" sz="2800"/>
              <a:t>Pode-se criar qualquer tipo de indivíduo desde que sejam conhecidas as habilidades necessárias e sua relação com o ambiente:</a:t>
            </a:r>
            <a:endParaRPr kumimoji="0" lang="pt-BR" sz="2400"/>
          </a:p>
          <a:p>
            <a:pPr lvl="1" algn="just"/>
            <a:r>
              <a:rPr kumimoji="0" lang="pt-BR" sz="2400"/>
              <a:t>A simulação do ambiente é um aspecto muito importante na Programação Genética.</a:t>
            </a:r>
          </a:p>
        </p:txBody>
      </p:sp>
    </p:spTree>
    <p:extLst>
      <p:ext uri="{BB962C8B-B14F-4D97-AF65-F5344CB8AC3E}">
        <p14:creationId xmlns:p14="http://schemas.microsoft.com/office/powerpoint/2010/main" val="994559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err="1" smtClean="0"/>
              <a:t>Exemplo</a:t>
            </a:r>
            <a:r>
              <a:rPr lang="en-US" dirty="0" smtClean="0"/>
              <a:t> Wall Follower, Box Mover</a:t>
            </a:r>
            <a:endParaRPr lang="en-US" dirty="0"/>
          </a:p>
        </p:txBody>
      </p:sp>
      <p:sp>
        <p:nvSpPr>
          <p:cNvPr id="5" name="Subtitle 4"/>
          <p:cNvSpPr>
            <a:spLocks noGrp="1"/>
          </p:cNvSpPr>
          <p:nvPr>
            <p:ph type="subTitle" sz="quarter" idx="1"/>
          </p:nvPr>
        </p:nvSpPr>
        <p:spPr>
          <a:xfrm>
            <a:off x="1371600" y="2819400"/>
            <a:ext cx="3200400" cy="1752600"/>
          </a:xfrm>
        </p:spPr>
        <p:txBody>
          <a:bodyPr/>
          <a:lstStyle/>
          <a:p>
            <a:r>
              <a:rPr lang="en-US" dirty="0" smtClean="0"/>
              <a:t>Do </a:t>
            </a:r>
            <a:r>
              <a:rPr lang="en-US" dirty="0" err="1" smtClean="0"/>
              <a:t>Livro</a:t>
            </a:r>
            <a:r>
              <a:rPr lang="en-US" dirty="0" smtClean="0"/>
              <a:t> Genetic Programming, </a:t>
            </a:r>
            <a:r>
              <a:rPr lang="en-US" dirty="0" err="1" smtClean="0"/>
              <a:t>Koza</a:t>
            </a:r>
            <a:r>
              <a:rPr lang="en-US" dirty="0" smtClean="0"/>
              <a:t>, 1992.</a:t>
            </a:r>
            <a:endParaRPr lang="en-US" dirty="0"/>
          </a:p>
        </p:txBody>
      </p:sp>
      <p:pic>
        <p:nvPicPr>
          <p:cNvPr id="6" name="Picture 5"/>
          <p:cNvPicPr>
            <a:picLocks noChangeAspect="1"/>
          </p:cNvPicPr>
          <p:nvPr/>
        </p:nvPicPr>
        <p:blipFill>
          <a:blip r:embed="rId2"/>
          <a:stretch>
            <a:fillRect/>
          </a:stretch>
        </p:blipFill>
        <p:spPr>
          <a:xfrm>
            <a:off x="5076056" y="2636912"/>
            <a:ext cx="2632898" cy="3717032"/>
          </a:xfrm>
          <a:prstGeom prst="rect">
            <a:avLst/>
          </a:prstGeom>
        </p:spPr>
      </p:pic>
    </p:spTree>
    <p:extLst>
      <p:ext uri="{BB962C8B-B14F-4D97-AF65-F5344CB8AC3E}">
        <p14:creationId xmlns:p14="http://schemas.microsoft.com/office/powerpoint/2010/main" val="8606301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85800" y="0"/>
            <a:ext cx="7772400" cy="762000"/>
          </a:xfrm>
        </p:spPr>
        <p:txBody>
          <a:bodyPr/>
          <a:lstStyle/>
          <a:p>
            <a:r>
              <a:rPr lang="en-US" b="1">
                <a:cs typeface="Times New Roman" charset="0"/>
              </a:rPr>
              <a:t>WALL-FOLLOWER</a:t>
            </a:r>
          </a:p>
        </p:txBody>
      </p:sp>
      <p:sp>
        <p:nvSpPr>
          <p:cNvPr id="192515" name="Rectangle 3"/>
          <p:cNvSpPr>
            <a:spLocks noChangeArrowheads="1"/>
          </p:cNvSpPr>
          <p:nvPr/>
        </p:nvSpPr>
        <p:spPr bwMode="auto">
          <a:xfrm>
            <a:off x="2905125"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192516" name="Picture 4" descr="C:\Documents and Settings\Lee Jones\My Documents\ppt\media\bmp\wall_follower.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85800"/>
            <a:ext cx="5697538"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2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ChangeArrowheads="1"/>
          </p:cNvSpPr>
          <p:nvPr/>
        </p:nvSpPr>
        <p:spPr bwMode="auto">
          <a:xfrm>
            <a:off x="279400" y="530225"/>
            <a:ext cx="8382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50000"/>
              </a:spcBef>
              <a:buClr>
                <a:schemeClr val="tx2"/>
              </a:buClr>
              <a:buFont typeface="Wingdings" charset="0"/>
              <a:buChar char="n"/>
            </a:pPr>
            <a:r>
              <a:rPr lang="en-US" sz="3000" dirty="0">
                <a:solidFill>
                  <a:srgbClr val="FBFE00"/>
                </a:solidFill>
                <a:effectLst>
                  <a:outerShdw blurRad="38100" dist="38100" dir="2700000" algn="tl">
                    <a:srgbClr val="000000"/>
                  </a:outerShdw>
                </a:effectLst>
              </a:rPr>
              <a:t>Neo-Darwinism </a:t>
            </a:r>
            <a:r>
              <a:rPr lang="en-US" sz="3000" b="0" dirty="0">
                <a:solidFill>
                  <a:srgbClr val="FFFFFF"/>
                </a:solidFill>
                <a:effectLst>
                  <a:outerShdw blurRad="38100" dist="38100" dir="2700000" algn="tl">
                    <a:srgbClr val="000000"/>
                  </a:outerShdw>
                </a:effectLst>
              </a:rPr>
              <a:t>is based on processes of         reproduction, mutation, competition and selection.           The power to reproduce appears to be an essential      property of life. </a:t>
            </a:r>
            <a:endParaRPr lang="en-US" sz="3000" b="0" dirty="0" smtClean="0">
              <a:solidFill>
                <a:srgbClr val="FFFFFF"/>
              </a:solidFill>
              <a:effectLst>
                <a:outerShdw blurRad="38100" dist="38100" dir="2700000" algn="tl">
                  <a:srgbClr val="000000"/>
                </a:outerShdw>
              </a:effectLst>
            </a:endParaRPr>
          </a:p>
          <a:p>
            <a:pPr marL="384175" indent="-384175">
              <a:spcBef>
                <a:spcPct val="50000"/>
              </a:spcBef>
              <a:buClr>
                <a:schemeClr val="tx2"/>
              </a:buClr>
              <a:buFont typeface="Wingdings" charset="0"/>
              <a:buChar char="n"/>
            </a:pPr>
            <a:r>
              <a:rPr lang="en-US" sz="3000" b="0" dirty="0" smtClean="0">
                <a:solidFill>
                  <a:srgbClr val="FFFFFF"/>
                </a:solidFill>
                <a:effectLst>
                  <a:outerShdw blurRad="38100" dist="38100" dir="2700000" algn="tl">
                    <a:srgbClr val="000000"/>
                  </a:outerShdw>
                </a:effectLst>
              </a:rPr>
              <a:t>The </a:t>
            </a:r>
            <a:r>
              <a:rPr lang="en-US" sz="3000" b="0" dirty="0">
                <a:solidFill>
                  <a:srgbClr val="FFFFFF"/>
                </a:solidFill>
                <a:effectLst>
                  <a:outerShdw blurRad="38100" dist="38100" dir="2700000" algn="tl">
                    <a:srgbClr val="000000"/>
                  </a:outerShdw>
                </a:effectLst>
              </a:rPr>
              <a:t>power to mutate is </a:t>
            </a:r>
            <a:r>
              <a:rPr lang="en-US" sz="3000" b="0" dirty="0" smtClean="0">
                <a:solidFill>
                  <a:srgbClr val="FFFFFF"/>
                </a:solidFill>
                <a:effectLst>
                  <a:outerShdw blurRad="38100" dist="38100" dir="2700000" algn="tl">
                    <a:srgbClr val="000000"/>
                  </a:outerShdw>
                </a:effectLst>
              </a:rPr>
              <a:t>also </a:t>
            </a:r>
            <a:r>
              <a:rPr lang="en-US" sz="3000" b="0" dirty="0">
                <a:solidFill>
                  <a:srgbClr val="FFFFFF"/>
                </a:solidFill>
                <a:effectLst>
                  <a:outerShdw blurRad="38100" dist="38100" dir="2700000" algn="tl">
                    <a:srgbClr val="000000"/>
                  </a:outerShdw>
                </a:effectLst>
              </a:rPr>
              <a:t>guaranteed in any living organism that </a:t>
            </a:r>
            <a:r>
              <a:rPr lang="en-US" sz="3000" b="0" dirty="0" smtClean="0">
                <a:solidFill>
                  <a:srgbClr val="FFFFFF"/>
                </a:solidFill>
                <a:effectLst>
                  <a:outerShdw blurRad="38100" dist="38100" dir="2700000" algn="tl">
                    <a:srgbClr val="000000"/>
                  </a:outerShdw>
                </a:effectLst>
              </a:rPr>
              <a:t>reproduces </a:t>
            </a:r>
            <a:r>
              <a:rPr lang="en-US" sz="3000" b="0" dirty="0">
                <a:solidFill>
                  <a:srgbClr val="FFFFFF"/>
                </a:solidFill>
                <a:effectLst>
                  <a:outerShdw blurRad="38100" dist="38100" dir="2700000" algn="tl">
                    <a:srgbClr val="000000"/>
                  </a:outerShdw>
                </a:effectLst>
              </a:rPr>
              <a:t>itself in a continuously changing environment.  </a:t>
            </a:r>
            <a:endParaRPr lang="en-US" sz="3000" b="0" dirty="0" smtClean="0">
              <a:solidFill>
                <a:srgbClr val="FFFFFF"/>
              </a:solidFill>
              <a:effectLst>
                <a:outerShdw blurRad="38100" dist="38100" dir="2700000" algn="tl">
                  <a:srgbClr val="000000"/>
                </a:outerShdw>
              </a:effectLst>
            </a:endParaRPr>
          </a:p>
          <a:p>
            <a:pPr marL="384175" indent="-384175">
              <a:spcBef>
                <a:spcPct val="50000"/>
              </a:spcBef>
              <a:buClr>
                <a:schemeClr val="tx2"/>
              </a:buClr>
              <a:buFont typeface="Wingdings" charset="0"/>
              <a:buChar char="n"/>
            </a:pPr>
            <a:r>
              <a:rPr lang="en-US" sz="3000" b="0" dirty="0" smtClean="0">
                <a:solidFill>
                  <a:srgbClr val="FFFFFF"/>
                </a:solidFill>
                <a:effectLst>
                  <a:outerShdw blurRad="38100" dist="38100" dir="2700000" algn="tl">
                    <a:srgbClr val="000000"/>
                  </a:outerShdw>
                </a:effectLst>
              </a:rPr>
              <a:t>Processes </a:t>
            </a:r>
            <a:r>
              <a:rPr lang="en-US" sz="3000" b="0" dirty="0">
                <a:solidFill>
                  <a:srgbClr val="FFFFFF"/>
                </a:solidFill>
                <a:effectLst>
                  <a:outerShdw blurRad="38100" dist="38100" dir="2700000" algn="tl">
                    <a:srgbClr val="000000"/>
                  </a:outerShdw>
                </a:effectLst>
              </a:rPr>
              <a:t>of competition and selection normally              take place in the natural world, where expanding   populations of different species are limited by a              finite space.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85800" y="0"/>
            <a:ext cx="7772400" cy="762000"/>
          </a:xfrm>
        </p:spPr>
        <p:txBody>
          <a:bodyPr/>
          <a:lstStyle/>
          <a:p>
            <a:r>
              <a:rPr lang="en-US" b="1">
                <a:cs typeface="Times New Roman" charset="0"/>
              </a:rPr>
              <a:t>FITNESS</a:t>
            </a:r>
          </a:p>
        </p:txBody>
      </p:sp>
      <p:sp>
        <p:nvSpPr>
          <p:cNvPr id="194563" name="Rectangle 3"/>
          <p:cNvSpPr>
            <a:spLocks noChangeArrowheads="1"/>
          </p:cNvSpPr>
          <p:nvPr/>
        </p:nvSpPr>
        <p:spPr bwMode="auto">
          <a:xfrm>
            <a:off x="2905125"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194564" name="Picture 4" descr="C:\Documents and Settings\Lee Jones\My Documents\ppt\media\bmp\wall_follower_fitness.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685800"/>
            <a:ext cx="5607050" cy="597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5273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b="1">
                <a:cs typeface="Times New Roman" charset="0"/>
              </a:rPr>
              <a:t>BEST OF GENERATION 57</a:t>
            </a:r>
          </a:p>
        </p:txBody>
      </p:sp>
      <p:sp>
        <p:nvSpPr>
          <p:cNvPr id="196611" name="Rectangle 3"/>
          <p:cNvSpPr>
            <a:spLocks noChangeArrowheads="1"/>
          </p:cNvSpPr>
          <p:nvPr/>
        </p:nvSpPr>
        <p:spPr bwMode="auto">
          <a:xfrm>
            <a:off x="2905125"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196612" name="Picture 4" descr="C:\Documents and Settings\Lee Jones\My Documents\ppt\media\bmp\wall_follower_bog5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685800"/>
            <a:ext cx="5619750" cy="599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60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762000" y="152400"/>
            <a:ext cx="7772400" cy="533400"/>
          </a:xfrm>
        </p:spPr>
        <p:txBody>
          <a:bodyPr/>
          <a:lstStyle/>
          <a:p>
            <a:r>
              <a:rPr lang="en-US" b="1" dirty="0">
                <a:cs typeface="Times New Roman" charset="0"/>
              </a:rPr>
              <a:t>BOX </a:t>
            </a:r>
            <a:r>
              <a:rPr lang="en-US" b="1" dirty="0" smtClean="0">
                <a:cs typeface="Times New Roman" charset="0"/>
              </a:rPr>
              <a:t>MOVER - BEST </a:t>
            </a:r>
            <a:r>
              <a:rPr lang="en-US" b="1" dirty="0">
                <a:cs typeface="Times New Roman" charset="0"/>
              </a:rPr>
              <a:t>OF </a:t>
            </a:r>
            <a:r>
              <a:rPr lang="en-US" b="1" dirty="0" smtClean="0">
                <a:cs typeface="Times New Roman" charset="0"/>
              </a:rPr>
              <a:t>1</a:t>
            </a:r>
            <a:r>
              <a:rPr lang="en-US" b="1" baseline="30000" dirty="0" smtClean="0">
                <a:cs typeface="Times New Roman" charset="0"/>
              </a:rPr>
              <a:t>st</a:t>
            </a:r>
            <a:r>
              <a:rPr lang="en-US" b="1" dirty="0" smtClean="0">
                <a:cs typeface="Times New Roman" charset="0"/>
              </a:rPr>
              <a:t> G</a:t>
            </a:r>
            <a:endParaRPr lang="en-US" b="1" dirty="0">
              <a:cs typeface="Times New Roman" charset="0"/>
            </a:endParaRPr>
          </a:p>
        </p:txBody>
      </p:sp>
      <p:graphicFrame>
        <p:nvGraphicFramePr>
          <p:cNvPr id="198659" name="Object 3"/>
          <p:cNvGraphicFramePr>
            <a:graphicFrameLocks noGrp="1" noChangeAspect="1"/>
          </p:cNvGraphicFramePr>
          <p:nvPr>
            <p:ph idx="1"/>
          </p:nvPr>
        </p:nvGraphicFramePr>
        <p:xfrm>
          <a:off x="1708150" y="930275"/>
          <a:ext cx="5911850" cy="5784850"/>
        </p:xfrm>
        <a:graphic>
          <a:graphicData uri="http://schemas.openxmlformats.org/presentationml/2006/ole">
            <mc:AlternateContent xmlns:mc="http://schemas.openxmlformats.org/markup-compatibility/2006">
              <mc:Choice xmlns:v="urn:schemas-microsoft-com:vml" Requires="v">
                <p:oleObj spid="_x0000_s56325" name="Bitmap Image" r:id="rId3" imgW="4009524" imgH="3924848" progId="Paint.Picture">
                  <p:embed/>
                </p:oleObj>
              </mc:Choice>
              <mc:Fallback>
                <p:oleObj name="Bitmap Image" r:id="rId3" imgW="4009524" imgH="39248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930275"/>
                        <a:ext cx="5911850" cy="5784850"/>
                      </a:xfrm>
                      <a:prstGeom prst="rect">
                        <a:avLst/>
                      </a:prstGeom>
                    </p:spPr>
                  </p:pic>
                </p:oleObj>
              </mc:Fallback>
            </mc:AlternateContent>
          </a:graphicData>
        </a:graphic>
      </p:graphicFrame>
    </p:spTree>
    <p:extLst>
      <p:ext uri="{BB962C8B-B14F-4D97-AF65-F5344CB8AC3E}">
        <p14:creationId xmlns:p14="http://schemas.microsoft.com/office/powerpoint/2010/main" val="2298426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152400"/>
            <a:ext cx="8077200" cy="1143000"/>
          </a:xfrm>
        </p:spPr>
        <p:txBody>
          <a:bodyPr/>
          <a:lstStyle/>
          <a:p>
            <a:r>
              <a:rPr lang="en-US" b="1">
                <a:cs typeface="Times New Roman" charset="0"/>
              </a:rPr>
              <a:t>BOX MOVER</a:t>
            </a:r>
            <a:br>
              <a:rPr lang="en-US" b="1">
                <a:cs typeface="Times New Roman" charset="0"/>
              </a:rPr>
            </a:br>
            <a:r>
              <a:rPr lang="en-US" b="1">
                <a:cs typeface="Times New Roman" charset="0"/>
              </a:rPr>
              <a:t>GEN 45 – FITNESS CASE 1</a:t>
            </a:r>
          </a:p>
        </p:txBody>
      </p:sp>
      <p:graphicFrame>
        <p:nvGraphicFramePr>
          <p:cNvPr id="199683" name="Object 3"/>
          <p:cNvGraphicFramePr>
            <a:graphicFrameLocks noGrp="1" noChangeAspect="1"/>
          </p:cNvGraphicFramePr>
          <p:nvPr>
            <p:ph idx="1"/>
          </p:nvPr>
        </p:nvGraphicFramePr>
        <p:xfrm>
          <a:off x="1568450" y="1520825"/>
          <a:ext cx="6280150" cy="5184775"/>
        </p:xfrm>
        <a:graphic>
          <a:graphicData uri="http://schemas.openxmlformats.org/presentationml/2006/ole">
            <mc:AlternateContent xmlns:mc="http://schemas.openxmlformats.org/markup-compatibility/2006">
              <mc:Choice xmlns:v="urn:schemas-microsoft-com:vml" Requires="v">
                <p:oleObj spid="_x0000_s57349" name="Bitmap Image" r:id="rId3" imgW="4095238" imgH="3381847" progId="Paint.Picture">
                  <p:embed/>
                </p:oleObj>
              </mc:Choice>
              <mc:Fallback>
                <p:oleObj name="Bitmap Image" r:id="rId3" imgW="4095238" imgH="338184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1520825"/>
                        <a:ext cx="6280150" cy="5184775"/>
                      </a:xfrm>
                      <a:prstGeom prst="rect">
                        <a:avLst/>
                      </a:prstGeom>
                    </p:spPr>
                  </p:pic>
                </p:oleObj>
              </mc:Fallback>
            </mc:AlternateContent>
          </a:graphicData>
        </a:graphic>
      </p:graphicFrame>
    </p:spTree>
    <p:extLst>
      <p:ext uri="{BB962C8B-B14F-4D97-AF65-F5344CB8AC3E}">
        <p14:creationId xmlns:p14="http://schemas.microsoft.com/office/powerpoint/2010/main" val="26620051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mtClean="0"/>
              <a:t>GA Aplicado ao Controle</a:t>
            </a:r>
            <a:endParaRPr lang="en-US" dirty="0"/>
          </a:p>
        </p:txBody>
      </p:sp>
      <p:sp>
        <p:nvSpPr>
          <p:cNvPr id="3" name="Subtitle 2"/>
          <p:cNvSpPr>
            <a:spLocks noGrp="1"/>
          </p:cNvSpPr>
          <p:nvPr>
            <p:ph type="subTitle" sz="quarter" idx="1"/>
          </p:nvPr>
        </p:nvSpPr>
        <p:spPr/>
        <p:txBody>
          <a:bodyPr/>
          <a:lstStyle/>
          <a:p>
            <a:r>
              <a:rPr lang="en-US" smtClean="0"/>
              <a:t>Sintonia de Controladores PID utilizando Algoritmos Genéticos</a:t>
            </a:r>
          </a:p>
          <a:p>
            <a:endParaRPr lang="en-US" smtClean="0"/>
          </a:p>
          <a:p>
            <a:r>
              <a:rPr lang="en-US" smtClean="0"/>
              <a:t>J. Franco M. Amaral, M. A. C. Pacheco, R. Tanscheit </a:t>
            </a:r>
          </a:p>
          <a:p>
            <a:r>
              <a:rPr lang="en-US" smtClean="0"/>
              <a:t>Revista RICA, no. 8 </a:t>
            </a:r>
          </a:p>
          <a:p>
            <a:endParaRPr lang="en-US" dirty="0"/>
          </a:p>
        </p:txBody>
      </p:sp>
    </p:spTree>
    <p:extLst>
      <p:ext uri="{BB962C8B-B14F-4D97-AF65-F5344CB8AC3E}">
        <p14:creationId xmlns:p14="http://schemas.microsoft.com/office/powerpoint/2010/main" val="15148110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Sintonia de Controladores PID utilizando Algoritmos Genéticos </a:t>
            </a:r>
            <a:br>
              <a:rPr lang="en-US" smtClean="0"/>
            </a:br>
            <a:endParaRPr lang="en-US" dirty="0"/>
          </a:p>
        </p:txBody>
      </p:sp>
      <p:sp>
        <p:nvSpPr>
          <p:cNvPr id="5" name="Content Placeholder 4"/>
          <p:cNvSpPr>
            <a:spLocks noGrp="1"/>
          </p:cNvSpPr>
          <p:nvPr>
            <p:ph idx="1"/>
          </p:nvPr>
        </p:nvSpPr>
        <p:spPr/>
        <p:txBody>
          <a:bodyPr/>
          <a:lstStyle/>
          <a:p>
            <a:r>
              <a:rPr lang="en-US" smtClean="0"/>
              <a:t>O objetivo básico é a obtenção de ganhos do PID que satisfaçam a especificação de desempenho indicada pela forma da resposta ao degrau, em malha fechada, do sistema global. </a:t>
            </a:r>
          </a:p>
          <a:p>
            <a:r>
              <a:rPr lang="en-US" smtClean="0"/>
              <a:t>A tarefa do AG é determinar o conjunto de ganhos que produz uma resposta de saída mais próxima da forma de resposta desejada em relação às mudanças de set-point. </a:t>
            </a:r>
          </a:p>
          <a:p>
            <a:endParaRPr lang="en-US" dirty="0"/>
          </a:p>
        </p:txBody>
      </p:sp>
    </p:spTree>
    <p:extLst>
      <p:ext uri="{BB962C8B-B14F-4D97-AF65-F5344CB8AC3E}">
        <p14:creationId xmlns:p14="http://schemas.microsoft.com/office/powerpoint/2010/main" val="3847369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a:t>
            </a:r>
            <a:endParaRPr lang="en-US" dirty="0"/>
          </a:p>
        </p:txBody>
      </p:sp>
      <p:sp>
        <p:nvSpPr>
          <p:cNvPr id="3" name="Content Placeholder 2"/>
          <p:cNvSpPr>
            <a:spLocks noGrp="1"/>
          </p:cNvSpPr>
          <p:nvPr>
            <p:ph idx="1"/>
          </p:nvPr>
        </p:nvSpPr>
        <p:spPr/>
        <p:txBody>
          <a:bodyPr/>
          <a:lstStyle/>
          <a:p>
            <a:r>
              <a:rPr lang="en-US" smtClean="0"/>
              <a:t>No método proposto, os AG são aplicados como técnica de busca/otimização dos três ganhos associados ao tradicional controlador PID clássico: </a:t>
            </a:r>
          </a:p>
          <a:p>
            <a:r>
              <a:rPr lang="en-US" smtClean="0"/>
              <a:t>Kp = ganho proporcional, Ki = ganho integral e Kd = ganho diferencial. </a:t>
            </a:r>
          </a:p>
          <a:p>
            <a:r>
              <a:rPr lang="en-US" smtClean="0"/>
              <a:t>Estes três parâmetros caracterizam o indivíduo a ser avaliado. </a:t>
            </a:r>
            <a:endParaRPr lang="en-US" dirty="0"/>
          </a:p>
        </p:txBody>
      </p:sp>
    </p:spTree>
    <p:extLst>
      <p:ext uri="{BB962C8B-B14F-4D97-AF65-F5344CB8AC3E}">
        <p14:creationId xmlns:p14="http://schemas.microsoft.com/office/powerpoint/2010/main" val="4153435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Aptidão</a:t>
            </a:r>
            <a:endParaRPr lang="en-US" dirty="0"/>
          </a:p>
        </p:txBody>
      </p:sp>
      <p:sp>
        <p:nvSpPr>
          <p:cNvPr id="3" name="Content Placeholder 2"/>
          <p:cNvSpPr>
            <a:spLocks noGrp="1"/>
          </p:cNvSpPr>
          <p:nvPr>
            <p:ph idx="1"/>
          </p:nvPr>
        </p:nvSpPr>
        <p:spPr/>
        <p:txBody>
          <a:bodyPr/>
          <a:lstStyle/>
          <a:p>
            <a:r>
              <a:rPr lang="en-US" smtClean="0"/>
              <a:t>Tendo em vista o objetivo principal, que é realizar a sintonia tendo como ponto de partida a resposta desejada ao degrau para o sistema global em malha fechada, o cálculo da aptidão para os indivíduos foi feito usando a diferênca quadrática: </a:t>
            </a:r>
          </a:p>
          <a:p>
            <a:r>
              <a:rPr lang="en-US" smtClean="0"/>
              <a:t>Apt = Σn [Valor desejado – Valor obtido]^2 </a:t>
            </a:r>
          </a:p>
          <a:p>
            <a:endParaRPr lang="en-US" smtClean="0"/>
          </a:p>
          <a:p>
            <a:endParaRPr lang="en-US" dirty="0"/>
          </a:p>
        </p:txBody>
      </p:sp>
    </p:spTree>
    <p:extLst>
      <p:ext uri="{BB962C8B-B14F-4D97-AF65-F5344CB8AC3E}">
        <p14:creationId xmlns:p14="http://schemas.microsoft.com/office/powerpoint/2010/main" val="4233913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Resultados</a:t>
            </a:r>
            <a:endParaRPr lang="en-US" dirty="0"/>
          </a:p>
        </p:txBody>
      </p:sp>
      <p:pic>
        <p:nvPicPr>
          <p:cNvPr id="4" name="Content Placeholder 3" descr="Captura de Tela 2014-05-14 às 17.20.46.png"/>
          <p:cNvPicPr>
            <a:picLocks noGrp="1" noChangeAspect="1"/>
          </p:cNvPicPr>
          <p:nvPr>
            <p:ph sz="half" idx="1"/>
          </p:nvPr>
        </p:nvPicPr>
        <p:blipFill>
          <a:blip r:embed="rId2">
            <a:extLst>
              <a:ext uri="{28A0092B-C50C-407E-A947-70E740481C1C}">
                <a14:useLocalDpi xmlns:a14="http://schemas.microsoft.com/office/drawing/2010/main" val="0"/>
              </a:ext>
            </a:extLst>
          </a:blip>
          <a:srcRect t="-8097" b="-8097"/>
          <a:stretch>
            <a:fillRect/>
          </a:stretch>
        </p:blipFill>
        <p:spPr/>
      </p:pic>
      <p:sp>
        <p:nvSpPr>
          <p:cNvPr id="5" name="Content Placeholder 4"/>
          <p:cNvSpPr>
            <a:spLocks noGrp="1"/>
          </p:cNvSpPr>
          <p:nvPr>
            <p:ph sz="half" idx="2"/>
          </p:nvPr>
        </p:nvSpPr>
        <p:spPr/>
        <p:txBody>
          <a:bodyPr/>
          <a:lstStyle/>
          <a:p>
            <a:r>
              <a:rPr lang="en-US" dirty="0" err="1" smtClean="0"/>
              <a:t>Planta</a:t>
            </a:r>
            <a:r>
              <a:rPr lang="en-US" dirty="0" smtClean="0"/>
              <a:t>:</a:t>
            </a:r>
          </a:p>
          <a:p>
            <a:endParaRPr lang="en-US" dirty="0" smtClean="0"/>
          </a:p>
          <a:p>
            <a:r>
              <a:rPr lang="en-US" dirty="0" err="1" smtClean="0"/>
              <a:t>Ganho</a:t>
            </a:r>
            <a:r>
              <a:rPr lang="en-US" dirty="0" smtClean="0"/>
              <a:t> </a:t>
            </a:r>
            <a:r>
              <a:rPr lang="en-US" dirty="0" err="1" smtClean="0"/>
              <a:t>encontrados</a:t>
            </a:r>
            <a:r>
              <a:rPr lang="en-US" dirty="0" smtClean="0"/>
              <a:t> : </a:t>
            </a:r>
            <a:r>
              <a:rPr lang="en-US" dirty="0" err="1" smtClean="0"/>
              <a:t>Kp</a:t>
            </a:r>
            <a:r>
              <a:rPr lang="en-US" dirty="0" smtClean="0"/>
              <a:t> = 4,0; Ki = 5,0 e </a:t>
            </a:r>
            <a:r>
              <a:rPr lang="en-US" dirty="0" err="1" smtClean="0"/>
              <a:t>Kp</a:t>
            </a:r>
            <a:r>
              <a:rPr lang="en-US" dirty="0" smtClean="0"/>
              <a:t> = 3,11. </a:t>
            </a:r>
          </a:p>
          <a:p>
            <a:r>
              <a:rPr lang="en-US" dirty="0" err="1" smtClean="0"/>
              <a:t>Obtidos</a:t>
            </a:r>
            <a:r>
              <a:rPr lang="en-US" dirty="0" smtClean="0"/>
              <a:t> </a:t>
            </a:r>
            <a:r>
              <a:rPr lang="en-US" dirty="0" err="1" smtClean="0"/>
              <a:t>após</a:t>
            </a:r>
            <a:r>
              <a:rPr lang="en-US" dirty="0" smtClean="0"/>
              <a:t> 10 </a:t>
            </a:r>
            <a:r>
              <a:rPr lang="en-US" dirty="0" err="1" smtClean="0"/>
              <a:t>gerações</a:t>
            </a:r>
            <a:r>
              <a:rPr lang="en-US" dirty="0" smtClean="0"/>
              <a:t> de </a:t>
            </a:r>
            <a:r>
              <a:rPr lang="en-US" dirty="0" err="1" smtClean="0"/>
              <a:t>uma</a:t>
            </a:r>
            <a:r>
              <a:rPr lang="en-US" dirty="0" smtClean="0"/>
              <a:t> </a:t>
            </a:r>
            <a:r>
              <a:rPr lang="en-US" dirty="0" err="1" smtClean="0"/>
              <a:t>população</a:t>
            </a:r>
            <a:r>
              <a:rPr lang="en-US" dirty="0" smtClean="0"/>
              <a:t> de 50 </a:t>
            </a:r>
            <a:r>
              <a:rPr lang="en-US" dirty="0" err="1" smtClean="0"/>
              <a:t>indivíduos</a:t>
            </a:r>
            <a:r>
              <a:rPr lang="en-US" dirty="0" smtClean="0"/>
              <a:t>. </a:t>
            </a:r>
          </a:p>
          <a:p>
            <a:endParaRPr lang="en-US" dirty="0" smtClean="0"/>
          </a:p>
          <a:p>
            <a:endParaRPr lang="en-US" dirty="0"/>
          </a:p>
        </p:txBody>
      </p:sp>
      <p:pic>
        <p:nvPicPr>
          <p:cNvPr id="6" name="Picture 5" descr="Captura de Tela 2014-05-14 às 17.23.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1844824"/>
            <a:ext cx="1651000" cy="596900"/>
          </a:xfrm>
          <a:prstGeom prst="rect">
            <a:avLst/>
          </a:prstGeom>
        </p:spPr>
      </p:pic>
    </p:spTree>
    <p:extLst>
      <p:ext uri="{BB962C8B-B14F-4D97-AF65-F5344CB8AC3E}">
        <p14:creationId xmlns:p14="http://schemas.microsoft.com/office/powerpoint/2010/main" val="1378970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Resultados 2</a:t>
            </a:r>
            <a:endParaRPr lang="en-US" dirty="0"/>
          </a:p>
        </p:txBody>
      </p:sp>
      <p:pic>
        <p:nvPicPr>
          <p:cNvPr id="5" name="Content Placeholder 4" descr="Captura de Tela 2014-05-14 às 17.22.18.png"/>
          <p:cNvPicPr>
            <a:picLocks noGrp="1" noChangeAspect="1"/>
          </p:cNvPicPr>
          <p:nvPr>
            <p:ph sz="half" idx="1"/>
          </p:nvPr>
        </p:nvPicPr>
        <p:blipFill>
          <a:blip r:embed="rId2">
            <a:extLst>
              <a:ext uri="{28A0092B-C50C-407E-A947-70E740481C1C}">
                <a14:useLocalDpi xmlns:a14="http://schemas.microsoft.com/office/drawing/2010/main" val="0"/>
              </a:ext>
            </a:extLst>
          </a:blip>
          <a:srcRect t="-10062" b="-10062"/>
          <a:stretch>
            <a:fillRect/>
          </a:stretch>
        </p:blipFill>
        <p:spPr/>
      </p:pic>
      <p:sp>
        <p:nvSpPr>
          <p:cNvPr id="7" name="Content Placeholder 6"/>
          <p:cNvSpPr>
            <a:spLocks noGrp="1"/>
          </p:cNvSpPr>
          <p:nvPr>
            <p:ph sz="half" idx="2"/>
          </p:nvPr>
        </p:nvSpPr>
        <p:spPr/>
        <p:txBody>
          <a:bodyPr/>
          <a:lstStyle/>
          <a:p>
            <a:r>
              <a:rPr lang="en-US" smtClean="0"/>
              <a:t>Planta:</a:t>
            </a:r>
          </a:p>
          <a:p>
            <a:endParaRPr lang="en-US" smtClean="0"/>
          </a:p>
          <a:p>
            <a:r>
              <a:rPr lang="en-US" smtClean="0"/>
              <a:t>Ganhos:</a:t>
            </a:r>
            <a:endParaRPr lang="en-US" dirty="0"/>
          </a:p>
        </p:txBody>
      </p:sp>
      <p:pic>
        <p:nvPicPr>
          <p:cNvPr id="8" name="Picture 7" descr="Captura de Tela 2014-05-14 às 17.2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717032"/>
            <a:ext cx="4089400" cy="1028700"/>
          </a:xfrm>
          <a:prstGeom prst="rect">
            <a:avLst/>
          </a:prstGeom>
        </p:spPr>
      </p:pic>
      <p:pic>
        <p:nvPicPr>
          <p:cNvPr id="9" name="Picture 8" descr="Captura de Tela 2014-05-14 às 17.24.4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192" y="1844824"/>
            <a:ext cx="1651000" cy="584200"/>
          </a:xfrm>
          <a:prstGeom prst="rect">
            <a:avLst/>
          </a:prstGeom>
        </p:spPr>
      </p:pic>
    </p:spTree>
    <p:extLst>
      <p:ext uri="{BB962C8B-B14F-4D97-AF65-F5344CB8AC3E}">
        <p14:creationId xmlns:p14="http://schemas.microsoft.com/office/powerpoint/2010/main" val="428159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ChangeArrowheads="1"/>
          </p:cNvSpPr>
          <p:nvPr/>
        </p:nvSpPr>
        <p:spPr bwMode="auto">
          <a:xfrm>
            <a:off x="279400" y="533400"/>
            <a:ext cx="83820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25000"/>
              </a:spcBef>
              <a:buClr>
                <a:schemeClr val="tx2"/>
              </a:buClr>
              <a:buFont typeface="Wingdings" charset="0"/>
              <a:buChar char="n"/>
            </a:pPr>
            <a:r>
              <a:rPr lang="en-US" sz="3000" b="0">
                <a:solidFill>
                  <a:srgbClr val="FFFFFF"/>
                </a:solidFill>
                <a:effectLst>
                  <a:outerShdw blurRad="38100" dist="38100" dir="2700000" algn="tl">
                    <a:srgbClr val="000000"/>
                  </a:outerShdw>
                </a:effectLst>
              </a:rPr>
              <a:t>Evolution can be seen as a process leading to the         maintenance of a population</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ability to survive                            and reproduce in a specific environment. This                                 ability is called </a:t>
            </a:r>
            <a:r>
              <a:rPr lang="en-US" sz="3000">
                <a:solidFill>
                  <a:srgbClr val="FBFE00"/>
                </a:solidFill>
                <a:effectLst>
                  <a:outerShdw blurRad="38100" dist="38100" dir="2700000" algn="tl">
                    <a:srgbClr val="000000"/>
                  </a:outerShdw>
                </a:effectLst>
              </a:rPr>
              <a:t>evolutionary fitness</a:t>
            </a:r>
            <a:r>
              <a:rPr lang="en-US" sz="3000" b="0">
                <a:solidFill>
                  <a:srgbClr val="FFFFFF"/>
                </a:solidFill>
                <a:effectLst>
                  <a:outerShdw blurRad="38100" dist="38100" dir="2700000" algn="tl">
                    <a:srgbClr val="000000"/>
                  </a:outerShdw>
                </a:effectLst>
              </a:rPr>
              <a:t>.</a:t>
            </a:r>
          </a:p>
          <a:p>
            <a:pPr marL="384175" indent="-384175">
              <a:spcBef>
                <a:spcPct val="25000"/>
              </a:spcBef>
              <a:buClr>
                <a:schemeClr val="tx2"/>
              </a:buClr>
              <a:buFont typeface="Wingdings" charset="0"/>
              <a:buChar char="n"/>
            </a:pPr>
            <a:r>
              <a:rPr lang="en-US" sz="3000" b="0">
                <a:solidFill>
                  <a:srgbClr val="FFFFFF"/>
                </a:solidFill>
                <a:effectLst>
                  <a:outerShdw blurRad="38100" dist="38100" dir="2700000" algn="tl">
                    <a:srgbClr val="000000"/>
                  </a:outerShdw>
                </a:effectLst>
              </a:rPr>
              <a:t>Evolutionary fitness can also be viewed as a                           measure of the organism</a:t>
            </a:r>
            <a:r>
              <a:rPr lang="ja-JP" altLang="en-US" sz="3000" b="0">
                <a:solidFill>
                  <a:srgbClr val="FFFFFF"/>
                </a:solidFill>
                <a:effectLst>
                  <a:outerShdw blurRad="38100" dist="38100" dir="2700000" algn="tl">
                    <a:srgbClr val="000000"/>
                  </a:outerShdw>
                </a:effectLst>
                <a:latin typeface="Arial"/>
              </a:rPr>
              <a:t>’</a:t>
            </a:r>
            <a:r>
              <a:rPr lang="en-US" sz="3000" b="0">
                <a:solidFill>
                  <a:srgbClr val="FFFFFF"/>
                </a:solidFill>
                <a:effectLst>
                  <a:outerShdw blurRad="38100" dist="38100" dir="2700000" algn="tl">
                    <a:srgbClr val="000000"/>
                  </a:outerShdw>
                </a:effectLst>
              </a:rPr>
              <a:t>s ability to anticipate                        changes in its environment.</a:t>
            </a:r>
          </a:p>
          <a:p>
            <a:pPr marL="384175" indent="-384175">
              <a:spcBef>
                <a:spcPct val="25000"/>
              </a:spcBef>
              <a:buClr>
                <a:schemeClr val="tx2"/>
              </a:buClr>
              <a:buFont typeface="Wingdings" charset="0"/>
              <a:buChar char="n"/>
            </a:pPr>
            <a:r>
              <a:rPr lang="en-US" sz="3000" b="0">
                <a:solidFill>
                  <a:srgbClr val="FFFFFF"/>
                </a:solidFill>
                <a:effectLst>
                  <a:outerShdw blurRad="38100" dist="38100" dir="2700000" algn="tl">
                    <a:srgbClr val="000000"/>
                  </a:outerShdw>
                </a:effectLst>
              </a:rPr>
              <a:t>The fitness, or the quantitative measure of the                        ability to predict environmental changes and                           respond adequately, can be considered as the                             quality that is optimised</a:t>
            </a:r>
            <a:r>
              <a:rPr lang="en-US" sz="3000" b="0">
                <a:solidFill>
                  <a:srgbClr val="000000"/>
                </a:solidFill>
                <a:effectLst>
                  <a:outerShdw blurRad="38100" dist="38100" dir="2700000" algn="tl">
                    <a:srgbClr val="FFFFFF"/>
                  </a:outerShdw>
                </a:effectLst>
              </a:rPr>
              <a:t> </a:t>
            </a:r>
            <a:r>
              <a:rPr lang="en-US" sz="3000" b="0">
                <a:solidFill>
                  <a:srgbClr val="FFFFFF"/>
                </a:solidFill>
                <a:effectLst>
                  <a:outerShdw blurRad="38100" dist="38100" dir="2700000" algn="tl">
                    <a:srgbClr val="000000"/>
                  </a:outerShdw>
                </a:effectLst>
              </a:rPr>
              <a:t>in natural life.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err="1" smtClean="0"/>
              <a:t>Complicando</a:t>
            </a:r>
            <a:r>
              <a:rPr lang="en-US" dirty="0" smtClean="0"/>
              <a:t> </a:t>
            </a:r>
            <a:r>
              <a:rPr lang="en-US" dirty="0" err="1" smtClean="0"/>
              <a:t>ainda</a:t>
            </a:r>
            <a:r>
              <a:rPr lang="en-US" dirty="0" smtClean="0"/>
              <a:t> </a:t>
            </a:r>
            <a:r>
              <a:rPr lang="en-US" dirty="0" err="1" smtClean="0"/>
              <a:t>mais</a:t>
            </a:r>
            <a:r>
              <a:rPr lang="en-US" dirty="0" smtClean="0"/>
              <a:t>…</a:t>
            </a:r>
            <a:endParaRPr lang="en-US" dirty="0"/>
          </a:p>
        </p:txBody>
      </p:sp>
      <p:sp>
        <p:nvSpPr>
          <p:cNvPr id="6" name="Subtitle 5"/>
          <p:cNvSpPr>
            <a:spLocks noGrp="1"/>
          </p:cNvSpPr>
          <p:nvPr>
            <p:ph type="subTitle" sz="quarter" idx="1"/>
          </p:nvPr>
        </p:nvSpPr>
        <p:spPr/>
        <p:txBody>
          <a:bodyPr/>
          <a:lstStyle/>
          <a:p>
            <a:r>
              <a:rPr lang="en-US" dirty="0" err="1" smtClean="0"/>
              <a:t>Sempre</a:t>
            </a:r>
            <a:r>
              <a:rPr lang="en-US" dirty="0" smtClean="0"/>
              <a:t> </a:t>
            </a:r>
            <a:r>
              <a:rPr lang="en-US" dirty="0" err="1" smtClean="0"/>
              <a:t>é</a:t>
            </a:r>
            <a:r>
              <a:rPr lang="en-US" dirty="0" smtClean="0"/>
              <a:t> </a:t>
            </a:r>
            <a:r>
              <a:rPr lang="en-US" dirty="0" err="1" smtClean="0"/>
              <a:t>possível</a:t>
            </a:r>
            <a:r>
              <a:rPr lang="en-US" dirty="0" smtClean="0"/>
              <a:t> </a:t>
            </a:r>
            <a:r>
              <a:rPr lang="en-US" dirty="0" err="1" smtClean="0"/>
              <a:t>combinar</a:t>
            </a:r>
            <a:r>
              <a:rPr lang="en-US" dirty="0" smtClean="0"/>
              <a:t> </a:t>
            </a:r>
            <a:r>
              <a:rPr lang="en-US" dirty="0" err="1" smtClean="0"/>
              <a:t>os</a:t>
            </a:r>
            <a:r>
              <a:rPr lang="en-US" dirty="0" smtClean="0"/>
              <a:t> </a:t>
            </a:r>
            <a:r>
              <a:rPr lang="en-US" dirty="0" err="1" smtClean="0"/>
              <a:t>diversos</a:t>
            </a:r>
            <a:r>
              <a:rPr lang="en-US" dirty="0" smtClean="0"/>
              <a:t> </a:t>
            </a:r>
            <a:r>
              <a:rPr lang="en-US" dirty="0" err="1" smtClean="0"/>
              <a:t>métodos</a:t>
            </a:r>
            <a:r>
              <a:rPr lang="en-US" dirty="0" smtClean="0"/>
              <a:t> de </a:t>
            </a:r>
            <a:r>
              <a:rPr lang="en-US" dirty="0" err="1" smtClean="0"/>
              <a:t>Inteligência</a:t>
            </a:r>
            <a:r>
              <a:rPr lang="en-US" dirty="0" smtClean="0"/>
              <a:t> </a:t>
            </a:r>
            <a:r>
              <a:rPr lang="en-US" dirty="0" err="1" smtClean="0"/>
              <a:t>Computacional</a:t>
            </a:r>
            <a:r>
              <a:rPr lang="en-US" dirty="0" smtClean="0"/>
              <a:t>…</a:t>
            </a:r>
          </a:p>
          <a:p>
            <a:r>
              <a:rPr lang="en-US" dirty="0" err="1" smtClean="0"/>
              <a:t>Que</a:t>
            </a:r>
            <a:r>
              <a:rPr lang="en-US" dirty="0" smtClean="0"/>
              <a:t> </a:t>
            </a:r>
            <a:r>
              <a:rPr lang="en-US" dirty="0" err="1" smtClean="0"/>
              <a:t>tal</a:t>
            </a:r>
            <a:r>
              <a:rPr lang="en-US" dirty="0" smtClean="0"/>
              <a:t> Fuzzy-</a:t>
            </a:r>
            <a:r>
              <a:rPr lang="en-US" dirty="0" err="1" smtClean="0"/>
              <a:t>Genético</a:t>
            </a:r>
            <a:r>
              <a:rPr lang="en-US" dirty="0" smtClean="0"/>
              <a:t>?</a:t>
            </a:r>
            <a:endParaRPr lang="en-US" dirty="0"/>
          </a:p>
        </p:txBody>
      </p:sp>
    </p:spTree>
    <p:extLst>
      <p:ext uri="{BB962C8B-B14F-4D97-AF65-F5344CB8AC3E}">
        <p14:creationId xmlns:p14="http://schemas.microsoft.com/office/powerpoint/2010/main" val="2207031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smtClean="0"/>
              <a:t>Complicando ainda mais…</a:t>
            </a:r>
            <a:endParaRPr lang="en-US" dirty="0"/>
          </a:p>
        </p:txBody>
      </p:sp>
      <p:sp>
        <p:nvSpPr>
          <p:cNvPr id="6" name="Subtitle 5"/>
          <p:cNvSpPr>
            <a:spLocks noGrp="1"/>
          </p:cNvSpPr>
          <p:nvPr>
            <p:ph type="subTitle" sz="quarter" idx="1"/>
          </p:nvPr>
        </p:nvSpPr>
        <p:spPr/>
        <p:txBody>
          <a:bodyPr/>
          <a:lstStyle/>
          <a:p>
            <a:r>
              <a:rPr lang="en-US" dirty="0" smtClean="0"/>
              <a:t>ALGORITMOS GENÉTICOS PARA OTIMIZAÇÃO DE UM CONTROLADOR NEBULOSO PARA SUPRESSÃO DE VIBRAÇÕES </a:t>
            </a:r>
          </a:p>
          <a:p>
            <a:r>
              <a:rPr lang="en-US" dirty="0" err="1" smtClean="0"/>
              <a:t>Fábio</a:t>
            </a:r>
            <a:r>
              <a:rPr lang="en-US" dirty="0" smtClean="0"/>
              <a:t> M. U. </a:t>
            </a:r>
            <a:r>
              <a:rPr lang="en-US" dirty="0" err="1" smtClean="0"/>
              <a:t>Araújo</a:t>
            </a:r>
            <a:r>
              <a:rPr lang="en-US" dirty="0" smtClean="0"/>
              <a:t>, Carlos A. G. Fonseca, André L. </a:t>
            </a:r>
            <a:r>
              <a:rPr lang="en-US" dirty="0" err="1" smtClean="0"/>
              <a:t>Maitelli</a:t>
            </a:r>
            <a:r>
              <a:rPr lang="en-US" dirty="0" smtClean="0"/>
              <a:t>, Anderson V. de Medeiros </a:t>
            </a:r>
            <a:endParaRPr lang="en-US" dirty="0"/>
          </a:p>
        </p:txBody>
      </p:sp>
    </p:spTree>
    <p:extLst>
      <p:ext uri="{BB962C8B-B14F-4D97-AF65-F5344CB8AC3E}">
        <p14:creationId xmlns:p14="http://schemas.microsoft.com/office/powerpoint/2010/main" val="9346895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a:t>
            </a:r>
            <a:endParaRPr lang="en-US" dirty="0"/>
          </a:p>
        </p:txBody>
      </p:sp>
      <p:sp>
        <p:nvSpPr>
          <p:cNvPr id="3" name="Content Placeholder 2"/>
          <p:cNvSpPr>
            <a:spLocks noGrp="1"/>
          </p:cNvSpPr>
          <p:nvPr>
            <p:ph idx="1"/>
          </p:nvPr>
        </p:nvSpPr>
        <p:spPr/>
        <p:txBody>
          <a:bodyPr/>
          <a:lstStyle/>
          <a:p>
            <a:r>
              <a:rPr lang="en-US" smtClean="0"/>
              <a:t>Neste trabalho um controlador nebuloso, tipo Takagi- Sugeno-Kang (TSK), utilizado para suprimir vibrações mecânicas, tem suas funções de pertinência otimizadas. </a:t>
            </a:r>
          </a:p>
          <a:p>
            <a:r>
              <a:rPr lang="en-US" smtClean="0"/>
              <a:t>Um AG é usado para otimizar o conjunto das funções de pertinência, de entrada e saída, de tal controlador </a:t>
            </a:r>
          </a:p>
          <a:p>
            <a:endParaRPr lang="en-US" smtClean="0"/>
          </a:p>
          <a:p>
            <a:endParaRPr lang="en-US" dirty="0"/>
          </a:p>
        </p:txBody>
      </p:sp>
    </p:spTree>
    <p:extLst>
      <p:ext uri="{BB962C8B-B14F-4D97-AF65-F5344CB8AC3E}">
        <p14:creationId xmlns:p14="http://schemas.microsoft.com/office/powerpoint/2010/main" val="4163393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Genes</a:t>
            </a:r>
            <a:endParaRPr lang="en-US" dirty="0"/>
          </a:p>
        </p:txBody>
      </p:sp>
      <p:sp>
        <p:nvSpPr>
          <p:cNvPr id="3" name="Content Placeholder 2"/>
          <p:cNvSpPr>
            <a:spLocks noGrp="1"/>
          </p:cNvSpPr>
          <p:nvPr>
            <p:ph idx="1"/>
          </p:nvPr>
        </p:nvSpPr>
        <p:spPr/>
        <p:txBody>
          <a:bodyPr/>
          <a:lstStyle/>
          <a:p>
            <a:r>
              <a:rPr lang="en-US" dirty="0" err="1" smtClean="0"/>
              <a:t>Ccada</a:t>
            </a:r>
            <a:r>
              <a:rPr lang="en-US" dirty="0" smtClean="0"/>
              <a:t> </a:t>
            </a:r>
            <a:r>
              <a:rPr lang="en-US" dirty="0" err="1" smtClean="0"/>
              <a:t>indivíduo</a:t>
            </a:r>
            <a:r>
              <a:rPr lang="en-US" dirty="0" smtClean="0"/>
              <a:t> é </a:t>
            </a:r>
            <a:r>
              <a:rPr lang="en-US" dirty="0" err="1" smtClean="0"/>
              <a:t>formado</a:t>
            </a:r>
            <a:r>
              <a:rPr lang="en-US" dirty="0" smtClean="0"/>
              <a:t> </a:t>
            </a:r>
            <a:r>
              <a:rPr lang="en-US" dirty="0" err="1" smtClean="0"/>
              <a:t>por</a:t>
            </a:r>
            <a:r>
              <a:rPr lang="en-US" dirty="0" smtClean="0"/>
              <a:t> 22 genes. </a:t>
            </a:r>
          </a:p>
          <a:p>
            <a:r>
              <a:rPr lang="en-US" dirty="0" err="1" smtClean="0"/>
              <a:t>Os</a:t>
            </a:r>
            <a:r>
              <a:rPr lang="en-US" dirty="0" smtClean="0"/>
              <a:t> </a:t>
            </a:r>
            <a:r>
              <a:rPr lang="en-US" dirty="0" err="1" smtClean="0"/>
              <a:t>dois</a:t>
            </a:r>
            <a:r>
              <a:rPr lang="en-US" dirty="0" smtClean="0"/>
              <a:t> </a:t>
            </a:r>
            <a:r>
              <a:rPr lang="en-US" dirty="0" err="1" smtClean="0"/>
              <a:t>primeiros</a:t>
            </a:r>
            <a:r>
              <a:rPr lang="en-US" dirty="0" smtClean="0"/>
              <a:t> genes do </a:t>
            </a:r>
            <a:r>
              <a:rPr lang="en-US" dirty="0" err="1" smtClean="0"/>
              <a:t>indivíduo</a:t>
            </a:r>
            <a:r>
              <a:rPr lang="en-US" dirty="0" smtClean="0"/>
              <a:t> </a:t>
            </a:r>
            <a:r>
              <a:rPr lang="en-US" dirty="0" err="1" smtClean="0"/>
              <a:t>correspondem</a:t>
            </a:r>
            <a:r>
              <a:rPr lang="en-US" dirty="0" smtClean="0"/>
              <a:t> </a:t>
            </a:r>
            <a:r>
              <a:rPr lang="en-US" dirty="0" err="1" smtClean="0"/>
              <a:t>aos</a:t>
            </a:r>
            <a:r>
              <a:rPr lang="en-US" dirty="0" smtClean="0"/>
              <a:t> </a:t>
            </a:r>
            <a:r>
              <a:rPr lang="en-US" dirty="0" err="1" smtClean="0"/>
              <a:t>coeficientes</a:t>
            </a:r>
            <a:r>
              <a:rPr lang="en-US" dirty="0" smtClean="0"/>
              <a:t> t1 e t2 da </a:t>
            </a:r>
            <a:r>
              <a:rPr lang="en-US" dirty="0" err="1" smtClean="0"/>
              <a:t>função</a:t>
            </a:r>
            <a:r>
              <a:rPr lang="en-US" dirty="0" smtClean="0"/>
              <a:t> linear de </a:t>
            </a:r>
            <a:r>
              <a:rPr lang="en-US" dirty="0" err="1" smtClean="0"/>
              <a:t>saída</a:t>
            </a:r>
            <a:r>
              <a:rPr lang="en-US" dirty="0" smtClean="0"/>
              <a:t> do </a:t>
            </a:r>
            <a:r>
              <a:rPr lang="en-US" dirty="0" err="1" smtClean="0"/>
              <a:t>controlador</a:t>
            </a:r>
            <a:r>
              <a:rPr lang="en-US" dirty="0" smtClean="0"/>
              <a:t> </a:t>
            </a:r>
            <a:r>
              <a:rPr lang="en-US" dirty="0" err="1" smtClean="0"/>
              <a:t>nebuloso</a:t>
            </a:r>
            <a:r>
              <a:rPr lang="en-US" dirty="0" smtClean="0"/>
              <a:t>.</a:t>
            </a:r>
          </a:p>
          <a:p>
            <a:r>
              <a:rPr lang="en-US" dirty="0" err="1" smtClean="0"/>
              <a:t>Os</a:t>
            </a:r>
            <a:r>
              <a:rPr lang="en-US" dirty="0" smtClean="0"/>
              <a:t> </a:t>
            </a:r>
            <a:r>
              <a:rPr lang="en-US" dirty="0" err="1" smtClean="0"/>
              <a:t>demais</a:t>
            </a:r>
            <a:r>
              <a:rPr lang="en-US" dirty="0" smtClean="0"/>
              <a:t> genes </a:t>
            </a:r>
            <a:r>
              <a:rPr lang="en-US" dirty="0" err="1" smtClean="0"/>
              <a:t>são</a:t>
            </a:r>
            <a:r>
              <a:rPr lang="en-US" dirty="0" smtClean="0"/>
              <a:t> </a:t>
            </a:r>
            <a:r>
              <a:rPr lang="en-US" dirty="0" err="1" smtClean="0"/>
              <a:t>uma</a:t>
            </a:r>
            <a:r>
              <a:rPr lang="en-US" dirty="0" smtClean="0"/>
              <a:t> </a:t>
            </a:r>
            <a:r>
              <a:rPr lang="en-US" dirty="0" err="1" smtClean="0"/>
              <a:t>representação</a:t>
            </a:r>
            <a:r>
              <a:rPr lang="en-US" dirty="0" smtClean="0"/>
              <a:t> das </a:t>
            </a:r>
            <a:r>
              <a:rPr lang="en-US" dirty="0" err="1" smtClean="0"/>
              <a:t>funções</a:t>
            </a:r>
            <a:r>
              <a:rPr lang="en-US" dirty="0" smtClean="0"/>
              <a:t> de </a:t>
            </a:r>
            <a:r>
              <a:rPr lang="en-US" dirty="0" err="1" smtClean="0"/>
              <a:t>pertinência</a:t>
            </a:r>
            <a:r>
              <a:rPr lang="en-US" dirty="0" smtClean="0"/>
              <a:t> </a:t>
            </a:r>
            <a:r>
              <a:rPr lang="en-US" dirty="0" err="1" smtClean="0"/>
              <a:t>por</a:t>
            </a:r>
            <a:r>
              <a:rPr lang="en-US" dirty="0" smtClean="0"/>
              <a:t> </a:t>
            </a:r>
            <a:r>
              <a:rPr lang="en-US" dirty="0" err="1" smtClean="0"/>
              <a:t>seus</a:t>
            </a:r>
            <a:r>
              <a:rPr lang="en-US" dirty="0" smtClean="0"/>
              <a:t> </a:t>
            </a:r>
            <a:r>
              <a:rPr lang="en-US" dirty="0" err="1" smtClean="0"/>
              <a:t>pontos</a:t>
            </a:r>
            <a:r>
              <a:rPr lang="en-US" dirty="0" smtClean="0"/>
              <a:t> </a:t>
            </a:r>
            <a:r>
              <a:rPr lang="en-US" dirty="0" err="1" smtClean="0"/>
              <a:t>notáveis</a:t>
            </a:r>
            <a:r>
              <a:rPr lang="en-US" dirty="0" smtClean="0"/>
              <a:t> - </a:t>
            </a:r>
            <a:r>
              <a:rPr lang="en-US" dirty="0" err="1" smtClean="0"/>
              <a:t>funções</a:t>
            </a:r>
            <a:r>
              <a:rPr lang="en-US" dirty="0" smtClean="0"/>
              <a:t> </a:t>
            </a:r>
            <a:r>
              <a:rPr lang="en-US" dirty="0" err="1" smtClean="0"/>
              <a:t>triangulares</a:t>
            </a:r>
            <a:r>
              <a:rPr lang="en-US" dirty="0" smtClean="0"/>
              <a:t>. </a:t>
            </a:r>
          </a:p>
          <a:p>
            <a:endParaRPr lang="en-US" dirty="0"/>
          </a:p>
        </p:txBody>
      </p:sp>
    </p:spTree>
    <p:extLst>
      <p:ext uri="{BB962C8B-B14F-4D97-AF65-F5344CB8AC3E}">
        <p14:creationId xmlns:p14="http://schemas.microsoft.com/office/powerpoint/2010/main" val="35412141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a:t>
            </a:r>
            <a:endParaRPr lang="en-US" dirty="0"/>
          </a:p>
        </p:txBody>
      </p:sp>
      <p:pic>
        <p:nvPicPr>
          <p:cNvPr id="6" name="Picture 5" descr="Captura de Tela 2014-05-14 às 17.28.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5661248"/>
            <a:ext cx="4572000" cy="304800"/>
          </a:xfrm>
          <a:prstGeom prst="rect">
            <a:avLst/>
          </a:prstGeom>
        </p:spPr>
      </p:pic>
      <p:pic>
        <p:nvPicPr>
          <p:cNvPr id="7" name="Picture 6" descr="Captura de Tela 2014-05-14 às 17.28.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628800"/>
            <a:ext cx="4654048" cy="3237599"/>
          </a:xfrm>
          <a:prstGeom prst="rect">
            <a:avLst/>
          </a:prstGeom>
        </p:spPr>
      </p:pic>
    </p:spTree>
    <p:extLst>
      <p:ext uri="{BB962C8B-B14F-4D97-AF65-F5344CB8AC3E}">
        <p14:creationId xmlns:p14="http://schemas.microsoft.com/office/powerpoint/2010/main" val="40825410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 Sistema Controlado</a:t>
            </a:r>
            <a:endParaRPr lang="en-US" dirty="0"/>
          </a:p>
        </p:txBody>
      </p:sp>
      <p:pic>
        <p:nvPicPr>
          <p:cNvPr id="4" name="Content Placeholder 3" descr="Captura de Tela 2014-05-14 às 17.31.43.png"/>
          <p:cNvPicPr>
            <a:picLocks noGrp="1" noChangeAspect="1"/>
          </p:cNvPicPr>
          <p:nvPr>
            <p:ph idx="1"/>
          </p:nvPr>
        </p:nvPicPr>
        <p:blipFill>
          <a:blip r:embed="rId2">
            <a:extLst>
              <a:ext uri="{28A0092B-C50C-407E-A947-70E740481C1C}">
                <a14:useLocalDpi xmlns:a14="http://schemas.microsoft.com/office/drawing/2010/main" val="0"/>
              </a:ext>
            </a:extLst>
          </a:blip>
          <a:srcRect l="-11662" r="-11662"/>
          <a:stretch>
            <a:fillRect/>
          </a:stretch>
        </p:blipFill>
        <p:spPr/>
      </p:pic>
    </p:spTree>
    <p:extLst>
      <p:ext uri="{BB962C8B-B14F-4D97-AF65-F5344CB8AC3E}">
        <p14:creationId xmlns:p14="http://schemas.microsoft.com/office/powerpoint/2010/main" val="10947529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Resultados</a:t>
            </a:r>
            <a:r>
              <a:rPr lang="en-US" dirty="0" smtClean="0"/>
              <a:t> – </a:t>
            </a:r>
            <a:r>
              <a:rPr lang="en-US" dirty="0" err="1" smtClean="0"/>
              <a:t>Sistema</a:t>
            </a:r>
            <a:r>
              <a:rPr lang="en-US" dirty="0" smtClean="0"/>
              <a:t> Original</a:t>
            </a:r>
            <a:endParaRPr lang="en-US" dirty="0"/>
          </a:p>
        </p:txBody>
      </p:sp>
      <p:pic>
        <p:nvPicPr>
          <p:cNvPr id="4" name="Content Placeholder 3" descr="Captura de Tela 2014-05-14 às 17.32.37.png"/>
          <p:cNvPicPr>
            <a:picLocks noGrp="1" noChangeAspect="1"/>
          </p:cNvPicPr>
          <p:nvPr>
            <p:ph idx="1"/>
          </p:nvPr>
        </p:nvPicPr>
        <p:blipFill>
          <a:blip r:embed="rId2">
            <a:extLst>
              <a:ext uri="{28A0092B-C50C-407E-A947-70E740481C1C}">
                <a14:useLocalDpi xmlns:a14="http://schemas.microsoft.com/office/drawing/2010/main" val="0"/>
              </a:ext>
            </a:extLst>
          </a:blip>
          <a:srcRect t="-5387" b="-5387"/>
          <a:stretch>
            <a:fillRect/>
          </a:stretch>
        </p:blipFill>
        <p:spPr/>
      </p:pic>
    </p:spTree>
    <p:extLst>
      <p:ext uri="{BB962C8B-B14F-4D97-AF65-F5344CB8AC3E}">
        <p14:creationId xmlns:p14="http://schemas.microsoft.com/office/powerpoint/2010/main" val="40595805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Resultados</a:t>
            </a:r>
            <a:r>
              <a:rPr lang="en-US" dirty="0"/>
              <a:t> </a:t>
            </a:r>
            <a:r>
              <a:rPr lang="en-US" dirty="0" smtClean="0"/>
              <a:t>– </a:t>
            </a:r>
            <a:r>
              <a:rPr lang="en-US" dirty="0" err="1" smtClean="0"/>
              <a:t>Sistema</a:t>
            </a:r>
            <a:r>
              <a:rPr lang="en-US" dirty="0" smtClean="0"/>
              <a:t> </a:t>
            </a:r>
            <a:r>
              <a:rPr lang="en-US" dirty="0" err="1" smtClean="0"/>
              <a:t>Otimizado</a:t>
            </a:r>
            <a:endParaRPr lang="en-US" dirty="0"/>
          </a:p>
        </p:txBody>
      </p:sp>
      <p:pic>
        <p:nvPicPr>
          <p:cNvPr id="4" name="Content Placeholder 3" descr="Captura de Tela 2014-05-14 às 17.33.02.png"/>
          <p:cNvPicPr>
            <a:picLocks noGrp="1" noChangeAspect="1"/>
          </p:cNvPicPr>
          <p:nvPr>
            <p:ph idx="1"/>
          </p:nvPr>
        </p:nvPicPr>
        <p:blipFill>
          <a:blip r:embed="rId2">
            <a:extLst>
              <a:ext uri="{28A0092B-C50C-407E-A947-70E740481C1C}">
                <a14:useLocalDpi xmlns:a14="http://schemas.microsoft.com/office/drawing/2010/main" val="0"/>
              </a:ext>
            </a:extLst>
          </a:blip>
          <a:srcRect l="-3952" r="-3952"/>
          <a:stretch>
            <a:fillRect/>
          </a:stretch>
        </p:blipFill>
        <p:spPr/>
      </p:pic>
    </p:spTree>
    <p:extLst>
      <p:ext uri="{BB962C8B-B14F-4D97-AF65-F5344CB8AC3E}">
        <p14:creationId xmlns:p14="http://schemas.microsoft.com/office/powerpoint/2010/main" val="1529296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Conclusão</a:t>
            </a:r>
            <a:endParaRPr lang="en-US" dirty="0"/>
          </a:p>
        </p:txBody>
      </p:sp>
      <p:sp>
        <p:nvSpPr>
          <p:cNvPr id="3" name="Content Placeholder 2"/>
          <p:cNvSpPr>
            <a:spLocks noGrp="1"/>
          </p:cNvSpPr>
          <p:nvPr>
            <p:ph idx="1"/>
          </p:nvPr>
        </p:nvSpPr>
        <p:spPr/>
        <p:txBody>
          <a:bodyPr/>
          <a:lstStyle/>
          <a:p>
            <a:r>
              <a:rPr lang="en-US" dirty="0" err="1" smtClean="0"/>
              <a:t>Algoritmos</a:t>
            </a:r>
            <a:r>
              <a:rPr lang="en-US" dirty="0" smtClean="0"/>
              <a:t> </a:t>
            </a:r>
            <a:r>
              <a:rPr lang="en-US" dirty="0" err="1" smtClean="0"/>
              <a:t>Genéticos</a:t>
            </a:r>
            <a:r>
              <a:rPr lang="en-US" dirty="0" smtClean="0"/>
              <a:t> </a:t>
            </a:r>
            <a:r>
              <a:rPr lang="en-US" dirty="0" err="1" smtClean="0"/>
              <a:t>são</a:t>
            </a:r>
            <a:r>
              <a:rPr lang="en-US" dirty="0" smtClean="0"/>
              <a:t> </a:t>
            </a:r>
            <a:r>
              <a:rPr lang="en-US" dirty="0" err="1" smtClean="0"/>
              <a:t>ótimos</a:t>
            </a:r>
            <a:r>
              <a:rPr lang="en-US" dirty="0" smtClean="0"/>
              <a:t> </a:t>
            </a:r>
            <a:r>
              <a:rPr lang="en-US" dirty="0" err="1" smtClean="0"/>
              <a:t>para</a:t>
            </a:r>
            <a:r>
              <a:rPr lang="en-US" dirty="0" smtClean="0"/>
              <a:t> </a:t>
            </a:r>
            <a:r>
              <a:rPr lang="en-US" dirty="0" err="1" smtClean="0"/>
              <a:t>Otimização</a:t>
            </a:r>
            <a:r>
              <a:rPr lang="en-US" dirty="0" smtClean="0"/>
              <a:t>:</a:t>
            </a:r>
          </a:p>
          <a:p>
            <a:pPr lvl="1"/>
            <a:r>
              <a:rPr lang="en-US" dirty="0" err="1" smtClean="0"/>
              <a:t>Centenas</a:t>
            </a:r>
            <a:r>
              <a:rPr lang="en-US" dirty="0" smtClean="0"/>
              <a:t> de </a:t>
            </a:r>
            <a:r>
              <a:rPr lang="en-US" dirty="0" err="1" smtClean="0"/>
              <a:t>Aplicações</a:t>
            </a:r>
            <a:r>
              <a:rPr lang="en-US" dirty="0" smtClean="0"/>
              <a:t>.</a:t>
            </a:r>
          </a:p>
          <a:p>
            <a:r>
              <a:rPr lang="en-US" dirty="0" err="1" smtClean="0"/>
              <a:t>Em</a:t>
            </a:r>
            <a:r>
              <a:rPr lang="en-US" dirty="0" smtClean="0"/>
              <a:t> </a:t>
            </a:r>
            <a:r>
              <a:rPr lang="en-US" dirty="0" err="1" smtClean="0"/>
              <a:t>controle</a:t>
            </a:r>
            <a:r>
              <a:rPr lang="en-US" dirty="0" smtClean="0"/>
              <a:t>, </a:t>
            </a:r>
            <a:r>
              <a:rPr lang="en-US" dirty="0" err="1" smtClean="0"/>
              <a:t>utilizado</a:t>
            </a:r>
            <a:r>
              <a:rPr lang="en-US" dirty="0" smtClean="0"/>
              <a:t> </a:t>
            </a:r>
            <a:r>
              <a:rPr lang="en-US" dirty="0" err="1" smtClean="0"/>
              <a:t>para</a:t>
            </a:r>
            <a:r>
              <a:rPr lang="en-US" dirty="0" smtClean="0"/>
              <a:t> </a:t>
            </a:r>
            <a:r>
              <a:rPr lang="en-US" dirty="0" err="1" smtClean="0"/>
              <a:t>otimizar</a:t>
            </a:r>
            <a:r>
              <a:rPr lang="en-US" dirty="0" smtClean="0"/>
              <a:t> </a:t>
            </a:r>
            <a:r>
              <a:rPr lang="en-US" dirty="0" err="1" smtClean="0"/>
              <a:t>parâmetros</a:t>
            </a:r>
            <a:r>
              <a:rPr lang="en-US" dirty="0" smtClean="0"/>
              <a:t> de </a:t>
            </a:r>
            <a:r>
              <a:rPr lang="en-US" dirty="0" err="1" smtClean="0"/>
              <a:t>controladores</a:t>
            </a:r>
            <a:r>
              <a:rPr lang="en-US" dirty="0" smtClean="0"/>
              <a:t>, </a:t>
            </a:r>
            <a:r>
              <a:rPr lang="en-US" dirty="0" err="1" smtClean="0"/>
              <a:t>ou</a:t>
            </a:r>
            <a:r>
              <a:rPr lang="en-US" dirty="0" smtClean="0"/>
              <a:t> </a:t>
            </a:r>
            <a:r>
              <a:rPr lang="en-US" dirty="0" err="1" smtClean="0"/>
              <a:t>para</a:t>
            </a:r>
            <a:r>
              <a:rPr lang="en-US" dirty="0" smtClean="0"/>
              <a:t> </a:t>
            </a:r>
            <a:r>
              <a:rPr lang="en-US" dirty="0" err="1" smtClean="0"/>
              <a:t>criar</a:t>
            </a:r>
            <a:r>
              <a:rPr lang="en-US" dirty="0" smtClean="0"/>
              <a:t> </a:t>
            </a:r>
            <a:r>
              <a:rPr lang="en-US" dirty="0" err="1" smtClean="0"/>
              <a:t>programas</a:t>
            </a:r>
            <a:r>
              <a:rPr lang="en-US" dirty="0" smtClean="0"/>
              <a:t> </a:t>
            </a:r>
            <a:r>
              <a:rPr lang="en-US" dirty="0" err="1" smtClean="0"/>
              <a:t>controladores</a:t>
            </a:r>
            <a:r>
              <a:rPr lang="en-US" dirty="0" smtClean="0"/>
              <a:t>.</a:t>
            </a:r>
            <a:endParaRPr lang="en-US" dirty="0"/>
          </a:p>
        </p:txBody>
      </p:sp>
    </p:spTree>
    <p:extLst>
      <p:ext uri="{BB962C8B-B14F-4D97-AF65-F5344CB8AC3E}">
        <p14:creationId xmlns:p14="http://schemas.microsoft.com/office/powerpoint/2010/main" val="281903810"/>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Labora</a:t>
            </a:r>
            <a:r>
              <a:rPr lang="en-US" dirty="0" err="1" smtClean="0"/>
              <a:t>tório</a:t>
            </a:r>
            <a:endParaRPr lang="en-US" dirty="0"/>
          </a:p>
        </p:txBody>
      </p:sp>
      <p:sp>
        <p:nvSpPr>
          <p:cNvPr id="3" name="Content Placeholder 2"/>
          <p:cNvSpPr>
            <a:spLocks noGrp="1"/>
          </p:cNvSpPr>
          <p:nvPr>
            <p:ph idx="1"/>
          </p:nvPr>
        </p:nvSpPr>
        <p:spPr>
          <a:xfrm>
            <a:off x="685800" y="1196752"/>
            <a:ext cx="7772400" cy="4454525"/>
          </a:xfrm>
        </p:spPr>
        <p:txBody>
          <a:bodyPr/>
          <a:lstStyle/>
          <a:p>
            <a:pPr>
              <a:spcBef>
                <a:spcPts val="0"/>
              </a:spcBef>
            </a:pPr>
            <a:r>
              <a:rPr lang="en-US" dirty="0" err="1" smtClean="0"/>
              <a:t>Problema</a:t>
            </a:r>
            <a:r>
              <a:rPr lang="en-US" dirty="0" smtClean="0"/>
              <a:t> do </a:t>
            </a:r>
            <a:r>
              <a:rPr lang="en-US" dirty="0" smtClean="0"/>
              <a:t>“</a:t>
            </a:r>
            <a:r>
              <a:rPr lang="en-US" dirty="0" err="1" smtClean="0"/>
              <a:t>Caixeiro</a:t>
            </a:r>
            <a:r>
              <a:rPr lang="en-US" dirty="0" smtClean="0"/>
              <a:t> </a:t>
            </a:r>
            <a:r>
              <a:rPr lang="en-US" dirty="0" err="1" smtClean="0"/>
              <a:t>Viajante</a:t>
            </a:r>
            <a:r>
              <a:rPr lang="en-US" dirty="0" smtClean="0"/>
              <a:t>” (TSP)</a:t>
            </a:r>
          </a:p>
          <a:p>
            <a:pPr>
              <a:spcBef>
                <a:spcPts val="0"/>
              </a:spcBef>
            </a:pPr>
            <a:endParaRPr lang="en-US" dirty="0" smtClean="0"/>
          </a:p>
          <a:p>
            <a:pPr>
              <a:spcBef>
                <a:spcPts val="0"/>
              </a:spcBef>
            </a:pPr>
            <a:r>
              <a:rPr lang="en-US" dirty="0" err="1" smtClean="0"/>
              <a:t>Mapas</a:t>
            </a:r>
            <a:r>
              <a:rPr lang="en-US" dirty="0" smtClean="0"/>
              <a:t> </a:t>
            </a:r>
            <a:r>
              <a:rPr lang="en-US" dirty="0" err="1" smtClean="0"/>
              <a:t>fornecidos</a:t>
            </a:r>
            <a:endParaRPr lang="en-US" dirty="0" smtClean="0"/>
          </a:p>
          <a:p>
            <a:pPr lvl="1">
              <a:spcBef>
                <a:spcPts val="0"/>
              </a:spcBef>
            </a:pPr>
            <a:r>
              <a:rPr lang="en-US" dirty="0" smtClean="0"/>
              <a:t>5, 10, 20,50 e 100 </a:t>
            </a:r>
            <a:r>
              <a:rPr lang="en-US" dirty="0" err="1" smtClean="0"/>
              <a:t>Cidades</a:t>
            </a:r>
            <a:endParaRPr lang="en-US" dirty="0" smtClean="0"/>
          </a:p>
          <a:p>
            <a:pPr lvl="1">
              <a:spcBef>
                <a:spcPts val="0"/>
              </a:spcBef>
            </a:pPr>
            <a:r>
              <a:rPr lang="en-US" dirty="0" err="1" smtClean="0"/>
              <a:t>Cada</a:t>
            </a:r>
            <a:r>
              <a:rPr lang="en-US" dirty="0" smtClean="0"/>
              <a:t> um </a:t>
            </a:r>
            <a:r>
              <a:rPr lang="en-US" dirty="0" err="1" smtClean="0"/>
              <a:t>possui</a:t>
            </a:r>
            <a:r>
              <a:rPr lang="en-US" dirty="0" smtClean="0"/>
              <a:t> </a:t>
            </a:r>
            <a:r>
              <a:rPr lang="en-US" dirty="0" err="1" smtClean="0"/>
              <a:t>uma</a:t>
            </a:r>
            <a:r>
              <a:rPr lang="en-US" dirty="0" smtClean="0"/>
              <a:t> </a:t>
            </a:r>
            <a:r>
              <a:rPr lang="en-US" dirty="0" err="1" smtClean="0"/>
              <a:t>vari</a:t>
            </a:r>
            <a:r>
              <a:rPr lang="en-US" dirty="0" err="1" smtClean="0"/>
              <a:t>ável</a:t>
            </a:r>
            <a:r>
              <a:rPr lang="en-US" dirty="0" smtClean="0"/>
              <a:t> </a:t>
            </a:r>
            <a:r>
              <a:rPr lang="en-US" i="1" dirty="0" err="1" smtClean="0">
                <a:solidFill>
                  <a:schemeClr val="tx2">
                    <a:lumMod val="40000"/>
                    <a:lumOff val="60000"/>
                  </a:schemeClr>
                </a:solidFill>
              </a:rPr>
              <a:t>mapa</a:t>
            </a:r>
            <a:r>
              <a:rPr lang="en-US" i="1" dirty="0" smtClean="0"/>
              <a:t>.</a:t>
            </a:r>
          </a:p>
          <a:p>
            <a:pPr lvl="2">
              <a:spcBef>
                <a:spcPts val="0"/>
              </a:spcBef>
            </a:pPr>
            <a:r>
              <a:rPr lang="en-US" i="1" dirty="0" err="1" smtClean="0">
                <a:solidFill>
                  <a:srgbClr val="FFFFFF"/>
                </a:solidFill>
              </a:rPr>
              <a:t>mapa</a:t>
            </a:r>
            <a:r>
              <a:rPr lang="en-US" i="1" dirty="0" smtClean="0">
                <a:solidFill>
                  <a:srgbClr val="FFFFFF"/>
                </a:solidFill>
              </a:rPr>
              <a:t>(:,1) : </a:t>
            </a:r>
            <a:r>
              <a:rPr lang="en-US" i="1" dirty="0" err="1" smtClean="0">
                <a:solidFill>
                  <a:srgbClr val="FFFFFF"/>
                </a:solidFill>
              </a:rPr>
              <a:t>sequencial</a:t>
            </a:r>
            <a:r>
              <a:rPr lang="en-US" i="1" dirty="0" smtClean="0">
                <a:solidFill>
                  <a:srgbClr val="FFFFFF"/>
                </a:solidFill>
              </a:rPr>
              <a:t> da </a:t>
            </a:r>
            <a:r>
              <a:rPr lang="en-US" i="1" dirty="0" err="1" smtClean="0">
                <a:solidFill>
                  <a:srgbClr val="FFFFFF"/>
                </a:solidFill>
              </a:rPr>
              <a:t>cidade</a:t>
            </a:r>
            <a:r>
              <a:rPr lang="en-US" i="1" dirty="0" smtClean="0">
                <a:solidFill>
                  <a:srgbClr val="FFFFFF"/>
                </a:solidFill>
              </a:rPr>
              <a:t>.</a:t>
            </a:r>
          </a:p>
          <a:p>
            <a:pPr lvl="2">
              <a:spcBef>
                <a:spcPts val="0"/>
              </a:spcBef>
            </a:pPr>
            <a:r>
              <a:rPr lang="en-US" i="1" dirty="0" err="1" smtClean="0">
                <a:solidFill>
                  <a:srgbClr val="FFFFFF"/>
                </a:solidFill>
              </a:rPr>
              <a:t>mapa</a:t>
            </a:r>
            <a:r>
              <a:rPr lang="en-US" i="1" dirty="0">
                <a:solidFill>
                  <a:srgbClr val="FFFFFF"/>
                </a:solidFill>
              </a:rPr>
              <a:t>(:</a:t>
            </a:r>
            <a:r>
              <a:rPr lang="en-US" i="1" dirty="0" smtClean="0">
                <a:solidFill>
                  <a:srgbClr val="FFFFFF"/>
                </a:solidFill>
              </a:rPr>
              <a:t>,2): </a:t>
            </a:r>
            <a:r>
              <a:rPr lang="en-US" i="1" dirty="0" err="1" smtClean="0">
                <a:solidFill>
                  <a:srgbClr val="FFFFFF"/>
                </a:solidFill>
              </a:rPr>
              <a:t>Coordenada</a:t>
            </a:r>
            <a:r>
              <a:rPr lang="en-US" i="1" dirty="0" smtClean="0">
                <a:solidFill>
                  <a:srgbClr val="FFFFFF"/>
                </a:solidFill>
              </a:rPr>
              <a:t> x.</a:t>
            </a:r>
          </a:p>
          <a:p>
            <a:pPr lvl="2">
              <a:spcBef>
                <a:spcPts val="0"/>
              </a:spcBef>
            </a:pPr>
            <a:r>
              <a:rPr lang="en-US" i="1" dirty="0" err="1">
                <a:solidFill>
                  <a:srgbClr val="FFFFFF"/>
                </a:solidFill>
              </a:rPr>
              <a:t>mapa</a:t>
            </a:r>
            <a:r>
              <a:rPr lang="en-US" i="1" dirty="0">
                <a:solidFill>
                  <a:srgbClr val="FFFFFF"/>
                </a:solidFill>
              </a:rPr>
              <a:t>(:</a:t>
            </a:r>
            <a:r>
              <a:rPr lang="en-US" i="1" dirty="0" smtClean="0">
                <a:solidFill>
                  <a:srgbClr val="FFFFFF"/>
                </a:solidFill>
              </a:rPr>
              <a:t>,3): </a:t>
            </a:r>
            <a:r>
              <a:rPr lang="en-US" i="1" dirty="0" err="1" smtClean="0">
                <a:solidFill>
                  <a:srgbClr val="FFFFFF"/>
                </a:solidFill>
              </a:rPr>
              <a:t>Coordenada</a:t>
            </a:r>
            <a:r>
              <a:rPr lang="en-US" i="1" dirty="0" smtClean="0">
                <a:solidFill>
                  <a:srgbClr val="FFFFFF"/>
                </a:solidFill>
              </a:rPr>
              <a:t> y .</a:t>
            </a:r>
          </a:p>
          <a:p>
            <a:pPr lvl="2">
              <a:spcBef>
                <a:spcPts val="0"/>
              </a:spcBef>
            </a:pPr>
            <a:endParaRPr lang="en-US" i="1" dirty="0">
              <a:solidFill>
                <a:srgbClr val="FFFFFF"/>
              </a:solidFill>
            </a:endParaRPr>
          </a:p>
          <a:p>
            <a:pPr>
              <a:spcBef>
                <a:spcPts val="0"/>
              </a:spcBef>
            </a:pPr>
            <a:r>
              <a:rPr lang="en-US" i="1" dirty="0" err="1" smtClean="0">
                <a:solidFill>
                  <a:srgbClr val="FFFFFF"/>
                </a:solidFill>
              </a:rPr>
              <a:t>Visualizar</a:t>
            </a:r>
            <a:r>
              <a:rPr lang="en-US" i="1" dirty="0" smtClean="0">
                <a:solidFill>
                  <a:srgbClr val="FFFFFF"/>
                </a:solidFill>
              </a:rPr>
              <a:t> </a:t>
            </a:r>
            <a:r>
              <a:rPr lang="en-US" i="1" dirty="0" err="1" smtClean="0">
                <a:solidFill>
                  <a:srgbClr val="FFFFFF"/>
                </a:solidFill>
              </a:rPr>
              <a:t>mapa</a:t>
            </a:r>
            <a:endParaRPr lang="en-US" i="1" dirty="0" smtClean="0">
              <a:solidFill>
                <a:srgbClr val="FFFFFF"/>
              </a:solidFill>
            </a:endParaRPr>
          </a:p>
          <a:p>
            <a:pPr lvl="1">
              <a:spcBef>
                <a:spcPts val="0"/>
              </a:spcBef>
            </a:pPr>
            <a:r>
              <a:rPr lang="it-IT" dirty="0" err="1" smtClean="0"/>
              <a:t>scatter</a:t>
            </a:r>
            <a:r>
              <a:rPr lang="it-IT" dirty="0"/>
              <a:t>(</a:t>
            </a:r>
            <a:r>
              <a:rPr lang="it-IT" dirty="0" err="1"/>
              <a:t>mapa</a:t>
            </a:r>
            <a:r>
              <a:rPr lang="it-IT" dirty="0"/>
              <a:t>(:,2,:),</a:t>
            </a:r>
            <a:r>
              <a:rPr lang="it-IT" dirty="0" err="1"/>
              <a:t>mapa</a:t>
            </a:r>
            <a:r>
              <a:rPr lang="it-IT" dirty="0"/>
              <a:t>(:,3,:)</a:t>
            </a:r>
            <a:r>
              <a:rPr lang="it-IT" dirty="0" smtClean="0"/>
              <a:t>)</a:t>
            </a:r>
            <a:endParaRPr lang="it-IT" dirty="0"/>
          </a:p>
        </p:txBody>
      </p:sp>
    </p:spTree>
    <p:extLst>
      <p:ext uri="{BB962C8B-B14F-4D97-AF65-F5344CB8AC3E}">
        <p14:creationId xmlns:p14="http://schemas.microsoft.com/office/powerpoint/2010/main" val="1546096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2535</TotalTime>
  <Words>4818</Words>
  <Application>Microsoft Macintosh PowerPoint</Application>
  <PresentationFormat>On-screen Show (4:3)</PresentationFormat>
  <Paragraphs>355</Paragraphs>
  <Slides>104</Slides>
  <Notes>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104</vt:i4>
      </vt:variant>
    </vt:vector>
  </HeadingPairs>
  <TitlesOfParts>
    <vt:vector size="109" baseType="lpstr">
      <vt:lpstr>Blue Diagonal</vt:lpstr>
      <vt:lpstr>Worksheet</vt:lpstr>
      <vt:lpstr>Documento</vt:lpstr>
      <vt:lpstr>Picture</vt:lpstr>
      <vt:lpstr>Bitmap Image</vt:lpstr>
      <vt:lpstr>Inteligência Computacional Aplicada ao Controle</vt:lpstr>
      <vt:lpstr>Algoritmos Genéticos</vt:lpstr>
      <vt:lpstr>PowerPoint Presentation</vt:lpstr>
      <vt:lpstr>PowerPoint Presentation</vt:lpstr>
      <vt:lpstr>Can evolution be intelligent?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 do Bianchi</vt:lpstr>
      <vt:lpstr>ELITISMO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Programação Genética Aplicada ao Controle</vt:lpstr>
      <vt:lpstr>Evoluindo Agentes Jogadores de Futebol</vt:lpstr>
      <vt:lpstr>Objetivo</vt:lpstr>
      <vt:lpstr>Programação Genética (II)</vt:lpstr>
      <vt:lpstr>Agente Seguidor de Paredes (Koza, 1992)</vt:lpstr>
      <vt:lpstr>Agente Seguidor de Paredes (II)</vt:lpstr>
      <vt:lpstr>Agente Seguidor de Paredes (III)</vt:lpstr>
      <vt:lpstr>Agente Seguidor de Bola</vt:lpstr>
      <vt:lpstr>Agente Seguidor de Bola (II)</vt:lpstr>
      <vt:lpstr>Agente Seguidor de Bola (III)</vt:lpstr>
      <vt:lpstr>Implementação</vt:lpstr>
      <vt:lpstr>Conclusão</vt:lpstr>
      <vt:lpstr>Exemplo Wall Follower, Box Mover</vt:lpstr>
      <vt:lpstr>WALL-FOLLOWER</vt:lpstr>
      <vt:lpstr>FITNESS</vt:lpstr>
      <vt:lpstr>BEST OF GENERATION 57</vt:lpstr>
      <vt:lpstr>BOX MOVER - BEST OF 1st G</vt:lpstr>
      <vt:lpstr>BOX MOVER GEN 45 – FITNESS CASE 1</vt:lpstr>
      <vt:lpstr>GA Aplicado ao Controle</vt:lpstr>
      <vt:lpstr>Sintonia de Controladores PID utilizando Algoritmos Genéticos  </vt:lpstr>
      <vt:lpstr>Gene</vt:lpstr>
      <vt:lpstr>Aptidão</vt:lpstr>
      <vt:lpstr>Resultados</vt:lpstr>
      <vt:lpstr>Resultados 2</vt:lpstr>
      <vt:lpstr>Complicando ainda mais…</vt:lpstr>
      <vt:lpstr>Complicando ainda mais…</vt:lpstr>
      <vt:lpstr>Objetivo</vt:lpstr>
      <vt:lpstr>Genes</vt:lpstr>
      <vt:lpstr>Gene</vt:lpstr>
      <vt:lpstr>O Sistema Controlado</vt:lpstr>
      <vt:lpstr>Resultados – Sistema Original</vt:lpstr>
      <vt:lpstr>Resultados – Sistema Otimizado</vt:lpstr>
      <vt:lpstr>Conclusão</vt:lpstr>
      <vt:lpstr>Laboratório</vt:lpstr>
      <vt:lpstr>AG no Matlab</vt:lpstr>
      <vt:lpstr>AG no Matlab</vt:lpstr>
      <vt:lpstr>AG no Matlab</vt:lpstr>
      <vt:lpstr>AG no Matlab</vt:lpstr>
      <vt:lpstr>Fim</vt:lpstr>
    </vt:vector>
  </TitlesOfParts>
  <Company>laserwords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Ricardo de Carvalho Destro</cp:lastModifiedBy>
  <cp:revision>428</cp:revision>
  <dcterms:created xsi:type="dcterms:W3CDTF">2006-02-09T05:12:37Z</dcterms:created>
  <dcterms:modified xsi:type="dcterms:W3CDTF">2015-10-06T14:00:03Z</dcterms:modified>
</cp:coreProperties>
</file>