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81" r:id="rId3"/>
    <p:sldId id="257" r:id="rId4"/>
    <p:sldId id="284" r:id="rId5"/>
    <p:sldId id="290" r:id="rId6"/>
    <p:sldId id="263" r:id="rId7"/>
    <p:sldId id="279" r:id="rId8"/>
    <p:sldId id="261" r:id="rId9"/>
    <p:sldId id="308" r:id="rId10"/>
    <p:sldId id="282" r:id="rId11"/>
    <p:sldId id="266" r:id="rId12"/>
    <p:sldId id="274" r:id="rId13"/>
    <p:sldId id="307" r:id="rId14"/>
    <p:sldId id="285" r:id="rId15"/>
    <p:sldId id="287" r:id="rId16"/>
    <p:sldId id="286" r:id="rId17"/>
    <p:sldId id="288" r:id="rId18"/>
    <p:sldId id="30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3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4" d="100"/>
        <a:sy n="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84A36E-15D2-E646-A343-B5AFC4156D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0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3076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8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1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95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Clique para editar o estilo do título mestre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charset="0"/>
              <a:buNone/>
              <a:defRPr/>
            </a:lvl1pPr>
          </a:lstStyle>
          <a:p>
            <a:pPr lvl="0"/>
            <a:r>
              <a:rPr lang="en-US" noProof="0" smtClean="0"/>
              <a:t>Clique para editar o estilo do subtítulo mestre</a:t>
            </a:r>
          </a:p>
        </p:txBody>
      </p:sp>
      <p:sp>
        <p:nvSpPr>
          <p:cNvPr id="3099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9690FE4-5C3D-8F44-BD7B-4DB7B0ECE4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3669B-47DB-1442-8C54-CCD1485669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7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3176-39D9-CA44-A11E-50FB38A53D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9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908092-F8F9-0947-9586-506F039FD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BB5E2-D152-CB47-902E-FF893298AA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6AC4A-FE15-C344-BA2A-C00089637E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7A938-4510-5E46-B352-5A373C8938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8AABB-B7A6-8440-8A7C-EC6AA2964C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95C40-6BD1-D94D-9EA8-538092341A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E9C24-157E-0D41-85C5-4876FEF072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0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332552-0E1D-804F-98DA-1DB120CC1B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0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2051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205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1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do texto mestre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fld id="{7E04A0A6-479E-544D-94CE-66AFC3228B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Monotype Sorts" charset="0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Inteligência Computacional aplicada ao Controle</a:t>
            </a:r>
            <a:endParaRPr lang="pt-B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Reinaldo </a:t>
            </a:r>
            <a:r>
              <a:rPr lang="pt-BR" dirty="0" smtClean="0"/>
              <a:t>Bianchi e Ricardo Destro</a:t>
            </a:r>
          </a:p>
          <a:p>
            <a:r>
              <a:rPr lang="pt-BR" dirty="0" smtClean="0"/>
              <a:t>Centro Universitário da FEI</a:t>
            </a:r>
            <a:endParaRPr lang="pt-BR" dirty="0"/>
          </a:p>
          <a:p>
            <a:r>
              <a:rPr lang="pt-BR" smtClean="0"/>
              <a:t>2016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A função que faz o treinamento completo é a </a:t>
            </a:r>
            <a:r>
              <a:rPr lang="pt-BR" dirty="0" err="1" smtClean="0"/>
              <a:t>train</a:t>
            </a:r>
            <a:r>
              <a:rPr lang="pt-BR" dirty="0" smtClean="0"/>
              <a:t>.</a:t>
            </a:r>
          </a:p>
          <a:p>
            <a:r>
              <a:rPr lang="nl-NL" dirty="0" smtClean="0"/>
              <a:t>net = train (net, p, t)</a:t>
            </a:r>
          </a:p>
          <a:p>
            <a:r>
              <a:rPr lang="nl-NL" dirty="0" smtClean="0"/>
              <a:t>A janela ao lado se abrirá:</a:t>
            </a:r>
          </a:p>
          <a:p>
            <a:pPr lvl="1"/>
            <a:r>
              <a:rPr lang="nl-NL" dirty="0" smtClean="0"/>
              <a:t>Veja o botão “Performance”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10" y="1981200"/>
            <a:ext cx="2968906" cy="4114800"/>
          </a:xfrm>
        </p:spPr>
      </p:pic>
    </p:spTree>
    <p:extLst>
      <p:ext uri="{BB962C8B-B14F-4D97-AF65-F5344CB8AC3E}">
        <p14:creationId xmlns:p14="http://schemas.microsoft.com/office/powerpoint/2010/main" val="4143054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Aprendizado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 smtClean="0"/>
              <a:t>Fazendo a RNA aprender:</a:t>
            </a:r>
            <a:endParaRPr lang="pt-BR" sz="2800" dirty="0"/>
          </a:p>
          <a:p>
            <a:pPr lvl="1"/>
            <a:r>
              <a:rPr lang="pt-BR" sz="2000" b="1" dirty="0" smtClean="0">
                <a:latin typeface="Courier New" charset="0"/>
              </a:rPr>
              <a:t>net </a:t>
            </a:r>
            <a:r>
              <a:rPr lang="pt-BR" sz="2000" b="1" dirty="0">
                <a:latin typeface="Courier New" charset="0"/>
              </a:rPr>
              <a:t>= </a:t>
            </a:r>
            <a:r>
              <a:rPr lang="pt-BR" sz="2000" b="1" dirty="0" err="1">
                <a:latin typeface="Courier New" charset="0"/>
              </a:rPr>
              <a:t>newp</a:t>
            </a:r>
            <a:r>
              <a:rPr lang="pt-BR" sz="2000" b="1" dirty="0">
                <a:latin typeface="Courier New" charset="0"/>
              </a:rPr>
              <a:t>([-2 2</a:t>
            </a:r>
            <a:r>
              <a:rPr lang="pt-BR" sz="2000" b="1" dirty="0" smtClean="0">
                <a:latin typeface="Courier New" charset="0"/>
              </a:rPr>
              <a:t>; -</a:t>
            </a:r>
            <a:r>
              <a:rPr lang="pt-BR" sz="2000" b="1" dirty="0">
                <a:latin typeface="Courier New" charset="0"/>
              </a:rPr>
              <a:t>2 2], 1);</a:t>
            </a:r>
            <a:endParaRPr lang="pt-BR" sz="2000" dirty="0"/>
          </a:p>
          <a:p>
            <a:pPr lvl="1"/>
            <a:r>
              <a:rPr lang="pt-BR" sz="2000" b="1" dirty="0" err="1" smtClean="0">
                <a:latin typeface="Courier New" charset="0"/>
              </a:rPr>
              <a:t>p</a:t>
            </a:r>
            <a:r>
              <a:rPr lang="pt-BR" sz="2000" b="1" dirty="0" smtClean="0">
                <a:latin typeface="Courier New" charset="0"/>
              </a:rPr>
              <a:t> </a:t>
            </a:r>
            <a:r>
              <a:rPr lang="pt-BR" sz="2000" b="1" dirty="0">
                <a:latin typeface="Courier New" charset="0"/>
              </a:rPr>
              <a:t>= [2 1 -1 -1; 2 -2 2 1];</a:t>
            </a:r>
          </a:p>
          <a:p>
            <a:pPr lvl="1"/>
            <a:r>
              <a:rPr lang="pt-BR" sz="2000" b="1" dirty="0" err="1" smtClean="0">
                <a:latin typeface="Courier New" charset="0"/>
              </a:rPr>
              <a:t>t</a:t>
            </a:r>
            <a:r>
              <a:rPr lang="pt-BR" sz="2000" b="1" dirty="0" smtClean="0">
                <a:latin typeface="Courier New" charset="0"/>
              </a:rPr>
              <a:t> </a:t>
            </a:r>
            <a:r>
              <a:rPr lang="pt-BR" sz="2000" b="1" dirty="0">
                <a:latin typeface="Courier New" charset="0"/>
              </a:rPr>
              <a:t>= [1 1 0 0</a:t>
            </a:r>
            <a:r>
              <a:rPr lang="pt-BR" sz="2000" b="1" dirty="0" smtClean="0">
                <a:latin typeface="Courier New" charset="0"/>
              </a:rPr>
              <a:t>]</a:t>
            </a:r>
          </a:p>
          <a:p>
            <a:pPr lvl="1"/>
            <a:r>
              <a:rPr lang="pt-BR" sz="2000" b="1" dirty="0" smtClean="0">
                <a:latin typeface="Courier New" charset="0"/>
              </a:rPr>
              <a:t>Verifique o resultado da rede</a:t>
            </a:r>
            <a:endParaRPr lang="pt-BR" sz="2000" b="1" dirty="0">
              <a:latin typeface="Courier New" charset="0"/>
            </a:endParaRPr>
          </a:p>
          <a:p>
            <a:pPr lvl="1"/>
            <a:r>
              <a:rPr lang="pt-BR" sz="2000" b="1" dirty="0" smtClean="0">
                <a:latin typeface="Courier New" charset="0"/>
              </a:rPr>
              <a:t>net </a:t>
            </a:r>
            <a:r>
              <a:rPr lang="pt-BR" sz="2000" b="1" dirty="0">
                <a:latin typeface="Courier New" charset="0"/>
              </a:rPr>
              <a:t>= </a:t>
            </a:r>
            <a:r>
              <a:rPr lang="pt-BR" sz="2000" b="1" dirty="0" err="1" smtClean="0">
                <a:latin typeface="Courier New" charset="0"/>
              </a:rPr>
              <a:t>train</a:t>
            </a:r>
            <a:r>
              <a:rPr lang="pt-BR" sz="2000" b="1" dirty="0" smtClean="0">
                <a:latin typeface="Courier New" charset="0"/>
              </a:rPr>
              <a:t>(</a:t>
            </a:r>
            <a:r>
              <a:rPr lang="pt-BR" sz="2000" b="1" dirty="0">
                <a:latin typeface="Courier New" charset="0"/>
              </a:rPr>
              <a:t>net, p, t)</a:t>
            </a:r>
            <a:r>
              <a:rPr lang="pt-BR" sz="2000" b="1" dirty="0" smtClean="0">
                <a:latin typeface="Courier New" charset="0"/>
              </a:rPr>
              <a:t>;</a:t>
            </a:r>
          </a:p>
          <a:p>
            <a:pPr lvl="1"/>
            <a:r>
              <a:rPr lang="pt-BR" sz="2000" b="1" dirty="0" smtClean="0">
                <a:latin typeface="Courier New" charset="0"/>
              </a:rPr>
              <a:t>Verifique o resultado da rede</a:t>
            </a:r>
          </a:p>
          <a:p>
            <a:pPr lvl="1"/>
            <a:endParaRPr lang="pt-BR" sz="2000" b="1" dirty="0" smtClean="0">
              <a:latin typeface="Courier New" charset="0"/>
            </a:endParaRPr>
          </a:p>
          <a:p>
            <a:r>
              <a:rPr lang="pt-BR" sz="2800" dirty="0"/>
              <a:t>Repita o experimento, agora verificando os pesos antes e depois do treinamento.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da aula teoria</a:t>
            </a:r>
            <a:endParaRPr lang="pt-B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Implemente a RNA de memórias associativas vista na aula de teoria.</a:t>
            </a:r>
          </a:p>
          <a:p>
            <a:r>
              <a:rPr lang="pt-BR" dirty="0" smtClean="0"/>
              <a:t>Faça </a:t>
            </a:r>
            <a:r>
              <a:rPr lang="pt-BR" dirty="0"/>
              <a:t> </a:t>
            </a:r>
            <a:r>
              <a:rPr lang="pt-BR" dirty="0" smtClean="0"/>
              <a:t>a rede com </a:t>
            </a:r>
            <a:r>
              <a:rPr lang="pt-BR" dirty="0"/>
              <a:t>memória associativa aprender!</a:t>
            </a:r>
          </a:p>
          <a:p>
            <a:r>
              <a:rPr lang="pt-BR" dirty="0"/>
              <a:t>Adicione um 4o. elemento a ser aprendido.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da aula teoria</a:t>
            </a:r>
            <a:endParaRPr lang="pt-BR" dirty="0"/>
          </a:p>
        </p:txBody>
      </p:sp>
      <p:pic>
        <p:nvPicPr>
          <p:cNvPr id="4" name="Picture 3" descr="Captura de Tela 2013-08-13 às 17.37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" y="1412776"/>
            <a:ext cx="5546358" cy="41319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 descr="Captura de Tela 2013-08-13 às 17.36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356268"/>
            <a:ext cx="4644009" cy="35017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4382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 </a:t>
            </a:r>
            <a:r>
              <a:rPr lang="pt-BR" dirty="0"/>
              <a:t>Associativa Resolvida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Crie a rede:</a:t>
            </a:r>
          </a:p>
          <a:p>
            <a:pPr lvl="1"/>
            <a:r>
              <a:rPr lang="pt-BR" b="1" dirty="0">
                <a:latin typeface="Courier New" charset="0"/>
              </a:rPr>
              <a:t>net = </a:t>
            </a:r>
            <a:r>
              <a:rPr lang="pt-BR" b="1" dirty="0" err="1">
                <a:latin typeface="Courier New" charset="0"/>
              </a:rPr>
              <a:t>newp</a:t>
            </a:r>
            <a:r>
              <a:rPr lang="pt-BR" b="1" dirty="0">
                <a:latin typeface="Courier New" charset="0"/>
              </a:rPr>
              <a:t>([-1 1; -1 1; -1 1; -1 1; -1 1], 4)</a:t>
            </a:r>
          </a:p>
          <a:p>
            <a:r>
              <a:rPr lang="pt-BR" dirty="0" smtClean="0"/>
              <a:t>Acerte </a:t>
            </a:r>
            <a:r>
              <a:rPr lang="pt-BR" dirty="0"/>
              <a:t>a função de </a:t>
            </a:r>
            <a:r>
              <a:rPr lang="pt-BR" dirty="0" smtClean="0"/>
              <a:t>transferência:</a:t>
            </a:r>
            <a:endParaRPr lang="pt-BR" dirty="0"/>
          </a:p>
          <a:p>
            <a:pPr lvl="1"/>
            <a:r>
              <a:rPr lang="pt-BR" b="1" dirty="0" err="1">
                <a:latin typeface="Courier New" charset="0"/>
              </a:rPr>
              <a:t>net.layers</a:t>
            </a:r>
            <a:r>
              <a:rPr lang="pt-BR" b="1" dirty="0">
                <a:latin typeface="Courier New" charset="0"/>
              </a:rPr>
              <a:t>{1}.</a:t>
            </a:r>
            <a:r>
              <a:rPr lang="pt-BR" b="1" dirty="0" err="1">
                <a:latin typeface="Courier New" charset="0"/>
              </a:rPr>
              <a:t>transferFcn</a:t>
            </a:r>
            <a:r>
              <a:rPr lang="pt-BR" b="1" dirty="0">
                <a:latin typeface="Courier New" charset="0"/>
              </a:rPr>
              <a:t> = '</a:t>
            </a:r>
            <a:r>
              <a:rPr lang="pt-BR" b="1" dirty="0" err="1">
                <a:latin typeface="Courier New" charset="0"/>
              </a:rPr>
              <a:t>hardlims</a:t>
            </a:r>
            <a:r>
              <a:rPr lang="pt-BR" b="1" dirty="0">
                <a:latin typeface="Courier New" charset="0"/>
              </a:rPr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21808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Associativa Resolvida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Crie a rede:</a:t>
            </a:r>
          </a:p>
          <a:p>
            <a:pPr lvl="1"/>
            <a:r>
              <a:rPr lang="pt-BR" b="1" dirty="0">
                <a:latin typeface="Courier New" charset="0"/>
              </a:rPr>
              <a:t>net = </a:t>
            </a:r>
            <a:r>
              <a:rPr lang="pt-BR" b="1" dirty="0" err="1">
                <a:latin typeface="Courier New" charset="0"/>
              </a:rPr>
              <a:t>newp</a:t>
            </a:r>
            <a:r>
              <a:rPr lang="pt-BR" b="1" dirty="0">
                <a:latin typeface="Courier New" charset="0"/>
              </a:rPr>
              <a:t>([-1 1; -1 1; -1 1; -1 1; -1 1], 4)</a:t>
            </a:r>
          </a:p>
          <a:p>
            <a:r>
              <a:rPr lang="pt-BR" dirty="0"/>
              <a:t>Crie o vetor de entradas:</a:t>
            </a:r>
          </a:p>
          <a:p>
            <a:pPr lvl="1"/>
            <a:r>
              <a:rPr lang="en-US" b="1" dirty="0">
                <a:latin typeface="Courier New" charset="0"/>
              </a:rPr>
              <a:t>Beethoven	=	[1; 1; 1; -1; -1]</a:t>
            </a:r>
          </a:p>
          <a:p>
            <a:pPr lvl="1"/>
            <a:r>
              <a:rPr lang="en-US" b="1" dirty="0" err="1">
                <a:latin typeface="Courier New" charset="0"/>
              </a:rPr>
              <a:t>Homero</a:t>
            </a:r>
            <a:r>
              <a:rPr lang="en-US" b="1" dirty="0">
                <a:latin typeface="Courier New" charset="0"/>
              </a:rPr>
              <a:t> 	= 	[1; -1; 1; -1; 1]</a:t>
            </a:r>
          </a:p>
          <a:p>
            <a:pPr lvl="1"/>
            <a:r>
              <a:rPr lang="en-US" b="1" dirty="0">
                <a:latin typeface="Courier New" charset="0"/>
              </a:rPr>
              <a:t>Picasso	=	[1; 1; -1; -1; 1]</a:t>
            </a:r>
            <a:endParaRPr lang="pt-BR" b="1" dirty="0">
              <a:latin typeface="Courier New" charset="0"/>
            </a:endParaRPr>
          </a:p>
          <a:p>
            <a:pPr lvl="1"/>
            <a:r>
              <a:rPr lang="en-US" b="1" dirty="0">
                <a:latin typeface="Courier New" charset="0"/>
              </a:rPr>
              <a:t>p = {Beethoven </a:t>
            </a:r>
            <a:r>
              <a:rPr lang="en-US" b="1" dirty="0" err="1">
                <a:latin typeface="Courier New" charset="0"/>
              </a:rPr>
              <a:t>Homero</a:t>
            </a:r>
            <a:r>
              <a:rPr lang="en-US" b="1" dirty="0">
                <a:latin typeface="Courier New" charset="0"/>
              </a:rPr>
              <a:t> Picasso }</a:t>
            </a:r>
          </a:p>
        </p:txBody>
      </p:sp>
    </p:spTree>
    <p:extLst>
      <p:ext uri="{BB962C8B-B14F-4D97-AF65-F5344CB8AC3E}">
        <p14:creationId xmlns:p14="http://schemas.microsoft.com/office/powerpoint/2010/main" val="661053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Associativa Resolvida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Crie as saídas:</a:t>
            </a:r>
          </a:p>
          <a:p>
            <a:pPr lvl="1"/>
            <a:r>
              <a:rPr lang="en-US" b="1" dirty="0" err="1">
                <a:latin typeface="Courier New" charset="0"/>
              </a:rPr>
              <a:t>musica</a:t>
            </a:r>
            <a:r>
              <a:rPr lang="en-US" b="1" dirty="0">
                <a:latin typeface="Courier New" charset="0"/>
              </a:rPr>
              <a:t> 	=	[1; 1; -1; -1]</a:t>
            </a:r>
          </a:p>
          <a:p>
            <a:pPr lvl="1"/>
            <a:r>
              <a:rPr lang="en-US" b="1" dirty="0" err="1">
                <a:latin typeface="Courier New" charset="0"/>
              </a:rPr>
              <a:t>l</a:t>
            </a:r>
            <a:r>
              <a:rPr lang="en-US" b="1" dirty="0" err="1" smtClean="0">
                <a:latin typeface="Courier New" charset="0"/>
              </a:rPr>
              <a:t>iteratura</a:t>
            </a:r>
            <a:r>
              <a:rPr lang="en-US" b="1" dirty="0" smtClean="0">
                <a:latin typeface="Courier New" charset="0"/>
              </a:rPr>
              <a:t> =</a:t>
            </a:r>
            <a:r>
              <a:rPr lang="en-US" b="1" dirty="0">
                <a:latin typeface="Courier New" charset="0"/>
              </a:rPr>
              <a:t>	[1; -1; 1; -1]</a:t>
            </a:r>
          </a:p>
          <a:p>
            <a:pPr lvl="1"/>
            <a:r>
              <a:rPr lang="en-US" b="1" dirty="0" err="1">
                <a:latin typeface="Courier New" charset="0"/>
              </a:rPr>
              <a:t>pintura</a:t>
            </a:r>
            <a:r>
              <a:rPr lang="en-US" b="1" dirty="0">
                <a:latin typeface="Courier New" charset="0"/>
              </a:rPr>
              <a:t>	=	[1; -1; -1; 1]</a:t>
            </a:r>
            <a:endParaRPr lang="pt-BR" b="1" dirty="0">
              <a:latin typeface="Courier New" charset="0"/>
            </a:endParaRPr>
          </a:p>
          <a:p>
            <a:pPr lvl="1"/>
            <a:r>
              <a:rPr lang="pt-BR" b="1" dirty="0" err="1">
                <a:latin typeface="Courier New" charset="0"/>
              </a:rPr>
              <a:t>t</a:t>
            </a:r>
            <a:r>
              <a:rPr lang="pt-BR" b="1" dirty="0">
                <a:latin typeface="Courier New" charset="0"/>
              </a:rPr>
              <a:t> ={musica literatura pintura</a:t>
            </a:r>
            <a:r>
              <a:rPr lang="en-US" b="1" dirty="0">
                <a:latin typeface="Courier New" charset="0"/>
              </a:rPr>
              <a:t>}</a:t>
            </a:r>
            <a:endParaRPr lang="pt-BR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5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Associativa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Faça </a:t>
            </a:r>
            <a:r>
              <a:rPr lang="pt-BR" dirty="0" smtClean="0"/>
              <a:t>o treinamento</a:t>
            </a:r>
            <a:endParaRPr lang="pt-BR" dirty="0"/>
          </a:p>
          <a:p>
            <a:r>
              <a:rPr lang="pt-BR" dirty="0" smtClean="0"/>
              <a:t>Verifique </a:t>
            </a:r>
            <a:r>
              <a:rPr lang="pt-BR" dirty="0"/>
              <a:t>os </a:t>
            </a:r>
            <a:r>
              <a:rPr lang="pt-BR" dirty="0" smtClean="0"/>
              <a:t>pesos antes e depois do treinamento</a:t>
            </a:r>
            <a:endParaRPr lang="pt-BR" dirty="0"/>
          </a:p>
          <a:p>
            <a:r>
              <a:rPr lang="pt-BR" dirty="0" smtClean="0"/>
              <a:t>Teste </a:t>
            </a:r>
            <a:r>
              <a:rPr lang="pt-BR" dirty="0"/>
              <a:t>as </a:t>
            </a:r>
            <a:r>
              <a:rPr lang="pt-BR" dirty="0" smtClean="0"/>
              <a:t>saídas antes e depois do treinamento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 Associativa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Relatório (incluindo a quarta entrada!)</a:t>
            </a:r>
            <a:endParaRPr lang="pt-BR" dirty="0"/>
          </a:p>
          <a:p>
            <a:pPr lvl="1"/>
            <a:r>
              <a:rPr lang="pt-BR" b="1" dirty="0" smtClean="0">
                <a:latin typeface="Courier New" charset="0"/>
              </a:rPr>
              <a:t>Arquitetura da Rede</a:t>
            </a:r>
          </a:p>
          <a:p>
            <a:pPr lvl="1"/>
            <a:r>
              <a:rPr lang="pt-BR" b="1" dirty="0" smtClean="0">
                <a:latin typeface="Courier New" charset="0"/>
              </a:rPr>
              <a:t>Pesos determinados</a:t>
            </a:r>
          </a:p>
          <a:p>
            <a:pPr lvl="1"/>
            <a:endParaRPr lang="pt-BR" b="1" dirty="0">
              <a:latin typeface="Courier New" charset="0"/>
            </a:endParaRPr>
          </a:p>
          <a:p>
            <a:pPr lvl="1"/>
            <a:r>
              <a:rPr lang="pt-BR" b="1" dirty="0" smtClean="0">
                <a:latin typeface="Courier New" charset="0"/>
              </a:rPr>
              <a:t>Discutir as limitações</a:t>
            </a:r>
          </a:p>
          <a:p>
            <a:pPr lvl="1"/>
            <a:endParaRPr lang="pt-BR" b="1" dirty="0">
              <a:latin typeface="Courier New" charset="0"/>
            </a:endParaRPr>
          </a:p>
          <a:p>
            <a:pPr lvl="1"/>
            <a:r>
              <a:rPr lang="pt-BR" b="1" dirty="0" smtClean="0">
                <a:latin typeface="Courier New" charset="0"/>
              </a:rPr>
              <a:t>Resolver o desafio da aula passada, utilizando a função de treinamento</a:t>
            </a:r>
            <a:endParaRPr lang="pt-BR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7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02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130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Aula de Hoje</a:t>
            </a:r>
            <a:endParaRPr lang="pt-BR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Revisão da aula passada:</a:t>
            </a:r>
          </a:p>
          <a:p>
            <a:pPr lvl="1"/>
            <a:r>
              <a:rPr lang="pt-BR" dirty="0" err="1" smtClean="0"/>
              <a:t>Perceptron</a:t>
            </a:r>
            <a:endParaRPr lang="pt-BR" dirty="0" smtClean="0"/>
          </a:p>
          <a:p>
            <a:r>
              <a:rPr lang="pt-BR" dirty="0" smtClean="0"/>
              <a:t>Mais Toolbox do </a:t>
            </a:r>
            <a:r>
              <a:rPr lang="pt-BR" dirty="0" err="1" smtClean="0"/>
              <a:t>Matlab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Criar uma Rede Neural Artificial tipo </a:t>
            </a:r>
            <a:r>
              <a:rPr lang="pt-BR" dirty="0" err="1" smtClean="0"/>
              <a:t>ForwardFeed</a:t>
            </a:r>
            <a:r>
              <a:rPr lang="pt-BR" dirty="0" smtClean="0"/>
              <a:t>, que aprenda usando o algoritmo de </a:t>
            </a:r>
            <a:r>
              <a:rPr lang="pt-BR" dirty="0" err="1" smtClean="0"/>
              <a:t>BackPropagation</a:t>
            </a:r>
            <a:r>
              <a:rPr lang="pt-BR" dirty="0" smtClean="0"/>
              <a:t>.</a:t>
            </a:r>
          </a:p>
          <a:p>
            <a:r>
              <a:rPr lang="pt-BR" dirty="0" smtClean="0"/>
              <a:t>Referência:</a:t>
            </a:r>
          </a:p>
          <a:p>
            <a:pPr lvl="1"/>
            <a:r>
              <a:rPr lang="pt-BR" dirty="0" err="1" smtClean="0"/>
              <a:t>User’s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r>
              <a:rPr lang="pt-BR" dirty="0" smtClean="0"/>
              <a:t> do Neural Network Toolbox do </a:t>
            </a:r>
            <a:r>
              <a:rPr lang="pt-BR" dirty="0" err="1"/>
              <a:t>M</a:t>
            </a:r>
            <a:r>
              <a:rPr lang="pt-BR" dirty="0" err="1" smtClean="0"/>
              <a:t>atlab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Revisão</a:t>
            </a:r>
            <a:r>
              <a:rPr lang="en-US" dirty="0" smtClean="0"/>
              <a:t> da aula </a:t>
            </a:r>
            <a:r>
              <a:rPr lang="en-US" dirty="0" err="1" smtClean="0"/>
              <a:t>passada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/>
              <a:t>q</a:t>
            </a:r>
            <a:r>
              <a:rPr lang="en-US" dirty="0" err="1" smtClean="0"/>
              <a:t>ue</a:t>
            </a:r>
            <a:r>
              <a:rPr lang="en-US" dirty="0" smtClean="0"/>
              <a:t> </a:t>
            </a:r>
            <a:r>
              <a:rPr lang="en-US" dirty="0" err="1" smtClean="0"/>
              <a:t>vocês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saber…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5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Criando uma Rede de Perceptrons no MatLab</a:t>
            </a:r>
            <a:endParaRPr lang="pt-B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criar uma Rede Neural Artificial de </a:t>
            </a:r>
            <a:r>
              <a:rPr lang="pt-BR" dirty="0" err="1" smtClean="0"/>
              <a:t>Preceptrons</a:t>
            </a:r>
            <a:r>
              <a:rPr lang="pt-BR" dirty="0" smtClean="0"/>
              <a:t> se usa a função </a:t>
            </a:r>
            <a:r>
              <a:rPr lang="pt-BR" sz="2800" b="1" dirty="0" err="1">
                <a:latin typeface="Courier New" charset="0"/>
              </a:rPr>
              <a:t>newp</a:t>
            </a:r>
            <a:r>
              <a:rPr lang="pt-BR" dirty="0" smtClean="0"/>
              <a:t>:</a:t>
            </a:r>
          </a:p>
          <a:p>
            <a:pPr lvl="1"/>
            <a:r>
              <a:rPr lang="pt-BR" b="1" dirty="0">
                <a:latin typeface="Courier New" charset="0"/>
              </a:rPr>
              <a:t>net = </a:t>
            </a:r>
            <a:r>
              <a:rPr lang="pt-BR" b="1" dirty="0" err="1">
                <a:latin typeface="Courier New" charset="0"/>
              </a:rPr>
              <a:t>newp</a:t>
            </a:r>
            <a:r>
              <a:rPr lang="pt-BR" b="1" dirty="0">
                <a:latin typeface="Courier New" charset="0"/>
              </a:rPr>
              <a:t>(PR, </a:t>
            </a:r>
            <a:r>
              <a:rPr lang="pt-BR" b="1" dirty="0" err="1">
                <a:latin typeface="Courier New" charset="0"/>
              </a:rPr>
              <a:t>S</a:t>
            </a:r>
            <a:r>
              <a:rPr lang="pt-BR" b="1" dirty="0">
                <a:latin typeface="Courier New" charset="0"/>
              </a:rPr>
              <a:t>)</a:t>
            </a:r>
          </a:p>
          <a:p>
            <a:pPr lvl="1"/>
            <a:r>
              <a:rPr lang="pt-BR" dirty="0" smtClean="0"/>
              <a:t>onde </a:t>
            </a:r>
          </a:p>
          <a:p>
            <a:pPr lvl="2"/>
            <a:r>
              <a:rPr lang="pt-BR" sz="2800" b="1" dirty="0">
                <a:latin typeface="Courier New" charset="0"/>
              </a:rPr>
              <a:t>net</a:t>
            </a:r>
            <a:r>
              <a:rPr lang="pt-BR" dirty="0" smtClean="0"/>
              <a:t> = rede criada</a:t>
            </a:r>
          </a:p>
          <a:p>
            <a:pPr lvl="2"/>
            <a:r>
              <a:rPr lang="pt-BR" sz="2800" b="1" dirty="0">
                <a:latin typeface="Courier New" charset="0"/>
              </a:rPr>
              <a:t>PR</a:t>
            </a:r>
            <a:r>
              <a:rPr lang="pt-BR" dirty="0" smtClean="0"/>
              <a:t> = matriz com os valores mínimos e máximos</a:t>
            </a:r>
          </a:p>
          <a:p>
            <a:pPr lvl="2"/>
            <a:r>
              <a:rPr lang="pt-BR" sz="2800" b="1" dirty="0" err="1">
                <a:latin typeface="Courier New" charset="0"/>
              </a:rPr>
              <a:t>S</a:t>
            </a:r>
            <a:r>
              <a:rPr lang="pt-BR" dirty="0" smtClean="0"/>
              <a:t> = número de neurônios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84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de Rede de Perceptrons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 lvl="1"/>
            <a:r>
              <a:rPr lang="pt-BR" b="1" dirty="0">
                <a:latin typeface="Courier New" charset="0"/>
              </a:rPr>
              <a:t>net = </a:t>
            </a:r>
            <a:r>
              <a:rPr lang="pt-BR" b="1" dirty="0" err="1">
                <a:latin typeface="Courier New" charset="0"/>
              </a:rPr>
              <a:t>newp</a:t>
            </a:r>
            <a:r>
              <a:rPr lang="pt-BR" b="1" dirty="0">
                <a:latin typeface="Courier New" charset="0"/>
              </a:rPr>
              <a:t>([-2 2;-2 2], 1);</a:t>
            </a:r>
            <a:endParaRPr lang="pt-BR" dirty="0"/>
          </a:p>
          <a:p>
            <a:pPr lvl="1"/>
            <a:r>
              <a:rPr lang="pt-BR" dirty="0"/>
              <a:t>Criou uma rede com 1 </a:t>
            </a:r>
            <a:r>
              <a:rPr lang="pt-BR" dirty="0" err="1"/>
              <a:t>P</a:t>
            </a:r>
            <a:r>
              <a:rPr lang="pt-BR" dirty="0" err="1" smtClean="0"/>
              <a:t>erceptron</a:t>
            </a:r>
            <a:r>
              <a:rPr lang="pt-BR" dirty="0"/>
              <a:t>, com valores de entrada entre -2 e 2</a:t>
            </a:r>
          </a:p>
          <a:p>
            <a:pPr lvl="1"/>
            <a:r>
              <a:rPr lang="pt-BR" dirty="0"/>
              <a:t>Digite </a:t>
            </a:r>
            <a:r>
              <a:rPr lang="pt-BR" b="1" dirty="0">
                <a:latin typeface="Courier New" charset="0"/>
              </a:rPr>
              <a:t>net</a:t>
            </a:r>
            <a:r>
              <a:rPr lang="pt-BR" b="1" dirty="0"/>
              <a:t> </a:t>
            </a:r>
          </a:p>
          <a:p>
            <a:pPr lvl="1"/>
            <a:r>
              <a:rPr lang="pt-BR" dirty="0"/>
              <a:t>Digite:</a:t>
            </a:r>
            <a:r>
              <a:rPr lang="pt-BR" b="1" dirty="0"/>
              <a:t> </a:t>
            </a:r>
            <a:r>
              <a:rPr lang="pt-BR" b="1" dirty="0">
                <a:latin typeface="Courier New" charset="0"/>
              </a:rPr>
              <a:t>in = </a:t>
            </a:r>
            <a:r>
              <a:rPr lang="pt-BR" b="1" dirty="0" err="1">
                <a:latin typeface="Courier New" charset="0"/>
              </a:rPr>
              <a:t>net.inputweights</a:t>
            </a:r>
            <a:r>
              <a:rPr lang="pt-BR" b="1" dirty="0">
                <a:latin typeface="Courier New" charset="0"/>
              </a:rPr>
              <a:t>{1,1}</a:t>
            </a:r>
          </a:p>
          <a:p>
            <a:pPr lvl="1"/>
            <a:r>
              <a:rPr lang="pt-BR" dirty="0"/>
              <a:t>Para verificar os pesos digite:</a:t>
            </a:r>
          </a:p>
          <a:p>
            <a:pPr lvl="2"/>
            <a:r>
              <a:rPr lang="pt-BR" b="1" dirty="0" err="1">
                <a:latin typeface="Courier New" charset="0"/>
              </a:rPr>
              <a:t>net.IW</a:t>
            </a:r>
            <a:r>
              <a:rPr lang="pt-BR" b="1" dirty="0">
                <a:latin typeface="Courier New" charset="0"/>
              </a:rPr>
              <a:t>{1,1}</a:t>
            </a:r>
            <a:r>
              <a:rPr lang="pt-BR" dirty="0"/>
              <a:t>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Vendo a arquitetura da rede criada: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n</a:t>
            </a:r>
            <a:r>
              <a:rPr lang="pt-BR" dirty="0" err="1" smtClean="0"/>
              <a:t>et.view</a:t>
            </a:r>
            <a:r>
              <a:rPr lang="pt-BR" dirty="0" smtClean="0"/>
              <a:t> retorna:</a:t>
            </a:r>
            <a:endParaRPr lang="pt-BR" dirty="0"/>
          </a:p>
        </p:txBody>
      </p:sp>
      <p:pic>
        <p:nvPicPr>
          <p:cNvPr id="1026" name="Picture 2" descr="F:\ICAC\AULA01\figur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2852936"/>
            <a:ext cx="35909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50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Simulando um perceptron.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realizar o </a:t>
            </a:r>
            <a:r>
              <a:rPr lang="pt-BR" i="1" dirty="0"/>
              <a:t>recall</a:t>
            </a:r>
            <a:r>
              <a:rPr lang="pt-BR" dirty="0"/>
              <a:t>, ou seja, executar a rede com uma determinada entrada, usamos a função </a:t>
            </a:r>
            <a:r>
              <a:rPr lang="pt-BR" b="1" dirty="0">
                <a:solidFill>
                  <a:srgbClr val="FF0000"/>
                </a:solidFill>
                <a:latin typeface="Courier New" charset="0"/>
              </a:rPr>
              <a:t>sim</a:t>
            </a:r>
            <a:r>
              <a:rPr lang="pt-BR" dirty="0"/>
              <a:t>:</a:t>
            </a:r>
          </a:p>
          <a:p>
            <a:pPr lvl="1"/>
            <a:r>
              <a:rPr lang="pt-BR" b="1" dirty="0">
                <a:latin typeface="Courier New" charset="0"/>
              </a:rPr>
              <a:t>p1 = [1;1]</a:t>
            </a:r>
            <a:endParaRPr lang="pt-BR" dirty="0"/>
          </a:p>
          <a:p>
            <a:pPr lvl="1"/>
            <a:r>
              <a:rPr lang="pt-BR" b="1" dirty="0" smtClean="0">
                <a:latin typeface="Courier New" charset="0"/>
              </a:rPr>
              <a:t>a1 </a:t>
            </a:r>
            <a:r>
              <a:rPr lang="pt-BR" b="1" dirty="0">
                <a:latin typeface="Courier New" charset="0"/>
              </a:rPr>
              <a:t>= sim (net, p1)</a:t>
            </a:r>
            <a:endParaRPr lang="pt-BR" dirty="0"/>
          </a:p>
          <a:p>
            <a:r>
              <a:rPr lang="pt-BR" dirty="0"/>
              <a:t>A saída deve ser: </a:t>
            </a:r>
          </a:p>
          <a:p>
            <a:pPr lvl="1">
              <a:buFontTx/>
              <a:buNone/>
            </a:pPr>
            <a:r>
              <a:rPr lang="pt-BR" b="1" dirty="0">
                <a:latin typeface="Courier New" charset="0"/>
              </a:rPr>
              <a:t>a1 =</a:t>
            </a:r>
          </a:p>
          <a:p>
            <a:pPr lvl="1">
              <a:buFontTx/>
              <a:buNone/>
            </a:pPr>
            <a:r>
              <a:rPr lang="pt-BR" b="1" dirty="0">
                <a:latin typeface="Courier New" charset="0"/>
              </a:rPr>
              <a:t>     1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Fim</a:t>
            </a:r>
            <a:r>
              <a:rPr lang="en-US" dirty="0" smtClean="0"/>
              <a:t> da </a:t>
            </a:r>
            <a:r>
              <a:rPr lang="en-US" dirty="0" err="1" smtClean="0"/>
              <a:t>revisão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9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avata.pot">
  <a:themeElements>
    <a:clrScheme name="Gravata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.pot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Gravata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apresentação\GRAVATA.POT</Template>
  <TotalTime>3853</TotalTime>
  <Words>547</Words>
  <Application>Microsoft Macintosh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Gravata.pot</vt:lpstr>
      <vt:lpstr>Inteligência Computacional aplicada ao Controle</vt:lpstr>
      <vt:lpstr>Aula 02</vt:lpstr>
      <vt:lpstr>Aula de Hoje</vt:lpstr>
      <vt:lpstr>Revisão da aula passada</vt:lpstr>
      <vt:lpstr>Criando uma Rede de Perceptrons no MatLab</vt:lpstr>
      <vt:lpstr>Exemplo de Rede de Perceptrons</vt:lpstr>
      <vt:lpstr>Vendo a arquitetura da rede criada:</vt:lpstr>
      <vt:lpstr>Simulando um perceptron.</vt:lpstr>
      <vt:lpstr>Fim da revisão</vt:lpstr>
      <vt:lpstr>Train</vt:lpstr>
      <vt:lpstr>Aprendizado</vt:lpstr>
      <vt:lpstr>Exercício da aula teoria</vt:lpstr>
      <vt:lpstr>Exercício da aula teoria</vt:lpstr>
      <vt:lpstr>Memória Associativa Resolvida</vt:lpstr>
      <vt:lpstr>Memória Associativa Resolvida</vt:lpstr>
      <vt:lpstr>Memória Associativa Resolvida</vt:lpstr>
      <vt:lpstr>Memória Associativa Aprendizado</vt:lpstr>
      <vt:lpstr>Memória Associativa Aprendizado</vt:lpstr>
    </vt:vector>
  </TitlesOfParts>
  <Company>Fundação de Ciências Aplicadas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 e Matlab</dc:title>
  <dc:creator>aflorido</dc:creator>
  <cp:lastModifiedBy>Ricardo de Carvalho Destro</cp:lastModifiedBy>
  <cp:revision>89</cp:revision>
  <dcterms:created xsi:type="dcterms:W3CDTF">2001-06-06T17:58:41Z</dcterms:created>
  <dcterms:modified xsi:type="dcterms:W3CDTF">2016-02-13T19:02:09Z</dcterms:modified>
</cp:coreProperties>
</file>