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0" r:id="rId5"/>
    <p:sldId id="331" r:id="rId6"/>
    <p:sldId id="332" r:id="rId7"/>
    <p:sldId id="333" r:id="rId8"/>
    <p:sldId id="343" r:id="rId9"/>
    <p:sldId id="334" r:id="rId10"/>
    <p:sldId id="344" r:id="rId11"/>
    <p:sldId id="345" r:id="rId12"/>
    <p:sldId id="336" r:id="rId13"/>
    <p:sldId id="346" r:id="rId14"/>
    <p:sldId id="347" r:id="rId15"/>
    <p:sldId id="348" r:id="rId16"/>
    <p:sldId id="34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4" autoAdjust="0"/>
    <p:restoredTop sz="96409" autoAdjust="0"/>
  </p:normalViewPr>
  <p:slideViewPr>
    <p:cSldViewPr snapToGrid="0">
      <p:cViewPr>
        <p:scale>
          <a:sx n="93" d="100"/>
          <a:sy n="93" d="100"/>
        </p:scale>
        <p:origin x="51" y="219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1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9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82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84" y="4549768"/>
            <a:ext cx="9236032" cy="1639767"/>
          </a:xfrm>
        </p:spPr>
        <p:txBody>
          <a:bodyPr/>
          <a:lstStyle/>
          <a:p>
            <a:pPr lvl="0"/>
            <a:r>
              <a:rPr lang="en-US" noProof="0" dirty="0" err="1"/>
              <a:t>Metabolisme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D23DD-8157-2DA1-443F-1A014C41B2ED}"/>
              </a:ext>
            </a:extLst>
          </p:cNvPr>
          <p:cNvSpPr txBox="1"/>
          <p:nvPr/>
        </p:nvSpPr>
        <p:spPr>
          <a:xfrm>
            <a:off x="549667" y="4756935"/>
            <a:ext cx="159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Eriza</a:t>
            </a:r>
            <a:r>
              <a:rPr lang="en-US" sz="24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Zehezkiel</a:t>
            </a:r>
            <a:r>
              <a:rPr lang="en-US" sz="24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Gracia</a:t>
            </a:r>
            <a:endParaRPr lang="en-ID" sz="2400" dirty="0">
              <a:solidFill>
                <a:srgbClr val="FFFF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4A7E9D-E37B-B5E2-8239-3ECA99D809EA}"/>
              </a:ext>
            </a:extLst>
          </p:cNvPr>
          <p:cNvSpPr txBox="1">
            <a:spLocks/>
          </p:cNvSpPr>
          <p:nvPr/>
        </p:nvSpPr>
        <p:spPr>
          <a:xfrm>
            <a:off x="53788" y="-840090"/>
            <a:ext cx="5511330" cy="577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Isi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1DAEE6-3D2E-0F93-1C02-AFA695E0F4B5}"/>
              </a:ext>
            </a:extLst>
          </p:cNvPr>
          <p:cNvSpPr txBox="1">
            <a:spLocks/>
          </p:cNvSpPr>
          <p:nvPr/>
        </p:nvSpPr>
        <p:spPr>
          <a:xfrm>
            <a:off x="549667" y="6858000"/>
            <a:ext cx="7755923" cy="3416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Metabolisme</a:t>
            </a:r>
          </a:p>
          <a:p>
            <a:r>
              <a:rPr lang="en-US"/>
              <a:t>Enzim</a:t>
            </a:r>
          </a:p>
          <a:p>
            <a:r>
              <a:rPr lang="en-US"/>
              <a:t>Katabolisme Karbohidrat</a:t>
            </a:r>
          </a:p>
          <a:p>
            <a:r>
              <a:rPr lang="en-US"/>
              <a:t>Anabolisme Karbohidrat</a:t>
            </a:r>
          </a:p>
          <a:p>
            <a:r>
              <a:rPr lang="en-US"/>
              <a:t>Keterkaitan Proses Katabolisme dan Anabolisme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24E6E-27EF-2F57-BD1F-904FF6A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 err="1"/>
              <a:t>Anabolisme</a:t>
            </a:r>
            <a:r>
              <a:rPr lang="en-US" dirty="0"/>
              <a:t> </a:t>
            </a:r>
            <a:r>
              <a:rPr lang="en-US" dirty="0" err="1"/>
              <a:t>Karbohidrat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61DD-48C4-BF83-7463-FEE0100AF1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7764" y="1104472"/>
            <a:ext cx="11416472" cy="51422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d. </a:t>
            </a:r>
            <a:r>
              <a:rPr lang="en-US" sz="1100" dirty="0" err="1"/>
              <a:t>Tahapan</a:t>
            </a:r>
            <a:r>
              <a:rPr lang="en-US" sz="1100" dirty="0"/>
              <a:t>: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- </a:t>
            </a:r>
            <a:r>
              <a:rPr lang="en-US" sz="1100" dirty="0" err="1"/>
              <a:t>Fiksasi</a:t>
            </a:r>
            <a:r>
              <a:rPr lang="en-US" sz="1100" dirty="0"/>
              <a:t> </a:t>
            </a:r>
            <a:r>
              <a:rPr lang="en-US" sz="1100" dirty="0" err="1"/>
              <a:t>karbon</a:t>
            </a:r>
            <a:r>
              <a:rPr lang="en-US" sz="1100" dirty="0"/>
              <a:t>: CO</a:t>
            </a:r>
            <a:r>
              <a:rPr lang="en-US" sz="1100" baseline="-25000" dirty="0"/>
              <a:t>2</a:t>
            </a:r>
            <a:r>
              <a:rPr lang="en-US" sz="1100" dirty="0"/>
              <a:t> </a:t>
            </a:r>
            <a:r>
              <a:rPr lang="en-US" sz="1100" dirty="0" err="1"/>
              <a:t>diikat</a:t>
            </a:r>
            <a:r>
              <a:rPr lang="en-US" sz="1100" dirty="0"/>
              <a:t> oleh RuBP (</a:t>
            </a:r>
            <a:r>
              <a:rPr lang="en-US" sz="1100" dirty="0" err="1"/>
              <a:t>dikatalis</a:t>
            </a:r>
            <a:r>
              <a:rPr lang="en-US" sz="1100" dirty="0"/>
              <a:t> </a:t>
            </a:r>
            <a:r>
              <a:rPr lang="en-US" sz="1100" dirty="0" err="1"/>
              <a:t>enzim</a:t>
            </a:r>
            <a:r>
              <a:rPr lang="en-US" sz="1100" dirty="0"/>
              <a:t> </a:t>
            </a:r>
            <a:r>
              <a:rPr lang="en-US" sz="1100" dirty="0" err="1"/>
              <a:t>RuBisCO</a:t>
            </a:r>
            <a:r>
              <a:rPr lang="en-US" sz="11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- </a:t>
            </a:r>
            <a:r>
              <a:rPr lang="en-US" sz="1100" dirty="0" err="1"/>
              <a:t>Reduksi</a:t>
            </a:r>
            <a:r>
              <a:rPr lang="en-US" sz="1100" dirty="0"/>
              <a:t>: </a:t>
            </a:r>
            <a:r>
              <a:rPr lang="en-US" sz="1100" dirty="0" err="1"/>
              <a:t>Senyawa</a:t>
            </a:r>
            <a:r>
              <a:rPr lang="en-US" sz="1100" dirty="0"/>
              <a:t> 3-karbon </a:t>
            </a:r>
            <a:r>
              <a:rPr lang="en-US" sz="1100" dirty="0" err="1"/>
              <a:t>diubah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glukosa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- </a:t>
            </a:r>
            <a:r>
              <a:rPr lang="en-US" sz="1100" dirty="0" err="1"/>
              <a:t>Regenerasi</a:t>
            </a:r>
            <a:r>
              <a:rPr lang="en-US" sz="1100" dirty="0"/>
              <a:t>: RuBP </a:t>
            </a:r>
            <a:r>
              <a:rPr lang="en-US" sz="1100" dirty="0" err="1"/>
              <a:t>dibentuk</a:t>
            </a:r>
            <a:r>
              <a:rPr lang="en-US" sz="1100" dirty="0"/>
              <a:t> </a:t>
            </a:r>
            <a:r>
              <a:rPr lang="en-US" sz="1100" dirty="0" err="1"/>
              <a:t>kembaliHasil</a:t>
            </a:r>
            <a:r>
              <a:rPr lang="en-US" sz="1100" dirty="0"/>
              <a:t>: </a:t>
            </a:r>
            <a:r>
              <a:rPr lang="en-US" sz="1100" dirty="0" err="1"/>
              <a:t>Glukosa</a:t>
            </a:r>
            <a:r>
              <a:rPr lang="en-US" sz="1100" dirty="0"/>
              <a:t> dan </a:t>
            </a:r>
            <a:r>
              <a:rPr lang="en-US" sz="1100" dirty="0" err="1"/>
              <a:t>senyawa</a:t>
            </a:r>
            <a:r>
              <a:rPr lang="en-US" sz="1100" dirty="0"/>
              <a:t> </a:t>
            </a:r>
            <a:r>
              <a:rPr lang="en-US" sz="1100" dirty="0" err="1"/>
              <a:t>organik</a:t>
            </a:r>
            <a:r>
              <a:rPr lang="en-US" sz="1100" dirty="0"/>
              <a:t> </a:t>
            </a:r>
            <a:r>
              <a:rPr lang="en-US" sz="1100" dirty="0" err="1"/>
              <a:t>lainnya</a:t>
            </a:r>
            <a:r>
              <a:rPr lang="en-US" sz="1100" dirty="0"/>
              <a:t> 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Jalur C</a:t>
            </a:r>
            <a:r>
              <a:rPr lang="en-US" sz="1100" b="1" baseline="-25000" dirty="0"/>
              <a:t>3</a:t>
            </a:r>
            <a:r>
              <a:rPr lang="en-US" sz="1100" b="1" dirty="0"/>
              <a:t>, C</a:t>
            </a:r>
            <a:r>
              <a:rPr lang="en-US" sz="1100" b="1" baseline="-25000" dirty="0"/>
              <a:t>4</a:t>
            </a:r>
            <a:r>
              <a:rPr lang="en-US" sz="1100" b="1" dirty="0"/>
              <a:t>, dan CAM</a:t>
            </a:r>
            <a:r>
              <a:rPr lang="en-US" sz="11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a. Jalur C</a:t>
            </a:r>
            <a:r>
              <a:rPr lang="en-US" sz="1100" baseline="-25000" dirty="0"/>
              <a:t>3</a:t>
            </a:r>
            <a:r>
              <a:rPr lang="en-US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Pada </a:t>
            </a:r>
            <a:r>
              <a:rPr lang="en-US" sz="1100" dirty="0" err="1"/>
              <a:t>tumbuhan</a:t>
            </a:r>
            <a:r>
              <a:rPr lang="en-US" sz="1100" dirty="0"/>
              <a:t> C</a:t>
            </a:r>
            <a:r>
              <a:rPr lang="en-US" sz="1100" baseline="-25000" dirty="0"/>
              <a:t>3</a:t>
            </a:r>
            <a:r>
              <a:rPr lang="en-US" sz="1100" dirty="0"/>
              <a:t>,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reaksi</a:t>
            </a:r>
            <a:r>
              <a:rPr lang="en-US" sz="1100" dirty="0"/>
              <a:t> </a:t>
            </a:r>
            <a:r>
              <a:rPr lang="en-US" sz="1100" dirty="0" err="1"/>
              <a:t>pengikatan</a:t>
            </a:r>
            <a:r>
              <a:rPr lang="en-US" sz="1100" dirty="0"/>
              <a:t> CO</a:t>
            </a:r>
            <a:r>
              <a:rPr lang="en-US" sz="1100" baseline="-25000" dirty="0"/>
              <a:t>2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fotosintesis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senyawa</a:t>
            </a:r>
            <a:r>
              <a:rPr lang="en-US" sz="1100" dirty="0"/>
              <a:t> </a:t>
            </a:r>
            <a:r>
              <a:rPr lang="en-US" sz="1100" dirty="0" err="1"/>
              <a:t>organik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3 atom C, </a:t>
            </a:r>
            <a:r>
              <a:rPr lang="en-US" sz="1100" dirty="0" err="1"/>
              <a:t>yaitu</a:t>
            </a:r>
            <a:r>
              <a:rPr lang="en-US" sz="1100" dirty="0"/>
              <a:t> APG,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disebut</a:t>
            </a:r>
            <a:r>
              <a:rPr lang="en-US" sz="1100" dirty="0"/>
              <a:t> </a:t>
            </a:r>
            <a:r>
              <a:rPr lang="en-US" sz="1100" dirty="0" err="1"/>
              <a:t>jalur</a:t>
            </a:r>
            <a:r>
              <a:rPr lang="en-US" sz="1100" dirty="0"/>
              <a:t> C</a:t>
            </a:r>
            <a:r>
              <a:rPr lang="en-US" sz="1100" baseline="-25000" dirty="0"/>
              <a:t>3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daur</a:t>
            </a:r>
            <a:r>
              <a:rPr lang="en-US" sz="1100" dirty="0"/>
              <a:t> Calvin-Benson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siklus</a:t>
            </a:r>
            <a:r>
              <a:rPr lang="en-US" sz="1100" dirty="0"/>
              <a:t> Calvin.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b. Jalur C</a:t>
            </a:r>
            <a:r>
              <a:rPr lang="en-US" sz="1100" baseline="-25000" dirty="0"/>
              <a:t>4</a:t>
            </a:r>
            <a:r>
              <a:rPr lang="en-US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Pada </a:t>
            </a:r>
            <a:r>
              <a:rPr lang="en-US" sz="1100" dirty="0" err="1"/>
              <a:t>tumbuhan</a:t>
            </a:r>
            <a:r>
              <a:rPr lang="en-US" sz="1100" dirty="0"/>
              <a:t> C</a:t>
            </a:r>
            <a:r>
              <a:rPr lang="en-US" sz="1100" baseline="-25000" dirty="0"/>
              <a:t>3</a:t>
            </a:r>
            <a:r>
              <a:rPr lang="en-US" sz="1100" dirty="0"/>
              <a:t>,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awal</a:t>
            </a:r>
            <a:r>
              <a:rPr lang="en-US" sz="1100" dirty="0"/>
              <a:t> </a:t>
            </a:r>
            <a:r>
              <a:rPr lang="en-US" sz="1100" dirty="0" err="1"/>
              <a:t>fotosintesis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senyawa</a:t>
            </a:r>
            <a:r>
              <a:rPr lang="en-US" sz="1100" dirty="0"/>
              <a:t> </a:t>
            </a:r>
            <a:r>
              <a:rPr lang="en-US" sz="1100" dirty="0" err="1"/>
              <a:t>organik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4 atom C, </a:t>
            </a:r>
            <a:r>
              <a:rPr lang="en-US" sz="1100" dirty="0" err="1"/>
              <a:t>yaitu</a:t>
            </a:r>
            <a:r>
              <a:rPr lang="en-US" sz="1100" dirty="0"/>
              <a:t> </a:t>
            </a:r>
            <a:r>
              <a:rPr lang="en-US" sz="1100" dirty="0" err="1"/>
              <a:t>asam</a:t>
            </a:r>
            <a:r>
              <a:rPr lang="en-US" sz="1100" dirty="0"/>
              <a:t> </a:t>
            </a:r>
            <a:r>
              <a:rPr lang="en-US" sz="1100" dirty="0" err="1"/>
              <a:t>oksaloasetat</a:t>
            </a:r>
            <a:r>
              <a:rPr lang="en-US" sz="1100" dirty="0"/>
              <a:t>;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pengikat</a:t>
            </a:r>
            <a:r>
              <a:rPr lang="en-US" sz="1100" dirty="0"/>
              <a:t> CO</a:t>
            </a:r>
            <a:r>
              <a:rPr lang="en-US" sz="1100" baseline="-25000" dirty="0"/>
              <a:t>2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fosfoenolpiruvat</a:t>
            </a:r>
            <a:r>
              <a:rPr lang="en-US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c. Jalur CAM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</a:t>
            </a:r>
            <a:r>
              <a:rPr lang="en-US" sz="1100" dirty="0" err="1"/>
              <a:t>Tumbuhan</a:t>
            </a:r>
            <a:r>
              <a:rPr lang="en-US" sz="1100" dirty="0"/>
              <a:t> CAM </a:t>
            </a:r>
            <a:r>
              <a:rPr lang="en-US" sz="1100" dirty="0" err="1"/>
              <a:t>kebanyakan</a:t>
            </a:r>
            <a:r>
              <a:rPr lang="en-US" sz="1100" dirty="0"/>
              <a:t> </a:t>
            </a:r>
            <a:r>
              <a:rPr lang="en-US" sz="1100" dirty="0" err="1"/>
              <a:t>hidup</a:t>
            </a:r>
            <a:r>
              <a:rPr lang="en-US" sz="1100" dirty="0"/>
              <a:t> di </a:t>
            </a:r>
            <a:r>
              <a:rPr lang="en-US" sz="1100" dirty="0" err="1"/>
              <a:t>daerah</a:t>
            </a:r>
            <a:r>
              <a:rPr lang="en-US" sz="1100" dirty="0"/>
              <a:t> </a:t>
            </a:r>
            <a:r>
              <a:rPr lang="en-US" sz="1100" dirty="0" err="1"/>
              <a:t>kering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epifit</a:t>
            </a:r>
            <a:r>
              <a:rPr lang="en-US" sz="1100" dirty="0"/>
              <a:t>, </a:t>
            </a:r>
            <a:r>
              <a:rPr lang="en-US" sz="1100" dirty="0" err="1"/>
              <a:t>Daunnya</a:t>
            </a:r>
            <a:r>
              <a:rPr lang="en-US" sz="1100" dirty="0"/>
              <a:t> </a:t>
            </a:r>
            <a:r>
              <a:rPr lang="en-US" sz="1100" dirty="0" err="1"/>
              <a:t>berdaging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sukulen</a:t>
            </a:r>
            <a:r>
              <a:rPr lang="en-US" sz="1100" dirty="0"/>
              <a:t>. Pada </a:t>
            </a:r>
            <a:r>
              <a:rPr lang="en-US" sz="1100" dirty="0" err="1"/>
              <a:t>tumbuhan</a:t>
            </a:r>
            <a:r>
              <a:rPr lang="en-US" sz="1100" dirty="0"/>
              <a:t> CAM,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awal</a:t>
            </a:r>
            <a:r>
              <a:rPr lang="en-US" sz="1100" dirty="0"/>
              <a:t> </a:t>
            </a:r>
            <a:r>
              <a:rPr lang="en-US" sz="1100" dirty="0" err="1"/>
              <a:t>fotosintesis</a:t>
            </a:r>
            <a:r>
              <a:rPr lang="en-US" sz="1100" dirty="0"/>
              <a:t> dan </a:t>
            </a:r>
            <a:r>
              <a:rPr lang="en-US" sz="1100" dirty="0" err="1"/>
              <a:t>senyawa</a:t>
            </a:r>
            <a:r>
              <a:rPr lang="en-US" sz="1100" dirty="0"/>
              <a:t> </a:t>
            </a:r>
            <a:r>
              <a:rPr lang="en-US" sz="1100" dirty="0" err="1"/>
              <a:t>pengikat</a:t>
            </a:r>
            <a:r>
              <a:rPr lang="en-US" sz="1100" dirty="0"/>
              <a:t> CO</a:t>
            </a:r>
            <a:r>
              <a:rPr lang="en-US" sz="1100" baseline="-25000" dirty="0"/>
              <a:t>2</a:t>
            </a:r>
            <a:r>
              <a:rPr lang="en-US" sz="1100" dirty="0"/>
              <a:t> </a:t>
            </a:r>
            <a:r>
              <a:rPr lang="en-US" sz="1100" dirty="0" err="1"/>
              <a:t>sama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pada </a:t>
            </a:r>
            <a:r>
              <a:rPr lang="en-US" sz="1100" dirty="0" err="1"/>
              <a:t>tumbuhan</a:t>
            </a:r>
            <a:r>
              <a:rPr lang="en-US" sz="1100" dirty="0"/>
              <a:t> C</a:t>
            </a:r>
            <a:r>
              <a:rPr lang="en-US" sz="1100" baseline="-25000" dirty="0"/>
              <a:t>4</a:t>
            </a:r>
            <a:r>
              <a:rPr lang="en-US" sz="1100" dirty="0"/>
              <a:t>, </a:t>
            </a:r>
            <a:r>
              <a:rPr lang="en-US" sz="1100" dirty="0" err="1"/>
              <a:t>yaitu</a:t>
            </a:r>
            <a:r>
              <a:rPr lang="en-US" sz="1100" dirty="0"/>
              <a:t> </a:t>
            </a:r>
            <a:r>
              <a:rPr lang="en-US" sz="1100" dirty="0" err="1"/>
              <a:t>asam</a:t>
            </a:r>
            <a:r>
              <a:rPr lang="en-US" sz="1100" dirty="0"/>
              <a:t> </a:t>
            </a:r>
            <a:r>
              <a:rPr lang="en-US" sz="1100" dirty="0" err="1"/>
              <a:t>oksaloasetat</a:t>
            </a:r>
            <a:r>
              <a:rPr lang="en-US" sz="1100" dirty="0"/>
              <a:t> dan </a:t>
            </a:r>
            <a:r>
              <a:rPr lang="en-US" sz="1100" dirty="0" err="1"/>
              <a:t>fosfoenolpiruvat</a:t>
            </a:r>
            <a:r>
              <a:rPr lang="en-US" sz="1100" dirty="0"/>
              <a:t>, </a:t>
            </a:r>
            <a:r>
              <a:rPr lang="en-US" sz="1100" dirty="0" err="1"/>
              <a:t>tetapi</a:t>
            </a:r>
            <a:r>
              <a:rPr lang="en-US" sz="1100" dirty="0"/>
              <a:t> </a:t>
            </a:r>
            <a:r>
              <a:rPr lang="en-US" sz="1100" dirty="0" err="1"/>
              <a:t>semua</a:t>
            </a:r>
            <a:r>
              <a:rPr lang="en-US" sz="1100" dirty="0"/>
              <a:t> </a:t>
            </a:r>
            <a:r>
              <a:rPr lang="en-US" sz="1100" dirty="0" err="1"/>
              <a:t>reaksi</a:t>
            </a:r>
            <a:r>
              <a:rPr lang="en-US" sz="1100" dirty="0"/>
              <a:t> </a:t>
            </a:r>
            <a:r>
              <a:rPr lang="en-US" sz="1100" dirty="0" err="1"/>
              <a:t>fotosintesis</a:t>
            </a:r>
            <a:r>
              <a:rPr lang="en-US" sz="1100" dirty="0"/>
              <a:t> </a:t>
            </a:r>
            <a:r>
              <a:rPr lang="en-US" sz="1100" dirty="0" err="1"/>
              <a:t>terjadi</a:t>
            </a:r>
            <a:r>
              <a:rPr lang="en-US" sz="1100" dirty="0"/>
              <a:t> di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sel-sel</a:t>
            </a:r>
            <a:r>
              <a:rPr lang="en-US" sz="1100" dirty="0"/>
              <a:t> </a:t>
            </a:r>
            <a:r>
              <a:rPr lang="en-US" sz="1100" dirty="0" err="1"/>
              <a:t>mesofil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pada </a:t>
            </a:r>
            <a:r>
              <a:rPr lang="en-US" sz="1100" dirty="0" err="1"/>
              <a:t>tumbuhan</a:t>
            </a:r>
            <a:r>
              <a:rPr lang="en-US" sz="1100" dirty="0"/>
              <a:t> C</a:t>
            </a:r>
            <a:r>
              <a:rPr lang="en-US" sz="1100" baseline="-25000" dirty="0"/>
              <a:t>3</a:t>
            </a:r>
            <a:r>
              <a:rPr lang="en-US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/>
              <a:t>3. </a:t>
            </a:r>
            <a:r>
              <a:rPr lang="en-US" sz="1100" b="1" dirty="0" err="1"/>
              <a:t>Kemosintesis</a:t>
            </a:r>
            <a:endParaRPr lang="en-US" sz="11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</a:t>
            </a:r>
            <a:r>
              <a:rPr lang="en-US" sz="1100" dirty="0" err="1"/>
              <a:t>Selain</a:t>
            </a:r>
            <a:r>
              <a:rPr lang="en-US" sz="1100" dirty="0"/>
              <a:t> </a:t>
            </a:r>
            <a:r>
              <a:rPr lang="en-US" sz="1100" dirty="0" err="1"/>
              <a:t>fotosintesis</a:t>
            </a:r>
            <a:r>
              <a:rPr lang="en-US" sz="1100" dirty="0"/>
              <a:t>, </a:t>
            </a:r>
            <a:r>
              <a:rPr lang="en-US" sz="1100" dirty="0" err="1"/>
              <a:t>ada</a:t>
            </a:r>
            <a:r>
              <a:rPr lang="en-US" sz="1100" dirty="0"/>
              <a:t> pula </a:t>
            </a:r>
            <a:r>
              <a:rPr lang="en-US" sz="1100" dirty="0" err="1"/>
              <a:t>peristiwa</a:t>
            </a:r>
            <a:r>
              <a:rPr lang="en-US" sz="1100" dirty="0"/>
              <a:t> </a:t>
            </a:r>
            <a:r>
              <a:rPr lang="en-US" sz="1100" dirty="0" err="1"/>
              <a:t>asimilasi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zat</a:t>
            </a:r>
            <a:r>
              <a:rPr lang="en-US" sz="1100" dirty="0"/>
              <a:t> </a:t>
            </a:r>
            <a:r>
              <a:rPr lang="en-US" sz="1100" dirty="0" err="1"/>
              <a:t>kimia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sumber</a:t>
            </a:r>
            <a:r>
              <a:rPr lang="en-US" sz="1100" dirty="0"/>
              <a:t> </a:t>
            </a:r>
            <a:r>
              <a:rPr lang="en-US" sz="1100" dirty="0" err="1"/>
              <a:t>energinya</a:t>
            </a:r>
            <a:r>
              <a:rPr lang="en-US" sz="1100" dirty="0"/>
              <a:t> yang </a:t>
            </a:r>
            <a:r>
              <a:rPr lang="en-US" sz="1100" dirty="0" err="1"/>
              <a:t>disebut</a:t>
            </a:r>
            <a:r>
              <a:rPr lang="en-US" sz="1100" dirty="0"/>
              <a:t> </a:t>
            </a:r>
            <a:r>
              <a:rPr lang="en-US" sz="1100" dirty="0" err="1"/>
              <a:t>kemosintesis</a:t>
            </a:r>
            <a:r>
              <a:rPr lang="en-US" sz="110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</a:t>
            </a:r>
            <a:r>
              <a:rPr lang="en-US" sz="1100" dirty="0" err="1"/>
              <a:t>Organisme</a:t>
            </a:r>
            <a:r>
              <a:rPr lang="en-US" sz="1100" dirty="0"/>
              <a:t> </a:t>
            </a:r>
            <a:r>
              <a:rPr lang="en-US" sz="1100" dirty="0" err="1"/>
              <a:t>pelakunya</a:t>
            </a:r>
            <a:r>
              <a:rPr lang="en-US" sz="1100" dirty="0"/>
              <a:t> </a:t>
            </a:r>
            <a:r>
              <a:rPr lang="en-US" sz="1100" dirty="0" err="1"/>
              <a:t>disebut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organisme</a:t>
            </a:r>
            <a:r>
              <a:rPr lang="en-US" sz="1100" dirty="0"/>
              <a:t> </a:t>
            </a:r>
            <a:r>
              <a:rPr lang="en-US" sz="1100" dirty="0" err="1"/>
              <a:t>kemosintetik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kemoautotrof</a:t>
            </a:r>
            <a:r>
              <a:rPr lang="en-US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</a:t>
            </a:r>
            <a:r>
              <a:rPr lang="en-US" sz="1100" dirty="0" err="1"/>
              <a:t>Contoh</a:t>
            </a:r>
            <a:r>
              <a:rPr lang="en-US" sz="1100" dirty="0"/>
              <a:t> </a:t>
            </a:r>
            <a:r>
              <a:rPr lang="en-US" sz="1100" dirty="0" err="1"/>
              <a:t>organisme</a:t>
            </a:r>
            <a:r>
              <a:rPr lang="en-US" sz="1100" dirty="0"/>
              <a:t> </a:t>
            </a:r>
            <a:r>
              <a:rPr lang="en-US" sz="1100" dirty="0" err="1"/>
              <a:t>pelaku</a:t>
            </a:r>
            <a:r>
              <a:rPr lang="en-US" sz="1100" dirty="0"/>
              <a:t> </a:t>
            </a:r>
            <a:r>
              <a:rPr lang="en-US" sz="1100" dirty="0" err="1"/>
              <a:t>kemosintesis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1. </a:t>
            </a:r>
            <a:r>
              <a:rPr lang="en-US" sz="1100" dirty="0" err="1"/>
              <a:t>Bakteri</a:t>
            </a:r>
            <a:r>
              <a:rPr lang="en-US" sz="1100" dirty="0"/>
              <a:t> </a:t>
            </a:r>
            <a:r>
              <a:rPr lang="en-US" sz="1100" dirty="0" err="1"/>
              <a:t>belerang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Beggiatoa dan </a:t>
            </a:r>
            <a:r>
              <a:rPr lang="en-US" sz="1100" dirty="0" err="1"/>
              <a:t>Thiotrix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2. </a:t>
            </a:r>
            <a:r>
              <a:rPr lang="en-US" sz="1100" dirty="0" err="1"/>
              <a:t>Bakteri</a:t>
            </a:r>
            <a:r>
              <a:rPr lang="en-US" sz="1100" dirty="0"/>
              <a:t> </a:t>
            </a:r>
            <a:r>
              <a:rPr lang="en-US" sz="1100" dirty="0" err="1"/>
              <a:t>nitrifikasi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Nitrosomonas, </a:t>
            </a:r>
            <a:r>
              <a:rPr lang="en-US" sz="1100" dirty="0" err="1"/>
              <a:t>Nitrosococcus</a:t>
            </a:r>
            <a:r>
              <a:rPr lang="en-US" sz="1100" dirty="0"/>
              <a:t>, dan Nitrobacter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3. </a:t>
            </a:r>
            <a:r>
              <a:rPr lang="en-US" sz="1100" dirty="0" err="1"/>
              <a:t>Bakteri</a:t>
            </a:r>
            <a:r>
              <a:rPr lang="en-US" sz="1100" dirty="0"/>
              <a:t> </a:t>
            </a:r>
            <a:r>
              <a:rPr lang="en-US" sz="1100" dirty="0" err="1"/>
              <a:t>besi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err="1"/>
              <a:t>Ferrobacillus</a:t>
            </a:r>
            <a:r>
              <a:rPr lang="en-US" sz="1100" dirty="0"/>
              <a:t> dan </a:t>
            </a:r>
            <a:r>
              <a:rPr lang="en-US" sz="1100" dirty="0" err="1"/>
              <a:t>Cladotrix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6443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5B8-76C4-C450-523C-44A88322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b="1" i="0" dirty="0" err="1">
                <a:solidFill>
                  <a:srgbClr val="DADADA"/>
                </a:solidFill>
                <a:effectLst/>
                <a:latin typeface="??"/>
              </a:rPr>
              <a:t>Keterkaikan</a:t>
            </a:r>
            <a:r>
              <a:rPr lang="en-ID" b="1" i="0" dirty="0">
                <a:solidFill>
                  <a:srgbClr val="DADADA"/>
                </a:solidFill>
                <a:effectLst/>
                <a:latin typeface="??"/>
              </a:rPr>
              <a:t> Proses </a:t>
            </a:r>
            <a:r>
              <a:rPr lang="en-ID" b="1" i="0" dirty="0" err="1">
                <a:solidFill>
                  <a:srgbClr val="DADADA"/>
                </a:solidFill>
                <a:effectLst/>
                <a:latin typeface="??"/>
              </a:rPr>
              <a:t>Katabolisme</a:t>
            </a:r>
            <a:r>
              <a:rPr lang="en-ID" b="1" i="0" dirty="0">
                <a:solidFill>
                  <a:srgbClr val="DADADA"/>
                </a:solidFill>
                <a:effectLst/>
                <a:latin typeface="??"/>
              </a:rPr>
              <a:t> dan </a:t>
            </a:r>
            <a:r>
              <a:rPr lang="en-ID" b="1" i="0" dirty="0" err="1">
                <a:solidFill>
                  <a:srgbClr val="DADADA"/>
                </a:solidFill>
                <a:effectLst/>
                <a:latin typeface="??"/>
              </a:rPr>
              <a:t>Anabolisme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A5C99-2AC5-B140-7F8C-6E98281B1079}"/>
              </a:ext>
            </a:extLst>
          </p:cNvPr>
          <p:cNvSpPr txBox="1"/>
          <p:nvPr/>
        </p:nvSpPr>
        <p:spPr>
          <a:xfrm>
            <a:off x="397764" y="1700373"/>
            <a:ext cx="1117607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 err="1">
                <a:solidFill>
                  <a:srgbClr val="FFFFFF"/>
                </a:solidFill>
              </a:rPr>
              <a:t>Reaksi</a:t>
            </a:r>
            <a:r>
              <a:rPr lang="en-ID" sz="1100" dirty="0">
                <a:solidFill>
                  <a:srgbClr val="FFFFFF"/>
                </a:solidFill>
              </a:rPr>
              <a:t> pada </a:t>
            </a:r>
            <a:r>
              <a:rPr lang="en-ID" sz="1100" dirty="0" err="1">
                <a:solidFill>
                  <a:srgbClr val="FFFFFF"/>
                </a:solidFill>
              </a:rPr>
              <a:t>katabolisme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adalah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reaksi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penguraian</a:t>
            </a:r>
            <a:r>
              <a:rPr lang="en-ID" sz="1100" dirty="0">
                <a:solidFill>
                  <a:srgbClr val="FFFFFF"/>
                </a:solidFill>
              </a:rPr>
              <a:t> yang </a:t>
            </a:r>
            <a:r>
              <a:rPr lang="en-ID" sz="1100" dirty="0" err="1">
                <a:solidFill>
                  <a:srgbClr val="FFFFFF"/>
                </a:solidFill>
              </a:rPr>
              <a:t>memecah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molekul</a:t>
            </a:r>
            <a:r>
              <a:rPr lang="en-ID" sz="1100" dirty="0">
                <a:solidFill>
                  <a:srgbClr val="FFFFFF"/>
                </a:solidFill>
              </a:rPr>
              <a:t> dan </a:t>
            </a:r>
            <a:r>
              <a:rPr lang="en-ID" sz="1100" dirty="0" err="1">
                <a:solidFill>
                  <a:srgbClr val="FFFFFF"/>
                </a:solidFill>
              </a:rPr>
              <a:t>cenderung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melepas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energi</a:t>
            </a:r>
            <a:r>
              <a:rPr lang="en-ID" sz="1100" dirty="0">
                <a:solidFill>
                  <a:srgbClr val="FFFFFF"/>
                </a:solidFill>
              </a:rPr>
              <a:t>. </a:t>
            </a:r>
            <a:r>
              <a:rPr lang="en-ID" sz="1100" dirty="0" err="1">
                <a:solidFill>
                  <a:srgbClr val="FFFFFF"/>
                </a:solidFill>
              </a:rPr>
              <a:t>Reaksi</a:t>
            </a:r>
            <a:r>
              <a:rPr lang="en-ID" sz="1100" dirty="0">
                <a:solidFill>
                  <a:srgbClr val="FFFFFF"/>
                </a:solidFill>
              </a:rPr>
              <a:t> pada </a:t>
            </a:r>
            <a:r>
              <a:rPr lang="en-ID" sz="1100" dirty="0" err="1">
                <a:solidFill>
                  <a:srgbClr val="FFFFFF"/>
                </a:solidFill>
              </a:rPr>
              <a:t>anabolisme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cenderung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memerlukan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energi</a:t>
            </a:r>
            <a:r>
              <a:rPr lang="en-ID" sz="1100" dirty="0">
                <a:solidFill>
                  <a:srgbClr val="FFFFFF"/>
                </a:solidFill>
              </a:rPr>
              <a:t>. </a:t>
            </a:r>
            <a:r>
              <a:rPr lang="en-ID" sz="1100" dirty="0" err="1">
                <a:solidFill>
                  <a:srgbClr val="FFFFFF"/>
                </a:solidFill>
              </a:rPr>
              <a:t>Sehingga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dapat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dikatakan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bahwa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katabolisme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memicu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anabolisme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memicu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sintesis</a:t>
            </a:r>
            <a:r>
              <a:rPr lang="en-ID" sz="1100" dirty="0">
                <a:solidFill>
                  <a:srgbClr val="FFFFFF"/>
                </a:solidFill>
              </a:rPr>
              <a:t> ATP yang </a:t>
            </a:r>
            <a:r>
              <a:rPr lang="en-ID" sz="1100" dirty="0" err="1">
                <a:solidFill>
                  <a:srgbClr val="FFFFFF"/>
                </a:solidFill>
              </a:rPr>
              <a:t>digunakan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untuk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anabolisme</a:t>
            </a:r>
            <a:r>
              <a:rPr lang="en-ID" sz="1100" dirty="0">
                <a:solidFill>
                  <a:srgbClr val="FFFFFF"/>
                </a:solidFill>
              </a:rPr>
              <a:t>.</a:t>
            </a:r>
          </a:p>
          <a:p>
            <a:r>
              <a:rPr lang="en-ID" sz="1100" b="1" dirty="0">
                <a:solidFill>
                  <a:srgbClr val="FFFFFF"/>
                </a:solidFill>
              </a:rPr>
              <a:t>1. </a:t>
            </a:r>
            <a:r>
              <a:rPr lang="en-ID" sz="1100" b="1" dirty="0" err="1">
                <a:solidFill>
                  <a:srgbClr val="FFFFFF"/>
                </a:solidFill>
              </a:rPr>
              <a:t>Energi</a:t>
            </a:r>
            <a:r>
              <a:rPr lang="en-ID" sz="1100" b="1" dirty="0">
                <a:solidFill>
                  <a:srgbClr val="FFFFFF"/>
                </a:solidFill>
              </a:rPr>
              <a:t> </a:t>
            </a:r>
            <a:r>
              <a:rPr lang="en-ID" sz="1100" b="1" dirty="0" err="1">
                <a:solidFill>
                  <a:srgbClr val="FFFFFF"/>
                </a:solidFill>
              </a:rPr>
              <a:t>dalam</a:t>
            </a:r>
            <a:r>
              <a:rPr lang="en-ID" sz="1100" b="1" dirty="0">
                <a:solidFill>
                  <a:srgbClr val="FFFFFF"/>
                </a:solidFill>
              </a:rPr>
              <a:t> proses</a:t>
            </a:r>
            <a:r>
              <a:rPr lang="en-ID" sz="1100" dirty="0">
                <a:solidFill>
                  <a:srgbClr val="FFFFFF"/>
                </a:solidFill>
              </a:rPr>
              <a:t>:   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 a. </a:t>
            </a:r>
            <a:r>
              <a:rPr lang="en-ID" sz="1100" dirty="0" err="1">
                <a:solidFill>
                  <a:srgbClr val="FFFFFF"/>
                </a:solidFill>
              </a:rPr>
              <a:t>Katabolisme</a:t>
            </a:r>
            <a:r>
              <a:rPr lang="en-ID" sz="1100" dirty="0">
                <a:solidFill>
                  <a:srgbClr val="FFFFFF"/>
                </a:solidFill>
              </a:rPr>
              <a:t>: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  - </a:t>
            </a:r>
            <a:r>
              <a:rPr lang="en-ID" sz="1100" dirty="0" err="1">
                <a:solidFill>
                  <a:srgbClr val="FFFFFF"/>
                </a:solidFill>
              </a:rPr>
              <a:t>Memecah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molekul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kompleks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menjadi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lebih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sederhana</a:t>
            </a:r>
            <a:r>
              <a:rPr lang="en-ID" sz="1100" dirty="0">
                <a:solidFill>
                  <a:srgbClr val="FFFFFF"/>
                </a:solidFill>
              </a:rPr>
              <a:t>  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  - </a:t>
            </a:r>
            <a:r>
              <a:rPr lang="en-ID" sz="1100" dirty="0" err="1">
                <a:solidFill>
                  <a:srgbClr val="FFFFFF"/>
                </a:solidFill>
              </a:rPr>
              <a:t>Melepaskan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energi</a:t>
            </a:r>
            <a:r>
              <a:rPr lang="en-ID" sz="1100" dirty="0">
                <a:solidFill>
                  <a:srgbClr val="FFFFFF"/>
                </a:solidFill>
              </a:rPr>
              <a:t> (</a:t>
            </a:r>
            <a:r>
              <a:rPr lang="en-ID" sz="1100" dirty="0" err="1">
                <a:solidFill>
                  <a:srgbClr val="FFFFFF"/>
                </a:solidFill>
              </a:rPr>
              <a:t>eksergonis</a:t>
            </a:r>
            <a:r>
              <a:rPr lang="en-ID" sz="1100" dirty="0">
                <a:solidFill>
                  <a:srgbClr val="FFFFFF"/>
                </a:solidFill>
              </a:rPr>
              <a:t>)      - </a:t>
            </a:r>
            <a:r>
              <a:rPr lang="en-ID" sz="1100" dirty="0" err="1">
                <a:solidFill>
                  <a:srgbClr val="FFFFFF"/>
                </a:solidFill>
              </a:rPr>
              <a:t>Contoh</a:t>
            </a:r>
            <a:r>
              <a:rPr lang="en-ID" sz="1100" dirty="0">
                <a:solidFill>
                  <a:srgbClr val="FFFFFF"/>
                </a:solidFill>
              </a:rPr>
              <a:t>: </a:t>
            </a:r>
            <a:r>
              <a:rPr lang="en-ID" sz="1100" dirty="0" err="1">
                <a:solidFill>
                  <a:srgbClr val="FFFFFF"/>
                </a:solidFill>
              </a:rPr>
              <a:t>respirasi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seluler</a:t>
            </a:r>
            <a:r>
              <a:rPr lang="en-ID" sz="1100" dirty="0">
                <a:solidFill>
                  <a:srgbClr val="FFFFFF"/>
                </a:solidFill>
              </a:rPr>
              <a:t>, </a:t>
            </a:r>
            <a:r>
              <a:rPr lang="en-ID" sz="1100" dirty="0" err="1">
                <a:solidFill>
                  <a:srgbClr val="FFFFFF"/>
                </a:solidFill>
              </a:rPr>
              <a:t>pencernaan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makanan</a:t>
            </a:r>
            <a:endParaRPr lang="en-ID" sz="1100" dirty="0">
              <a:solidFill>
                <a:srgbClr val="FFFFFF"/>
              </a:solidFill>
            </a:endParaRPr>
          </a:p>
          <a:p>
            <a:r>
              <a:rPr lang="en-ID" sz="1100" dirty="0">
                <a:solidFill>
                  <a:srgbClr val="FFFFFF"/>
                </a:solidFill>
              </a:rPr>
              <a:t>  b. </a:t>
            </a:r>
            <a:r>
              <a:rPr lang="en-ID" sz="1100" dirty="0" err="1">
                <a:solidFill>
                  <a:srgbClr val="FFFFFF"/>
                </a:solidFill>
              </a:rPr>
              <a:t>Anabolisme</a:t>
            </a:r>
            <a:r>
              <a:rPr lang="en-ID" sz="1100" dirty="0">
                <a:solidFill>
                  <a:srgbClr val="FFFFFF"/>
                </a:solidFill>
              </a:rPr>
              <a:t>: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  - </a:t>
            </a:r>
            <a:r>
              <a:rPr lang="en-ID" sz="1100" dirty="0" err="1">
                <a:solidFill>
                  <a:srgbClr val="FFFFFF"/>
                </a:solidFill>
              </a:rPr>
              <a:t>Membangun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molekul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kompleks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dari</a:t>
            </a:r>
            <a:r>
              <a:rPr lang="en-ID" sz="1100" dirty="0">
                <a:solidFill>
                  <a:srgbClr val="FFFFFF"/>
                </a:solidFill>
              </a:rPr>
              <a:t> yang </a:t>
            </a:r>
            <a:r>
              <a:rPr lang="en-ID" sz="1100" dirty="0" err="1">
                <a:solidFill>
                  <a:srgbClr val="FFFFFF"/>
                </a:solidFill>
              </a:rPr>
              <a:t>sederhana</a:t>
            </a:r>
            <a:endParaRPr lang="en-ID" sz="1100" dirty="0">
              <a:solidFill>
                <a:srgbClr val="FFFFFF"/>
              </a:solidFill>
            </a:endParaRPr>
          </a:p>
          <a:p>
            <a:r>
              <a:rPr lang="en-ID" sz="1100" dirty="0">
                <a:solidFill>
                  <a:srgbClr val="FFFFFF"/>
                </a:solidFill>
              </a:rPr>
              <a:t>   - </a:t>
            </a:r>
            <a:r>
              <a:rPr lang="en-ID" sz="1100" dirty="0" err="1">
                <a:solidFill>
                  <a:srgbClr val="FFFFFF"/>
                </a:solidFill>
              </a:rPr>
              <a:t>Membutuhkan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energi</a:t>
            </a:r>
            <a:r>
              <a:rPr lang="en-ID" sz="1100" dirty="0">
                <a:solidFill>
                  <a:srgbClr val="FFFFFF"/>
                </a:solidFill>
              </a:rPr>
              <a:t> (</a:t>
            </a:r>
            <a:r>
              <a:rPr lang="en-ID" sz="1100" dirty="0" err="1">
                <a:solidFill>
                  <a:srgbClr val="FFFFFF"/>
                </a:solidFill>
              </a:rPr>
              <a:t>endergonis</a:t>
            </a:r>
            <a:r>
              <a:rPr lang="en-ID" sz="1100" dirty="0">
                <a:solidFill>
                  <a:srgbClr val="FFFFFF"/>
                </a:solidFill>
              </a:rPr>
              <a:t>)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  - </a:t>
            </a:r>
            <a:r>
              <a:rPr lang="en-ID" sz="1100" dirty="0" err="1">
                <a:solidFill>
                  <a:srgbClr val="FFFFFF"/>
                </a:solidFill>
              </a:rPr>
              <a:t>Contoh</a:t>
            </a:r>
            <a:r>
              <a:rPr lang="en-ID" sz="1100" dirty="0">
                <a:solidFill>
                  <a:srgbClr val="FFFFFF"/>
                </a:solidFill>
              </a:rPr>
              <a:t>: </a:t>
            </a:r>
            <a:r>
              <a:rPr lang="en-ID" sz="1100" dirty="0" err="1">
                <a:solidFill>
                  <a:srgbClr val="FFFFFF"/>
                </a:solidFill>
              </a:rPr>
              <a:t>sintesis</a:t>
            </a:r>
            <a:r>
              <a:rPr lang="en-ID" sz="1100" dirty="0">
                <a:solidFill>
                  <a:srgbClr val="FFFFFF"/>
                </a:solidFill>
              </a:rPr>
              <a:t> protein, </a:t>
            </a:r>
            <a:r>
              <a:rPr lang="en-ID" sz="1100" dirty="0" err="1">
                <a:solidFill>
                  <a:srgbClr val="FFFFFF"/>
                </a:solidFill>
              </a:rPr>
              <a:t>fotosintesis</a:t>
            </a:r>
            <a:endParaRPr lang="en-ID" sz="1100" dirty="0">
              <a:solidFill>
                <a:srgbClr val="FFFFFF"/>
              </a:solidFill>
            </a:endParaRPr>
          </a:p>
          <a:p>
            <a:r>
              <a:rPr lang="en-ID" sz="1100" dirty="0">
                <a:solidFill>
                  <a:srgbClr val="FFFFFF"/>
                </a:solidFill>
              </a:rPr>
              <a:t> c. </a:t>
            </a:r>
            <a:r>
              <a:rPr lang="en-ID" sz="1100" dirty="0" err="1">
                <a:solidFill>
                  <a:srgbClr val="FFFFFF"/>
                </a:solidFill>
              </a:rPr>
              <a:t>Hubungan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energi</a:t>
            </a:r>
            <a:r>
              <a:rPr lang="en-ID" sz="1100" dirty="0">
                <a:solidFill>
                  <a:srgbClr val="FFFFFF"/>
                </a:solidFill>
              </a:rPr>
              <a:t>: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  - </a:t>
            </a:r>
            <a:r>
              <a:rPr lang="en-ID" sz="1100" dirty="0" err="1">
                <a:solidFill>
                  <a:srgbClr val="FFFFFF"/>
                </a:solidFill>
              </a:rPr>
              <a:t>Energi</a:t>
            </a:r>
            <a:r>
              <a:rPr lang="en-ID" sz="1100" dirty="0">
                <a:solidFill>
                  <a:srgbClr val="FFFFFF"/>
                </a:solidFill>
              </a:rPr>
              <a:t> yang </a:t>
            </a:r>
            <a:r>
              <a:rPr lang="en-ID" sz="1100" dirty="0" err="1">
                <a:solidFill>
                  <a:srgbClr val="FFFFFF"/>
                </a:solidFill>
              </a:rPr>
              <a:t>dilepaskan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katabolisme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digunakan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untuk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anabolisme</a:t>
            </a:r>
            <a:endParaRPr lang="en-ID" sz="1100" dirty="0">
              <a:solidFill>
                <a:srgbClr val="FFFFFF"/>
              </a:solidFill>
            </a:endParaRPr>
          </a:p>
          <a:p>
            <a:r>
              <a:rPr lang="en-ID" sz="1100" dirty="0">
                <a:solidFill>
                  <a:srgbClr val="FFFFFF"/>
                </a:solidFill>
              </a:rPr>
              <a:t>   - ATP </a:t>
            </a:r>
            <a:r>
              <a:rPr lang="en-ID" sz="1100" dirty="0" err="1">
                <a:solidFill>
                  <a:srgbClr val="FFFFFF"/>
                </a:solidFill>
              </a:rPr>
              <a:t>sebagai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mata</a:t>
            </a:r>
            <a:r>
              <a:rPr lang="en-ID" sz="1100" dirty="0">
                <a:solidFill>
                  <a:srgbClr val="FFFFFF"/>
                </a:solidFill>
              </a:rPr>
              <a:t> uang </a:t>
            </a:r>
            <a:r>
              <a:rPr lang="en-ID" sz="1100" dirty="0" err="1">
                <a:solidFill>
                  <a:srgbClr val="FFFFFF"/>
                </a:solidFill>
              </a:rPr>
              <a:t>energi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utama</a:t>
            </a:r>
            <a:endParaRPr lang="en-ID" sz="1100" dirty="0">
              <a:solidFill>
                <a:srgbClr val="FFFFFF"/>
              </a:solidFill>
            </a:endParaRPr>
          </a:p>
          <a:p>
            <a:endParaRPr lang="en-ID" sz="1100" b="1" dirty="0">
              <a:solidFill>
                <a:srgbClr val="FFFFFF"/>
              </a:solidFill>
            </a:endParaRPr>
          </a:p>
          <a:p>
            <a:r>
              <a:rPr lang="en-ID" sz="1100" b="1" dirty="0">
                <a:solidFill>
                  <a:srgbClr val="FFFFFF"/>
                </a:solidFill>
              </a:rPr>
              <a:t>2. </a:t>
            </a:r>
            <a:r>
              <a:rPr lang="en-ID" sz="1100" b="1" dirty="0" err="1">
                <a:solidFill>
                  <a:srgbClr val="FFFFFF"/>
                </a:solidFill>
              </a:rPr>
              <a:t>Faktor</a:t>
            </a:r>
            <a:r>
              <a:rPr lang="en-ID" sz="1100" b="1" dirty="0">
                <a:solidFill>
                  <a:srgbClr val="FFFFFF"/>
                </a:solidFill>
              </a:rPr>
              <a:t> yang </a:t>
            </a:r>
            <a:r>
              <a:rPr lang="en-ID" sz="1100" b="1" dirty="0" err="1">
                <a:solidFill>
                  <a:srgbClr val="FFFFFF"/>
                </a:solidFill>
              </a:rPr>
              <a:t>berpengaruh</a:t>
            </a:r>
            <a:r>
              <a:rPr lang="en-ID" sz="1100" dirty="0">
                <a:solidFill>
                  <a:srgbClr val="FFFFFF"/>
                </a:solidFill>
              </a:rPr>
              <a:t>:   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a. </a:t>
            </a:r>
            <a:r>
              <a:rPr lang="en-ID" sz="1100" dirty="0" err="1">
                <a:solidFill>
                  <a:srgbClr val="FFFFFF"/>
                </a:solidFill>
              </a:rPr>
              <a:t>Ketersediaan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nutrisi</a:t>
            </a:r>
            <a:r>
              <a:rPr lang="en-ID" sz="1100" dirty="0">
                <a:solidFill>
                  <a:srgbClr val="FFFFFF"/>
                </a:solidFill>
              </a:rPr>
              <a:t>: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  - </a:t>
            </a:r>
            <a:r>
              <a:rPr lang="en-ID" sz="1100" dirty="0" err="1">
                <a:solidFill>
                  <a:srgbClr val="FFFFFF"/>
                </a:solidFill>
              </a:rPr>
              <a:t>Mempengaruhi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keseimbangan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katabolisme</a:t>
            </a:r>
            <a:r>
              <a:rPr lang="en-ID" sz="1100" dirty="0">
                <a:solidFill>
                  <a:srgbClr val="FFFFFF"/>
                </a:solidFill>
              </a:rPr>
              <a:t> dan </a:t>
            </a:r>
            <a:r>
              <a:rPr lang="en-ID" sz="1100" dirty="0" err="1">
                <a:solidFill>
                  <a:srgbClr val="FFFFFF"/>
                </a:solidFill>
              </a:rPr>
              <a:t>anabolisme</a:t>
            </a:r>
            <a:endParaRPr lang="en-ID" sz="1100" dirty="0">
              <a:solidFill>
                <a:srgbClr val="FFFFFF"/>
              </a:solidFill>
            </a:endParaRPr>
          </a:p>
          <a:p>
            <a:r>
              <a:rPr lang="en-ID" sz="1100" dirty="0">
                <a:solidFill>
                  <a:srgbClr val="FFFFFF"/>
                </a:solidFill>
              </a:rPr>
              <a:t>   - </a:t>
            </a:r>
            <a:r>
              <a:rPr lang="en-ID" sz="1100" dirty="0" err="1">
                <a:solidFill>
                  <a:srgbClr val="FFFFFF"/>
                </a:solidFill>
              </a:rPr>
              <a:t>Kelebihan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nutrisi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mendorong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anabolisme</a:t>
            </a:r>
            <a:r>
              <a:rPr lang="en-ID" sz="1100" dirty="0">
                <a:solidFill>
                  <a:srgbClr val="FFFFFF"/>
                </a:solidFill>
              </a:rPr>
              <a:t>, </a:t>
            </a:r>
            <a:r>
              <a:rPr lang="en-ID" sz="1100" dirty="0" err="1">
                <a:solidFill>
                  <a:srgbClr val="FFFFFF"/>
                </a:solidFill>
              </a:rPr>
              <a:t>kekurangan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mendorong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katabolisme</a:t>
            </a:r>
            <a:r>
              <a:rPr lang="en-ID" sz="1100" dirty="0">
                <a:solidFill>
                  <a:srgbClr val="FFFFFF"/>
                </a:solidFill>
              </a:rPr>
              <a:t>  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b. </a:t>
            </a:r>
            <a:r>
              <a:rPr lang="en-ID" sz="1100" dirty="0" err="1">
                <a:solidFill>
                  <a:srgbClr val="FFFFFF"/>
                </a:solidFill>
              </a:rPr>
              <a:t>Kondisi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lingkungan</a:t>
            </a:r>
            <a:r>
              <a:rPr lang="en-ID" sz="1100" dirty="0">
                <a:solidFill>
                  <a:srgbClr val="FFFFFF"/>
                </a:solidFill>
              </a:rPr>
              <a:t>:</a:t>
            </a:r>
          </a:p>
          <a:p>
            <a:r>
              <a:rPr lang="en-ID" sz="1100" dirty="0">
                <a:solidFill>
                  <a:srgbClr val="FFFFFF"/>
                </a:solidFill>
              </a:rPr>
              <a:t>   - </a:t>
            </a:r>
            <a:r>
              <a:rPr lang="en-ID" sz="1100" dirty="0" err="1">
                <a:solidFill>
                  <a:srgbClr val="FFFFFF"/>
                </a:solidFill>
              </a:rPr>
              <a:t>Suhu</a:t>
            </a:r>
            <a:r>
              <a:rPr lang="en-ID" sz="1100" dirty="0">
                <a:solidFill>
                  <a:srgbClr val="FFFFFF"/>
                </a:solidFill>
              </a:rPr>
              <a:t>: </a:t>
            </a:r>
            <a:r>
              <a:rPr lang="en-ID" sz="1100" dirty="0" err="1">
                <a:solidFill>
                  <a:srgbClr val="FFFFFF"/>
                </a:solidFill>
              </a:rPr>
              <a:t>mempengaruhi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kecepatan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reaksi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enzimatis</a:t>
            </a:r>
            <a:endParaRPr lang="en-ID" sz="1100" dirty="0">
              <a:solidFill>
                <a:srgbClr val="FFFFFF"/>
              </a:solidFill>
            </a:endParaRPr>
          </a:p>
          <a:p>
            <a:r>
              <a:rPr lang="en-ID" sz="1100" dirty="0">
                <a:solidFill>
                  <a:srgbClr val="FFFFFF"/>
                </a:solidFill>
              </a:rPr>
              <a:t>   - pH: </a:t>
            </a:r>
            <a:r>
              <a:rPr lang="en-ID" sz="1100" dirty="0" err="1">
                <a:solidFill>
                  <a:srgbClr val="FFFFFF"/>
                </a:solidFill>
              </a:rPr>
              <a:t>mempengaruhi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aktivitas</a:t>
            </a:r>
            <a:r>
              <a:rPr lang="en-ID" sz="1100" dirty="0">
                <a:solidFill>
                  <a:srgbClr val="FFFFFF"/>
                </a:solidFill>
              </a:rPr>
              <a:t> </a:t>
            </a:r>
            <a:r>
              <a:rPr lang="en-ID" sz="1100" dirty="0" err="1">
                <a:solidFill>
                  <a:srgbClr val="FFFFFF"/>
                </a:solidFill>
              </a:rPr>
              <a:t>enzim</a:t>
            </a:r>
            <a:endParaRPr lang="en-ID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4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C70311-4912-B72B-0F0C-50483B126E1C}"/>
              </a:ext>
            </a:extLst>
          </p:cNvPr>
          <p:cNvSpPr txBox="1"/>
          <p:nvPr/>
        </p:nvSpPr>
        <p:spPr>
          <a:xfrm>
            <a:off x="375007" y="1135295"/>
            <a:ext cx="11388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c.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Regulasi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hormonal:</a:t>
            </a:r>
            <a:br>
              <a:rPr lang="en-ID" sz="1200" dirty="0">
                <a:solidFill>
                  <a:srgbClr val="FFFFFF"/>
                </a:solidFill>
                <a:latin typeface="+mn-lt"/>
              </a:rPr>
            </a:br>
            <a:r>
              <a:rPr lang="en-ID" sz="1200" dirty="0">
                <a:solidFill>
                  <a:srgbClr val="FFFFFF"/>
                </a:solidFill>
                <a:latin typeface="+mn-lt"/>
              </a:rPr>
              <a:t>  - Insulin: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meningkatkan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anabolisme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menurunkan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katabolisme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 </a:t>
            </a:r>
            <a:br>
              <a:rPr lang="en-ID" sz="1200" dirty="0">
                <a:solidFill>
                  <a:srgbClr val="FFFFFF"/>
                </a:solidFill>
                <a:latin typeface="+mn-lt"/>
              </a:rPr>
            </a:br>
            <a:r>
              <a:rPr lang="en-ID" sz="1200" dirty="0">
                <a:solidFill>
                  <a:srgbClr val="FFFFFF"/>
                </a:solidFill>
                <a:latin typeface="+mn-lt"/>
              </a:rPr>
              <a:t> 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Glukagon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: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meningkatkan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katabolisme</a:t>
            </a:r>
            <a:endParaRPr lang="en-ID" sz="1200" dirty="0">
              <a:solidFill>
                <a:srgbClr val="FFFFFF"/>
              </a:solidFill>
              <a:latin typeface="+mn-lt"/>
            </a:endParaRP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Hormon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pertumbuhan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: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meningkatkan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anabolisme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protein</a:t>
            </a: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d.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Aktivitas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fisik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:</a:t>
            </a: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Meningkatkan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katabolisme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untuk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energi</a:t>
            </a:r>
            <a:endParaRPr lang="en-ID" sz="1200" dirty="0">
              <a:solidFill>
                <a:srgbClr val="FFFFFF"/>
              </a:solidFill>
              <a:latin typeface="+mn-lt"/>
            </a:endParaRP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Memicu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anabolisme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untuk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perbaikan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pertumbuhan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jaringan</a:t>
            </a:r>
            <a:endParaRPr lang="en-ID" sz="1200" dirty="0">
              <a:solidFill>
                <a:srgbClr val="FFFFFF"/>
              </a:solidFill>
            </a:endParaRP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e.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Faktor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genetik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:</a:t>
            </a: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Menentukan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efisiensi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proses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metabolisme</a:t>
            </a:r>
            <a:endParaRPr lang="en-ID" sz="1200" dirty="0">
              <a:solidFill>
                <a:srgbClr val="FFFFFF"/>
              </a:solidFill>
              <a:latin typeface="+mn-lt"/>
            </a:endParaRP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Dapat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mempengaruhi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keseimbangan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katabolisme-anabolisme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</a:p>
          <a:p>
            <a:endParaRPr lang="en-ID" sz="1200" b="1" dirty="0">
              <a:solidFill>
                <a:srgbClr val="FFFFFF"/>
              </a:solidFill>
              <a:latin typeface="+mn-lt"/>
            </a:endParaRPr>
          </a:p>
          <a:p>
            <a:r>
              <a:rPr lang="en-ID" sz="1200" b="1" dirty="0">
                <a:solidFill>
                  <a:srgbClr val="FFFFFF"/>
                </a:solidFill>
                <a:latin typeface="+mn-lt"/>
              </a:rPr>
              <a:t>3. </a:t>
            </a:r>
            <a:r>
              <a:rPr lang="en-ID" sz="1200" b="1" dirty="0" err="1">
                <a:solidFill>
                  <a:srgbClr val="FFFFFF"/>
                </a:solidFill>
                <a:latin typeface="+mn-lt"/>
              </a:rPr>
              <a:t>Siklus</a:t>
            </a:r>
            <a:r>
              <a:rPr lang="en-ID" sz="1200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b="1" dirty="0" err="1">
                <a:solidFill>
                  <a:srgbClr val="FFFFFF"/>
                </a:solidFill>
                <a:latin typeface="+mn-lt"/>
              </a:rPr>
              <a:t>metabolisme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:   </a:t>
            </a: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Produk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katabolisme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menjadi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bahan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baku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anabolisme</a:t>
            </a:r>
            <a:endParaRPr lang="en-ID" sz="1200" dirty="0">
              <a:solidFill>
                <a:srgbClr val="FFFFFF"/>
              </a:solidFill>
              <a:latin typeface="+mn-lt"/>
            </a:endParaRPr>
          </a:p>
          <a:p>
            <a:r>
              <a:rPr lang="en-ID" sz="1200" dirty="0">
                <a:solidFill>
                  <a:srgbClr val="FFFFFF"/>
                </a:solidFill>
              </a:rPr>
              <a:t> 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Produk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anabolisme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dapat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menjadi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substrat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katabolisme</a:t>
            </a:r>
            <a:endParaRPr lang="en-ID" sz="1200" dirty="0">
              <a:solidFill>
                <a:srgbClr val="FFFFFF"/>
              </a:solidFill>
              <a:latin typeface="+mn-lt"/>
            </a:endParaRP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Siklus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ini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memungkinkan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keseimbangan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efisiensi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metabolisme</a:t>
            </a:r>
            <a:endParaRPr lang="en-ID" sz="1200" dirty="0">
              <a:solidFill>
                <a:srgbClr val="FFFFFF"/>
              </a:solidFill>
              <a:latin typeface="+mn-lt"/>
            </a:endParaRPr>
          </a:p>
          <a:p>
            <a:endParaRPr lang="en-ID" sz="1200" dirty="0">
              <a:solidFill>
                <a:srgbClr val="FFFFFF"/>
              </a:solidFill>
            </a:endParaRPr>
          </a:p>
          <a:p>
            <a:r>
              <a:rPr lang="en-ID" sz="1200" b="1" dirty="0">
                <a:solidFill>
                  <a:srgbClr val="FFFFFF"/>
                </a:solidFill>
                <a:latin typeface="+mn-lt"/>
              </a:rPr>
              <a:t>4. </a:t>
            </a:r>
            <a:r>
              <a:rPr lang="en-ID" sz="1200" b="1" dirty="0" err="1">
                <a:solidFill>
                  <a:srgbClr val="FFFFFF"/>
                </a:solidFill>
                <a:latin typeface="+mn-lt"/>
              </a:rPr>
              <a:t>Regulasi</a:t>
            </a:r>
            <a:r>
              <a:rPr lang="en-ID" sz="1200" b="1" dirty="0">
                <a:solidFill>
                  <a:srgbClr val="FFFFFF"/>
                </a:solidFill>
                <a:latin typeface="+mn-lt"/>
              </a:rPr>
              <a:t> timbal </a:t>
            </a:r>
            <a:r>
              <a:rPr lang="en-ID" sz="1200" b="1" dirty="0" err="1">
                <a:solidFill>
                  <a:srgbClr val="FFFFFF"/>
                </a:solidFill>
                <a:latin typeface="+mn-lt"/>
              </a:rPr>
              <a:t>balik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:</a:t>
            </a: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Produk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akhir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anabolisme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dapat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menghambat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katabolisme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(feedback inhibition)</a:t>
            </a: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Kekurangan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produk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anabolisme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dapat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merangsang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katabolisme</a:t>
            </a:r>
            <a:endParaRPr lang="en-ID" sz="1200" dirty="0">
              <a:solidFill>
                <a:srgbClr val="FFFFFF"/>
              </a:solidFill>
              <a:latin typeface="+mn-lt"/>
            </a:endParaRPr>
          </a:p>
          <a:p>
            <a:r>
              <a:rPr lang="en-ID" sz="1200" b="1" dirty="0">
                <a:solidFill>
                  <a:srgbClr val="FFFFFF"/>
                </a:solidFill>
                <a:latin typeface="+mn-lt"/>
              </a:rPr>
              <a:t>5. Peran </a:t>
            </a:r>
            <a:r>
              <a:rPr lang="en-ID" sz="1200" b="1" dirty="0" err="1">
                <a:solidFill>
                  <a:srgbClr val="FFFFFF"/>
                </a:solidFill>
                <a:latin typeface="+mn-lt"/>
              </a:rPr>
              <a:t>dalam</a:t>
            </a:r>
            <a:r>
              <a:rPr lang="en-ID" sz="1200" b="1" dirty="0">
                <a:solidFill>
                  <a:srgbClr val="FFFFFF"/>
                </a:solidFill>
                <a:latin typeface="+mn-lt"/>
              </a:rPr>
              <a:t> homeostasis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:</a:t>
            </a: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Keseimbangan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katabolisme-anabolisme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penting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untuk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menjaga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homeostasis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sel</a:t>
            </a:r>
            <a:endParaRPr lang="en-ID" sz="1200" dirty="0">
              <a:solidFill>
                <a:srgbClr val="FFFFFF"/>
              </a:solidFill>
              <a:latin typeface="+mn-lt"/>
            </a:endParaRPr>
          </a:p>
          <a:p>
            <a:r>
              <a:rPr lang="en-ID" sz="1200" dirty="0">
                <a:solidFill>
                  <a:srgbClr val="FFFFFF"/>
                </a:solidFill>
                <a:latin typeface="+mn-lt"/>
              </a:rPr>
              <a:t> -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Membantu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mengatur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kadar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glukosa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darah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sintesis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protein, dan </a:t>
            </a:r>
            <a:r>
              <a:rPr lang="en-ID" sz="1200" dirty="0" err="1">
                <a:solidFill>
                  <a:srgbClr val="FFFFFF"/>
                </a:solidFill>
                <a:latin typeface="+mn-lt"/>
              </a:rPr>
              <a:t>penyimpanan</a:t>
            </a:r>
            <a:r>
              <a:rPr lang="en-ID" sz="1200" dirty="0">
                <a:solidFill>
                  <a:srgbClr val="FFFFFF"/>
                </a:solidFill>
                <a:latin typeface="+mn-lt"/>
              </a:rPr>
              <a:t> lemak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536180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BB0-59CA-6517-C07A-D05846B3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/>
          <a:lstStyle/>
          <a:p>
            <a:pPr algn="ctr"/>
            <a:r>
              <a:rPr lang="en-US" noProof="0" dirty="0" err="1"/>
              <a:t>Selesai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1D09BC-C0DD-495E-316A-28CDBE9608A3}"/>
              </a:ext>
            </a:extLst>
          </p:cNvPr>
          <p:cNvSpPr txBox="1"/>
          <p:nvPr/>
        </p:nvSpPr>
        <p:spPr>
          <a:xfrm>
            <a:off x="549667" y="4136565"/>
            <a:ext cx="159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Eriza</a:t>
            </a:r>
            <a:r>
              <a:rPr lang="en-US" sz="24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Zehezkiel</a:t>
            </a:r>
            <a:r>
              <a:rPr lang="en-US" sz="24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Gracia</a:t>
            </a:r>
            <a:endParaRPr lang="en-ID" sz="2400" dirty="0">
              <a:solidFill>
                <a:srgbClr val="FFFFFF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/>
          <a:lstStyle/>
          <a:p>
            <a:r>
              <a:rPr lang="en-US" dirty="0" err="1"/>
              <a:t>Metabolisme</a:t>
            </a:r>
            <a:endParaRPr lang="en-US" dirty="0"/>
          </a:p>
          <a:p>
            <a:r>
              <a:rPr lang="en-US" dirty="0" err="1"/>
              <a:t>Enzim</a:t>
            </a:r>
            <a:endParaRPr lang="en-US" dirty="0"/>
          </a:p>
          <a:p>
            <a:r>
              <a:rPr lang="en-US" dirty="0" err="1"/>
              <a:t>Katabolisme</a:t>
            </a:r>
            <a:r>
              <a:rPr lang="en-US" dirty="0"/>
              <a:t> </a:t>
            </a:r>
            <a:r>
              <a:rPr lang="en-US" dirty="0" err="1"/>
              <a:t>Karbohidrat</a:t>
            </a:r>
            <a:endParaRPr lang="en-US" dirty="0"/>
          </a:p>
          <a:p>
            <a:r>
              <a:rPr lang="en-US" dirty="0" err="1"/>
              <a:t>Anabolisme</a:t>
            </a:r>
            <a:r>
              <a:rPr lang="en-US" dirty="0"/>
              <a:t> </a:t>
            </a:r>
            <a:r>
              <a:rPr lang="en-US" dirty="0" err="1"/>
              <a:t>Karbohidrat</a:t>
            </a:r>
            <a:endParaRPr lang="en-US" dirty="0"/>
          </a:p>
          <a:p>
            <a:r>
              <a:rPr lang="en-US" dirty="0" err="1"/>
              <a:t>Keterkaitan</a:t>
            </a:r>
            <a:r>
              <a:rPr lang="en-US" dirty="0"/>
              <a:t> Proses </a:t>
            </a:r>
            <a:r>
              <a:rPr lang="en-US" dirty="0" err="1"/>
              <a:t>Katabolisme</a:t>
            </a:r>
            <a:r>
              <a:rPr lang="en-US" dirty="0"/>
              <a:t> dan </a:t>
            </a:r>
            <a:r>
              <a:rPr lang="en-US" dirty="0" err="1"/>
              <a:t>Anabolisme</a:t>
            </a:r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480D44-EE43-D26F-85D4-A3C5A75C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5493" y="2674741"/>
            <a:ext cx="8097421" cy="1924216"/>
            <a:chOff x="5921514" y="2674741"/>
            <a:chExt cx="5874950" cy="192421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E9BAFE-5477-A8DE-622C-16466E2A3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4D6401-14E6-3D1B-DD61-DC097D20035E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4A0228-A4C7-B7DC-B9AE-A1F465CAD330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D2042F-000C-60C9-7ABF-69513F2CCB1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r>
              <a:rPr lang="en-US" dirty="0" err="1"/>
              <a:t>Metabolisme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144921"/>
            <a:ext cx="5689537" cy="4963886"/>
          </a:xfrm>
        </p:spPr>
        <p:txBody>
          <a:bodyPr>
            <a:noAutofit/>
          </a:bodyPr>
          <a:lstStyle/>
          <a:p>
            <a:r>
              <a:rPr lang="en-US" sz="1100" b="1" dirty="0"/>
              <a:t>1. </a:t>
            </a:r>
            <a:r>
              <a:rPr lang="en-US" sz="1100" b="1" dirty="0" err="1"/>
              <a:t>Pengertian</a:t>
            </a:r>
            <a:r>
              <a:rPr lang="en-US" sz="1100" b="1" dirty="0"/>
              <a:t> </a:t>
            </a:r>
            <a:r>
              <a:rPr lang="en-US" sz="1100" b="1" dirty="0" err="1"/>
              <a:t>metabolisme</a:t>
            </a:r>
            <a:endParaRPr lang="en-US" sz="1100" b="1" dirty="0"/>
          </a:p>
          <a:p>
            <a:r>
              <a:rPr lang="en-US" sz="1100" dirty="0"/>
              <a:t> </a:t>
            </a:r>
            <a:r>
              <a:rPr lang="en-US" sz="1100" dirty="0" err="1"/>
              <a:t>Berasal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bahasa</a:t>
            </a:r>
            <a:r>
              <a:rPr lang="en-US" sz="1100" dirty="0"/>
              <a:t> Yunani, </a:t>
            </a:r>
            <a:r>
              <a:rPr lang="en-US" sz="1100" dirty="0" err="1"/>
              <a:t>metabole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arti </a:t>
            </a:r>
            <a:r>
              <a:rPr lang="en-US" sz="1100" dirty="0" err="1"/>
              <a:t>berubah</a:t>
            </a:r>
            <a:r>
              <a:rPr lang="en-US" sz="1100" dirty="0"/>
              <a:t>.  </a:t>
            </a:r>
            <a:r>
              <a:rPr lang="en-US" sz="1100" dirty="0" err="1"/>
              <a:t>Seluruh</a:t>
            </a:r>
            <a:r>
              <a:rPr lang="en-US" sz="1100" dirty="0"/>
              <a:t> proses </a:t>
            </a:r>
            <a:r>
              <a:rPr lang="en-US" sz="1100" dirty="0" err="1"/>
              <a:t>kimiawi</a:t>
            </a:r>
            <a:r>
              <a:rPr lang="en-US" sz="1100" dirty="0"/>
              <a:t> yang </a:t>
            </a:r>
            <a:r>
              <a:rPr lang="en-US" sz="1100" dirty="0" err="1"/>
              <a:t>berlangsung</a:t>
            </a:r>
            <a:r>
              <a:rPr lang="en-US" sz="1100" dirty="0"/>
              <a:t> di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tubuh</a:t>
            </a:r>
            <a:r>
              <a:rPr lang="en-US" sz="1100" dirty="0"/>
              <a:t> </a:t>
            </a:r>
            <a:r>
              <a:rPr lang="en-US" sz="1100" dirty="0" err="1"/>
              <a:t>organisme</a:t>
            </a:r>
            <a:r>
              <a:rPr lang="en-US" sz="1100" dirty="0"/>
              <a:t> </a:t>
            </a:r>
            <a:r>
              <a:rPr lang="en-US" sz="1100" dirty="0" err="1"/>
              <a:t>disebut</a:t>
            </a:r>
            <a:r>
              <a:rPr lang="en-US" sz="1100" dirty="0"/>
              <a:t> </a:t>
            </a:r>
            <a:r>
              <a:rPr lang="en-US" sz="1100" dirty="0" err="1"/>
              <a:t>metabolisme</a:t>
            </a:r>
            <a:r>
              <a:rPr lang="en-US" sz="1100" dirty="0"/>
              <a:t>.</a:t>
            </a:r>
          </a:p>
          <a:p>
            <a:r>
              <a:rPr lang="en-US" sz="1100" dirty="0"/>
              <a:t> - Pada </a:t>
            </a:r>
            <a:r>
              <a:rPr lang="en-US" sz="1100" dirty="0" err="1"/>
              <a:t>metabolisme</a:t>
            </a:r>
            <a:r>
              <a:rPr lang="en-US" sz="1100" dirty="0"/>
              <a:t> </a:t>
            </a:r>
            <a:r>
              <a:rPr lang="en-US" sz="1100" dirty="0" err="1"/>
              <a:t>sel</a:t>
            </a:r>
            <a:r>
              <a:rPr lang="en-US" sz="1100" dirty="0"/>
              <a:t>, </a:t>
            </a:r>
            <a:r>
              <a:rPr lang="en-US" sz="1100" dirty="0" err="1"/>
              <a:t>bahan</a:t>
            </a:r>
            <a:r>
              <a:rPr lang="en-US" sz="1100" dirty="0"/>
              <a:t> dan </a:t>
            </a:r>
            <a:r>
              <a:rPr lang="en-US" sz="1100" dirty="0" err="1"/>
              <a:t>energi</a:t>
            </a:r>
            <a:r>
              <a:rPr lang="en-US" sz="1100" dirty="0"/>
              <a:t> </a:t>
            </a:r>
            <a:r>
              <a:rPr lang="en-US" sz="1100" dirty="0" err="1"/>
              <a:t>didapatkan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lingkungan</a:t>
            </a:r>
            <a:r>
              <a:rPr lang="en-US" sz="1100" dirty="0"/>
              <a:t> </a:t>
            </a:r>
            <a:r>
              <a:rPr lang="en-US" sz="1100" dirty="0" err="1"/>
              <a:t>sel</a:t>
            </a:r>
            <a:r>
              <a:rPr lang="en-US" sz="1100" dirty="0"/>
              <a:t> yang </a:t>
            </a:r>
            <a:r>
              <a:rPr lang="en-US" sz="1100" dirty="0" err="1"/>
              <a:t>berupa</a:t>
            </a:r>
            <a:r>
              <a:rPr lang="en-US" sz="1100" dirty="0"/>
              <a:t> </a:t>
            </a:r>
            <a:r>
              <a:rPr lang="en-US" sz="1100" dirty="0" err="1"/>
              <a:t>cairan</a:t>
            </a:r>
            <a:r>
              <a:rPr lang="en-US" sz="1100" dirty="0"/>
              <a:t> yang </a:t>
            </a:r>
            <a:r>
              <a:rPr lang="en-US" sz="1100" dirty="0" err="1"/>
              <a:t>terdiri</a:t>
            </a:r>
            <a:r>
              <a:rPr lang="en-US" sz="1100" dirty="0"/>
              <a:t> </a:t>
            </a:r>
            <a:r>
              <a:rPr lang="en-US" sz="1100" dirty="0" err="1"/>
              <a:t>atas</a:t>
            </a:r>
            <a:r>
              <a:rPr lang="en-US" sz="1100" dirty="0"/>
              <a:t>:  </a:t>
            </a:r>
          </a:p>
          <a:p>
            <a:r>
              <a:rPr lang="en-US" sz="1100" dirty="0"/>
              <a:t> 1. Gas, </a:t>
            </a:r>
            <a:r>
              <a:rPr lang="en-US" sz="1100" dirty="0" err="1"/>
              <a:t>terutama</a:t>
            </a:r>
            <a:r>
              <a:rPr lang="en-US" sz="1100" dirty="0"/>
              <a:t> O</a:t>
            </a:r>
            <a:r>
              <a:rPr lang="en-US" sz="1100" baseline="-25000" dirty="0"/>
              <a:t>2</a:t>
            </a:r>
            <a:r>
              <a:rPr lang="en-US" sz="1100" dirty="0"/>
              <a:t> dan CO</a:t>
            </a:r>
            <a:r>
              <a:rPr lang="en-US" sz="1100" baseline="-25000" dirty="0"/>
              <a:t>2</a:t>
            </a:r>
            <a:endParaRPr lang="en-US" sz="1100" dirty="0"/>
          </a:p>
          <a:p>
            <a:r>
              <a:rPr lang="en-US" sz="1100" dirty="0"/>
              <a:t> 2. Ion </a:t>
            </a:r>
            <a:r>
              <a:rPr lang="en-US" sz="1100" dirty="0" err="1"/>
              <a:t>anorganik</a:t>
            </a:r>
            <a:r>
              <a:rPr lang="en-US" sz="1100" dirty="0"/>
              <a:t> </a:t>
            </a:r>
          </a:p>
          <a:p>
            <a:r>
              <a:rPr lang="en-US" sz="1100" dirty="0"/>
              <a:t> 3. </a:t>
            </a:r>
            <a:r>
              <a:rPr lang="en-US" sz="1100" dirty="0" err="1"/>
              <a:t>Zat</a:t>
            </a:r>
            <a:r>
              <a:rPr lang="en-US" sz="1100" dirty="0"/>
              <a:t> </a:t>
            </a:r>
            <a:r>
              <a:rPr lang="en-US" sz="1100" dirty="0" err="1"/>
              <a:t>organik</a:t>
            </a:r>
            <a:r>
              <a:rPr lang="en-US" sz="1100" dirty="0"/>
              <a:t> </a:t>
            </a:r>
          </a:p>
          <a:p>
            <a:r>
              <a:rPr lang="en-US" sz="1100" dirty="0"/>
              <a:t> 4. </a:t>
            </a:r>
            <a:r>
              <a:rPr lang="en-US" sz="1100" dirty="0" err="1"/>
              <a:t>Hormon</a:t>
            </a:r>
            <a:endParaRPr lang="en-US" sz="1100" dirty="0"/>
          </a:p>
          <a:p>
            <a:r>
              <a:rPr lang="en-US" sz="1100" b="1" dirty="0"/>
              <a:t>2. </a:t>
            </a:r>
            <a:r>
              <a:rPr lang="en-US" sz="1100" b="1" dirty="0" err="1"/>
              <a:t>Klasifikasi</a:t>
            </a:r>
            <a:r>
              <a:rPr lang="en-US" sz="1100" b="1" dirty="0"/>
              <a:t> </a:t>
            </a:r>
            <a:r>
              <a:rPr lang="en-US" sz="1100" b="1" dirty="0" err="1"/>
              <a:t>hormon</a:t>
            </a:r>
            <a:endParaRPr lang="en-US" sz="1100" b="1" dirty="0"/>
          </a:p>
          <a:p>
            <a:r>
              <a:rPr lang="en-US" sz="1100" dirty="0"/>
              <a:t> </a:t>
            </a:r>
            <a:r>
              <a:rPr lang="en-US" sz="1100" dirty="0" err="1"/>
              <a:t>Hormon</a:t>
            </a:r>
            <a:r>
              <a:rPr lang="en-US" sz="1100" dirty="0"/>
              <a:t> </a:t>
            </a:r>
            <a:r>
              <a:rPr lang="en-US" sz="1100" dirty="0" err="1"/>
              <a:t>dibagi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2, </a:t>
            </a:r>
            <a:r>
              <a:rPr lang="en-US" sz="1100" dirty="0" err="1"/>
              <a:t>yaitu</a:t>
            </a:r>
            <a:r>
              <a:rPr lang="en-US" sz="1100" dirty="0"/>
              <a:t> proses </a:t>
            </a:r>
            <a:r>
              <a:rPr lang="en-US" sz="1100" dirty="0" err="1"/>
              <a:t>penyusunan</a:t>
            </a:r>
            <a:r>
              <a:rPr lang="en-US" sz="1100" dirty="0"/>
              <a:t> yang </a:t>
            </a:r>
            <a:r>
              <a:rPr lang="en-US" sz="1100" dirty="0" err="1"/>
              <a:t>disebut</a:t>
            </a:r>
            <a:r>
              <a:rPr lang="en-US" sz="1100" dirty="0"/>
              <a:t> </a:t>
            </a:r>
            <a:r>
              <a:rPr lang="en-US" sz="1100" dirty="0" err="1"/>
              <a:t>anabolisme</a:t>
            </a:r>
            <a:r>
              <a:rPr lang="en-US" sz="1100" dirty="0"/>
              <a:t>, dan </a:t>
            </a:r>
            <a:r>
              <a:rPr lang="en-US" sz="1100" dirty="0" err="1"/>
              <a:t>pembongkaran</a:t>
            </a:r>
            <a:r>
              <a:rPr lang="en-US" sz="1100" dirty="0"/>
              <a:t> yang </a:t>
            </a:r>
            <a:r>
              <a:rPr lang="en-US" sz="1100" dirty="0" err="1"/>
              <a:t>disebut</a:t>
            </a:r>
            <a:r>
              <a:rPr lang="en-US" sz="1100" dirty="0"/>
              <a:t> </a:t>
            </a:r>
            <a:r>
              <a:rPr lang="en-US" sz="1100" dirty="0" err="1"/>
              <a:t>katabolisme</a:t>
            </a:r>
            <a:r>
              <a:rPr lang="en-US" sz="1100" dirty="0"/>
              <a:t> 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Contoh</a:t>
            </a:r>
            <a:r>
              <a:rPr lang="en-US" sz="1100" dirty="0"/>
              <a:t>:</a:t>
            </a:r>
          </a:p>
          <a:p>
            <a:r>
              <a:rPr lang="en-US" sz="1100" dirty="0"/>
              <a:t>  1. </a:t>
            </a:r>
            <a:r>
              <a:rPr lang="en-US" sz="1100" dirty="0" err="1"/>
              <a:t>sintesis</a:t>
            </a:r>
            <a:r>
              <a:rPr lang="en-US" sz="1100" dirty="0"/>
              <a:t> protein, </a:t>
            </a:r>
            <a:r>
              <a:rPr lang="en-US" sz="1100" dirty="0" err="1"/>
              <a:t>sintesis</a:t>
            </a:r>
            <a:r>
              <a:rPr lang="en-US" sz="1100" dirty="0"/>
              <a:t> </a:t>
            </a:r>
            <a:r>
              <a:rPr lang="en-US" sz="1100" dirty="0" err="1"/>
              <a:t>asam</a:t>
            </a:r>
            <a:r>
              <a:rPr lang="en-US" sz="1100" dirty="0"/>
              <a:t> </a:t>
            </a:r>
            <a:r>
              <a:rPr lang="en-US" sz="1100" dirty="0" err="1"/>
              <a:t>nukleat</a:t>
            </a:r>
            <a:r>
              <a:rPr lang="en-US" sz="1100" dirty="0"/>
              <a:t>, dan </a:t>
            </a:r>
            <a:r>
              <a:rPr lang="en-US" sz="1100" dirty="0" err="1"/>
              <a:t>fotosintesis</a:t>
            </a:r>
            <a:r>
              <a:rPr lang="en-US" sz="1100" dirty="0"/>
              <a:t>	</a:t>
            </a:r>
          </a:p>
          <a:p>
            <a:r>
              <a:rPr lang="en-US" sz="1100" dirty="0"/>
              <a:t>  2. </a:t>
            </a:r>
            <a:r>
              <a:rPr lang="en-US" sz="1100" dirty="0" err="1"/>
              <a:t>pemecahan</a:t>
            </a:r>
            <a:r>
              <a:rPr lang="en-US" sz="1100" dirty="0"/>
              <a:t> </a:t>
            </a:r>
            <a:r>
              <a:rPr lang="en-US" sz="1100" dirty="0" err="1"/>
              <a:t>karbohidrat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proses </a:t>
            </a:r>
            <a:r>
              <a:rPr lang="en-US" sz="1100" dirty="0" err="1"/>
              <a:t>pencernaan</a:t>
            </a:r>
            <a:r>
              <a:rPr lang="en-US" sz="1100" dirty="0"/>
              <a:t> dan </a:t>
            </a:r>
            <a:r>
              <a:rPr lang="en-US" sz="1100" dirty="0" err="1"/>
              <a:t>respirasi</a:t>
            </a:r>
            <a:r>
              <a:rPr lang="en-US" sz="1100" dirty="0"/>
              <a:t> pada </a:t>
            </a:r>
            <a:r>
              <a:rPr lang="en-US" sz="1100" dirty="0" err="1"/>
              <a:t>makhluk</a:t>
            </a:r>
            <a:r>
              <a:rPr lang="en-US" sz="1100" dirty="0"/>
              <a:t> </a:t>
            </a:r>
            <a:r>
              <a:rPr lang="en-US" sz="1100" dirty="0" err="1"/>
              <a:t>hidup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920DB-E6DE-FF87-EFCA-098721B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 err="1"/>
              <a:t>Enzim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FCCF8-CA5C-09C9-69A3-BB14D539716B}"/>
              </a:ext>
            </a:extLst>
          </p:cNvPr>
          <p:cNvSpPr/>
          <p:nvPr/>
        </p:nvSpPr>
        <p:spPr>
          <a:xfrm>
            <a:off x="0" y="1152605"/>
            <a:ext cx="12192000" cy="51098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C3F4B-F073-0CAF-30BD-2282A4FFC5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764" y="1152605"/>
            <a:ext cx="11396969" cy="5040726"/>
          </a:xfrm>
        </p:spPr>
        <p:txBody>
          <a:bodyPr/>
          <a:lstStyle/>
          <a:p>
            <a:pPr lvl="0"/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merupakan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biokatalisator</a:t>
            </a:r>
            <a:r>
              <a:rPr lang="en-US" sz="1100" noProof="0" dirty="0">
                <a:latin typeface="+mn-lt"/>
              </a:rPr>
              <a:t>, yang </a:t>
            </a:r>
            <a:r>
              <a:rPr lang="en-US" sz="1100" noProof="0" dirty="0" err="1">
                <a:latin typeface="+mn-lt"/>
              </a:rPr>
              <a:t>artinya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dapat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mempercepat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biologi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tanpa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mengalami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perubahan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struktur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kimia</a:t>
            </a:r>
            <a:r>
              <a:rPr lang="en-US" sz="1100" noProof="0" dirty="0">
                <a:latin typeface="+mn-lt"/>
              </a:rPr>
              <a:t>.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berasal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dari</a:t>
            </a:r>
            <a:r>
              <a:rPr lang="en-US" sz="1100" noProof="0" dirty="0">
                <a:latin typeface="+mn-lt"/>
              </a:rPr>
              <a:t> kata </a:t>
            </a:r>
            <a:r>
              <a:rPr lang="en-US" sz="1100" noProof="0" dirty="0" err="1">
                <a:latin typeface="+mn-lt"/>
              </a:rPr>
              <a:t>en</a:t>
            </a:r>
            <a:r>
              <a:rPr lang="en-US" sz="1100" noProof="0" dirty="0">
                <a:latin typeface="+mn-lt"/>
              </a:rPr>
              <a:t> dan zyme yang </a:t>
            </a:r>
            <a:r>
              <a:rPr lang="en-US" sz="1100" noProof="0" dirty="0" err="1">
                <a:latin typeface="+mn-lt"/>
              </a:rPr>
              <a:t>berarti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sesuatu</a:t>
            </a:r>
            <a:r>
              <a:rPr lang="en-US" sz="1100" noProof="0" dirty="0">
                <a:latin typeface="+mn-lt"/>
              </a:rPr>
              <a:t> di </a:t>
            </a:r>
            <a:r>
              <a:rPr lang="en-US" sz="1100" noProof="0" dirty="0" err="1">
                <a:latin typeface="+mn-lt"/>
              </a:rPr>
              <a:t>dalam</a:t>
            </a:r>
            <a:r>
              <a:rPr lang="en-US" sz="1100" noProof="0" dirty="0">
                <a:latin typeface="+mn-lt"/>
              </a:rPr>
              <a:t> ragi.</a:t>
            </a:r>
          </a:p>
          <a:p>
            <a:pPr lvl="0"/>
            <a:r>
              <a:rPr lang="en-US" sz="1100" noProof="0" dirty="0">
                <a:latin typeface="+mn-lt"/>
              </a:rPr>
              <a:t>Sifat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:</a:t>
            </a:r>
          </a:p>
          <a:p>
            <a:pPr lvl="0"/>
            <a:r>
              <a:rPr lang="en-US" sz="1100" noProof="0" dirty="0">
                <a:latin typeface="+mn-lt"/>
              </a:rPr>
              <a:t> 1. </a:t>
            </a:r>
            <a:r>
              <a:rPr lang="en-US" sz="1100" noProof="0" dirty="0" err="1">
                <a:latin typeface="+mn-lt"/>
              </a:rPr>
              <a:t>Merupakan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sebuah</a:t>
            </a:r>
            <a:r>
              <a:rPr lang="en-US" sz="1100" noProof="0" dirty="0">
                <a:latin typeface="+mn-lt"/>
              </a:rPr>
              <a:t> protein.</a:t>
            </a:r>
          </a:p>
          <a:p>
            <a:pPr lvl="0"/>
            <a:r>
              <a:rPr lang="en-US" sz="1100" dirty="0">
                <a:latin typeface="+mn-lt"/>
              </a:rPr>
              <a:t> </a:t>
            </a:r>
            <a:r>
              <a:rPr lang="en-US" sz="1100" noProof="0" dirty="0">
                <a:latin typeface="+mn-lt"/>
              </a:rPr>
              <a:t>2. </a:t>
            </a:r>
            <a:r>
              <a:rPr lang="en-US" sz="1100" noProof="0" dirty="0" err="1">
                <a:latin typeface="+mn-lt"/>
              </a:rPr>
              <a:t>Biokatalisator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sebagai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katalisator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hidup</a:t>
            </a:r>
            <a:r>
              <a:rPr lang="en-US" sz="1100" noProof="0" dirty="0">
                <a:latin typeface="+mn-lt"/>
              </a:rPr>
              <a:t> yang </a:t>
            </a:r>
            <a:r>
              <a:rPr lang="en-US" sz="1100" noProof="0" dirty="0" err="1">
                <a:latin typeface="+mn-lt"/>
              </a:rPr>
              <a:t>bekerja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mempercepat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terjadinya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kimia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dalam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tubuh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tanpa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mengubah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struktur</a:t>
            </a:r>
            <a:r>
              <a:rPr lang="en-US" sz="1100" noProof="0" dirty="0">
                <a:latin typeface="+mn-lt"/>
              </a:rPr>
              <a:t>.</a:t>
            </a:r>
          </a:p>
          <a:p>
            <a:pPr lvl="0"/>
            <a:r>
              <a:rPr lang="en-US" sz="1100" dirty="0">
                <a:latin typeface="+mn-lt"/>
              </a:rPr>
              <a:t> </a:t>
            </a:r>
            <a:r>
              <a:rPr lang="en-US" sz="1100" noProof="0" dirty="0">
                <a:latin typeface="+mn-lt"/>
              </a:rPr>
              <a:t>3. </a:t>
            </a:r>
            <a:r>
              <a:rPr lang="en-US" sz="1100" noProof="0" dirty="0" err="1">
                <a:latin typeface="+mn-lt"/>
              </a:rPr>
              <a:t>Mempercepat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jalan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menurunkan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energi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aktivasi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yaitu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energi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awal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untuk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memulai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.</a:t>
            </a:r>
          </a:p>
          <a:p>
            <a:pPr lvl="0"/>
            <a:r>
              <a:rPr lang="en-US" sz="1100" noProof="0" dirty="0">
                <a:latin typeface="+mn-lt"/>
              </a:rPr>
              <a:t> 4. </a:t>
            </a:r>
            <a:r>
              <a:rPr lang="en-US" sz="1100" noProof="0" dirty="0" err="1">
                <a:latin typeface="+mn-lt"/>
              </a:rPr>
              <a:t>Bekerja</a:t>
            </a:r>
            <a:r>
              <a:rPr lang="en-US" sz="1100" noProof="0" dirty="0">
                <a:latin typeface="+mn-lt"/>
              </a:rPr>
              <a:t> sangat </a:t>
            </a:r>
            <a:r>
              <a:rPr lang="en-US" sz="1100" noProof="0" dirty="0" err="1">
                <a:latin typeface="+mn-lt"/>
              </a:rPr>
              <a:t>spesifik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artinya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tidak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dapat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bekerja</a:t>
            </a:r>
            <a:r>
              <a:rPr lang="en-US" sz="1100" noProof="0" dirty="0">
                <a:latin typeface="+mn-lt"/>
              </a:rPr>
              <a:t> pada </a:t>
            </a:r>
            <a:r>
              <a:rPr lang="en-US" sz="1100" noProof="0" dirty="0" err="1">
                <a:latin typeface="+mn-lt"/>
              </a:rPr>
              <a:t>semua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zat</a:t>
            </a:r>
            <a:r>
              <a:rPr lang="en-US" sz="1100" noProof="0" dirty="0">
                <a:latin typeface="+mn-lt"/>
              </a:rPr>
              <a:t>.</a:t>
            </a:r>
          </a:p>
          <a:p>
            <a:pPr lvl="0"/>
            <a:r>
              <a:rPr lang="en-US" sz="1100" dirty="0">
                <a:latin typeface="+mn-lt"/>
              </a:rPr>
              <a:t> </a:t>
            </a:r>
            <a:r>
              <a:rPr lang="en-US" sz="1100" noProof="0" dirty="0">
                <a:latin typeface="+mn-lt"/>
              </a:rPr>
              <a:t>5. </a:t>
            </a:r>
            <a:r>
              <a:rPr lang="en-US" sz="1100" noProof="0" dirty="0" err="1">
                <a:latin typeface="+mn-lt"/>
              </a:rPr>
              <a:t>Dapat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bekerja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bolak-balik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artinya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tidak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menentukan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arah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suatu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hanya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sekedar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mempercepat</a:t>
            </a:r>
            <a:r>
              <a:rPr lang="en-US" sz="1100" noProof="0" dirty="0">
                <a:latin typeface="+mn-lt"/>
              </a:rPr>
              <a:t> proses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sehingga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dapat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mencapai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kesetimbangan</a:t>
            </a:r>
            <a:r>
              <a:rPr lang="en-US" sz="1100" noProof="0" dirty="0">
                <a:latin typeface="+mn-lt"/>
              </a:rPr>
              <a:t>.</a:t>
            </a:r>
          </a:p>
          <a:p>
            <a:pPr lvl="0"/>
            <a:r>
              <a:rPr lang="en-US" sz="1100" dirty="0">
                <a:latin typeface="+mn-lt"/>
              </a:rPr>
              <a:t> </a:t>
            </a:r>
            <a:r>
              <a:rPr lang="en-US" sz="1100" noProof="0" dirty="0">
                <a:latin typeface="+mn-lt"/>
              </a:rPr>
              <a:t>6. </a:t>
            </a:r>
            <a:r>
              <a:rPr lang="en-US" sz="1100" noProof="0" dirty="0" err="1">
                <a:latin typeface="+mn-lt"/>
              </a:rPr>
              <a:t>Tidak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tahan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suhu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tinggi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umumnya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bekerja</a:t>
            </a:r>
            <a:r>
              <a:rPr lang="en-US" sz="1100" noProof="0" dirty="0">
                <a:latin typeface="+mn-lt"/>
              </a:rPr>
              <a:t> pada </a:t>
            </a:r>
            <a:r>
              <a:rPr lang="en-US" sz="1100" noProof="0" dirty="0" err="1">
                <a:latin typeface="+mn-lt"/>
              </a:rPr>
              <a:t>suhu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>
                <a:solidFill>
                  <a:srgbClr val="FFFFFF"/>
                </a:solidFill>
                <a:latin typeface="+mn-lt"/>
              </a:rPr>
              <a:t>30-37</a:t>
            </a:r>
            <a:r>
              <a:rPr lang="en-ID" sz="800" b="0" i="0" dirty="0">
                <a:solidFill>
                  <a:srgbClr val="FFFFFF"/>
                </a:solidFill>
                <a:effectLst/>
                <a:latin typeface="Google Sans"/>
              </a:rPr>
              <a:t>°</a:t>
            </a:r>
            <a:r>
              <a:rPr lang="en-US" sz="1100" noProof="0" dirty="0">
                <a:solidFill>
                  <a:srgbClr val="FFFFFF"/>
                </a:solidFill>
                <a:latin typeface="+mn-lt"/>
              </a:rPr>
              <a:t>C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dibawah</a:t>
            </a:r>
            <a:r>
              <a:rPr lang="en-US" sz="1100" noProof="0" dirty="0">
                <a:latin typeface="+mn-lt"/>
              </a:rPr>
              <a:t> 0</a:t>
            </a:r>
            <a:r>
              <a:rPr lang="en-ID" sz="800" b="0" i="0" dirty="0">
                <a:solidFill>
                  <a:srgbClr val="FFFFFF"/>
                </a:solidFill>
                <a:effectLst/>
                <a:latin typeface="Google Sans"/>
              </a:rPr>
              <a:t>°</a:t>
            </a:r>
            <a:r>
              <a:rPr lang="en-US" sz="1100" noProof="0" dirty="0">
                <a:latin typeface="+mn-lt"/>
              </a:rPr>
              <a:t>C </a:t>
            </a:r>
            <a:r>
              <a:rPr lang="en-US" sz="1100" noProof="0" dirty="0" err="1">
                <a:latin typeface="+mn-lt"/>
              </a:rPr>
              <a:t>menjadi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inaktif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namun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tidak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rusak</a:t>
            </a:r>
            <a:r>
              <a:rPr lang="en-US" sz="1100" noProof="0" dirty="0">
                <a:latin typeface="+mn-lt"/>
              </a:rPr>
              <a:t>, di </a:t>
            </a:r>
            <a:r>
              <a:rPr lang="en-US" sz="1100" noProof="0" dirty="0" err="1">
                <a:latin typeface="+mn-lt"/>
              </a:rPr>
              <a:t>atas</a:t>
            </a:r>
            <a:r>
              <a:rPr lang="en-US" sz="1100" noProof="0" dirty="0">
                <a:latin typeface="+mn-lt"/>
              </a:rPr>
              <a:t> 60</a:t>
            </a:r>
            <a:r>
              <a:rPr lang="en-ID" sz="800" b="0" i="0" dirty="0">
                <a:solidFill>
                  <a:srgbClr val="FFFFFF"/>
                </a:solidFill>
                <a:effectLst/>
                <a:latin typeface="Google Sans"/>
              </a:rPr>
              <a:t>°</a:t>
            </a:r>
            <a:r>
              <a:rPr lang="en-US" sz="1100" noProof="0" dirty="0">
                <a:latin typeface="+mn-lt"/>
              </a:rPr>
              <a:t>C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rusak</a:t>
            </a:r>
            <a:r>
              <a:rPr lang="en-US" sz="1100" noProof="0" dirty="0">
                <a:latin typeface="+mn-lt"/>
              </a:rPr>
              <a:t>.</a:t>
            </a:r>
          </a:p>
          <a:p>
            <a:pPr lvl="0"/>
            <a:r>
              <a:rPr lang="en-US" sz="1100" dirty="0">
                <a:latin typeface="+mn-lt"/>
              </a:rPr>
              <a:t> </a:t>
            </a:r>
            <a:r>
              <a:rPr lang="en-US" sz="1100" noProof="0" dirty="0">
                <a:latin typeface="+mn-lt"/>
              </a:rPr>
              <a:t>7. </a:t>
            </a:r>
            <a:r>
              <a:rPr lang="en-US" sz="1100" noProof="0" dirty="0" err="1">
                <a:latin typeface="+mn-lt"/>
              </a:rPr>
              <a:t>Subtrat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asing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dapat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menghambat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kerja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, dan </a:t>
            </a:r>
            <a:r>
              <a:rPr lang="en-US" sz="1100" noProof="0" dirty="0" err="1">
                <a:latin typeface="+mn-lt"/>
              </a:rPr>
              <a:t>dinamakan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sebagai</a:t>
            </a:r>
            <a:r>
              <a:rPr lang="en-US" sz="1100" noProof="0" dirty="0">
                <a:latin typeface="+mn-lt"/>
              </a:rPr>
              <a:t> inhibitor.</a:t>
            </a:r>
          </a:p>
          <a:p>
            <a:pPr lvl="0"/>
            <a:r>
              <a:rPr lang="en-US" sz="1100" noProof="0" dirty="0">
                <a:latin typeface="+mn-lt"/>
              </a:rPr>
              <a:t>2. Cara </a:t>
            </a:r>
            <a:r>
              <a:rPr lang="en-US" sz="1100" noProof="0" dirty="0" err="1">
                <a:latin typeface="+mn-lt"/>
              </a:rPr>
              <a:t>Kerja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:</a:t>
            </a:r>
          </a:p>
          <a:p>
            <a:pPr lvl="0"/>
            <a:r>
              <a:rPr lang="en-US" sz="1100" dirty="0">
                <a:latin typeface="+mn-lt"/>
              </a:rPr>
              <a:t> </a:t>
            </a:r>
            <a:r>
              <a:rPr lang="en-US" sz="1100" noProof="0" dirty="0">
                <a:latin typeface="+mn-lt"/>
              </a:rPr>
              <a:t>a. </a:t>
            </a:r>
            <a:r>
              <a:rPr lang="en-US" sz="1100" noProof="0" dirty="0" err="1">
                <a:latin typeface="+mn-lt"/>
              </a:rPr>
              <a:t>Kunci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gembok</a:t>
            </a:r>
            <a:r>
              <a:rPr lang="en-US" sz="1100" noProof="0" dirty="0">
                <a:latin typeface="+mn-lt"/>
              </a:rPr>
              <a:t> (Lock and key)</a:t>
            </a:r>
          </a:p>
          <a:p>
            <a:pPr lvl="0"/>
            <a:r>
              <a:rPr lang="en-US" sz="1100" dirty="0">
                <a:latin typeface="+mn-lt"/>
              </a:rPr>
              <a:t> 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dimisalkan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sebagai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gembok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karena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memiliki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sebuah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bagian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kecil</a:t>
            </a:r>
            <a:r>
              <a:rPr lang="en-US" sz="1100" noProof="0" dirty="0">
                <a:latin typeface="+mn-lt"/>
              </a:rPr>
              <a:t> yang </a:t>
            </a:r>
            <a:r>
              <a:rPr lang="en-US" sz="1100" noProof="0" dirty="0" err="1">
                <a:latin typeface="+mn-lt"/>
              </a:rPr>
              <a:t>dapat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berikatan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substrat</a:t>
            </a:r>
            <a:r>
              <a:rPr lang="en-US" sz="1100" noProof="0" dirty="0">
                <a:latin typeface="+mn-lt"/>
              </a:rPr>
              <a:t>. Bagian </a:t>
            </a:r>
            <a:r>
              <a:rPr lang="en-US" sz="1100" noProof="0" dirty="0" err="1">
                <a:latin typeface="+mn-lt"/>
              </a:rPr>
              <a:t>tersebut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disebut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sisi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aktif</a:t>
            </a:r>
            <a:r>
              <a:rPr lang="en-US" sz="1100" noProof="0" dirty="0">
                <a:latin typeface="+mn-lt"/>
              </a:rPr>
              <a:t>. </a:t>
            </a:r>
            <a:r>
              <a:rPr lang="en-US" sz="1100" noProof="0" dirty="0" err="1">
                <a:latin typeface="+mn-lt"/>
              </a:rPr>
              <a:t>Substrat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dimisalkan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sebagai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kunci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karena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dpaat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berikatan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secara</a:t>
            </a:r>
            <a:r>
              <a:rPr lang="en-US" sz="1100" noProof="0" dirty="0">
                <a:latin typeface="+mn-lt"/>
              </a:rPr>
              <a:t> pas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sisi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aktif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(</a:t>
            </a:r>
            <a:r>
              <a:rPr lang="en-US" sz="1100" noProof="0" dirty="0" err="1">
                <a:latin typeface="+mn-lt"/>
              </a:rPr>
              <a:t>gembok</a:t>
            </a:r>
            <a:r>
              <a:rPr lang="en-US" sz="1100" noProof="0" dirty="0">
                <a:latin typeface="+mn-lt"/>
              </a:rPr>
              <a:t>)</a:t>
            </a:r>
          </a:p>
          <a:p>
            <a:pPr lvl="0"/>
            <a:r>
              <a:rPr lang="en-US" sz="1100" noProof="0" dirty="0">
                <a:latin typeface="+mn-lt"/>
              </a:rPr>
              <a:t> b. </a:t>
            </a:r>
            <a:r>
              <a:rPr lang="en-US" sz="1100" noProof="0" dirty="0" err="1">
                <a:latin typeface="+mn-lt"/>
              </a:rPr>
              <a:t>Kecocokan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terinduksi</a:t>
            </a:r>
            <a:r>
              <a:rPr lang="en-US" sz="1100" noProof="0" dirty="0">
                <a:latin typeface="+mn-lt"/>
              </a:rPr>
              <a:t> (Induced fit)</a:t>
            </a:r>
          </a:p>
          <a:p>
            <a:pPr lvl="0"/>
            <a:r>
              <a:rPr lang="en-US" sz="1100" dirty="0">
                <a:latin typeface="+mn-lt"/>
              </a:rPr>
              <a:t> 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menginduksi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perubahan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bentuk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sisi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aktif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menjadi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sesuai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bentuk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substrat</a:t>
            </a:r>
            <a:endParaRPr lang="en-US" sz="1100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013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920DB-E6DE-FF87-EFCA-098721B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 err="1"/>
              <a:t>Enzim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FCCF8-CA5C-09C9-69A3-BB14D539716B}"/>
              </a:ext>
            </a:extLst>
          </p:cNvPr>
          <p:cNvSpPr/>
          <p:nvPr/>
        </p:nvSpPr>
        <p:spPr>
          <a:xfrm>
            <a:off x="0" y="1152605"/>
            <a:ext cx="12192000" cy="51098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C3F4B-F073-0CAF-30BD-2282A4FFC5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7764" y="1152605"/>
            <a:ext cx="11417517" cy="5040726"/>
          </a:xfrm>
        </p:spPr>
        <p:txBody>
          <a:bodyPr/>
          <a:lstStyle/>
          <a:p>
            <a:pPr lvl="0"/>
            <a:r>
              <a:rPr lang="en-US" sz="1100" noProof="0" dirty="0">
                <a:latin typeface="+mn-lt"/>
              </a:rPr>
              <a:t>3. </a:t>
            </a:r>
            <a:r>
              <a:rPr lang="en-US" sz="1100" noProof="0" dirty="0" err="1">
                <a:latin typeface="+mn-lt"/>
              </a:rPr>
              <a:t>Faktor</a:t>
            </a:r>
            <a:r>
              <a:rPr lang="en-US" sz="1100" noProof="0" dirty="0">
                <a:latin typeface="+mn-lt"/>
              </a:rPr>
              <a:t> yang </a:t>
            </a:r>
            <a:r>
              <a:rPr lang="en-US" sz="1100" noProof="0" dirty="0" err="1">
                <a:latin typeface="+mn-lt"/>
              </a:rPr>
              <a:t>mempengaruhi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kerja</a:t>
            </a:r>
            <a:endParaRPr lang="en-US" sz="1100" dirty="0">
              <a:latin typeface="+mn-lt"/>
            </a:endParaRPr>
          </a:p>
          <a:p>
            <a:pPr lvl="0"/>
            <a:r>
              <a:rPr lang="en-US" sz="1100" dirty="0">
                <a:latin typeface="+mn-lt"/>
              </a:rPr>
              <a:t> </a:t>
            </a:r>
            <a:r>
              <a:rPr lang="en-US" sz="1100" noProof="0" dirty="0">
                <a:latin typeface="+mn-lt"/>
              </a:rPr>
              <a:t>a. </a:t>
            </a:r>
            <a:r>
              <a:rPr lang="en-US" sz="1100" noProof="0" dirty="0" err="1">
                <a:latin typeface="+mn-lt"/>
              </a:rPr>
              <a:t>Suhu</a:t>
            </a:r>
            <a:endParaRPr lang="en-US" sz="1100" dirty="0">
              <a:latin typeface="+mn-lt"/>
            </a:endParaRPr>
          </a:p>
          <a:p>
            <a:pPr lvl="0"/>
            <a:r>
              <a:rPr lang="en-US" sz="1100" dirty="0">
                <a:latin typeface="+mn-lt"/>
              </a:rPr>
              <a:t>  </a:t>
            </a:r>
            <a:r>
              <a:rPr lang="en-US" sz="1100" noProof="0" dirty="0" err="1">
                <a:latin typeface="+mn-lt"/>
              </a:rPr>
              <a:t>Dikarenakan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tersusun</a:t>
            </a:r>
            <a:r>
              <a:rPr lang="en-US" sz="1100" noProof="0" dirty="0">
                <a:latin typeface="+mn-lt"/>
              </a:rPr>
              <a:t> oleh protein,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sangat </a:t>
            </a:r>
            <a:r>
              <a:rPr lang="en-US" sz="1100" noProof="0" dirty="0" err="1">
                <a:latin typeface="+mn-lt"/>
              </a:rPr>
              <a:t>peka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terhadap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suhu</a:t>
            </a:r>
            <a:r>
              <a:rPr lang="en-US" sz="1100" noProof="0" dirty="0">
                <a:latin typeface="+mn-lt"/>
              </a:rPr>
              <a:t>. </a:t>
            </a:r>
            <a:r>
              <a:rPr lang="en-US" sz="1100" noProof="0" dirty="0" err="1">
                <a:latin typeface="+mn-lt"/>
              </a:rPr>
              <a:t>Suhu</a:t>
            </a:r>
            <a:r>
              <a:rPr lang="en-US" sz="1100" noProof="0" dirty="0">
                <a:latin typeface="+mn-lt"/>
              </a:rPr>
              <a:t> yang </a:t>
            </a:r>
            <a:r>
              <a:rPr lang="en-US" sz="1100" noProof="0" dirty="0" err="1">
                <a:latin typeface="+mn-lt"/>
              </a:rPr>
              <a:t>tepat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untuk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bekerja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adalah</a:t>
            </a:r>
            <a:r>
              <a:rPr lang="en-US" sz="1100" noProof="0" dirty="0">
                <a:latin typeface="+mn-lt"/>
              </a:rPr>
              <a:t> 30-40</a:t>
            </a:r>
            <a:r>
              <a:rPr lang="en-ID" sz="800" b="0" i="0" dirty="0">
                <a:solidFill>
                  <a:srgbClr val="FFFFFF"/>
                </a:solidFill>
                <a:effectLst/>
                <a:latin typeface="Google Sans"/>
              </a:rPr>
              <a:t>°</a:t>
            </a:r>
            <a:r>
              <a:rPr lang="en-US" sz="1100" noProof="0" dirty="0">
                <a:latin typeface="+mn-lt"/>
              </a:rPr>
              <a:t>C. Jika </a:t>
            </a:r>
            <a:r>
              <a:rPr lang="en-US" sz="1100" noProof="0" dirty="0" err="1">
                <a:latin typeface="+mn-lt"/>
              </a:rPr>
              <a:t>suhu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terlalu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tinggi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mengalami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denaturasi</a:t>
            </a:r>
            <a:r>
              <a:rPr lang="en-US" sz="1100" noProof="0" dirty="0">
                <a:latin typeface="+mn-lt"/>
              </a:rPr>
              <a:t>, dan </a:t>
            </a:r>
            <a:r>
              <a:rPr lang="en-US" sz="1100" noProof="0" dirty="0" err="1">
                <a:latin typeface="+mn-lt"/>
              </a:rPr>
              <a:t>jika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terlalu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rendah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dapat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menghambat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.</a:t>
            </a:r>
          </a:p>
          <a:p>
            <a:pPr lvl="0"/>
            <a:r>
              <a:rPr lang="en-US" sz="1100" noProof="0" dirty="0">
                <a:latin typeface="+mn-lt"/>
              </a:rPr>
              <a:t> b. </a:t>
            </a:r>
            <a:r>
              <a:rPr lang="en-US" sz="1100" noProof="0" dirty="0" err="1">
                <a:latin typeface="+mn-lt"/>
              </a:rPr>
              <a:t>Perubahan</a:t>
            </a:r>
            <a:r>
              <a:rPr lang="en-US" sz="1100" noProof="0" dirty="0">
                <a:latin typeface="+mn-lt"/>
              </a:rPr>
              <a:t> pH</a:t>
            </a:r>
            <a:endParaRPr lang="en-US" sz="1100" dirty="0">
              <a:latin typeface="+mn-lt"/>
            </a:endParaRPr>
          </a:p>
          <a:p>
            <a:pPr lvl="0"/>
            <a:r>
              <a:rPr lang="en-US" sz="1100" noProof="0" dirty="0">
                <a:latin typeface="+mn-lt"/>
              </a:rPr>
              <a:t>  pH </a:t>
            </a:r>
            <a:r>
              <a:rPr lang="en-US" sz="1100" noProof="0" dirty="0" err="1">
                <a:latin typeface="+mn-lt"/>
              </a:rPr>
              <a:t>memengaruhi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perubahan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asam</a:t>
            </a:r>
            <a:r>
              <a:rPr lang="en-US" sz="1100" noProof="0" dirty="0">
                <a:latin typeface="+mn-lt"/>
              </a:rPr>
              <a:t> amino </a:t>
            </a:r>
            <a:r>
              <a:rPr lang="en-US" sz="1100" noProof="0" dirty="0" err="1">
                <a:latin typeface="+mn-lt"/>
              </a:rPr>
              <a:t>kunci</a:t>
            </a:r>
            <a:r>
              <a:rPr lang="en-US" sz="1100" noProof="0" dirty="0">
                <a:latin typeface="+mn-lt"/>
              </a:rPr>
              <a:t> pada </a:t>
            </a:r>
            <a:r>
              <a:rPr lang="en-US" sz="1100" noProof="0" dirty="0" err="1">
                <a:latin typeface="+mn-lt"/>
              </a:rPr>
              <a:t>sisi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aktif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sehingga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menghalangi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sisi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aktif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bergabung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substrat</a:t>
            </a:r>
            <a:r>
              <a:rPr lang="en-US" sz="1100" noProof="0" dirty="0">
                <a:latin typeface="+mn-lt"/>
              </a:rPr>
              <a:t>.</a:t>
            </a:r>
          </a:p>
          <a:p>
            <a:pPr lvl="0"/>
            <a:r>
              <a:rPr lang="en-US" sz="1100" dirty="0">
                <a:latin typeface="+mn-lt"/>
              </a:rPr>
              <a:t> </a:t>
            </a:r>
            <a:r>
              <a:rPr lang="en-US" sz="1100" noProof="0" dirty="0">
                <a:latin typeface="+mn-lt"/>
              </a:rPr>
              <a:t>c. </a:t>
            </a:r>
            <a:r>
              <a:rPr lang="en-US" sz="1100" noProof="0" dirty="0" err="1">
                <a:latin typeface="+mn-lt"/>
              </a:rPr>
              <a:t>Konsentrasi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dan </a:t>
            </a:r>
            <a:r>
              <a:rPr lang="en-US" sz="1100" noProof="0" dirty="0" err="1">
                <a:latin typeface="+mn-lt"/>
              </a:rPr>
              <a:t>substrat</a:t>
            </a:r>
            <a:endParaRPr lang="en-US" sz="1100" dirty="0">
              <a:latin typeface="+mn-lt"/>
            </a:endParaRPr>
          </a:p>
          <a:p>
            <a:pPr lvl="0"/>
            <a:r>
              <a:rPr lang="en-US" sz="1100" noProof="0" dirty="0">
                <a:latin typeface="+mn-lt"/>
              </a:rPr>
              <a:t>  Jika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terlalu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sedikit</a:t>
            </a:r>
            <a:r>
              <a:rPr lang="en-US" sz="1100" noProof="0" dirty="0">
                <a:latin typeface="+mn-lt"/>
              </a:rPr>
              <a:t> dan </a:t>
            </a:r>
            <a:r>
              <a:rPr lang="en-US" sz="1100" noProof="0" dirty="0" err="1">
                <a:latin typeface="+mn-lt"/>
              </a:rPr>
              <a:t>substrat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terlalu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banyak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berjalan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lambat</a:t>
            </a:r>
            <a:r>
              <a:rPr lang="en-US" sz="1100" noProof="0" dirty="0">
                <a:latin typeface="+mn-lt"/>
              </a:rPr>
              <a:t> dan </a:t>
            </a:r>
            <a:r>
              <a:rPr lang="en-US" sz="1100" noProof="0" dirty="0" err="1">
                <a:latin typeface="+mn-lt"/>
              </a:rPr>
              <a:t>bahkan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ada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substrat</a:t>
            </a:r>
            <a:r>
              <a:rPr lang="en-US" sz="1100" noProof="0" dirty="0">
                <a:latin typeface="+mn-lt"/>
              </a:rPr>
              <a:t> yang </a:t>
            </a:r>
            <a:r>
              <a:rPr lang="en-US" sz="1100" noProof="0" dirty="0" err="1">
                <a:latin typeface="+mn-lt"/>
              </a:rPr>
              <a:t>tak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terkatalisasi</a:t>
            </a:r>
            <a:r>
              <a:rPr lang="en-US" sz="1100" noProof="0" dirty="0">
                <a:latin typeface="+mn-lt"/>
              </a:rPr>
              <a:t>.	</a:t>
            </a:r>
          </a:p>
          <a:p>
            <a:pPr lvl="0"/>
            <a:r>
              <a:rPr lang="en-US" sz="1100" dirty="0">
                <a:latin typeface="+mn-lt"/>
              </a:rPr>
              <a:t> </a:t>
            </a:r>
            <a:r>
              <a:rPr lang="en-US" sz="1100" noProof="0" dirty="0">
                <a:latin typeface="+mn-lt"/>
              </a:rPr>
              <a:t>d. Inhibitor </a:t>
            </a:r>
          </a:p>
          <a:p>
            <a:pPr lvl="0"/>
            <a:r>
              <a:rPr lang="en-US" sz="1100" dirty="0">
                <a:latin typeface="+mn-lt"/>
              </a:rPr>
              <a:t> 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Sering</a:t>
            </a:r>
            <a:r>
              <a:rPr lang="en-US" sz="1100" noProof="0" dirty="0">
                <a:latin typeface="+mn-lt"/>
              </a:rPr>
              <a:t> kali </a:t>
            </a:r>
            <a:r>
              <a:rPr lang="en-US" sz="1100" noProof="0" dirty="0" err="1">
                <a:latin typeface="+mn-lt"/>
              </a:rPr>
              <a:t>kerja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dihambat</a:t>
            </a:r>
            <a:r>
              <a:rPr lang="en-US" sz="1100" noProof="0" dirty="0">
                <a:latin typeface="+mn-lt"/>
              </a:rPr>
              <a:t> oleh </a:t>
            </a:r>
            <a:r>
              <a:rPr lang="en-US" sz="1100" noProof="0" dirty="0" err="1">
                <a:latin typeface="+mn-lt"/>
              </a:rPr>
              <a:t>suatu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zat</a:t>
            </a:r>
            <a:r>
              <a:rPr lang="en-US" sz="1100" noProof="0" dirty="0">
                <a:latin typeface="+mn-lt"/>
              </a:rPr>
              <a:t> yang </a:t>
            </a:r>
            <a:r>
              <a:rPr lang="en-US" sz="1100" noProof="0" dirty="0" err="1">
                <a:latin typeface="+mn-lt"/>
              </a:rPr>
              <a:t>disebut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inhibitor. Jika inhibitor </a:t>
            </a:r>
            <a:r>
              <a:rPr lang="en-US" sz="1100" noProof="0" dirty="0" err="1">
                <a:latin typeface="+mn-lt"/>
              </a:rPr>
              <a:t>ditambahkan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ke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dalam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campuran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dan </a:t>
            </a:r>
            <a:r>
              <a:rPr lang="en-US" sz="1100" noProof="0" dirty="0" err="1">
                <a:latin typeface="+mn-lt"/>
              </a:rPr>
              <a:t>substrat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kecepatan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reaksi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turun</a:t>
            </a:r>
            <a:r>
              <a:rPr lang="en-US" sz="1100" noProof="0" dirty="0">
                <a:latin typeface="+mn-lt"/>
              </a:rPr>
              <a:t>. Cara </a:t>
            </a:r>
            <a:r>
              <a:rPr lang="en-US" sz="1100" noProof="0" dirty="0" err="1">
                <a:latin typeface="+mn-lt"/>
              </a:rPr>
              <a:t>kerja</a:t>
            </a:r>
            <a:r>
              <a:rPr lang="en-US" sz="1100" noProof="0" dirty="0">
                <a:latin typeface="+mn-lt"/>
              </a:rPr>
              <a:t> inhibitor </a:t>
            </a:r>
            <a:r>
              <a:rPr lang="en-US" sz="1100" noProof="0" dirty="0" err="1">
                <a:latin typeface="+mn-lt"/>
              </a:rPr>
              <a:t>adalah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berikatan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membentuk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kompleks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-inhibitor yang </a:t>
            </a:r>
            <a:r>
              <a:rPr lang="en-US" sz="1100" noProof="0" dirty="0" err="1">
                <a:latin typeface="+mn-lt"/>
              </a:rPr>
              <a:t>mampu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atau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tidak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mampu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berikatan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substrat</a:t>
            </a:r>
            <a:r>
              <a:rPr lang="en-US" sz="1100" noProof="0" dirty="0">
                <a:latin typeface="+mn-lt"/>
              </a:rPr>
              <a:t>.</a:t>
            </a:r>
          </a:p>
          <a:p>
            <a:pPr lvl="0"/>
            <a:r>
              <a:rPr lang="en-US" sz="1100" noProof="0" dirty="0">
                <a:latin typeface="+mn-lt"/>
              </a:rPr>
              <a:t>4. </a:t>
            </a:r>
            <a:r>
              <a:rPr lang="en-US" sz="1100" noProof="0" dirty="0" err="1">
                <a:latin typeface="+mn-lt"/>
              </a:rPr>
              <a:t>Klasifikasi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endParaRPr lang="en-US" sz="1100" dirty="0">
              <a:latin typeface="+mn-lt"/>
            </a:endParaRPr>
          </a:p>
          <a:p>
            <a:pPr lvl="0"/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Klasifikasi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dibagi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menjadi</a:t>
            </a:r>
            <a:r>
              <a:rPr lang="en-US" sz="1100" noProof="0" dirty="0">
                <a:latin typeface="+mn-lt"/>
              </a:rPr>
              <a:t> dua </a:t>
            </a:r>
            <a:r>
              <a:rPr lang="en-US" sz="1100" noProof="0" dirty="0" err="1">
                <a:latin typeface="+mn-lt"/>
              </a:rPr>
              <a:t>golongan</a:t>
            </a:r>
            <a:r>
              <a:rPr lang="en-US" sz="1100" noProof="0" dirty="0">
                <a:latin typeface="+mn-lt"/>
              </a:rPr>
              <a:t>.</a:t>
            </a:r>
            <a:endParaRPr lang="en-US" sz="1100" dirty="0">
              <a:latin typeface="+mn-lt"/>
            </a:endParaRPr>
          </a:p>
          <a:p>
            <a:pPr lvl="0"/>
            <a:r>
              <a:rPr lang="en-US" sz="1100" noProof="0" dirty="0">
                <a:latin typeface="+mn-lt"/>
              </a:rPr>
              <a:t>  a. </a:t>
            </a:r>
            <a:r>
              <a:rPr lang="en-US" sz="1100" noProof="0" dirty="0" err="1">
                <a:latin typeface="+mn-lt"/>
              </a:rPr>
              <a:t>Golongan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hidrolase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yaitu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yang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penambahan</a:t>
            </a:r>
            <a:r>
              <a:rPr lang="en-US" sz="1100" noProof="0" dirty="0">
                <a:latin typeface="+mn-lt"/>
              </a:rPr>
              <a:t> air </a:t>
            </a:r>
            <a:r>
              <a:rPr lang="en-US" sz="1100" noProof="0" dirty="0" err="1">
                <a:latin typeface="+mn-lt"/>
              </a:rPr>
              <a:t>atau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dengan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adanya</a:t>
            </a:r>
            <a:r>
              <a:rPr lang="en-US" sz="1100" noProof="0" dirty="0">
                <a:latin typeface="+mn-lt"/>
              </a:rPr>
              <a:t> air </a:t>
            </a:r>
            <a:r>
              <a:rPr lang="en-US" sz="1100" noProof="0" dirty="0" err="1">
                <a:latin typeface="+mn-lt"/>
              </a:rPr>
              <a:t>dapat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mengubah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suatu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substrat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menjadi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hasil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akhir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misalnya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karboksilase</a:t>
            </a:r>
            <a:r>
              <a:rPr lang="en-US" sz="1100" noProof="0" dirty="0">
                <a:latin typeface="+mn-lt"/>
              </a:rPr>
              <a:t>, protease, dan lipase</a:t>
            </a:r>
            <a:endParaRPr lang="en-US" sz="1100" dirty="0">
              <a:latin typeface="+mn-lt"/>
            </a:endParaRPr>
          </a:p>
          <a:p>
            <a:pPr lvl="0"/>
            <a:r>
              <a:rPr lang="en-US" sz="1100" dirty="0">
                <a:latin typeface="+mn-lt"/>
              </a:rPr>
              <a:t>  </a:t>
            </a:r>
            <a:r>
              <a:rPr lang="en-US" sz="1100" noProof="0" dirty="0">
                <a:latin typeface="+mn-lt"/>
              </a:rPr>
              <a:t>b. </a:t>
            </a:r>
            <a:r>
              <a:rPr lang="en-US" sz="1100" noProof="0" dirty="0" err="1">
                <a:latin typeface="+mn-lt"/>
              </a:rPr>
              <a:t>Golongan</a:t>
            </a:r>
            <a:r>
              <a:rPr lang="en-US" sz="1100" noProof="0" dirty="0">
                <a:latin typeface="+mn-lt"/>
              </a:rPr>
              <a:t> desmolase, </a:t>
            </a:r>
            <a:r>
              <a:rPr lang="en-US" sz="1100" noProof="0" dirty="0" err="1">
                <a:latin typeface="+mn-lt"/>
              </a:rPr>
              <a:t>yaitu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</a:t>
            </a:r>
            <a:r>
              <a:rPr lang="en-US" sz="1100" noProof="0" dirty="0">
                <a:latin typeface="+mn-lt"/>
              </a:rPr>
              <a:t> yang </a:t>
            </a:r>
            <a:r>
              <a:rPr lang="en-US" sz="1100" noProof="0" dirty="0" err="1">
                <a:latin typeface="+mn-lt"/>
              </a:rPr>
              <a:t>dapat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memecah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ikatan</a:t>
            </a:r>
            <a:r>
              <a:rPr lang="en-US" sz="1100" noProof="0" dirty="0">
                <a:latin typeface="+mn-lt"/>
              </a:rPr>
              <a:t> C-C </a:t>
            </a:r>
            <a:r>
              <a:rPr lang="en-US" sz="1100" noProof="0" dirty="0" err="1">
                <a:latin typeface="+mn-lt"/>
              </a:rPr>
              <a:t>atau</a:t>
            </a:r>
            <a:r>
              <a:rPr lang="en-US" sz="1100" noProof="0" dirty="0">
                <a:latin typeface="+mn-lt"/>
              </a:rPr>
              <a:t> C-N. </a:t>
            </a:r>
            <a:r>
              <a:rPr lang="en-US" sz="1100" noProof="0" dirty="0" err="1">
                <a:latin typeface="+mn-lt"/>
              </a:rPr>
              <a:t>Contohnya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enzim-enzim</a:t>
            </a:r>
            <a:r>
              <a:rPr lang="en-US" sz="1100" noProof="0" dirty="0">
                <a:latin typeface="+mn-lt"/>
              </a:rPr>
              <a:t> </a:t>
            </a:r>
            <a:r>
              <a:rPr lang="en-US" sz="1100" noProof="0" dirty="0" err="1">
                <a:latin typeface="+mn-lt"/>
              </a:rPr>
              <a:t>peroksidase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dehidrogenase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katalase</a:t>
            </a:r>
            <a:r>
              <a:rPr lang="en-US" sz="1100" noProof="0" dirty="0">
                <a:latin typeface="+mn-lt"/>
              </a:rPr>
              <a:t>, </a:t>
            </a:r>
            <a:r>
              <a:rPr lang="en-US" sz="1100" noProof="0" dirty="0" err="1">
                <a:latin typeface="+mn-lt"/>
              </a:rPr>
              <a:t>karboksilasi</a:t>
            </a:r>
            <a:r>
              <a:rPr lang="en-US" sz="1100" noProof="0" dirty="0">
                <a:latin typeface="+mn-lt"/>
              </a:rPr>
              <a:t>, dan transaminase.</a:t>
            </a:r>
          </a:p>
        </p:txBody>
      </p:sp>
    </p:spTree>
    <p:extLst>
      <p:ext uri="{BB962C8B-B14F-4D97-AF65-F5344CB8AC3E}">
        <p14:creationId xmlns:p14="http://schemas.microsoft.com/office/powerpoint/2010/main" val="4126487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noProof="0" dirty="0" err="1"/>
              <a:t>Katabolisme</a:t>
            </a:r>
            <a:r>
              <a:rPr lang="en-US" noProof="0" dirty="0"/>
              <a:t> </a:t>
            </a:r>
            <a:r>
              <a:rPr lang="en-US" noProof="0" dirty="0" err="1"/>
              <a:t>Karbohidrat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3107B8-D5B9-707A-E090-6F772B82DE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9321" y="1135295"/>
            <a:ext cx="11436331" cy="4993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 err="1"/>
              <a:t>Katabolisme</a:t>
            </a:r>
            <a:r>
              <a:rPr lang="en-US" sz="1000" dirty="0"/>
              <a:t>, 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disebut</a:t>
            </a:r>
            <a:r>
              <a:rPr lang="en-US" sz="1000" dirty="0"/>
              <a:t> juga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desimilasi</a:t>
            </a:r>
            <a:r>
              <a:rPr lang="en-US" sz="1000" dirty="0"/>
              <a:t>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proses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energi</a:t>
            </a:r>
            <a:r>
              <a:rPr lang="en-US" sz="1000" dirty="0"/>
              <a:t> yang </a:t>
            </a:r>
            <a:r>
              <a:rPr lang="en-US" sz="1000" dirty="0" err="1"/>
              <a:t>tersimpan</a:t>
            </a:r>
            <a:r>
              <a:rPr lang="en-US" sz="1000" dirty="0"/>
              <a:t> </a:t>
            </a:r>
            <a:r>
              <a:rPr lang="en-US" sz="1000" dirty="0" err="1"/>
              <a:t>ditimbulkan</a:t>
            </a:r>
            <a:r>
              <a:rPr lang="en-US" sz="1000" dirty="0"/>
              <a:t> </a:t>
            </a:r>
            <a:r>
              <a:rPr lang="en-US" sz="1000" dirty="0" err="1"/>
              <a:t>kembali</a:t>
            </a:r>
            <a:r>
              <a:rPr lang="en-US" sz="1000" dirty="0"/>
              <a:t> 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kembali</a:t>
            </a:r>
            <a:r>
              <a:rPr lang="en-US" sz="1000" dirty="0"/>
              <a:t> </a:t>
            </a:r>
            <a:r>
              <a:rPr lang="en-US" sz="1000" dirty="0" err="1"/>
              <a:t>atau</a:t>
            </a:r>
            <a:r>
              <a:rPr lang="en-US" sz="1000" dirty="0"/>
              <a:t> </a:t>
            </a:r>
            <a:r>
              <a:rPr lang="en-US" sz="1000" dirty="0" err="1"/>
              <a:t>dibongkar</a:t>
            </a:r>
            <a:r>
              <a:rPr lang="en-US" sz="1000" dirty="0"/>
              <a:t>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menyelenggarakan</a:t>
            </a:r>
            <a:r>
              <a:rPr lang="en-US" sz="1000" dirty="0"/>
              <a:t> proses-proses </a:t>
            </a:r>
            <a:r>
              <a:rPr lang="en-US" sz="1000" dirty="0" err="1"/>
              <a:t>kematian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b="1" dirty="0"/>
              <a:t>1. </a:t>
            </a:r>
            <a:r>
              <a:rPr lang="en-US" sz="1000" b="1" dirty="0" err="1"/>
              <a:t>Tahapan</a:t>
            </a:r>
            <a:r>
              <a:rPr lang="en-US" sz="1000" b="1" dirty="0"/>
              <a:t> </a:t>
            </a:r>
            <a:r>
              <a:rPr lang="en-US" sz="1000" b="1" dirty="0" err="1"/>
              <a:t>respirasi</a:t>
            </a:r>
            <a:r>
              <a:rPr lang="en-US" sz="1000" b="1" dirty="0"/>
              <a:t> </a:t>
            </a:r>
            <a:r>
              <a:rPr lang="en-US" sz="1000" b="1" dirty="0" err="1"/>
              <a:t>sel</a:t>
            </a:r>
            <a:r>
              <a:rPr lang="en-US" sz="1000" b="1" dirty="0"/>
              <a:t>: 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err="1"/>
              <a:t>Dibagi</a:t>
            </a:r>
            <a:r>
              <a:rPr lang="en-US" sz="1000" dirty="0"/>
              <a:t> 4 </a:t>
            </a:r>
            <a:r>
              <a:rPr lang="en-US" sz="1000" dirty="0" err="1"/>
              <a:t>tahapan</a:t>
            </a:r>
            <a:r>
              <a:rPr lang="en-US" sz="1000" dirty="0"/>
              <a:t>, </a:t>
            </a:r>
            <a:r>
              <a:rPr lang="en-US" sz="1000" dirty="0" err="1"/>
              <a:t>yaitu</a:t>
            </a:r>
            <a:r>
              <a:rPr lang="en-US" sz="1000" dirty="0"/>
              <a:t> </a:t>
            </a:r>
            <a:r>
              <a:rPr lang="en-US" sz="1000" dirty="0" err="1"/>
              <a:t>glikolisis</a:t>
            </a:r>
            <a:r>
              <a:rPr lang="en-US" sz="1000" dirty="0"/>
              <a:t>, </a:t>
            </a:r>
            <a:r>
              <a:rPr lang="en-US" sz="1000" dirty="0" err="1"/>
              <a:t>reaksi</a:t>
            </a:r>
            <a:r>
              <a:rPr lang="en-US" sz="1000" dirty="0"/>
              <a:t> </a:t>
            </a:r>
            <a:r>
              <a:rPr lang="en-US" sz="1000" dirty="0" err="1"/>
              <a:t>antara</a:t>
            </a:r>
            <a:r>
              <a:rPr lang="en-US" sz="1000" dirty="0"/>
              <a:t>, </a:t>
            </a:r>
            <a:r>
              <a:rPr lang="en-US" sz="1000" dirty="0" err="1"/>
              <a:t>siklus</a:t>
            </a:r>
            <a:r>
              <a:rPr lang="en-US" sz="1000" dirty="0"/>
              <a:t> Krebs, dan </a:t>
            </a:r>
            <a:r>
              <a:rPr lang="en-US" sz="1000" dirty="0" err="1"/>
              <a:t>transpor</a:t>
            </a:r>
            <a:r>
              <a:rPr lang="en-US" sz="1000" dirty="0"/>
              <a:t> </a:t>
            </a:r>
            <a:r>
              <a:rPr lang="en-US" sz="1000" dirty="0" err="1"/>
              <a:t>elektron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 1. </a:t>
            </a:r>
            <a:r>
              <a:rPr lang="en-US" sz="1000" dirty="0" err="1"/>
              <a:t>Glikolisis</a:t>
            </a:r>
            <a:r>
              <a:rPr lang="en-US" sz="1000" dirty="0"/>
              <a:t> 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err="1"/>
              <a:t>Merupakan</a:t>
            </a:r>
            <a:r>
              <a:rPr lang="en-US" sz="1000" dirty="0"/>
              <a:t> </a:t>
            </a:r>
            <a:r>
              <a:rPr lang="en-US" sz="1000" dirty="0" err="1"/>
              <a:t>rangkaian</a:t>
            </a:r>
            <a:r>
              <a:rPr lang="en-US" sz="1000" dirty="0"/>
              <a:t> </a:t>
            </a:r>
            <a:r>
              <a:rPr lang="en-US" sz="1000" dirty="0" err="1"/>
              <a:t>pengubahan</a:t>
            </a:r>
            <a:r>
              <a:rPr lang="en-US" sz="1000" dirty="0"/>
              <a:t> </a:t>
            </a:r>
            <a:r>
              <a:rPr lang="en-US" sz="1000" dirty="0" err="1"/>
              <a:t>molekul</a:t>
            </a:r>
            <a:r>
              <a:rPr lang="en-US" sz="1000" dirty="0"/>
              <a:t> </a:t>
            </a:r>
            <a:r>
              <a:rPr lang="en-US" sz="1000" dirty="0" err="1"/>
              <a:t>glukosa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asam</a:t>
            </a:r>
            <a:r>
              <a:rPr lang="en-US" sz="1000" dirty="0"/>
              <a:t> </a:t>
            </a:r>
            <a:r>
              <a:rPr lang="en-US" sz="1000" dirty="0" err="1"/>
              <a:t>piruvat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menghasilkan</a:t>
            </a:r>
            <a:r>
              <a:rPr lang="en-US" sz="1000" dirty="0"/>
              <a:t> NADH dan ATP. Sifat-</a:t>
            </a:r>
            <a:r>
              <a:rPr lang="en-US" sz="1000" dirty="0" err="1"/>
              <a:t>sifat</a:t>
            </a:r>
            <a:r>
              <a:rPr lang="en-US" sz="1000" dirty="0"/>
              <a:t> </a:t>
            </a:r>
            <a:r>
              <a:rPr lang="en-US" sz="1000" dirty="0" err="1"/>
              <a:t>glikolisis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</a:t>
            </a:r>
            <a:r>
              <a:rPr lang="en-US" sz="1000" dirty="0" err="1"/>
              <a:t>sebagai</a:t>
            </a:r>
            <a:r>
              <a:rPr lang="en-US" sz="1000" dirty="0"/>
              <a:t> </a:t>
            </a:r>
            <a:r>
              <a:rPr lang="en-US" sz="1000" dirty="0" err="1"/>
              <a:t>berikut</a:t>
            </a:r>
            <a:r>
              <a:rPr lang="en-US" sz="1000" dirty="0"/>
              <a:t>. </a:t>
            </a:r>
          </a:p>
          <a:p>
            <a:pPr marL="0" indent="0">
              <a:buNone/>
            </a:pPr>
            <a:r>
              <a:rPr lang="en-US" sz="1000" dirty="0"/>
              <a:t> 1. </a:t>
            </a:r>
            <a:r>
              <a:rPr lang="en-US" sz="1000" dirty="0" err="1"/>
              <a:t>Dapat</a:t>
            </a:r>
            <a:r>
              <a:rPr lang="en-US" sz="1000" dirty="0"/>
              <a:t> </a:t>
            </a:r>
            <a:r>
              <a:rPr lang="en-US" sz="1000" dirty="0" err="1"/>
              <a:t>berlangsung</a:t>
            </a:r>
            <a:r>
              <a:rPr lang="en-US" sz="1000" dirty="0"/>
              <a:t> </a:t>
            </a:r>
            <a:r>
              <a:rPr lang="en-US" sz="1000" dirty="0" err="1"/>
              <a:t>secara</a:t>
            </a:r>
            <a:r>
              <a:rPr lang="en-US" sz="1000" dirty="0"/>
              <a:t> </a:t>
            </a:r>
            <a:r>
              <a:rPr lang="en-US" sz="1000" dirty="0" err="1"/>
              <a:t>aerob</a:t>
            </a:r>
            <a:r>
              <a:rPr lang="en-US" sz="1000" dirty="0"/>
              <a:t> </a:t>
            </a:r>
            <a:r>
              <a:rPr lang="en-US" sz="1000" dirty="0" err="1"/>
              <a:t>maupun</a:t>
            </a:r>
            <a:r>
              <a:rPr lang="en-US" sz="1000" dirty="0"/>
              <a:t> </a:t>
            </a:r>
            <a:r>
              <a:rPr lang="en-US" sz="1000" dirty="0" err="1"/>
              <a:t>anaerob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2. </a:t>
            </a:r>
            <a:r>
              <a:rPr lang="en-US" sz="1000" dirty="0" err="1"/>
              <a:t>Terdapat</a:t>
            </a:r>
            <a:r>
              <a:rPr lang="en-US" sz="1000" dirty="0"/>
              <a:t> </a:t>
            </a:r>
            <a:r>
              <a:rPr lang="en-US" sz="1000" dirty="0" err="1"/>
              <a:t>kegiatan</a:t>
            </a:r>
            <a:r>
              <a:rPr lang="en-US" sz="1000" dirty="0"/>
              <a:t> </a:t>
            </a:r>
            <a:r>
              <a:rPr lang="en-US" sz="1000" dirty="0" err="1"/>
              <a:t>enzimatis</a:t>
            </a:r>
            <a:r>
              <a:rPr lang="en-US" sz="1000" dirty="0"/>
              <a:t>, ATP dan ADP</a:t>
            </a:r>
          </a:p>
          <a:p>
            <a:pPr marL="0" indent="0">
              <a:buNone/>
            </a:pPr>
            <a:r>
              <a:rPr lang="en-US" sz="1000" dirty="0"/>
              <a:t> 3. ADP dan ATP </a:t>
            </a:r>
            <a:r>
              <a:rPr lang="en-US" sz="1000" dirty="0" err="1"/>
              <a:t>berperan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pemindahan</a:t>
            </a:r>
            <a:r>
              <a:rPr lang="en-US" sz="1000" dirty="0"/>
              <a:t> </a:t>
            </a:r>
            <a:r>
              <a:rPr lang="en-US" sz="1000" dirty="0" err="1"/>
              <a:t>fosfat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molekul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</a:t>
            </a:r>
            <a:r>
              <a:rPr lang="en-US" sz="1000" dirty="0" err="1"/>
              <a:t>ke</a:t>
            </a:r>
            <a:r>
              <a:rPr lang="en-US" sz="1000" dirty="0"/>
              <a:t> </a:t>
            </a:r>
            <a:r>
              <a:rPr lang="en-US" sz="1000" dirty="0" err="1"/>
              <a:t>molekul</a:t>
            </a:r>
            <a:r>
              <a:rPr lang="en-US" sz="1000" dirty="0"/>
              <a:t> lain.</a:t>
            </a:r>
          </a:p>
          <a:p>
            <a:pPr marL="0" indent="0">
              <a:buNone/>
            </a:pPr>
            <a:r>
              <a:rPr lang="en-US" sz="1000" dirty="0" err="1"/>
              <a:t>Glikolisis</a:t>
            </a:r>
            <a:r>
              <a:rPr lang="en-US" sz="1000" dirty="0"/>
              <a:t> </a:t>
            </a:r>
            <a:r>
              <a:rPr lang="en-US" sz="1000" dirty="0" err="1"/>
              <a:t>berlangsung</a:t>
            </a:r>
            <a:r>
              <a:rPr lang="en-US" sz="1000" dirty="0"/>
              <a:t> di </a:t>
            </a:r>
            <a:r>
              <a:rPr lang="en-US" sz="1000" dirty="0" err="1"/>
              <a:t>dalam</a:t>
            </a:r>
            <a:r>
              <a:rPr lang="en-US" sz="1000" dirty="0"/>
              <a:t> </a:t>
            </a:r>
            <a:r>
              <a:rPr lang="en-US" sz="1000" dirty="0" err="1"/>
              <a:t>protoplasma</a:t>
            </a:r>
            <a:r>
              <a:rPr lang="en-US" sz="1000" dirty="0"/>
              <a:t>. </a:t>
            </a:r>
            <a:r>
              <a:rPr lang="en-US" sz="1000" dirty="0" err="1"/>
              <a:t>Prosesnya</a:t>
            </a:r>
            <a:r>
              <a:rPr lang="en-US" sz="1000" dirty="0"/>
              <a:t> </a:t>
            </a:r>
            <a:r>
              <a:rPr lang="en-US" sz="1000" dirty="0" err="1"/>
              <a:t>adalah</a:t>
            </a:r>
            <a:r>
              <a:rPr lang="en-US" sz="1000" dirty="0"/>
              <a:t> </a:t>
            </a:r>
            <a:r>
              <a:rPr lang="en-US" sz="1000" dirty="0" err="1"/>
              <a:t>seperti</a:t>
            </a:r>
            <a:r>
              <a:rPr lang="en-US" sz="1000" dirty="0"/>
              <a:t> </a:t>
            </a:r>
            <a:r>
              <a:rPr lang="en-US" sz="1000" dirty="0" err="1"/>
              <a:t>berikut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1. </a:t>
            </a:r>
            <a:r>
              <a:rPr lang="en-US" sz="1000" dirty="0" err="1"/>
              <a:t>Fosforilasi</a:t>
            </a:r>
            <a:r>
              <a:rPr lang="en-US" sz="1000" dirty="0"/>
              <a:t> </a:t>
            </a:r>
            <a:r>
              <a:rPr lang="en-US" sz="1000" dirty="0" err="1"/>
              <a:t>glukosa</a:t>
            </a:r>
            <a:r>
              <a:rPr lang="en-US" sz="1000" dirty="0"/>
              <a:t> oleh ATP.</a:t>
            </a:r>
          </a:p>
          <a:p>
            <a:pPr marL="0" indent="0">
              <a:buNone/>
            </a:pPr>
            <a:r>
              <a:rPr lang="en-US" sz="1000" dirty="0"/>
              <a:t> 2. </a:t>
            </a:r>
            <a:r>
              <a:rPr lang="en-US" sz="1000" dirty="0" err="1"/>
              <a:t>Penyusunan</a:t>
            </a:r>
            <a:r>
              <a:rPr lang="en-US" sz="1000" dirty="0"/>
              <a:t> </a:t>
            </a:r>
            <a:r>
              <a:rPr lang="en-US" sz="1000" dirty="0" err="1"/>
              <a:t>kembali</a:t>
            </a:r>
            <a:r>
              <a:rPr lang="en-US" sz="1000" dirty="0"/>
              <a:t>, </a:t>
            </a:r>
            <a:r>
              <a:rPr lang="en-US" sz="1000" dirty="0" err="1"/>
              <a:t>diikuti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fosforilasi</a:t>
            </a:r>
            <a:r>
              <a:rPr lang="en-US" sz="1000" dirty="0"/>
              <a:t> </a:t>
            </a:r>
            <a:r>
              <a:rPr lang="en-US" sz="1000" dirty="0" err="1"/>
              <a:t>kedua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hasil</a:t>
            </a:r>
            <a:r>
              <a:rPr lang="en-US" sz="1000" dirty="0"/>
              <a:t> </a:t>
            </a:r>
            <a:r>
              <a:rPr lang="en-US" sz="1000" dirty="0" err="1"/>
              <a:t>akhir</a:t>
            </a:r>
            <a:r>
              <a:rPr lang="en-US" sz="1000" dirty="0"/>
              <a:t> </a:t>
            </a:r>
            <a:r>
              <a:rPr lang="en-US" sz="1000" dirty="0" err="1"/>
              <a:t>berupa</a:t>
            </a:r>
            <a:r>
              <a:rPr lang="en-US" sz="1000" dirty="0"/>
              <a:t> </a:t>
            </a:r>
            <a:r>
              <a:rPr lang="en-US" sz="1000" dirty="0" err="1"/>
              <a:t>fruktosa</a:t>
            </a:r>
            <a:r>
              <a:rPr lang="en-US" sz="1000" dirty="0"/>
              <a:t> 1,6-bifosfat</a:t>
            </a:r>
          </a:p>
          <a:p>
            <a:pPr marL="0" indent="0">
              <a:buNone/>
            </a:pPr>
            <a:r>
              <a:rPr lang="en-US" sz="1000" dirty="0"/>
              <a:t> 3. </a:t>
            </a:r>
            <a:r>
              <a:rPr lang="en-US" sz="1000" dirty="0" err="1"/>
              <a:t>Glikolisis</a:t>
            </a:r>
            <a:r>
              <a:rPr lang="en-US" sz="1000" dirty="0"/>
              <a:t> </a:t>
            </a:r>
            <a:r>
              <a:rPr lang="en-US" sz="1000" dirty="0" err="1"/>
              <a:t>dimulai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perubahan</a:t>
            </a:r>
            <a:r>
              <a:rPr lang="en-US" sz="1000" dirty="0"/>
              <a:t> </a:t>
            </a:r>
            <a:r>
              <a:rPr lang="en-US" sz="1000" dirty="0" err="1"/>
              <a:t>fruktosa</a:t>
            </a:r>
            <a:r>
              <a:rPr lang="en-US" sz="1000" dirty="0"/>
              <a:t> 1,6-bifosfat yang </a:t>
            </a:r>
            <a:r>
              <a:rPr lang="en-US" sz="1000" dirty="0" err="1"/>
              <a:t>memiliki</a:t>
            </a:r>
            <a:r>
              <a:rPr lang="en-US" sz="1000" dirty="0"/>
              <a:t> 6 </a:t>
            </a:r>
            <a:r>
              <a:rPr lang="en-US" sz="1000" dirty="0" err="1"/>
              <a:t>buah</a:t>
            </a:r>
            <a:r>
              <a:rPr lang="en-US" sz="1000" dirty="0"/>
              <a:t> atom C </a:t>
            </a:r>
            <a:r>
              <a:rPr lang="en-US" sz="1000" dirty="0" err="1"/>
              <a:t>menjadi</a:t>
            </a:r>
            <a:r>
              <a:rPr lang="en-US" sz="1000" dirty="0"/>
              <a:t> 2 </a:t>
            </a:r>
            <a:r>
              <a:rPr lang="en-US" sz="1000" dirty="0" err="1"/>
              <a:t>buah</a:t>
            </a:r>
            <a:r>
              <a:rPr lang="en-US" sz="1000" dirty="0"/>
              <a:t> </a:t>
            </a:r>
            <a:r>
              <a:rPr lang="en-US" sz="1000" dirty="0" err="1"/>
              <a:t>gliseraldehida</a:t>
            </a:r>
            <a:r>
              <a:rPr lang="en-US" sz="1000" dirty="0"/>
              <a:t> 3-fosfat dan </a:t>
            </a:r>
            <a:r>
              <a:rPr lang="en-US" sz="1000" dirty="0" err="1"/>
              <a:t>dihidroksiaseton</a:t>
            </a:r>
            <a:r>
              <a:rPr lang="en-US" sz="1000" dirty="0"/>
              <a:t> </a:t>
            </a:r>
            <a:r>
              <a:rPr lang="en-US" sz="1000" dirty="0" err="1"/>
              <a:t>fosfat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4. </a:t>
            </a:r>
            <a:r>
              <a:rPr lang="en-US" sz="1000" dirty="0" err="1"/>
              <a:t>Oksidasi</a:t>
            </a:r>
            <a:r>
              <a:rPr lang="en-US" sz="1000" dirty="0"/>
              <a:t> yang </a:t>
            </a:r>
            <a:r>
              <a:rPr lang="en-US" sz="1000" dirty="0" err="1"/>
              <a:t>diikuti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fosforilasi</a:t>
            </a:r>
            <a:r>
              <a:rPr lang="en-US" sz="1000" dirty="0"/>
              <a:t>, </a:t>
            </a:r>
            <a:r>
              <a:rPr lang="en-US" sz="1000" dirty="0" err="1"/>
              <a:t>menghasilkan</a:t>
            </a:r>
            <a:r>
              <a:rPr lang="en-US" sz="1000" dirty="0"/>
              <a:t> dua </a:t>
            </a:r>
            <a:r>
              <a:rPr lang="en-US" sz="1000" dirty="0" err="1"/>
              <a:t>molekul</a:t>
            </a:r>
            <a:r>
              <a:rPr lang="en-US" sz="1000" dirty="0"/>
              <a:t> NADH dan dua </a:t>
            </a:r>
            <a:r>
              <a:rPr lang="en-US" sz="1000" dirty="0" err="1"/>
              <a:t>molekul</a:t>
            </a:r>
            <a:r>
              <a:rPr lang="en-US" sz="1000" dirty="0"/>
              <a:t> BPG yang masing-masing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satu</a:t>
            </a:r>
            <a:r>
              <a:rPr lang="en-US" sz="1000" dirty="0"/>
              <a:t> </a:t>
            </a:r>
            <a:r>
              <a:rPr lang="en-US" sz="1000" dirty="0" err="1"/>
              <a:t>ikatan</a:t>
            </a:r>
            <a:r>
              <a:rPr lang="en-US" sz="1000" dirty="0"/>
              <a:t> </a:t>
            </a:r>
            <a:r>
              <a:rPr lang="en-US" sz="1000" dirty="0" err="1"/>
              <a:t>fosfat</a:t>
            </a:r>
            <a:r>
              <a:rPr lang="en-US" sz="1000" dirty="0"/>
              <a:t> </a:t>
            </a:r>
            <a:r>
              <a:rPr lang="en-US" sz="1000" dirty="0" err="1"/>
              <a:t>berenergi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. </a:t>
            </a:r>
            <a:r>
              <a:rPr lang="en-US" sz="1000" dirty="0" err="1"/>
              <a:t>Molekul</a:t>
            </a:r>
            <a:r>
              <a:rPr lang="en-US" sz="1000" dirty="0"/>
              <a:t> 1,3-bifosfogliseraldehida </a:t>
            </a:r>
            <a:r>
              <a:rPr lang="en-US" sz="1000" dirty="0" err="1"/>
              <a:t>diubah</a:t>
            </a:r>
            <a:r>
              <a:rPr lang="en-US" sz="1000" dirty="0"/>
              <a:t> </a:t>
            </a:r>
            <a:r>
              <a:rPr lang="en-US" sz="1000" dirty="0" err="1"/>
              <a:t>menjadi</a:t>
            </a:r>
            <a:r>
              <a:rPr lang="en-US" sz="1000" dirty="0"/>
              <a:t> </a:t>
            </a:r>
            <a:r>
              <a:rPr lang="en-US" sz="1000" dirty="0" err="1"/>
              <a:t>asam</a:t>
            </a:r>
            <a:r>
              <a:rPr lang="en-US" sz="1000" dirty="0"/>
              <a:t> 1,3bifosfogliserat </a:t>
            </a:r>
            <a:r>
              <a:rPr lang="en-US" sz="1000" dirty="0" err="1"/>
              <a:t>dengan</a:t>
            </a:r>
            <a:r>
              <a:rPr lang="en-US" sz="1000" dirty="0"/>
              <a:t> </a:t>
            </a:r>
            <a:r>
              <a:rPr lang="en-US" sz="1000" dirty="0" err="1"/>
              <a:t>bantuan</a:t>
            </a:r>
            <a:r>
              <a:rPr lang="en-US" sz="1000" dirty="0"/>
              <a:t> </a:t>
            </a:r>
            <a:r>
              <a:rPr lang="en-US" sz="1000" dirty="0" err="1"/>
              <a:t>enzim</a:t>
            </a:r>
            <a:r>
              <a:rPr lang="en-US" sz="1000" dirty="0"/>
              <a:t> </a:t>
            </a:r>
            <a:r>
              <a:rPr lang="en-US" sz="1000" dirty="0" err="1"/>
              <a:t>dehidrogenase</a:t>
            </a:r>
            <a:r>
              <a:rPr lang="en-US" sz="1000" dirty="0"/>
              <a:t> dan </a:t>
            </a:r>
            <a:r>
              <a:rPr lang="en-US" sz="1000" dirty="0" err="1"/>
              <a:t>penambahan</a:t>
            </a:r>
            <a:r>
              <a:rPr lang="en-US" sz="1000" dirty="0"/>
              <a:t> H</a:t>
            </a:r>
            <a:r>
              <a:rPr lang="en-US" sz="1000" baseline="-25000" dirty="0"/>
              <a:t>2</a:t>
            </a:r>
            <a:r>
              <a:rPr lang="en-US" sz="1000" dirty="0"/>
              <a:t>. </a:t>
            </a:r>
          </a:p>
          <a:p>
            <a:pPr marL="0" indent="0">
              <a:buNone/>
            </a:pPr>
            <a:r>
              <a:rPr lang="en-US" sz="1000" dirty="0"/>
              <a:t>5. </a:t>
            </a:r>
            <a:r>
              <a:rPr lang="en-US" sz="1000" dirty="0" err="1"/>
              <a:t>Pelepasan</a:t>
            </a:r>
            <a:r>
              <a:rPr lang="en-US" sz="1000" dirty="0"/>
              <a:t> </a:t>
            </a:r>
            <a:r>
              <a:rPr lang="en-US" sz="1000" dirty="0" err="1"/>
              <a:t>fosfat</a:t>
            </a:r>
            <a:r>
              <a:rPr lang="en-US" sz="1000" dirty="0"/>
              <a:t> </a:t>
            </a:r>
            <a:r>
              <a:rPr lang="en-US" sz="1000" dirty="0" err="1"/>
              <a:t>berenergi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1,3-bifosfogliserat yang </a:t>
            </a:r>
            <a:r>
              <a:rPr lang="en-US" sz="1000" dirty="0" err="1"/>
              <a:t>kemudian</a:t>
            </a:r>
            <a:r>
              <a:rPr lang="en-US" sz="1000" dirty="0"/>
              <a:t> </a:t>
            </a:r>
            <a:r>
              <a:rPr lang="en-US" sz="1000" dirty="0" err="1"/>
              <a:t>bereaksi</a:t>
            </a:r>
            <a:r>
              <a:rPr lang="en-US" sz="1000" dirty="0"/>
              <a:t> </a:t>
            </a:r>
            <a:r>
              <a:rPr lang="en-US" sz="1000" dirty="0" err="1"/>
              <a:t>dengan</a:t>
            </a:r>
            <a:r>
              <a:rPr lang="en-US" sz="1000" dirty="0"/>
              <a:t> dua </a:t>
            </a:r>
            <a:r>
              <a:rPr lang="en-US" sz="1000" dirty="0" err="1"/>
              <a:t>molekul</a:t>
            </a:r>
            <a:r>
              <a:rPr lang="en-US" sz="1000" dirty="0"/>
              <a:t> ADP </a:t>
            </a:r>
            <a:r>
              <a:rPr lang="en-US" sz="1000" dirty="0" err="1"/>
              <a:t>menghasilkan</a:t>
            </a:r>
            <a:r>
              <a:rPr lang="en-US" sz="1000" dirty="0"/>
              <a:t> ATP dan dua </a:t>
            </a:r>
            <a:r>
              <a:rPr lang="en-US" sz="1000" dirty="0" err="1"/>
              <a:t>molekul</a:t>
            </a:r>
            <a:r>
              <a:rPr lang="en-US" sz="1000" dirty="0"/>
              <a:t> 3-fosfogliserat</a:t>
            </a:r>
          </a:p>
          <a:p>
            <a:pPr marL="0" indent="0">
              <a:buNone/>
            </a:pPr>
            <a:r>
              <a:rPr lang="en-US" sz="1000" dirty="0"/>
              <a:t>6. </a:t>
            </a:r>
            <a:r>
              <a:rPr lang="en-US" sz="1000" dirty="0" err="1"/>
              <a:t>Pelepasan</a:t>
            </a:r>
            <a:r>
              <a:rPr lang="en-US" sz="1000" dirty="0"/>
              <a:t> air </a:t>
            </a:r>
            <a:r>
              <a:rPr lang="en-US" sz="1000" dirty="0" err="1"/>
              <a:t>menghasilkan</a:t>
            </a:r>
            <a:r>
              <a:rPr lang="en-US" sz="1000" dirty="0"/>
              <a:t> dua </a:t>
            </a:r>
            <a:r>
              <a:rPr lang="en-US" sz="1000" dirty="0" err="1"/>
              <a:t>molekul</a:t>
            </a:r>
            <a:r>
              <a:rPr lang="en-US" sz="1000" dirty="0"/>
              <a:t> </a:t>
            </a:r>
            <a:r>
              <a:rPr lang="en-US" sz="1000" dirty="0" err="1"/>
              <a:t>fosfoenol</a:t>
            </a:r>
            <a:r>
              <a:rPr lang="en-US" sz="1000" dirty="0"/>
              <a:t> </a:t>
            </a:r>
            <a:r>
              <a:rPr lang="en-US" sz="1000" dirty="0" err="1"/>
              <a:t>piruvat</a:t>
            </a:r>
            <a:r>
              <a:rPr lang="en-US" sz="1000" dirty="0"/>
              <a:t> yang masing-masing </a:t>
            </a:r>
            <a:r>
              <a:rPr lang="en-US" sz="1000" dirty="0" err="1"/>
              <a:t>memiliki</a:t>
            </a:r>
            <a:r>
              <a:rPr lang="en-US" sz="1000" dirty="0"/>
              <a:t> </a:t>
            </a:r>
            <a:r>
              <a:rPr lang="en-US" sz="1000" dirty="0" err="1"/>
              <a:t>ikatan</a:t>
            </a:r>
            <a:r>
              <a:rPr lang="en-US" sz="1000" dirty="0"/>
              <a:t> </a:t>
            </a:r>
            <a:r>
              <a:rPr lang="en-US" sz="1000" dirty="0" err="1"/>
              <a:t>fosfat</a:t>
            </a:r>
            <a:r>
              <a:rPr lang="en-US" sz="1000" dirty="0"/>
              <a:t> </a:t>
            </a:r>
            <a:r>
              <a:rPr lang="en-US" sz="1000" dirty="0" err="1"/>
              <a:t>berenergi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.</a:t>
            </a:r>
          </a:p>
          <a:p>
            <a:pPr marL="0" indent="0">
              <a:buNone/>
            </a:pPr>
            <a:r>
              <a:rPr lang="en-US" sz="1000" dirty="0"/>
              <a:t>7. </a:t>
            </a:r>
            <a:r>
              <a:rPr lang="en-US" sz="1000" dirty="0" err="1"/>
              <a:t>Pelepasan</a:t>
            </a:r>
            <a:r>
              <a:rPr lang="en-US" sz="1000" dirty="0"/>
              <a:t> </a:t>
            </a:r>
            <a:r>
              <a:rPr lang="en-US" sz="1000" dirty="0" err="1"/>
              <a:t>fosfat</a:t>
            </a:r>
            <a:r>
              <a:rPr lang="en-US" sz="1000" dirty="0"/>
              <a:t> </a:t>
            </a:r>
            <a:r>
              <a:rPr lang="en-US" sz="1000" dirty="0" err="1"/>
              <a:t>berenergi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</a:t>
            </a:r>
            <a:r>
              <a:rPr lang="en-US" sz="1000" dirty="0" err="1"/>
              <a:t>fosfoenolpiruvat</a:t>
            </a:r>
            <a:r>
              <a:rPr lang="en-US" sz="1000" dirty="0"/>
              <a:t> yang </a:t>
            </a:r>
            <a:r>
              <a:rPr lang="en-US" sz="1000" dirty="0" err="1"/>
              <a:t>kemudian</a:t>
            </a:r>
            <a:r>
              <a:rPr lang="en-US" sz="1000" dirty="0"/>
              <a:t> </a:t>
            </a:r>
            <a:r>
              <a:rPr lang="en-US" sz="1000" dirty="0" err="1"/>
              <a:t>diterima</a:t>
            </a:r>
            <a:r>
              <a:rPr lang="en-US" sz="1000" dirty="0"/>
              <a:t> oleh 2 </a:t>
            </a:r>
            <a:r>
              <a:rPr lang="en-US" sz="1000" dirty="0" err="1"/>
              <a:t>molekul</a:t>
            </a:r>
            <a:r>
              <a:rPr lang="en-US" sz="1000" dirty="0"/>
              <a:t> ADP </a:t>
            </a:r>
            <a:r>
              <a:rPr lang="en-US" sz="1000" dirty="0" err="1"/>
              <a:t>menghasilkan</a:t>
            </a:r>
            <a:r>
              <a:rPr lang="en-US" sz="1000" dirty="0"/>
              <a:t> 2 </a:t>
            </a:r>
            <a:r>
              <a:rPr lang="en-US" sz="1000" dirty="0" err="1"/>
              <a:t>molekul</a:t>
            </a:r>
            <a:r>
              <a:rPr lang="en-US" sz="1000" dirty="0"/>
              <a:t> ATP dan 2 </a:t>
            </a:r>
            <a:r>
              <a:rPr lang="en-US" sz="1000" dirty="0" err="1"/>
              <a:t>molekul</a:t>
            </a:r>
            <a:r>
              <a:rPr lang="en-US" sz="1000" dirty="0"/>
              <a:t> </a:t>
            </a:r>
            <a:r>
              <a:rPr lang="en-US" sz="1000" dirty="0" err="1"/>
              <a:t>piruvat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noProof="0" dirty="0" err="1"/>
              <a:t>Katabolisme</a:t>
            </a:r>
            <a:r>
              <a:rPr lang="en-US" noProof="0" dirty="0"/>
              <a:t> </a:t>
            </a:r>
            <a:r>
              <a:rPr lang="en-US" noProof="0" dirty="0" err="1"/>
              <a:t>Karbohidrat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3107B8-D5B9-707A-E090-6F772B82DE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9321" y="1135295"/>
            <a:ext cx="11436331" cy="4993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/>
              <a:t>2. </a:t>
            </a:r>
            <a:r>
              <a:rPr lang="en-US" sz="1050" b="1" dirty="0" err="1"/>
              <a:t>Reaksi</a:t>
            </a:r>
            <a:r>
              <a:rPr lang="en-US" sz="1050" b="1" dirty="0"/>
              <a:t> </a:t>
            </a:r>
            <a:r>
              <a:rPr lang="en-US" sz="1050" b="1" dirty="0" err="1"/>
              <a:t>antara</a:t>
            </a:r>
            <a:r>
              <a:rPr lang="en-US" sz="1050" b="1" dirty="0"/>
              <a:t>:</a:t>
            </a:r>
            <a:r>
              <a:rPr lang="en-US" sz="1050" dirty="0"/>
              <a:t>	</a:t>
            </a:r>
          </a:p>
          <a:p>
            <a:pPr marL="0" indent="0">
              <a:buNone/>
            </a:pPr>
            <a:r>
              <a:rPr lang="en-US" sz="1050" dirty="0" err="1"/>
              <a:t>Glikolisis</a:t>
            </a:r>
            <a:r>
              <a:rPr lang="en-US" sz="1050" dirty="0"/>
              <a:t> </a:t>
            </a:r>
            <a:r>
              <a:rPr lang="en-US" sz="1050" dirty="0" err="1"/>
              <a:t>menghasilkan</a:t>
            </a:r>
            <a:r>
              <a:rPr lang="en-US" sz="1050" dirty="0"/>
              <a:t> </a:t>
            </a:r>
            <a:r>
              <a:rPr lang="en-US" sz="1050" dirty="0" err="1"/>
              <a:t>asam</a:t>
            </a:r>
            <a:r>
              <a:rPr lang="en-US" sz="1050" dirty="0"/>
              <a:t> </a:t>
            </a:r>
            <a:r>
              <a:rPr lang="en-US" sz="1050" dirty="0" err="1"/>
              <a:t>piruvat</a:t>
            </a:r>
            <a:r>
              <a:rPr lang="en-US" sz="1050" dirty="0"/>
              <a:t>. </a:t>
            </a:r>
            <a:r>
              <a:rPr lang="en-US" sz="1050" dirty="0" err="1"/>
              <a:t>Asam</a:t>
            </a:r>
            <a:r>
              <a:rPr lang="en-US" sz="1050" dirty="0"/>
              <a:t> </a:t>
            </a:r>
            <a:r>
              <a:rPr lang="en-US" sz="1050" dirty="0" err="1"/>
              <a:t>ini</a:t>
            </a:r>
            <a:r>
              <a:rPr lang="en-US" sz="1050" dirty="0"/>
              <a:t> </a:t>
            </a:r>
            <a:r>
              <a:rPr lang="en-US" sz="1050" dirty="0" err="1"/>
              <a:t>akan</a:t>
            </a:r>
            <a:r>
              <a:rPr lang="en-US" sz="1050" dirty="0"/>
              <a:t> </a:t>
            </a:r>
            <a:r>
              <a:rPr lang="en-US" sz="1050" dirty="0" err="1"/>
              <a:t>dioksidasi</a:t>
            </a:r>
            <a:r>
              <a:rPr lang="en-US" sz="1050" dirty="0"/>
              <a:t> dan menghilangkan1 </a:t>
            </a:r>
            <a:r>
              <a:rPr lang="en-US" sz="1050" dirty="0" err="1"/>
              <a:t>dari</a:t>
            </a:r>
            <a:r>
              <a:rPr lang="en-US" sz="1050" dirty="0"/>
              <a:t> 3 </a:t>
            </a:r>
            <a:r>
              <a:rPr lang="en-US" sz="1050" dirty="0" err="1"/>
              <a:t>karbon</a:t>
            </a:r>
            <a:r>
              <a:rPr lang="en-US" sz="1050" dirty="0"/>
              <a:t> pada </a:t>
            </a:r>
            <a:r>
              <a:rPr lang="en-US" sz="1050" dirty="0" err="1"/>
              <a:t>asam</a:t>
            </a:r>
            <a:r>
              <a:rPr lang="en-US" sz="1050" dirty="0"/>
              <a:t> </a:t>
            </a:r>
            <a:r>
              <a:rPr lang="en-US" sz="1050" dirty="0" err="1"/>
              <a:t>piruvat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r>
              <a:rPr lang="en-US" sz="1050" b="1" dirty="0"/>
              <a:t>3. </a:t>
            </a:r>
            <a:r>
              <a:rPr lang="en-US" sz="1050" b="1" dirty="0" err="1"/>
              <a:t>Siklus</a:t>
            </a:r>
            <a:r>
              <a:rPr lang="en-US" sz="1050" b="1" dirty="0"/>
              <a:t> Krebs: </a:t>
            </a:r>
          </a:p>
          <a:p>
            <a:pPr>
              <a:buFontTx/>
              <a:buChar char="-"/>
            </a:pPr>
            <a:r>
              <a:rPr lang="en-US" sz="1050" dirty="0" err="1"/>
              <a:t>Siklus</a:t>
            </a:r>
            <a:r>
              <a:rPr lang="en-US" sz="1050" dirty="0"/>
              <a:t> Krebs : </a:t>
            </a:r>
            <a:r>
              <a:rPr lang="en-US" sz="1050" dirty="0" err="1"/>
              <a:t>Mengoksidasi</a:t>
            </a:r>
            <a:r>
              <a:rPr lang="en-US" sz="1050" dirty="0"/>
              <a:t> </a:t>
            </a:r>
            <a:r>
              <a:rPr lang="en-US" sz="1050" dirty="0" err="1"/>
              <a:t>asetil</a:t>
            </a:r>
            <a:r>
              <a:rPr lang="en-US" sz="1050" dirty="0"/>
              <a:t>-CoA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menghasilkan</a:t>
            </a:r>
            <a:r>
              <a:rPr lang="en-US" sz="1050" dirty="0"/>
              <a:t> </a:t>
            </a:r>
            <a:r>
              <a:rPr lang="en-US" sz="1050" dirty="0" err="1"/>
              <a:t>energi</a:t>
            </a:r>
            <a:r>
              <a:rPr lang="en-US" sz="1050" dirty="0"/>
              <a:t> (ATP), NADH, dan FADH2.</a:t>
            </a:r>
          </a:p>
          <a:p>
            <a:pPr>
              <a:buFontTx/>
              <a:buChar char="-"/>
            </a:pPr>
            <a:r>
              <a:rPr lang="en-US" sz="1050" dirty="0" err="1"/>
              <a:t>Berlangsung</a:t>
            </a:r>
            <a:r>
              <a:rPr lang="en-US" sz="1050" dirty="0"/>
              <a:t> di </a:t>
            </a:r>
            <a:r>
              <a:rPr lang="en-US" sz="1050" dirty="0" err="1"/>
              <a:t>matriks</a:t>
            </a:r>
            <a:r>
              <a:rPr lang="en-US" sz="1050" dirty="0"/>
              <a:t> </a:t>
            </a:r>
            <a:r>
              <a:rPr lang="en-US" sz="1050" dirty="0" err="1"/>
              <a:t>mitokondria</a:t>
            </a:r>
            <a:r>
              <a:rPr lang="en-US" sz="1050" dirty="0"/>
              <a:t>.</a:t>
            </a:r>
          </a:p>
          <a:p>
            <a:pPr>
              <a:buFontTx/>
              <a:buChar char="-"/>
            </a:pPr>
            <a:r>
              <a:rPr lang="en-US" sz="1050" dirty="0"/>
              <a:t>- Input: </a:t>
            </a:r>
            <a:r>
              <a:rPr lang="en-US" sz="1050" dirty="0" err="1"/>
              <a:t>Asetil</a:t>
            </a:r>
            <a:r>
              <a:rPr lang="en-US" sz="1050" dirty="0"/>
              <a:t>-CoA (2 </a:t>
            </a:r>
            <a:r>
              <a:rPr lang="en-US" sz="1050" dirty="0" err="1"/>
              <a:t>karbon</a:t>
            </a:r>
            <a:r>
              <a:rPr lang="en-US" sz="1050" dirty="0"/>
              <a:t>) </a:t>
            </a:r>
            <a:r>
              <a:rPr lang="en-US" sz="1050" dirty="0" err="1"/>
              <a:t>dari</a:t>
            </a:r>
            <a:r>
              <a:rPr lang="en-US" sz="1050" dirty="0"/>
              <a:t> </a:t>
            </a:r>
            <a:r>
              <a:rPr lang="en-US" sz="1050" dirty="0" err="1"/>
              <a:t>glikolisis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r>
              <a:rPr lang="en-US" sz="1050" dirty="0"/>
              <a:t> Langkah-</a:t>
            </a:r>
            <a:r>
              <a:rPr lang="en-US" sz="1050" dirty="0" err="1"/>
              <a:t>langkah</a:t>
            </a:r>
            <a:r>
              <a:rPr lang="en-US" sz="1050" dirty="0"/>
              <a:t> </a:t>
            </a:r>
            <a:r>
              <a:rPr lang="en-US" sz="1050" dirty="0" err="1"/>
              <a:t>utama</a:t>
            </a:r>
            <a:r>
              <a:rPr lang="en-US" sz="1050" dirty="0"/>
              <a:t>: </a:t>
            </a:r>
          </a:p>
          <a:p>
            <a:pPr>
              <a:buFontTx/>
              <a:buChar char="-"/>
            </a:pPr>
            <a:r>
              <a:rPr lang="en-US" sz="1050" dirty="0"/>
              <a:t>a. </a:t>
            </a:r>
            <a:r>
              <a:rPr lang="en-US" sz="1050" dirty="0" err="1"/>
              <a:t>Asetil</a:t>
            </a:r>
            <a:r>
              <a:rPr lang="en-US" sz="1050" dirty="0"/>
              <a:t>-CoA </a:t>
            </a:r>
            <a:r>
              <a:rPr lang="en-US" sz="1050" dirty="0" err="1"/>
              <a:t>bergabung</a:t>
            </a:r>
            <a:r>
              <a:rPr lang="en-US" sz="1050" dirty="0"/>
              <a:t> </a:t>
            </a:r>
            <a:r>
              <a:rPr lang="en-US" sz="1050" dirty="0" err="1"/>
              <a:t>dengan</a:t>
            </a:r>
            <a:r>
              <a:rPr lang="en-US" sz="1050" dirty="0"/>
              <a:t> </a:t>
            </a:r>
            <a:r>
              <a:rPr lang="en-US" sz="1050" dirty="0" err="1"/>
              <a:t>oksaloasetat</a:t>
            </a:r>
            <a:r>
              <a:rPr lang="en-US" sz="1050" dirty="0"/>
              <a:t> </a:t>
            </a:r>
            <a:r>
              <a:rPr lang="en-US" sz="1050" dirty="0" err="1"/>
              <a:t>membentuk</a:t>
            </a:r>
            <a:r>
              <a:rPr lang="en-US" sz="1050" dirty="0"/>
              <a:t> </a:t>
            </a:r>
            <a:r>
              <a:rPr lang="en-US" sz="1050" dirty="0" err="1"/>
              <a:t>sitrat</a:t>
            </a:r>
            <a:r>
              <a:rPr lang="en-US" sz="1050" dirty="0"/>
              <a:t> (6 </a:t>
            </a:r>
            <a:r>
              <a:rPr lang="en-US" sz="1050" dirty="0" err="1"/>
              <a:t>karbon</a:t>
            </a:r>
            <a:r>
              <a:rPr lang="en-US" sz="1050" dirty="0"/>
              <a:t>). 	</a:t>
            </a:r>
          </a:p>
          <a:p>
            <a:pPr>
              <a:buFontTx/>
              <a:buChar char="-"/>
            </a:pPr>
            <a:r>
              <a:rPr lang="en-US" sz="1050" dirty="0"/>
              <a:t>b. </a:t>
            </a:r>
            <a:r>
              <a:rPr lang="en-US" sz="1050" dirty="0" err="1"/>
              <a:t>Sitrat</a:t>
            </a:r>
            <a:r>
              <a:rPr lang="en-US" sz="1050" dirty="0"/>
              <a:t> </a:t>
            </a:r>
            <a:r>
              <a:rPr lang="en-US" sz="1050" dirty="0" err="1"/>
              <a:t>diubah</a:t>
            </a:r>
            <a:r>
              <a:rPr lang="en-US" sz="1050" dirty="0"/>
              <a:t> </a:t>
            </a:r>
            <a:r>
              <a:rPr lang="en-US" sz="1050" dirty="0" err="1"/>
              <a:t>melalui</a:t>
            </a:r>
            <a:r>
              <a:rPr lang="en-US" sz="1050" dirty="0"/>
              <a:t> </a:t>
            </a:r>
            <a:r>
              <a:rPr lang="en-US" sz="1050" dirty="0" err="1"/>
              <a:t>serangkaian</a:t>
            </a:r>
            <a:r>
              <a:rPr lang="en-US" sz="1050" dirty="0"/>
              <a:t> </a:t>
            </a:r>
            <a:r>
              <a:rPr lang="en-US" sz="1050" dirty="0" err="1"/>
              <a:t>reaksi</a:t>
            </a:r>
            <a:r>
              <a:rPr lang="en-US" sz="1050" dirty="0"/>
              <a:t>, </a:t>
            </a:r>
            <a:r>
              <a:rPr lang="en-US" sz="1050" dirty="0" err="1"/>
              <a:t>melepaskan</a:t>
            </a:r>
            <a:r>
              <a:rPr lang="en-US" sz="1050" dirty="0"/>
              <a:t> 2 CO</a:t>
            </a:r>
            <a:r>
              <a:rPr lang="en-US" sz="1050" baseline="-25000" dirty="0"/>
              <a:t>2</a:t>
            </a:r>
            <a:r>
              <a:rPr lang="en-US" sz="1050" dirty="0"/>
              <a:t>. </a:t>
            </a:r>
          </a:p>
          <a:p>
            <a:pPr>
              <a:buFontTx/>
              <a:buChar char="-"/>
            </a:pPr>
            <a:r>
              <a:rPr lang="en-US" sz="1050" dirty="0"/>
              <a:t>c. </a:t>
            </a:r>
            <a:r>
              <a:rPr lang="en-US" sz="1050" dirty="0" err="1"/>
              <a:t>Energi</a:t>
            </a:r>
            <a:r>
              <a:rPr lang="en-US" sz="1050" dirty="0"/>
              <a:t> </a:t>
            </a:r>
            <a:r>
              <a:rPr lang="en-US" sz="1050" dirty="0" err="1"/>
              <a:t>dihasilkan</a:t>
            </a:r>
            <a:r>
              <a:rPr lang="en-US" sz="1050" dirty="0"/>
              <a:t> </a:t>
            </a:r>
            <a:r>
              <a:rPr lang="en-US" sz="1050" dirty="0" err="1"/>
              <a:t>dalam</a:t>
            </a:r>
            <a:r>
              <a:rPr lang="en-US" sz="1050" dirty="0"/>
              <a:t> </a:t>
            </a:r>
            <a:r>
              <a:rPr lang="en-US" sz="1050" dirty="0" err="1"/>
              <a:t>bentuk</a:t>
            </a:r>
            <a:r>
              <a:rPr lang="en-US" sz="1050" dirty="0"/>
              <a:t> 1 ATP, 3 NADH, dan 1 FADH2. </a:t>
            </a:r>
          </a:p>
          <a:p>
            <a:pPr>
              <a:buFontTx/>
              <a:buChar char="-"/>
            </a:pPr>
            <a:r>
              <a:rPr lang="en-US" sz="1050" dirty="0"/>
              <a:t>d. </a:t>
            </a:r>
            <a:r>
              <a:rPr lang="en-US" sz="1050" dirty="0" err="1"/>
              <a:t>Oksaloasetat</a:t>
            </a:r>
            <a:r>
              <a:rPr lang="en-US" sz="1050" dirty="0"/>
              <a:t> </a:t>
            </a:r>
            <a:r>
              <a:rPr lang="en-US" sz="1050" dirty="0" err="1"/>
              <a:t>diregenerasi</a:t>
            </a:r>
            <a:r>
              <a:rPr lang="en-US" sz="1050" dirty="0"/>
              <a:t> </a:t>
            </a:r>
            <a:r>
              <a:rPr lang="en-US" sz="1050" dirty="0" err="1"/>
              <a:t>untuk</a:t>
            </a:r>
            <a:r>
              <a:rPr lang="en-US" sz="1050" dirty="0"/>
              <a:t> </a:t>
            </a:r>
            <a:r>
              <a:rPr lang="en-US" sz="1050" dirty="0" err="1"/>
              <a:t>siklus</a:t>
            </a:r>
            <a:r>
              <a:rPr lang="en-US" sz="1050" dirty="0"/>
              <a:t> </a:t>
            </a:r>
            <a:r>
              <a:rPr lang="en-US" sz="1050" dirty="0" err="1"/>
              <a:t>berikutnya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r>
              <a:rPr lang="en-US" sz="1050" dirty="0"/>
              <a:t>Output per </a:t>
            </a:r>
            <a:r>
              <a:rPr lang="en-US" sz="1050" dirty="0" err="1"/>
              <a:t>siklus</a:t>
            </a:r>
            <a:r>
              <a:rPr lang="en-US" sz="1050" dirty="0"/>
              <a:t>:</a:t>
            </a:r>
          </a:p>
          <a:p>
            <a:pPr>
              <a:buFontTx/>
              <a:buChar char="-"/>
            </a:pPr>
            <a:r>
              <a:rPr lang="en-US" sz="1050" dirty="0"/>
              <a:t>2 CO</a:t>
            </a:r>
            <a:r>
              <a:rPr lang="en-US" sz="1050" baseline="-25000" dirty="0"/>
              <a:t>2</a:t>
            </a:r>
            <a:endParaRPr lang="en-US" sz="1050" dirty="0"/>
          </a:p>
          <a:p>
            <a:pPr>
              <a:buFontTx/>
              <a:buChar char="-"/>
            </a:pPr>
            <a:r>
              <a:rPr lang="en-US" sz="1050" dirty="0"/>
              <a:t>1 ATP (</a:t>
            </a:r>
            <a:r>
              <a:rPr lang="en-US" sz="1050" dirty="0" err="1"/>
              <a:t>atau</a:t>
            </a:r>
            <a:r>
              <a:rPr lang="en-US" sz="1050" dirty="0"/>
              <a:t> GTP)</a:t>
            </a:r>
          </a:p>
          <a:p>
            <a:pPr>
              <a:buFontTx/>
              <a:buChar char="-"/>
            </a:pPr>
            <a:r>
              <a:rPr lang="en-US" sz="1050" dirty="0"/>
              <a:t>3 NADH</a:t>
            </a:r>
          </a:p>
          <a:p>
            <a:pPr>
              <a:buFontTx/>
              <a:buChar char="-"/>
            </a:pPr>
            <a:r>
              <a:rPr lang="en-US" sz="1050" dirty="0"/>
              <a:t>1 FADH2 </a:t>
            </a:r>
          </a:p>
        </p:txBody>
      </p:sp>
    </p:spTree>
    <p:extLst>
      <p:ext uri="{BB962C8B-B14F-4D97-AF65-F5344CB8AC3E}">
        <p14:creationId xmlns:p14="http://schemas.microsoft.com/office/powerpoint/2010/main" val="830413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noProof="0" dirty="0" err="1"/>
              <a:t>Katabolisme</a:t>
            </a:r>
            <a:r>
              <a:rPr lang="en-US" noProof="0" dirty="0"/>
              <a:t> </a:t>
            </a:r>
            <a:r>
              <a:rPr lang="en-US" noProof="0" dirty="0" err="1"/>
              <a:t>Karbohidrat</a:t>
            </a:r>
            <a:endParaRPr lang="en-US" noProof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13107B8-D5B9-707A-E090-6F772B82DE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9321" y="1135295"/>
            <a:ext cx="11436331" cy="4993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Signifikansi</a:t>
            </a:r>
            <a:r>
              <a:rPr lang="en-US" sz="1100" dirty="0"/>
              <a:t>:  </a:t>
            </a:r>
          </a:p>
          <a:p>
            <a:pPr marL="0" indent="0">
              <a:buNone/>
            </a:pPr>
            <a:r>
              <a:rPr lang="en-US" sz="1100" dirty="0"/>
              <a:t>- </a:t>
            </a:r>
            <a:r>
              <a:rPr lang="en-US" sz="1100" dirty="0" err="1"/>
              <a:t>Menghubungkan</a:t>
            </a:r>
            <a:r>
              <a:rPr lang="en-US" sz="1100" dirty="0"/>
              <a:t> </a:t>
            </a:r>
            <a:r>
              <a:rPr lang="en-US" sz="1100" dirty="0" err="1"/>
              <a:t>glikolisis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rantai</a:t>
            </a:r>
            <a:r>
              <a:rPr lang="en-US" sz="1100" dirty="0"/>
              <a:t> </a:t>
            </a:r>
            <a:r>
              <a:rPr lang="en-US" sz="1100" dirty="0" err="1"/>
              <a:t>transpor</a:t>
            </a:r>
            <a:r>
              <a:rPr lang="en-US" sz="1100" dirty="0"/>
              <a:t> </a:t>
            </a:r>
            <a:r>
              <a:rPr lang="en-US" sz="1100" dirty="0" err="1"/>
              <a:t>elektron</a:t>
            </a:r>
            <a:r>
              <a:rPr lang="en-US" sz="1100" dirty="0"/>
              <a:t>.    </a:t>
            </a:r>
          </a:p>
          <a:p>
            <a:pPr>
              <a:buFontTx/>
              <a:buChar char="-"/>
            </a:pPr>
            <a:r>
              <a:rPr lang="en-US" sz="1100" dirty="0" err="1"/>
              <a:t>Menghasilkan</a:t>
            </a:r>
            <a:r>
              <a:rPr lang="en-US" sz="1100" dirty="0"/>
              <a:t> </a:t>
            </a:r>
            <a:r>
              <a:rPr lang="en-US" sz="1100" dirty="0" err="1"/>
              <a:t>prekursor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biosintesis</a:t>
            </a:r>
            <a:r>
              <a:rPr lang="en-US" sz="1100" dirty="0"/>
              <a:t>.</a:t>
            </a:r>
          </a:p>
          <a:p>
            <a:pPr marL="0" indent="0">
              <a:buNone/>
            </a:pPr>
            <a:r>
              <a:rPr lang="en-US" sz="1100" dirty="0"/>
              <a:t> </a:t>
            </a:r>
            <a:r>
              <a:rPr lang="en-US" sz="1100" dirty="0" err="1"/>
              <a:t>Regulasi</a:t>
            </a:r>
            <a:r>
              <a:rPr lang="en-US" sz="1100" dirty="0"/>
              <a:t>:    </a:t>
            </a:r>
          </a:p>
          <a:p>
            <a:pPr>
              <a:buFontTx/>
              <a:buChar char="-"/>
            </a:pPr>
            <a:r>
              <a:rPr lang="en-US" sz="1100" dirty="0" err="1"/>
              <a:t>Diatur</a:t>
            </a:r>
            <a:r>
              <a:rPr lang="en-US" sz="1100" dirty="0"/>
              <a:t> oleh </a:t>
            </a:r>
            <a:r>
              <a:rPr lang="en-US" sz="1100" dirty="0" err="1"/>
              <a:t>ketersediaan</a:t>
            </a:r>
            <a:r>
              <a:rPr lang="en-US" sz="1100" dirty="0"/>
              <a:t> </a:t>
            </a:r>
            <a:r>
              <a:rPr lang="en-US" sz="1100" dirty="0" err="1"/>
              <a:t>substrat</a:t>
            </a:r>
            <a:r>
              <a:rPr lang="en-US" sz="1100" dirty="0"/>
              <a:t> dan </a:t>
            </a:r>
            <a:r>
              <a:rPr lang="en-US" sz="1100" dirty="0" err="1"/>
              <a:t>tingkat</a:t>
            </a:r>
            <a:r>
              <a:rPr lang="en-US" sz="1100" dirty="0"/>
              <a:t> </a:t>
            </a:r>
            <a:r>
              <a:rPr lang="en-US" sz="1100" dirty="0" err="1"/>
              <a:t>energi</a:t>
            </a:r>
            <a:r>
              <a:rPr lang="en-US" sz="1100" dirty="0"/>
              <a:t> sel.</a:t>
            </a:r>
          </a:p>
          <a:p>
            <a:pPr marL="0" indent="0">
              <a:buNone/>
            </a:pPr>
            <a:r>
              <a:rPr lang="en-US" sz="1100" b="1" dirty="0"/>
              <a:t>3. </a:t>
            </a:r>
            <a:r>
              <a:rPr lang="en-US" sz="1100" b="1" dirty="0" err="1"/>
              <a:t>Respirasi</a:t>
            </a:r>
            <a:r>
              <a:rPr lang="en-US" sz="1100" b="1" dirty="0"/>
              <a:t> </a:t>
            </a:r>
            <a:r>
              <a:rPr lang="en-US" sz="1100" b="1" dirty="0" err="1"/>
              <a:t>Aerob</a:t>
            </a:r>
            <a:r>
              <a:rPr lang="en-US" sz="1100" b="1" dirty="0"/>
              <a:t> dan </a:t>
            </a:r>
            <a:r>
              <a:rPr lang="en-US" sz="1100" b="1" dirty="0" err="1"/>
              <a:t>Respirasi</a:t>
            </a:r>
            <a:r>
              <a:rPr lang="en-US" sz="1100" b="1" dirty="0"/>
              <a:t> </a:t>
            </a:r>
            <a:r>
              <a:rPr lang="en-US" sz="1100" b="1" dirty="0" err="1"/>
              <a:t>Anearob</a:t>
            </a:r>
            <a:r>
              <a:rPr lang="en-US" sz="1100" dirty="0"/>
              <a:t>:</a:t>
            </a:r>
          </a:p>
          <a:p>
            <a:pPr marL="0" indent="0">
              <a:buNone/>
            </a:pPr>
            <a:r>
              <a:rPr lang="en-US" sz="1100" dirty="0" err="1"/>
              <a:t>Merupakan</a:t>
            </a:r>
            <a:r>
              <a:rPr lang="en-US" sz="1100" dirty="0"/>
              <a:t> proses </a:t>
            </a:r>
            <a:r>
              <a:rPr lang="en-US" sz="1100" dirty="0" err="1"/>
              <a:t>pernaasan</a:t>
            </a:r>
            <a:r>
              <a:rPr lang="en-US" sz="1100" dirty="0"/>
              <a:t> yang </a:t>
            </a:r>
            <a:r>
              <a:rPr lang="en-US" sz="1100" dirty="0" err="1"/>
              <a:t>membutuhkan</a:t>
            </a:r>
            <a:r>
              <a:rPr lang="en-US" sz="1100" dirty="0"/>
              <a:t> </a:t>
            </a:r>
            <a:r>
              <a:rPr lang="en-US" sz="1100" dirty="0" err="1"/>
              <a:t>oksigen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udara</a:t>
            </a:r>
            <a:r>
              <a:rPr lang="en-US" sz="1100" dirty="0"/>
              <a:t>.	</a:t>
            </a:r>
          </a:p>
          <a:p>
            <a:pPr marL="0" indent="0">
              <a:buNone/>
            </a:pPr>
            <a:r>
              <a:rPr lang="en-US" sz="1100" dirty="0" err="1"/>
              <a:t>Respirasi</a:t>
            </a:r>
            <a:r>
              <a:rPr lang="en-US" sz="1100" dirty="0"/>
              <a:t> </a:t>
            </a:r>
            <a:r>
              <a:rPr lang="en-US" sz="1100" dirty="0" err="1"/>
              <a:t>anaerob</a:t>
            </a:r>
            <a:r>
              <a:rPr lang="en-US" sz="1100" dirty="0"/>
              <a:t> </a:t>
            </a:r>
            <a:r>
              <a:rPr lang="en-US" sz="1100" dirty="0" err="1"/>
              <a:t>disebut</a:t>
            </a:r>
            <a:r>
              <a:rPr lang="en-US" sz="1100" dirty="0"/>
              <a:t> pula </a:t>
            </a:r>
            <a:r>
              <a:rPr lang="en-US" sz="1100" dirty="0" err="1"/>
              <a:t>fermentasi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respirasi</a:t>
            </a:r>
            <a:r>
              <a:rPr lang="en-US" sz="1100" dirty="0"/>
              <a:t> </a:t>
            </a:r>
            <a:r>
              <a:rPr lang="en-US" sz="1100" dirty="0" err="1"/>
              <a:t>intramolekul</a:t>
            </a:r>
            <a:r>
              <a:rPr lang="en-US" sz="1100" dirty="0"/>
              <a:t>. </a:t>
            </a:r>
            <a:r>
              <a:rPr lang="en-US" sz="1100" dirty="0" err="1"/>
              <a:t>Tujuan</a:t>
            </a:r>
            <a:r>
              <a:rPr lang="en-US" sz="1100" dirty="0"/>
              <a:t> </a:t>
            </a:r>
            <a:r>
              <a:rPr lang="en-US" sz="1100" dirty="0" err="1"/>
              <a:t>fermentasi</a:t>
            </a:r>
            <a:r>
              <a:rPr lang="en-US" sz="1100" dirty="0"/>
              <a:t> </a:t>
            </a:r>
            <a:r>
              <a:rPr lang="en-US" sz="1100" dirty="0" err="1"/>
              <a:t>sama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respirasi</a:t>
            </a:r>
            <a:r>
              <a:rPr lang="en-US" sz="1100" dirty="0"/>
              <a:t> </a:t>
            </a:r>
            <a:r>
              <a:rPr lang="en-US" sz="1100" dirty="0" err="1"/>
              <a:t>aerob</a:t>
            </a:r>
            <a:r>
              <a:rPr lang="en-US" sz="1100" dirty="0"/>
              <a:t>, </a:t>
            </a:r>
            <a:r>
              <a:rPr lang="en-US" sz="1100" dirty="0" err="1"/>
              <a:t>yaitu</a:t>
            </a:r>
            <a:r>
              <a:rPr lang="en-US" sz="1100" dirty="0"/>
              <a:t> </a:t>
            </a:r>
            <a:r>
              <a:rPr lang="en-US" sz="1100" dirty="0" err="1"/>
              <a:t>mendapatkan</a:t>
            </a:r>
            <a:r>
              <a:rPr lang="en-US" sz="1100" dirty="0"/>
              <a:t> </a:t>
            </a:r>
            <a:r>
              <a:rPr lang="en-US" sz="1100" dirty="0" err="1"/>
              <a:t>energi</a:t>
            </a:r>
            <a:r>
              <a:rPr lang="en-US" sz="1100" dirty="0"/>
              <a:t>. Hanya </a:t>
            </a:r>
            <a:r>
              <a:rPr lang="en-US" sz="1100" dirty="0" err="1"/>
              <a:t>saja</a:t>
            </a:r>
            <a:r>
              <a:rPr lang="en-US" sz="1100" dirty="0"/>
              <a:t> </a:t>
            </a:r>
            <a:r>
              <a:rPr lang="en-US" sz="1100" dirty="0" err="1"/>
              <a:t>energi</a:t>
            </a:r>
            <a:r>
              <a:rPr lang="en-US" sz="1100" dirty="0"/>
              <a:t> yang </a:t>
            </a:r>
            <a:r>
              <a:rPr lang="en-US" sz="1100" dirty="0" err="1"/>
              <a:t>dihasilkan</a:t>
            </a:r>
            <a:r>
              <a:rPr lang="en-US" sz="1100" dirty="0"/>
              <a:t> </a:t>
            </a:r>
            <a:r>
              <a:rPr lang="en-US" sz="1100" dirty="0" err="1"/>
              <a:t>jauh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sedikit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1321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24E6E-27EF-2F57-BD1F-904FF6A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 err="1"/>
              <a:t>Anabolisme</a:t>
            </a:r>
            <a:r>
              <a:rPr lang="en-US" dirty="0"/>
              <a:t> </a:t>
            </a:r>
            <a:r>
              <a:rPr lang="en-US" dirty="0" err="1"/>
              <a:t>Karbohidrat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61DD-48C4-BF83-7463-FEE0100AF1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7764" y="1104472"/>
            <a:ext cx="11416472" cy="51422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ciri</a:t>
            </a:r>
            <a:r>
              <a:rPr lang="en-US" sz="1100" dirty="0"/>
              <a:t> </a:t>
            </a:r>
            <a:r>
              <a:rPr lang="en-US" sz="1100" dirty="0" err="1"/>
              <a:t>hidup</a:t>
            </a:r>
            <a:r>
              <a:rPr lang="en-US" sz="1100" dirty="0"/>
              <a:t> yang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dimiliki</a:t>
            </a:r>
            <a:r>
              <a:rPr lang="en-US" sz="1100" dirty="0"/>
              <a:t> oleh </a:t>
            </a:r>
            <a:r>
              <a:rPr lang="en-US" sz="1100" dirty="0" err="1"/>
              <a:t>tumbuhan</a:t>
            </a:r>
            <a:r>
              <a:rPr lang="en-US" sz="1100" dirty="0"/>
              <a:t> </a:t>
            </a:r>
            <a:r>
              <a:rPr lang="en-US" sz="1100" dirty="0" err="1"/>
              <a:t>hijau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fotosintesis</a:t>
            </a:r>
            <a:r>
              <a:rPr lang="en-US" sz="1100" dirty="0"/>
              <a:t>. </a:t>
            </a:r>
          </a:p>
          <a:p>
            <a:pPr>
              <a:lnSpc>
                <a:spcPct val="100000"/>
              </a:lnSpc>
            </a:pPr>
            <a:r>
              <a:rPr lang="en-US" sz="1100" dirty="0" err="1"/>
              <a:t>Fotosintesis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</a:t>
            </a:r>
            <a:r>
              <a:rPr lang="en-US" sz="1100" dirty="0" err="1"/>
              <a:t>sebuah</a:t>
            </a:r>
            <a:r>
              <a:rPr lang="en-US" sz="1100" dirty="0"/>
              <a:t> proses </a:t>
            </a:r>
            <a:r>
              <a:rPr lang="en-US" sz="1100" dirty="0" err="1"/>
              <a:t>pengubahan</a:t>
            </a:r>
            <a:r>
              <a:rPr lang="en-US" sz="1100" dirty="0"/>
              <a:t> </a:t>
            </a:r>
            <a:r>
              <a:rPr lang="en-US" sz="1100" dirty="0" err="1"/>
              <a:t>zat</a:t>
            </a:r>
            <a:r>
              <a:rPr lang="en-US" sz="1100" dirty="0"/>
              <a:t> </a:t>
            </a:r>
            <a:r>
              <a:rPr lang="en-US" sz="1100" dirty="0" err="1"/>
              <a:t>anorganik</a:t>
            </a:r>
            <a:r>
              <a:rPr lang="en-US" sz="1100" dirty="0"/>
              <a:t> H</a:t>
            </a:r>
            <a:r>
              <a:rPr lang="en-US" sz="1100" baseline="-25000" dirty="0"/>
              <a:t>2</a:t>
            </a:r>
            <a:r>
              <a:rPr lang="en-US" sz="1100" dirty="0"/>
              <a:t>O dan CO</a:t>
            </a:r>
            <a:r>
              <a:rPr lang="en-US" sz="1100" baseline="-25000" dirty="0"/>
              <a:t>2</a:t>
            </a:r>
            <a:r>
              <a:rPr lang="en-US" sz="1100" dirty="0"/>
              <a:t> oleh </a:t>
            </a:r>
            <a:r>
              <a:rPr lang="en-US" sz="1100" dirty="0" err="1"/>
              <a:t>klorofil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zat</a:t>
            </a:r>
            <a:r>
              <a:rPr lang="en-US" sz="1100" dirty="0"/>
              <a:t> </a:t>
            </a:r>
            <a:r>
              <a:rPr lang="en-US" sz="1100" dirty="0" err="1"/>
              <a:t>organik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bantuan</a:t>
            </a:r>
            <a:r>
              <a:rPr lang="en-US" sz="1100" dirty="0"/>
              <a:t> </a:t>
            </a:r>
            <a:r>
              <a:rPr lang="en-US" sz="1100" dirty="0" err="1"/>
              <a:t>cahaya</a:t>
            </a:r>
            <a:r>
              <a:rPr lang="en-US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Ada </a:t>
            </a:r>
            <a:r>
              <a:rPr lang="en-US" sz="1100" dirty="0" err="1"/>
              <a:t>tiga</a:t>
            </a:r>
            <a:r>
              <a:rPr lang="en-US" sz="1100" dirty="0"/>
              <a:t> </a:t>
            </a:r>
            <a:r>
              <a:rPr lang="en-US" sz="1100" dirty="0" err="1"/>
              <a:t>macam</a:t>
            </a:r>
            <a:r>
              <a:rPr lang="en-US" sz="1100" dirty="0"/>
              <a:t> </a:t>
            </a:r>
            <a:r>
              <a:rPr lang="en-US" sz="1100" dirty="0" err="1"/>
              <a:t>pengikatan</a:t>
            </a:r>
            <a:r>
              <a:rPr lang="en-US" sz="1100" dirty="0"/>
              <a:t> CO</a:t>
            </a:r>
            <a:r>
              <a:rPr lang="en-US" sz="1100" baseline="-25000" dirty="0"/>
              <a:t>2 </a:t>
            </a:r>
            <a:r>
              <a:rPr lang="en-US" sz="1100" dirty="0"/>
              <a:t>pada </a:t>
            </a:r>
            <a:r>
              <a:rPr lang="en-US" sz="1100" dirty="0" err="1"/>
              <a:t>tumbuhan</a:t>
            </a:r>
            <a:r>
              <a:rPr lang="en-US" sz="1100" dirty="0"/>
              <a:t>, </a:t>
            </a:r>
            <a:r>
              <a:rPr lang="en-US" sz="1100" dirty="0" err="1"/>
              <a:t>yaitu</a:t>
            </a:r>
            <a:r>
              <a:rPr lang="en-US" sz="1100" dirty="0"/>
              <a:t> C</a:t>
            </a:r>
            <a:r>
              <a:rPr lang="en-US" sz="1100" baseline="-25000" dirty="0"/>
              <a:t>3</a:t>
            </a:r>
            <a:r>
              <a:rPr lang="en-US" sz="1100" dirty="0"/>
              <a:t>, C</a:t>
            </a:r>
            <a:r>
              <a:rPr lang="en-US" sz="1100" baseline="-25000" dirty="0"/>
              <a:t>4</a:t>
            </a:r>
            <a:r>
              <a:rPr lang="en-US" sz="1100" dirty="0"/>
              <a:t> dan CAM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dirty="0" err="1"/>
              <a:t>Tahap-tahap</a:t>
            </a:r>
            <a:r>
              <a:rPr lang="en-US" sz="1100" b="1" dirty="0"/>
              <a:t> </a:t>
            </a:r>
            <a:r>
              <a:rPr lang="en-US" sz="1100" b="1" dirty="0" err="1"/>
              <a:t>fotosintesis</a:t>
            </a:r>
            <a:r>
              <a:rPr lang="en-US" sz="11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1. </a:t>
            </a:r>
            <a:r>
              <a:rPr lang="en-US" sz="1100" dirty="0" err="1"/>
              <a:t>Reaksi</a:t>
            </a:r>
            <a:r>
              <a:rPr lang="en-US" sz="1100" dirty="0"/>
              <a:t> </a:t>
            </a:r>
            <a:r>
              <a:rPr lang="en-US" sz="1100" dirty="0" err="1"/>
              <a:t>Terang</a:t>
            </a:r>
            <a:r>
              <a:rPr lang="en-US" sz="1100" dirty="0"/>
              <a:t>: 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a. </a:t>
            </a:r>
            <a:r>
              <a:rPr lang="en-US" sz="1100" dirty="0" err="1"/>
              <a:t>Terjadi</a:t>
            </a:r>
            <a:r>
              <a:rPr lang="en-US" sz="1100" dirty="0"/>
              <a:t> di </a:t>
            </a:r>
            <a:r>
              <a:rPr lang="en-US" sz="1100" dirty="0" err="1"/>
              <a:t>membran</a:t>
            </a:r>
            <a:r>
              <a:rPr lang="en-US" sz="1100" dirty="0"/>
              <a:t> </a:t>
            </a:r>
            <a:r>
              <a:rPr lang="en-US" sz="1100" dirty="0" err="1"/>
              <a:t>tilakoid</a:t>
            </a:r>
            <a:r>
              <a:rPr lang="en-US" sz="1100" dirty="0"/>
              <a:t> </a:t>
            </a:r>
            <a:r>
              <a:rPr lang="en-US" sz="1100" dirty="0" err="1"/>
              <a:t>kloroplas</a:t>
            </a:r>
            <a:r>
              <a:rPr lang="en-US" sz="11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b. </a:t>
            </a:r>
            <a:r>
              <a:rPr lang="en-US" sz="1100" dirty="0" err="1"/>
              <a:t>Membutuhkan</a:t>
            </a:r>
            <a:r>
              <a:rPr lang="en-US" sz="1100" dirty="0"/>
              <a:t> </a:t>
            </a:r>
            <a:r>
              <a:rPr lang="en-US" sz="1100" dirty="0" err="1"/>
              <a:t>energi</a:t>
            </a:r>
            <a:r>
              <a:rPr lang="en-US" sz="1100" dirty="0"/>
              <a:t> </a:t>
            </a:r>
            <a:r>
              <a:rPr lang="en-US" sz="1100" dirty="0" err="1"/>
              <a:t>cahaya</a:t>
            </a:r>
            <a:r>
              <a:rPr lang="en-US" sz="1100" dirty="0"/>
              <a:t>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c. </a:t>
            </a:r>
            <a:r>
              <a:rPr lang="en-US" sz="1100" dirty="0" err="1"/>
              <a:t>Tahapan</a:t>
            </a:r>
            <a:r>
              <a:rPr lang="en-US" sz="1100" dirty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- Cahaya </a:t>
            </a:r>
            <a:r>
              <a:rPr lang="en-US" sz="1100" dirty="0" err="1"/>
              <a:t>diserap</a:t>
            </a:r>
            <a:r>
              <a:rPr lang="en-US" sz="1100" dirty="0"/>
              <a:t> oleh </a:t>
            </a:r>
            <a:r>
              <a:rPr lang="en-US" sz="1100" dirty="0" err="1"/>
              <a:t>klorofil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- Air </a:t>
            </a:r>
            <a:r>
              <a:rPr lang="en-US" sz="1100" dirty="0" err="1"/>
              <a:t>dipecah</a:t>
            </a:r>
            <a:r>
              <a:rPr lang="en-US" sz="1100" dirty="0"/>
              <a:t> (</a:t>
            </a:r>
            <a:r>
              <a:rPr lang="en-US" sz="1100" dirty="0" err="1"/>
              <a:t>fotolisis</a:t>
            </a:r>
            <a:r>
              <a:rPr lang="en-US" sz="1100" dirty="0"/>
              <a:t>), </a:t>
            </a:r>
            <a:r>
              <a:rPr lang="en-US" sz="1100" dirty="0" err="1"/>
              <a:t>menghasilkan</a:t>
            </a:r>
            <a:r>
              <a:rPr lang="en-US" sz="1100" dirty="0"/>
              <a:t> </a:t>
            </a:r>
            <a:r>
              <a:rPr lang="en-US" sz="1100" dirty="0" err="1"/>
              <a:t>elektron</a:t>
            </a:r>
            <a:r>
              <a:rPr lang="en-US" sz="1100" dirty="0"/>
              <a:t>, H</a:t>
            </a:r>
            <a:r>
              <a:rPr lang="en-US" sz="1100" baseline="30000" dirty="0"/>
              <a:t>+</a:t>
            </a:r>
            <a:r>
              <a:rPr lang="en-US" sz="1100" dirty="0"/>
              <a:t>, dan O</a:t>
            </a:r>
            <a:r>
              <a:rPr lang="en-US" sz="1100" baseline="-25000" dirty="0"/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baseline="-25000" dirty="0"/>
              <a:t>  </a:t>
            </a:r>
            <a:r>
              <a:rPr lang="en-US" sz="1100" dirty="0"/>
              <a:t>- </a:t>
            </a:r>
            <a:r>
              <a:rPr lang="en-US" sz="1100" dirty="0" err="1"/>
              <a:t>Elektron</a:t>
            </a:r>
            <a:r>
              <a:rPr lang="en-US" sz="1100" dirty="0"/>
              <a:t> </a:t>
            </a:r>
            <a:r>
              <a:rPr lang="en-US" sz="1100" dirty="0" err="1"/>
              <a:t>mengalir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</a:t>
            </a:r>
            <a:r>
              <a:rPr lang="en-US" sz="1100" dirty="0" err="1"/>
              <a:t>rantai</a:t>
            </a:r>
            <a:r>
              <a:rPr lang="en-US" sz="1100" dirty="0"/>
              <a:t> </a:t>
            </a:r>
            <a:r>
              <a:rPr lang="en-US" sz="1100" dirty="0" err="1"/>
              <a:t>transpor</a:t>
            </a:r>
            <a:r>
              <a:rPr lang="en-US" sz="1100" dirty="0"/>
              <a:t> </a:t>
            </a:r>
            <a:r>
              <a:rPr lang="en-US" sz="1100" dirty="0" err="1"/>
              <a:t>elektron</a:t>
            </a:r>
            <a:r>
              <a:rPr lang="en-US" sz="11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- ATP </a:t>
            </a:r>
            <a:r>
              <a:rPr lang="en-US" sz="1100" dirty="0" err="1"/>
              <a:t>dibentuk</a:t>
            </a:r>
            <a:r>
              <a:rPr lang="en-US" sz="1100" dirty="0"/>
              <a:t> </a:t>
            </a:r>
            <a:r>
              <a:rPr lang="en-US" sz="1100" dirty="0" err="1"/>
              <a:t>melalui</a:t>
            </a:r>
            <a:r>
              <a:rPr lang="en-US" sz="1100" dirty="0"/>
              <a:t> </a:t>
            </a:r>
            <a:r>
              <a:rPr lang="en-US" sz="1100" dirty="0" err="1"/>
              <a:t>fotofosforilasi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- NADPH </a:t>
            </a:r>
            <a:r>
              <a:rPr lang="en-US" sz="1100" dirty="0" err="1"/>
              <a:t>dibentuk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NADP+ dan </a:t>
            </a:r>
            <a:r>
              <a:rPr lang="en-US" sz="1100" dirty="0" err="1"/>
              <a:t>elektronHasil</a:t>
            </a:r>
            <a:r>
              <a:rPr lang="en-US" sz="1100" dirty="0"/>
              <a:t>: ATP dan NADPH (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reaksi</a:t>
            </a:r>
            <a:r>
              <a:rPr lang="en-US" sz="1100" dirty="0"/>
              <a:t> </a:t>
            </a:r>
            <a:r>
              <a:rPr lang="en-US" sz="1100" dirty="0" err="1"/>
              <a:t>gelap</a:t>
            </a:r>
            <a:r>
              <a:rPr lang="en-US" sz="1100" dirty="0"/>
              <a:t>), O</a:t>
            </a:r>
            <a:r>
              <a:rPr lang="en-US" sz="1100" baseline="-25000" dirty="0"/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 err="1"/>
              <a:t>Reaksi</a:t>
            </a:r>
            <a:r>
              <a:rPr lang="en-US" sz="1100" dirty="0"/>
              <a:t> </a:t>
            </a:r>
            <a:r>
              <a:rPr lang="en-US" sz="1100" dirty="0" err="1"/>
              <a:t>Gelap</a:t>
            </a:r>
            <a:r>
              <a:rPr lang="en-US" sz="1100" dirty="0"/>
              <a:t> (</a:t>
            </a:r>
            <a:r>
              <a:rPr lang="en-US" sz="1100" dirty="0" err="1"/>
              <a:t>Siklus</a:t>
            </a:r>
            <a:r>
              <a:rPr lang="en-US" sz="1100" dirty="0"/>
              <a:t> Calvin):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a. </a:t>
            </a:r>
            <a:r>
              <a:rPr lang="en-US" sz="1100" dirty="0" err="1"/>
              <a:t>Terjadi</a:t>
            </a:r>
            <a:r>
              <a:rPr lang="en-US" sz="1100" dirty="0"/>
              <a:t> di stroma </a:t>
            </a:r>
            <a:r>
              <a:rPr lang="en-US" sz="1100" dirty="0" err="1"/>
              <a:t>kloroplas</a:t>
            </a:r>
            <a:r>
              <a:rPr lang="en-US" sz="11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b.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memerlukan</a:t>
            </a:r>
            <a:r>
              <a:rPr lang="en-US" sz="1100" dirty="0"/>
              <a:t> </a:t>
            </a:r>
            <a:r>
              <a:rPr lang="en-US" sz="1100" dirty="0" err="1"/>
              <a:t>cahaya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langsung</a:t>
            </a:r>
            <a:r>
              <a:rPr lang="en-US" sz="11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c. </a:t>
            </a:r>
            <a:r>
              <a:rPr lang="en-US" sz="1100" dirty="0" err="1"/>
              <a:t>Menggunakan</a:t>
            </a:r>
            <a:r>
              <a:rPr lang="en-US" sz="1100" dirty="0"/>
              <a:t> ATP dan NADPH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reaksi</a:t>
            </a:r>
            <a:r>
              <a:rPr lang="en-US" sz="1100" dirty="0"/>
              <a:t> </a:t>
            </a:r>
            <a:r>
              <a:rPr lang="en-US" sz="1100" dirty="0" err="1"/>
              <a:t>terang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1A70D1-886A-4E64-908E-5D19892987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DBB1DE1-A213-4972-9BBA-B814DE80B0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B9ACB-773B-4835-AD8E-5FF0A49AE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1863</Words>
  <Application>Microsoft Office PowerPoint</Application>
  <PresentationFormat>Widescreen</PresentationFormat>
  <Paragraphs>190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??</vt:lpstr>
      <vt:lpstr>Aptos</vt:lpstr>
      <vt:lpstr>Arial</vt:lpstr>
      <vt:lpstr>Berlin Sans FB Demi</vt:lpstr>
      <vt:lpstr>Calibri</vt:lpstr>
      <vt:lpstr>Gill Sans MT</vt:lpstr>
      <vt:lpstr>Google Sans</vt:lpstr>
      <vt:lpstr>Impact</vt:lpstr>
      <vt:lpstr>Badge</vt:lpstr>
      <vt:lpstr>Metabolisme</vt:lpstr>
      <vt:lpstr>Isi</vt:lpstr>
      <vt:lpstr>Metabolisme</vt:lpstr>
      <vt:lpstr>Enzim</vt:lpstr>
      <vt:lpstr>Enzim</vt:lpstr>
      <vt:lpstr>Katabolisme Karbohidrat</vt:lpstr>
      <vt:lpstr>Katabolisme Karbohidrat</vt:lpstr>
      <vt:lpstr>Katabolisme Karbohidrat</vt:lpstr>
      <vt:lpstr>Anabolisme Karbohidrat</vt:lpstr>
      <vt:lpstr>Anabolisme Karbohidrat</vt:lpstr>
      <vt:lpstr>Keterkaikan Proses Katabolisme dan Anabolisme</vt:lpstr>
      <vt:lpstr>PowerPoint Presentation</vt:lpstr>
      <vt:lpstr>Selesai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strategy</dc:title>
  <cp:lastModifiedBy>S Ginting</cp:lastModifiedBy>
  <cp:revision>1</cp:revision>
  <dcterms:created xsi:type="dcterms:W3CDTF">2024-01-21T15:23:29Z</dcterms:created>
  <dcterms:modified xsi:type="dcterms:W3CDTF">2024-08-17T13:49:05Z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