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9" r:id="rId3"/>
    <p:sldId id="270" r:id="rId4"/>
    <p:sldId id="271" r:id="rId5"/>
    <p:sldId id="273" r:id="rId6"/>
    <p:sldId id="274" r:id="rId7"/>
    <p:sldId id="275" r:id="rId8"/>
    <p:sldId id="276" r:id="rId9"/>
    <p:sldId id="277" r:id="rId10"/>
    <p:sldId id="278" r:id="rId11"/>
    <p:sldId id="27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9/29/2013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Frank currently uses</a:t>
            </a:r>
            <a:r>
              <a:rPr lang="en-US" baseline="0" dirty="0" smtClean="0"/>
              <a:t> Mauricio </a:t>
            </a:r>
            <a:r>
              <a:rPr lang="en-US" baseline="0" dirty="0" err="1" smtClean="0"/>
              <a:t>Scheffer’s</a:t>
            </a:r>
            <a:r>
              <a:rPr lang="en-US" baseline="0" dirty="0" smtClean="0"/>
              <a:t> </a:t>
            </a:r>
            <a:r>
              <a:rPr lang="en-US" baseline="0" dirty="0" err="1" smtClean="0"/>
              <a:t>FsConneg</a:t>
            </a:r>
            <a:r>
              <a:rPr lang="en-US" baseline="0" dirty="0" smtClean="0"/>
              <a:t> library, now in </a:t>
            </a:r>
            <a:r>
              <a:rPr lang="en-US" baseline="0" dirty="0" err="1" smtClean="0"/>
              <a:t>FSharpx.Http</a:t>
            </a:r>
            <a:r>
              <a:rPr lang="en-US" baseline="0" dirty="0" smtClean="0"/>
              <a:t>. </a:t>
            </a:r>
            <a:r>
              <a:rPr lang="en-US" baseline="0" dirty="0" err="1" smtClean="0"/>
              <a:t>System.Net.Http</a:t>
            </a:r>
            <a:r>
              <a:rPr lang="en-US" baseline="0" dirty="0" smtClean="0"/>
              <a:t> has a similar mechanism, but it’s currently still a little heavy as they work out the kinks in preparation for the RC. </a:t>
            </a:r>
            <a:r>
              <a:rPr lang="en-US" baseline="0" dirty="0" err="1" smtClean="0"/>
              <a:t>FsConneg</a:t>
            </a:r>
            <a:r>
              <a:rPr lang="en-US" baseline="0" dirty="0" smtClean="0"/>
              <a:t> provides a mechanism for submitting the Accept headers and a list of supported formats and returns the best match. </a:t>
            </a:r>
            <a:r>
              <a:rPr lang="en-US" baseline="0" dirty="0" err="1" smtClean="0"/>
              <a:t>negotiateMediaType</a:t>
            </a:r>
            <a:r>
              <a:rPr lang="en-US" baseline="0" dirty="0" smtClean="0"/>
              <a:t> wraps that with the selection of the appropriate formatter, of type </a:t>
            </a:r>
            <a:r>
              <a:rPr lang="en-US" baseline="0" dirty="0" err="1" smtClean="0"/>
              <a:t>System.Net.Http.Formatting.MediaTypeFormatter</a:t>
            </a:r>
            <a:r>
              <a:rPr lang="en-US" baseline="0" dirty="0" smtClean="0"/>
              <a:t>, and returns the </a:t>
            </a:r>
            <a:r>
              <a:rPr lang="en-US" baseline="0" smtClean="0"/>
              <a:t>formatted content.</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11</a:t>
            </a:fld>
            <a:endParaRPr lang="en-US"/>
          </a:p>
        </p:txBody>
      </p:sp>
    </p:spTree>
    <p:extLst>
      <p:ext uri="{BB962C8B-B14F-4D97-AF65-F5344CB8AC3E}">
        <p14:creationId xmlns:p14="http://schemas.microsoft.com/office/powerpoint/2010/main" val="379118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91134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may be new to some, but this resource is not the same as the collection</a:t>
            </a:r>
            <a:r>
              <a:rPr lang="en-US" baseline="0" dirty="0" smtClean="0"/>
              <a:t> of items at /items.</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13587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Resources may be directly returned</a:t>
            </a:r>
            <a:r>
              <a:rPr lang="en-US" baseline="0" dirty="0" smtClean="0"/>
              <a:t> in a response. In the beginning, when most HTTP applications served static files, this was common. However, Resources are not equivalent to the representation returned to the client, even if they appear identical. Unlike editing files locally, if you were to edit a file returned from an HTTP application, you would not be editing the original file. You would need to re-submit the file to the server, if allowed, and then the server would need to take the content you supplied and update the original Resource.</a:t>
            </a:r>
          </a:p>
          <a:p>
            <a:endParaRPr lang="en-US" baseline="0" dirty="0" smtClean="0"/>
          </a:p>
          <a:p>
            <a:r>
              <a:rPr lang="en-US" baseline="0" dirty="0" smtClean="0"/>
              <a:t>It is thus reasonable to understand that a Resource can be represented in more than one way. A JSON representation is just as valid as XML, HTML, or even an image.</a:t>
            </a:r>
            <a:endParaRPr lang="en-US" dirty="0" smtClean="0"/>
          </a:p>
          <a:p>
            <a:endParaRPr lang="en-US" dirty="0" smtClean="0"/>
          </a:p>
          <a:p>
            <a:r>
              <a:rPr lang="en-US" dirty="0" smtClean="0"/>
              <a:t>Content</a:t>
            </a:r>
            <a:r>
              <a:rPr lang="en-US" baseline="0" dirty="0" smtClean="0"/>
              <a:t> negotiation, or “</a:t>
            </a:r>
            <a:r>
              <a:rPr lang="en-US" baseline="0" dirty="0" err="1" smtClean="0"/>
              <a:t>conneg</a:t>
            </a:r>
            <a:r>
              <a:rPr lang="en-US" baseline="0" dirty="0" smtClean="0"/>
              <a:t>,” is a cross-cutting concern that allows HTTP applications to select an appropriate representation to send in the response message. The actual execution of this selection could occur either at the top-level or at the lowest-level of a composed HTTP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15984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those with a stronger</a:t>
            </a:r>
            <a:r>
              <a:rPr lang="en-US" baseline="0" dirty="0" smtClean="0"/>
              <a:t> bent towards building web sites, Mauricio </a:t>
            </a:r>
            <a:r>
              <a:rPr lang="en-US" baseline="0" dirty="0" err="1" smtClean="0"/>
              <a:t>Scheffer’s</a:t>
            </a:r>
            <a:r>
              <a:rPr lang="en-US" baseline="0" dirty="0" smtClean="0"/>
              <a:t> Figment may be a closer match to your taste.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170633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8</a:t>
            </a:fld>
            <a:endParaRPr lang="en-US"/>
          </a:p>
        </p:txBody>
      </p:sp>
    </p:spTree>
    <p:extLst>
      <p:ext uri="{BB962C8B-B14F-4D97-AF65-F5344CB8AC3E}">
        <p14:creationId xmlns:p14="http://schemas.microsoft.com/office/powerpoint/2010/main" val="174908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9</a:t>
            </a:fld>
            <a:endParaRPr lang="en-US"/>
          </a:p>
        </p:txBody>
      </p:sp>
    </p:spTree>
    <p:extLst>
      <p:ext uri="{BB962C8B-B14F-4D97-AF65-F5344CB8AC3E}">
        <p14:creationId xmlns:p14="http://schemas.microsoft.com/office/powerpoint/2010/main" val="339753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10</a:t>
            </a:fld>
            <a:endParaRPr lang="en-US"/>
          </a:p>
        </p:txBody>
      </p:sp>
    </p:spTree>
    <p:extLst>
      <p:ext uri="{BB962C8B-B14F-4D97-AF65-F5344CB8AC3E}">
        <p14:creationId xmlns:p14="http://schemas.microsoft.com/office/powerpoint/2010/main" val="44178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9/29/2013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9/29/2013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9/29/2013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9/29/2013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dirty="0" smtClean="0"/>
              <a:t>The Functional </a:t>
            </a:r>
            <a:r>
              <a:rPr lang="en-US" dirty="0" smtClean="0"/>
              <a:t>Web </a:t>
            </a:r>
            <a:endParaRPr lang="en-US" dirty="0"/>
          </a:p>
        </p:txBody>
      </p:sp>
      <p:sp>
        <p:nvSpPr>
          <p:cNvPr id="5" name="Subtitle 2"/>
          <p:cNvSpPr>
            <a:spLocks noGrp="1"/>
          </p:cNvSpPr>
          <p:nvPr/>
        </p:nvSpPr>
        <p:spPr>
          <a:xfrm>
            <a:off x="7678030" y="4786824"/>
            <a:ext cx="4331445" cy="201966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ct val="20000"/>
              </a:spcBef>
              <a:spcAft>
                <a:spcPts val="60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ct val="20000"/>
              </a:spcBef>
              <a:spcAft>
                <a:spcPts val="60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6pPr>
            <a:lvl7pPr marL="27432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7pPr>
            <a:lvl8pPr marL="32004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8pPr>
            <a:lvl9pPr marL="36576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9pPr>
          </a:lstStyle>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Daniel Mohl and Zach </a:t>
            </a:r>
            <a:r>
              <a:rPr lang="en-US" cap="none" dirty="0" smtClean="0">
                <a:latin typeface="Segoe UI" panose="020B0502040204020203" pitchFamily="34" charset="0"/>
                <a:ea typeface="Segoe UI" panose="020B0502040204020203" pitchFamily="34" charset="0"/>
                <a:cs typeface="Segoe UI" panose="020B0502040204020203" pitchFamily="34" charset="0"/>
              </a:rPr>
              <a:t>Bray (originally by Ryan Riley)</a:t>
            </a:r>
            <a:endParaRPr lang="en-US" cap="none"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a:t>
            </a:r>
            <a:r>
              <a:rPr lang="en-US" cap="none" dirty="0" err="1" smtClean="0">
                <a:latin typeface="Segoe UI" panose="020B0502040204020203" pitchFamily="34" charset="0"/>
                <a:ea typeface="Segoe UI" panose="020B0502040204020203" pitchFamily="34" charset="0"/>
                <a:cs typeface="Segoe UI" panose="020B0502040204020203" pitchFamily="34" charset="0"/>
              </a:rPr>
              <a:t>dmohl</a:t>
            </a:r>
            <a:r>
              <a:rPr lang="en-US" cap="none" dirty="0" smtClean="0">
                <a:latin typeface="Segoe UI" panose="020B0502040204020203" pitchFamily="34" charset="0"/>
                <a:ea typeface="Segoe UI" panose="020B0502040204020203" pitchFamily="34" charset="0"/>
                <a:cs typeface="Segoe UI" panose="020B0502040204020203" pitchFamily="34" charset="0"/>
              </a:rPr>
              <a:t> and @</a:t>
            </a:r>
            <a:r>
              <a:rPr lang="en-US" cap="none" dirty="0" err="1" smtClean="0">
                <a:latin typeface="Segoe UI" panose="020B0502040204020203" pitchFamily="34" charset="0"/>
                <a:ea typeface="Segoe UI" panose="020B0502040204020203" pitchFamily="34" charset="0"/>
                <a:cs typeface="Segoe UI" panose="020B0502040204020203" pitchFamily="34" charset="0"/>
              </a:rPr>
              <a:t>zbray</a:t>
            </a:r>
            <a:endParaRPr lang="en-US" cap="none"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blog.danielmohl.com</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zbray.com</a:t>
            </a: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 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merge [ </a:t>
            </a:r>
            <a:r>
              <a:rPr lang="en-US" sz="2800" dirty="0" err="1">
                <a:latin typeface="Consolas"/>
                <a:cs typeface="Consolas"/>
              </a:rPr>
              <a:t>todoListResource</a:t>
            </a:r>
            <a:r>
              <a:rPr lang="en-US" sz="2800" dirty="0">
                <a:latin typeface="Consolas"/>
                <a:cs typeface="Consolas"/>
              </a:rPr>
              <a:t>; </a:t>
            </a:r>
            <a:r>
              <a:rPr lang="en-US" sz="2800" dirty="0" err="1">
                <a:latin typeface="Consolas"/>
                <a:cs typeface="Consolas"/>
              </a:rPr>
              <a:t>todoItemResource</a:t>
            </a:r>
            <a:r>
              <a:rPr lang="en-US" sz="2800" dirty="0">
                <a:latin typeface="Consolas"/>
                <a:cs typeface="Consolas"/>
              </a:rPr>
              <a:t> ]</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t>
            </a:r>
            <a:r>
              <a:rPr lang="en-US" dirty="0" err="1" smtClean="0"/>
              <a:t>Conneg</a:t>
            </a:r>
            <a:endParaRPr lang="en-US" dirty="0"/>
          </a:p>
        </p:txBody>
      </p:sp>
      <p:sp>
        <p:nvSpPr>
          <p:cNvPr id="4" name="Content Placeholder 2"/>
          <p:cNvSpPr>
            <a:spLocks noGrp="1"/>
          </p:cNvSpPr>
          <p:nvPr>
            <p:ph idx="1"/>
          </p:nvPr>
        </p:nvSpPr>
        <p:spPr>
          <a:xfrm>
            <a:off x="818147" y="2119259"/>
            <a:ext cx="10744200" cy="3603812"/>
          </a:xfrm>
        </p:spPr>
        <p:txBody>
          <a:bodyPr>
            <a:normAutofit/>
          </a:bodyPr>
          <a:lstStyle/>
          <a:p>
            <a:pPr marL="0" indent="0">
              <a:buNone/>
            </a:pPr>
            <a:r>
              <a:rPr lang="en-US" sz="2800" dirty="0" smtClean="0">
                <a:latin typeface="Consolas"/>
                <a:cs typeface="Consolas"/>
              </a:rPr>
              <a:t>let </a:t>
            </a:r>
            <a:r>
              <a:rPr lang="en-US" sz="2800" dirty="0">
                <a:latin typeface="Consolas"/>
                <a:cs typeface="Consolas"/>
              </a:rPr>
              <a:t>echo = </a:t>
            </a:r>
            <a:r>
              <a:rPr lang="en-US" sz="2800" dirty="0" err="1">
                <a:latin typeface="Consolas"/>
                <a:cs typeface="Consolas"/>
              </a:rPr>
              <a:t>negotiateMediaType</a:t>
            </a:r>
            <a:r>
              <a:rPr lang="en-US" sz="2800" dirty="0">
                <a:latin typeface="Consolas"/>
                <a:cs typeface="Consolas"/>
              </a:rPr>
              <a:t> formatters</a:t>
            </a:r>
          </a:p>
          <a:p>
            <a:pPr marL="0" indent="0">
              <a:buNone/>
            </a:pPr>
            <a:r>
              <a:rPr lang="en-US" sz="2800" dirty="0">
                <a:latin typeface="Monaco" pitchFamily="2" charset="0"/>
              </a:rPr>
              <a:t>           </a:t>
            </a:r>
            <a:r>
              <a:rPr lang="en-US" sz="2800" dirty="0">
                <a:latin typeface="Consolas"/>
                <a:cs typeface="Consolas"/>
              </a:rPr>
              <a:t>&lt;| fun request -&gt;</a:t>
            </a:r>
          </a:p>
          <a:p>
            <a:pPr marL="0" indent="0">
              <a:buNone/>
            </a:pPr>
            <a:r>
              <a:rPr lang="en-US" sz="2800" dirty="0">
                <a:latin typeface="Consolas"/>
                <a:cs typeface="Consolas"/>
              </a:rPr>
              <a:t>       </a:t>
            </a:r>
            <a:r>
              <a:rPr lang="en-US" sz="2800" dirty="0" err="1" smtClean="0">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p>
        </p:txBody>
      </p:sp>
    </p:spTree>
    <p:extLst>
      <p:ext uri="{BB962C8B-B14F-4D97-AF65-F5344CB8AC3E}">
        <p14:creationId xmlns:p14="http://schemas.microsoft.com/office/powerpoint/2010/main" val="343532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Parts</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 Lines</a:t>
            </a:r>
          </a:p>
          <a:p>
            <a:pPr lvl="1"/>
            <a:r>
              <a:rPr lang="en-US" sz="2800" dirty="0" smtClean="0"/>
              <a:t>Methods, URIs, Status Codes</a:t>
            </a:r>
          </a:p>
          <a:p>
            <a:r>
              <a:rPr lang="en-US" sz="2800" dirty="0" smtClean="0"/>
              <a:t>Headers</a:t>
            </a:r>
          </a:p>
          <a:p>
            <a:pPr lvl="1"/>
            <a:r>
              <a:rPr lang="en-US" sz="2800" dirty="0" smtClean="0"/>
              <a:t>General, Request, Response, Content</a:t>
            </a:r>
          </a:p>
          <a:p>
            <a:r>
              <a:rPr lang="en-US" sz="2800" dirty="0" smtClean="0"/>
              <a:t>Resources</a:t>
            </a:r>
          </a:p>
          <a:p>
            <a:r>
              <a:rPr lang="en-US" sz="2800" dirty="0" smtClean="0"/>
              <a:t>Representations</a:t>
            </a:r>
          </a:p>
          <a:p>
            <a:r>
              <a:rPr lang="en-US" sz="2800" dirty="0" smtClean="0"/>
              <a:t>Hypermedia</a:t>
            </a:r>
          </a:p>
          <a:p>
            <a:r>
              <a:rPr lang="en-US" sz="2800" dirty="0" smtClean="0"/>
              <a:t>Code on Demand</a:t>
            </a:r>
            <a:endParaRPr lang="en-US" sz="2800" dirty="0"/>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HTTP Application</a:t>
            </a:r>
            <a:endParaRPr lang="en-US" dirty="0"/>
          </a:p>
        </p:txBody>
      </p:sp>
      <p:sp>
        <p:nvSpPr>
          <p:cNvPr id="3" name="Content Placeholder 2"/>
          <p:cNvSpPr>
            <a:spLocks noGrp="1"/>
          </p:cNvSpPr>
          <p:nvPr>
            <p:ph idx="1"/>
          </p:nvPr>
        </p:nvSpPr>
        <p:spPr>
          <a:xfrm>
            <a:off x="1103312" y="2052918"/>
            <a:ext cx="10025899"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HttpResponseMessage</a:t>
            </a:r>
          </a:p>
        </p:txBody>
      </p:sp>
    </p:spTree>
    <p:extLst>
      <p:ext uri="{BB962C8B-B14F-4D97-AF65-F5344CB8AC3E}">
        <p14:creationId xmlns:p14="http://schemas.microsoft.com/office/powerpoint/2010/main" val="2281224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271760" y="2052918"/>
            <a:ext cx="4515435" cy="4195481"/>
          </a:xfrm>
        </p:spPr>
        <p:txBody>
          <a:bodyPr/>
          <a:lstStyle/>
          <a:p>
            <a:pPr marL="0" indent="0">
              <a:buNone/>
            </a:pPr>
            <a:r>
              <a:rPr lang="en-US" sz="2800" dirty="0" smtClean="0"/>
              <a:t>GET /item/1</a:t>
            </a:r>
          </a:p>
          <a:p>
            <a:pPr marL="0" indent="0">
              <a:buNone/>
            </a:pPr>
            <a:r>
              <a:rPr lang="en-US" sz="2800" dirty="0" smtClean="0"/>
              <a:t>+ POST /item/1</a:t>
            </a:r>
          </a:p>
          <a:p>
            <a:pPr marL="0" indent="0">
              <a:buNone/>
            </a:pPr>
            <a:r>
              <a:rPr lang="en-US" sz="2800" dirty="0" smtClean="0"/>
              <a:t>+ PUT /item/1</a:t>
            </a:r>
          </a:p>
          <a:p>
            <a:pPr marL="0" indent="0">
              <a:buNone/>
            </a:pPr>
            <a:r>
              <a:rPr lang="en-US" sz="2800" dirty="0" smtClean="0"/>
              <a:t>+ DELETE /item/1</a:t>
            </a:r>
          </a:p>
          <a:p>
            <a:pPr marL="0" indent="0">
              <a:buNone/>
            </a:pPr>
            <a:r>
              <a:rPr lang="en-US" sz="2800" dirty="0" smtClean="0"/>
              <a:t>+ OPTIONS /item/1</a:t>
            </a:r>
          </a:p>
        </p:txBody>
      </p:sp>
      <p:sp>
        <p:nvSpPr>
          <p:cNvPr id="4" name="Content Placeholder 2"/>
          <p:cNvSpPr txBox="1">
            <a:spLocks/>
          </p:cNvSpPr>
          <p:nvPr/>
        </p:nvSpPr>
        <p:spPr>
          <a:xfrm>
            <a:off x="6742112" y="2052917"/>
            <a:ext cx="4038183" cy="4195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pPr marL="0" indent="0">
              <a:buFont typeface="Wingdings 3" charset="2"/>
              <a:buNone/>
            </a:pPr>
            <a:r>
              <a:rPr lang="en-US" sz="2800" dirty="0" smtClean="0"/>
              <a:t>GET (or POST) /</a:t>
            </a:r>
          </a:p>
          <a:p>
            <a:pPr marL="0" indent="0">
              <a:buFont typeface="Wingdings 3" charset="2"/>
              <a:buNone/>
            </a:pPr>
            <a:r>
              <a:rPr lang="en-US" sz="2800" dirty="0" smtClean="0"/>
              <a:t>+ /items</a:t>
            </a:r>
          </a:p>
          <a:p>
            <a:pPr marL="0" indent="0">
              <a:buFont typeface="Wingdings 3" charset="2"/>
              <a:buNone/>
            </a:pPr>
            <a:r>
              <a:rPr lang="en-US" sz="2800" dirty="0" smtClean="0"/>
              <a:t>+ /item/{</a:t>
            </a:r>
            <a:r>
              <a:rPr lang="en-US" sz="2800" dirty="0" err="1" smtClean="0"/>
              <a:t>itemId</a:t>
            </a:r>
            <a:r>
              <a:rPr lang="en-US" sz="2800" dirty="0" smtClean="0"/>
              <a:t>}</a:t>
            </a:r>
          </a:p>
          <a:p>
            <a:pPr marL="0" indent="0">
              <a:buFont typeface="Wingdings 3" charset="2"/>
              <a:buNone/>
            </a:pPr>
            <a:r>
              <a:rPr lang="en-US" sz="2800" dirty="0" smtClean="0"/>
              <a:t>+ /</a:t>
            </a:r>
            <a:r>
              <a:rPr lang="en-US" sz="2800" dirty="0" err="1" smtClean="0"/>
              <a:t>gethelp</a:t>
            </a:r>
            <a:endParaRPr lang="en-US" sz="2800" dirty="0" smtClean="0"/>
          </a:p>
          <a:p>
            <a:pPr marL="0" indent="0">
              <a:buFont typeface="Wingdings 3" charset="2"/>
              <a:buNone/>
            </a:pPr>
            <a:r>
              <a:rPr lang="en-US" sz="2800" dirty="0" smtClean="0"/>
              <a:t>+ /</a:t>
            </a:r>
            <a:r>
              <a:rPr lang="en-US" sz="2800" dirty="0" err="1" smtClean="0"/>
              <a:t>setresult?foo</a:t>
            </a:r>
            <a:r>
              <a:rPr lang="en-US" sz="2800" dirty="0" smtClean="0"/>
              <a:t>=bar</a:t>
            </a:r>
          </a:p>
        </p:txBody>
      </p:sp>
      <p:sp>
        <p:nvSpPr>
          <p:cNvPr id="5" name="TextBox 4"/>
          <p:cNvSpPr txBox="1"/>
          <p:nvPr/>
        </p:nvSpPr>
        <p:spPr>
          <a:xfrm>
            <a:off x="1271760" y="1483916"/>
            <a:ext cx="2645276" cy="523220"/>
          </a:xfrm>
          <a:prstGeom prst="rect">
            <a:avLst/>
          </a:prstGeom>
        </p:spPr>
        <p:txBody>
          <a:bodyPr vert="horz" lIns="91440" tIns="45720" rIns="91440" bIns="45720" rtlCol="0" anchor="b">
            <a:noAutofit/>
          </a:bodyPr>
          <a:lstStyle>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Resource</a:t>
            </a:r>
          </a:p>
        </p:txBody>
      </p:sp>
      <p:sp>
        <p:nvSpPr>
          <p:cNvPr id="6" name="TextBox 5"/>
          <p:cNvSpPr txBox="1"/>
          <p:nvPr/>
        </p:nvSpPr>
        <p:spPr>
          <a:xfrm>
            <a:off x="6742112" y="1483916"/>
            <a:ext cx="2653290" cy="523220"/>
          </a:xfrm>
          <a:prstGeom prst="rect">
            <a:avLst/>
          </a:prstGeom>
        </p:spPr>
        <p:txBody>
          <a:bodyPr vert="horz" lIns="91440" tIns="45720" rIns="91440" bIns="45720" rtlCol="0" anchor="b">
            <a:noAutofit/>
          </a:bodyPr>
          <a:lstStyle>
            <a:defPPr>
              <a:defRPr lang="en-US"/>
            </a:defPPr>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“Service”</a:t>
            </a:r>
          </a:p>
        </p:txBody>
      </p:sp>
    </p:spTree>
    <p:extLst>
      <p:ext uri="{BB962C8B-B14F-4D97-AF65-F5344CB8AC3E}">
        <p14:creationId xmlns:p14="http://schemas.microsoft.com/office/powerpoint/2010/main" val="168583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6" name="Text Placeholder 5"/>
          <p:cNvSpPr>
            <a:spLocks noGrp="1"/>
          </p:cNvSpPr>
          <p:nvPr>
            <p:ph type="body" idx="1"/>
          </p:nvPr>
        </p:nvSpPr>
        <p:spPr>
          <a:xfrm>
            <a:off x="1121325" y="1977928"/>
            <a:ext cx="4201432" cy="820208"/>
          </a:xfrm>
        </p:spPr>
        <p:txBody>
          <a:bodyPr/>
          <a:lstStyle/>
          <a:p>
            <a:pPr algn="l"/>
            <a:r>
              <a:rPr lang="en-US" sz="2800" dirty="0" smtClean="0"/>
              <a:t>Client Accepts</a:t>
            </a:r>
            <a:endParaRPr lang="en-US" sz="2800" dirty="0"/>
          </a:p>
        </p:txBody>
      </p:sp>
      <p:sp>
        <p:nvSpPr>
          <p:cNvPr id="7" name="Text Placeholder 6"/>
          <p:cNvSpPr>
            <a:spLocks noGrp="1"/>
          </p:cNvSpPr>
          <p:nvPr>
            <p:ph type="body" sz="quarter" idx="3"/>
          </p:nvPr>
        </p:nvSpPr>
        <p:spPr>
          <a:xfrm>
            <a:off x="6491708" y="1977928"/>
            <a:ext cx="4174183" cy="822960"/>
          </a:xfrm>
        </p:spPr>
        <p:txBody>
          <a:bodyPr/>
          <a:lstStyle/>
          <a:p>
            <a:pPr algn="l"/>
            <a:r>
              <a:rPr lang="en-US" sz="2800" dirty="0" smtClean="0"/>
              <a:t>Server Supports</a:t>
            </a:r>
            <a:endParaRPr lang="en-US" sz="2800" dirty="0"/>
          </a:p>
        </p:txBody>
      </p:sp>
      <p:sp>
        <p:nvSpPr>
          <p:cNvPr id="8" name="Content Placeholder 7"/>
          <p:cNvSpPr>
            <a:spLocks noGrp="1"/>
          </p:cNvSpPr>
          <p:nvPr>
            <p:ph sz="quarter" idx="4294967295"/>
          </p:nvPr>
        </p:nvSpPr>
        <p:spPr>
          <a:xfrm>
            <a:off x="1121325" y="2799984"/>
            <a:ext cx="4239946" cy="2211832"/>
          </a:xfrm>
          <a:prstGeom prst="rect">
            <a:avLst/>
          </a:prstGeom>
        </p:spPr>
        <p:txBody>
          <a:bodyPr/>
          <a:lstStyle/>
          <a:p>
            <a:pPr marL="0" indent="0">
              <a:buNone/>
            </a:pPr>
            <a:r>
              <a:rPr lang="en-US" sz="2800" dirty="0" smtClean="0"/>
              <a:t>application/</a:t>
            </a:r>
            <a:r>
              <a:rPr lang="en-US" sz="2800" dirty="0" err="1" smtClean="0"/>
              <a:t>xml;q</a:t>
            </a:r>
            <a:r>
              <a:rPr lang="en-US" sz="2800" dirty="0" smtClean="0"/>
              <a:t>=0.9</a:t>
            </a:r>
            <a:endParaRPr lang="en-US" sz="2800" dirty="0"/>
          </a:p>
          <a:p>
            <a:pPr marL="0" indent="0">
              <a:buNone/>
            </a:pPr>
            <a:r>
              <a:rPr lang="en-US" sz="2800" dirty="0" smtClean="0"/>
              <a:t>application/</a:t>
            </a:r>
            <a:r>
              <a:rPr lang="en-US" sz="2800" dirty="0" err="1" smtClean="0"/>
              <a:t>json;q</a:t>
            </a:r>
            <a:r>
              <a:rPr lang="en-US" sz="2800" dirty="0" smtClean="0"/>
              <a:t>=0.8</a:t>
            </a:r>
            <a:endParaRPr lang="en-US" sz="2800" dirty="0"/>
          </a:p>
          <a:p>
            <a:pPr marL="0" indent="0">
              <a:buNone/>
            </a:pPr>
            <a:r>
              <a:rPr lang="en-US" sz="2800" dirty="0" smtClean="0"/>
              <a:t>text/</a:t>
            </a:r>
            <a:r>
              <a:rPr lang="en-US" sz="2800" dirty="0" err="1" smtClean="0"/>
              <a:t>plain;q</a:t>
            </a:r>
            <a:r>
              <a:rPr lang="en-US" sz="2800" dirty="0" smtClean="0"/>
              <a:t>=0.5</a:t>
            </a:r>
            <a:endParaRPr lang="en-US" sz="2800" dirty="0"/>
          </a:p>
          <a:p>
            <a:pPr marL="0" indent="0">
              <a:buNone/>
            </a:pPr>
            <a:endParaRPr lang="en-US" sz="2800" dirty="0"/>
          </a:p>
        </p:txBody>
      </p:sp>
      <p:sp>
        <p:nvSpPr>
          <p:cNvPr id="9" name="Content Placeholder 8"/>
          <p:cNvSpPr>
            <a:spLocks noGrp="1"/>
          </p:cNvSpPr>
          <p:nvPr>
            <p:ph sz="quarter" idx="4294967295"/>
          </p:nvPr>
        </p:nvSpPr>
        <p:spPr>
          <a:xfrm>
            <a:off x="6491708" y="2903399"/>
            <a:ext cx="4303776" cy="2211387"/>
          </a:xfrm>
          <a:prstGeom prst="rect">
            <a:avLst/>
          </a:prstGeom>
        </p:spPr>
        <p:txBody>
          <a:bodyPr/>
          <a:lstStyle/>
          <a:p>
            <a:pPr marL="0" indent="0">
              <a:buNone/>
            </a:pPr>
            <a:r>
              <a:rPr lang="en-US" sz="2800" dirty="0" smtClean="0"/>
              <a:t>application/</a:t>
            </a:r>
            <a:r>
              <a:rPr lang="en-US" sz="2800" dirty="0" err="1" smtClean="0"/>
              <a:t>json</a:t>
            </a:r>
            <a:endParaRPr lang="en-US" sz="2800" dirty="0"/>
          </a:p>
          <a:p>
            <a:pPr marL="0" indent="0">
              <a:buNone/>
            </a:pPr>
            <a:r>
              <a:rPr lang="en-US" sz="2800" dirty="0" smtClean="0"/>
              <a:t>text/plain</a:t>
            </a:r>
            <a:endParaRPr lang="en-US" sz="2800" dirty="0"/>
          </a:p>
          <a:p>
            <a:pPr marL="0" indent="0">
              <a:buNone/>
            </a:pPr>
            <a:r>
              <a:rPr lang="en-US" sz="2800" dirty="0" smtClean="0"/>
              <a:t>text/html</a:t>
            </a:r>
            <a:endParaRPr lang="en-US" sz="2800" dirty="0"/>
          </a:p>
        </p:txBody>
      </p:sp>
      <p:sp>
        <p:nvSpPr>
          <p:cNvPr id="10" name="Text Placeholder 5"/>
          <p:cNvSpPr txBox="1">
            <a:spLocks/>
          </p:cNvSpPr>
          <p:nvPr/>
        </p:nvSpPr>
        <p:spPr>
          <a:xfrm>
            <a:off x="3678989" y="5261814"/>
            <a:ext cx="3919361" cy="820208"/>
          </a:xfrm>
          <a:prstGeom prst="rect">
            <a:avLst/>
          </a:prstGeom>
        </p:spPr>
        <p:txBody>
          <a:bodyPr vert="horz" lIns="121920" tIns="60960" rIns="121920" bIns="60960" rtlCol="0" anchor="b">
            <a:normAutofit/>
          </a:bodyPr>
          <a:lstStyle>
            <a:lvl1pPr marL="0" indent="0" algn="ctr" defTabSz="914400" rtl="0" eaLnBrk="1" latinLnBrk="0" hangingPunct="1">
              <a:spcBef>
                <a:spcPct val="20000"/>
              </a:spcBef>
              <a:buClr>
                <a:schemeClr val="accent2"/>
              </a:buClr>
              <a:buSzPct val="85000"/>
              <a:buFont typeface="Brush Script MT" pitchFamily="66" charset="0"/>
              <a:buNone/>
              <a:defRPr sz="2000" b="1" kern="1200">
                <a:solidFill>
                  <a:schemeClr val="tx2"/>
                </a:solidFill>
                <a:latin typeface="+mn-lt"/>
                <a:ea typeface="+mn-ea"/>
                <a:cs typeface="+mn-cs"/>
              </a:defRPr>
            </a:lvl1pPr>
            <a:lvl2pPr marL="457200" indent="0" algn="l" defTabSz="914400" rtl="0" eaLnBrk="1" latinLnBrk="0" hangingPunct="1">
              <a:spcBef>
                <a:spcPct val="20000"/>
              </a:spcBef>
              <a:buClr>
                <a:schemeClr val="accent2"/>
              </a:buClr>
              <a:buSzPct val="85000"/>
              <a:buFont typeface="Brush Script MT" pitchFamily="66"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Clr>
                <a:schemeClr val="accent2"/>
              </a:buClr>
              <a:buSzPct val="85000"/>
              <a:buFont typeface="Brush Script MT" pitchFamily="66"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Clr>
                <a:schemeClr val="accent2"/>
              </a:buClr>
              <a:buSzPct val="85000"/>
              <a:buFont typeface="Brush Script MT" pitchFamily="66" charset="0"/>
              <a:buNone/>
              <a:defRPr sz="1600" b="1" kern="1200">
                <a:solidFill>
                  <a:schemeClr val="tx1"/>
                </a:solidFill>
                <a:latin typeface="+mn-lt"/>
                <a:ea typeface="+mn-ea"/>
                <a:cs typeface="+mn-cs"/>
              </a:defRPr>
            </a:lvl9pPr>
          </a:lstStyle>
          <a:p>
            <a:r>
              <a:rPr lang="en-US" sz="3200" dirty="0"/>
              <a:t>application/</a:t>
            </a:r>
            <a:r>
              <a:rPr lang="en-US" sz="3200" dirty="0" err="1"/>
              <a:t>json</a:t>
            </a:r>
            <a:endParaRPr lang="en-US" sz="3200" dirty="0"/>
          </a:p>
        </p:txBody>
      </p:sp>
    </p:spTree>
    <p:extLst>
      <p:ext uri="{BB962C8B-B14F-4D97-AF65-F5344CB8AC3E}">
        <p14:creationId xmlns:p14="http://schemas.microsoft.com/office/powerpoint/2010/main" val="925808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Frank</a:t>
            </a:r>
            <a:endParaRPr lang="en-US" dirty="0"/>
          </a:p>
        </p:txBody>
      </p:sp>
      <p:sp>
        <p:nvSpPr>
          <p:cNvPr id="3" name="Content Placeholder 2"/>
          <p:cNvSpPr>
            <a:spLocks noGrp="1"/>
          </p:cNvSpPr>
          <p:nvPr>
            <p:ph idx="1"/>
          </p:nvPr>
        </p:nvSpPr>
        <p:spPr/>
        <p:txBody>
          <a:bodyPr>
            <a:normAutofit/>
          </a:bodyPr>
          <a:lstStyle/>
          <a:p>
            <a:r>
              <a:rPr lang="en-US" sz="2800" dirty="0" smtClean="0"/>
              <a:t>F# DSL using </a:t>
            </a:r>
            <a:r>
              <a:rPr lang="en-US" sz="2800" dirty="0" err="1" smtClean="0"/>
              <a:t>System.Net.Http</a:t>
            </a:r>
            <a:endParaRPr lang="en-US" sz="2800" dirty="0" smtClean="0"/>
          </a:p>
          <a:p>
            <a:r>
              <a:rPr lang="en-US" sz="2800" dirty="0" smtClean="0"/>
              <a:t>Headers composition</a:t>
            </a:r>
          </a:p>
          <a:p>
            <a:r>
              <a:rPr lang="en-US" sz="2800" dirty="0" smtClean="0"/>
              <a:t>Follows the natural composition of HTTP</a:t>
            </a:r>
          </a:p>
          <a:p>
            <a:r>
              <a:rPr lang="en-US" sz="2800" dirty="0" smtClean="0"/>
              <a:t>Frank Resources == HTTP Resources</a:t>
            </a:r>
          </a:p>
          <a:p>
            <a:r>
              <a:rPr lang="en-US" sz="2800" dirty="0" smtClean="0"/>
              <a:t>Define your own conventions!</a:t>
            </a:r>
            <a:endParaRPr lang="en-US" sz="2800" dirty="0"/>
          </a:p>
        </p:txBody>
      </p:sp>
    </p:spTree>
    <p:extLst>
      <p:ext uri="{BB962C8B-B14F-4D97-AF65-F5344CB8AC3E}">
        <p14:creationId xmlns:p14="http://schemas.microsoft.com/office/powerpoint/2010/main" val="1532543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a:t>
            </a:r>
            <a:r>
              <a:rPr lang="en-US" strike="sngStrike" dirty="0" smtClean="0"/>
              <a:t>HTTP</a:t>
            </a:r>
            <a:r>
              <a:rPr lang="en-US" dirty="0" smtClean="0"/>
              <a:t> Frank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body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p>
          <a:p>
            <a:pPr marL="0" indent="0">
              <a:buNone/>
            </a:pPr>
            <a:r>
              <a:rPr lang="en-US" sz="2800" dirty="0">
                <a:latin typeface="Consolas"/>
                <a:cs typeface="Consolas"/>
              </a:rPr>
              <a:t>get echo</a:t>
            </a: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1765</TotalTime>
  <Words>839</Words>
  <Application>Microsoft Office PowerPoint</Application>
  <PresentationFormat>Widescreen</PresentationFormat>
  <Paragraphs>97</Paragraphs>
  <Slides>12</Slides>
  <Notes>10</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Brush Script MT</vt:lpstr>
      <vt:lpstr>Calibri</vt:lpstr>
      <vt:lpstr>Century Gothic</vt:lpstr>
      <vt:lpstr>Consolas</vt:lpstr>
      <vt:lpstr>Monaco</vt:lpstr>
      <vt:lpstr>Segoe UI</vt:lpstr>
      <vt:lpstr>Wingdings 3</vt:lpstr>
      <vt:lpstr>Ion</vt:lpstr>
      <vt:lpstr>The Functional Web </vt:lpstr>
      <vt:lpstr>Component Parts</vt:lpstr>
      <vt:lpstr>Simplest HTTP Application</vt:lpstr>
      <vt:lpstr>Resources</vt:lpstr>
      <vt:lpstr>Content Negotiation</vt:lpstr>
      <vt:lpstr>Frank</vt:lpstr>
      <vt:lpstr>Simplest HTTP Frank Application</vt:lpstr>
      <vt:lpstr>Define a Method Handler</vt:lpstr>
      <vt:lpstr>Define a Resource</vt:lpstr>
      <vt:lpstr>Define an Application</vt:lpstr>
      <vt:lpstr>Leverage Conneg</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Daniel</cp:lastModifiedBy>
  <cp:revision>56</cp:revision>
  <dcterms:created xsi:type="dcterms:W3CDTF">2012-09-29T13:24:41Z</dcterms:created>
  <dcterms:modified xsi:type="dcterms:W3CDTF">2013-09-29T14:38:55Z</dcterms:modified>
</cp:coreProperties>
</file>