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72" r:id="rId5"/>
    <p:sldId id="258" r:id="rId6"/>
    <p:sldId id="268" r:id="rId7"/>
    <p:sldId id="259" r:id="rId8"/>
    <p:sldId id="261" r:id="rId9"/>
    <p:sldId id="262" r:id="rId10"/>
    <p:sldId id="263" r:id="rId11"/>
    <p:sldId id="264" r:id="rId12"/>
    <p:sldId id="270" r:id="rId13"/>
    <p:sldId id="265"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4690" autoAdjust="0"/>
  </p:normalViewPr>
  <p:slideViewPr>
    <p:cSldViewPr snapToGrid="0">
      <p:cViewPr>
        <p:scale>
          <a:sx n="77" d="100"/>
          <a:sy n="77" d="100"/>
        </p:scale>
        <p:origin x="-306" y="2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7/24/2023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7/24/2023</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7/24/2023</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4D177C6-E003-EAAF-2645-29FEBAD890E1}"/>
              </a:ext>
            </a:extLst>
          </p:cNvPr>
          <p:cNvSpPr txBox="1"/>
          <p:nvPr/>
        </p:nvSpPr>
        <p:spPr>
          <a:xfrm>
            <a:off x="463485" y="949453"/>
            <a:ext cx="6094428" cy="646331"/>
          </a:xfrm>
          <a:prstGeom prst="rect">
            <a:avLst/>
          </a:prstGeom>
          <a:noFill/>
        </p:spPr>
        <p:txBody>
          <a:bodyPr wrap="square">
            <a:spAutoFit/>
          </a:bodyPr>
          <a:lstStyle/>
          <a:p>
            <a:r>
              <a:rPr kumimoji="0" lang="en-GB" sz="3600" b="0" i="0" u="none" strike="noStrike" kern="1200" cap="all" spc="0" normalizeH="0" baseline="0" noProof="0" dirty="0">
                <a:ln>
                  <a:noFill/>
                </a:ln>
                <a:solidFill>
                  <a:prstClr val="black">
                    <a:lumMod val="75000"/>
                    <a:lumOff val="25000"/>
                  </a:prstClr>
                </a:solidFill>
                <a:effectLst/>
                <a:uLnTx/>
                <a:uFillTx/>
                <a:latin typeface="Franklin Gothic Demi" panose="020B0502020104020203"/>
                <a:ea typeface="+mj-ea"/>
                <a:cs typeface="+mj-cs"/>
              </a:rPr>
              <a:t>Student Details</a:t>
            </a:r>
            <a:endParaRPr lang="en-IN" dirty="0"/>
          </a:p>
        </p:txBody>
      </p:sp>
      <p:sp>
        <p:nvSpPr>
          <p:cNvPr id="10" name="TextBox 9">
            <a:extLst>
              <a:ext uri="{FF2B5EF4-FFF2-40B4-BE49-F238E27FC236}">
                <a16:creationId xmlns:a16="http://schemas.microsoft.com/office/drawing/2014/main" xmlns="" id="{BC33F254-34C7-3FD5-7C0B-6D22B7E6F02C}"/>
              </a:ext>
            </a:extLst>
          </p:cNvPr>
          <p:cNvSpPr txBox="1"/>
          <p:nvPr/>
        </p:nvSpPr>
        <p:spPr>
          <a:xfrm>
            <a:off x="463485" y="2041031"/>
            <a:ext cx="11397006" cy="4524315"/>
          </a:xfrm>
          <a:prstGeom prst="rect">
            <a:avLst/>
          </a:prstGeom>
          <a:noFill/>
        </p:spPr>
        <p:txBody>
          <a:bodyPr wrap="square" rtlCol="0">
            <a:spAutoFit/>
          </a:bodyPr>
          <a:lstStyle/>
          <a:p>
            <a:pPr>
              <a:lnSpc>
                <a:spcPct val="150000"/>
              </a:lnSpc>
            </a:pPr>
            <a:r>
              <a:rPr lang="en-IN" sz="2400" dirty="0">
                <a:solidFill>
                  <a:schemeClr val="tx1">
                    <a:lumMod val="65000"/>
                    <a:lumOff val="35000"/>
                  </a:schemeClr>
                </a:solidFill>
              </a:rPr>
              <a:t>Name			: </a:t>
            </a:r>
            <a:r>
              <a:rPr lang="en-IN" sz="2400" dirty="0" err="1" smtClean="0">
                <a:solidFill>
                  <a:schemeClr val="tx1">
                    <a:lumMod val="65000"/>
                    <a:lumOff val="35000"/>
                  </a:schemeClr>
                </a:solidFill>
              </a:rPr>
              <a:t>Priyadarshi</a:t>
            </a:r>
            <a:r>
              <a:rPr lang="en-IN" sz="2400" dirty="0" smtClean="0">
                <a:solidFill>
                  <a:schemeClr val="tx1">
                    <a:lumMod val="65000"/>
                    <a:lumOff val="35000"/>
                  </a:schemeClr>
                </a:solidFill>
              </a:rPr>
              <a:t> Jindal </a:t>
            </a:r>
            <a:endParaRPr lang="en-IN" sz="2400" dirty="0">
              <a:solidFill>
                <a:schemeClr val="tx1">
                  <a:lumMod val="65000"/>
                  <a:lumOff val="35000"/>
                </a:schemeClr>
              </a:solidFill>
            </a:endParaRPr>
          </a:p>
          <a:p>
            <a:pPr>
              <a:lnSpc>
                <a:spcPct val="150000"/>
              </a:lnSpc>
            </a:pPr>
            <a:r>
              <a:rPr lang="en-IN" sz="2400" dirty="0">
                <a:solidFill>
                  <a:schemeClr val="tx1">
                    <a:lumMod val="65000"/>
                    <a:lumOff val="35000"/>
                  </a:schemeClr>
                </a:solidFill>
              </a:rPr>
              <a:t>Student ID		: </a:t>
            </a:r>
            <a:r>
              <a:rPr lang="en-US" sz="2400" dirty="0"/>
              <a:t>STU6437f516a40961681388822 </a:t>
            </a:r>
            <a:r>
              <a:rPr lang="en-GB" sz="2400" dirty="0" smtClean="0">
                <a:solidFill>
                  <a:schemeClr val="tx1">
                    <a:lumMod val="65000"/>
                    <a:lumOff val="35000"/>
                  </a:schemeClr>
                </a:solidFill>
              </a:rPr>
              <a:t>  </a:t>
            </a:r>
            <a:endParaRPr lang="en-GB" sz="2400" dirty="0">
              <a:solidFill>
                <a:schemeClr val="tx1">
                  <a:lumMod val="65000"/>
                  <a:lumOff val="35000"/>
                </a:schemeClr>
              </a:solidFill>
            </a:endParaRPr>
          </a:p>
          <a:p>
            <a:pPr>
              <a:lnSpc>
                <a:spcPct val="150000"/>
              </a:lnSpc>
            </a:pPr>
            <a:r>
              <a:rPr lang="en-GB" sz="2400" dirty="0" err="1">
                <a:solidFill>
                  <a:schemeClr val="tx1">
                    <a:lumMod val="65000"/>
                    <a:lumOff val="35000"/>
                  </a:schemeClr>
                </a:solidFill>
              </a:rPr>
              <a:t>SkillsBuild</a:t>
            </a:r>
            <a:r>
              <a:rPr lang="en-GB" sz="2400" dirty="0">
                <a:solidFill>
                  <a:schemeClr val="tx1">
                    <a:lumMod val="65000"/>
                    <a:lumOff val="35000"/>
                  </a:schemeClr>
                </a:solidFill>
              </a:rPr>
              <a:t> Email-ID  	: </a:t>
            </a:r>
            <a:r>
              <a:rPr lang="en-IN" sz="2400" dirty="0" smtClean="0">
                <a:solidFill>
                  <a:schemeClr val="tx1">
                    <a:lumMod val="65000"/>
                    <a:lumOff val="35000"/>
                  </a:schemeClr>
                </a:solidFill>
              </a:rPr>
              <a:t>priyadarshijindal</a:t>
            </a:r>
            <a:r>
              <a:rPr lang="en-IN" sz="2400" dirty="0" smtClean="0">
                <a:solidFill>
                  <a:schemeClr val="tx1">
                    <a:lumMod val="65000"/>
                    <a:lumOff val="35000"/>
                  </a:schemeClr>
                </a:solidFill>
              </a:rPr>
              <a:t>@gmail.com</a:t>
            </a:r>
            <a:endParaRPr lang="en-IN" dirty="0">
              <a:solidFill>
                <a:schemeClr val="tx1">
                  <a:lumMod val="65000"/>
                  <a:lumOff val="35000"/>
                </a:schemeClr>
              </a:solidFill>
            </a:endParaRPr>
          </a:p>
          <a:p>
            <a:pPr>
              <a:lnSpc>
                <a:spcPct val="150000"/>
              </a:lnSpc>
            </a:pPr>
            <a:r>
              <a:rPr lang="en-GB" sz="2400" dirty="0">
                <a:solidFill>
                  <a:schemeClr val="tx1">
                    <a:lumMod val="65000"/>
                    <a:lumOff val="35000"/>
                  </a:schemeClr>
                </a:solidFill>
              </a:rPr>
              <a:t>Internship domain 	: Artificial Intelligence</a:t>
            </a:r>
          </a:p>
          <a:p>
            <a:pPr>
              <a:lnSpc>
                <a:spcPct val="150000"/>
              </a:lnSpc>
            </a:pPr>
            <a:r>
              <a:rPr lang="en-GB" sz="2400" dirty="0">
                <a:solidFill>
                  <a:schemeClr val="tx1">
                    <a:lumMod val="65000"/>
                    <a:lumOff val="35000"/>
                  </a:schemeClr>
                </a:solidFill>
              </a:rPr>
              <a:t>Start Date : 		: 12-06-2023</a:t>
            </a:r>
          </a:p>
          <a:p>
            <a:pPr>
              <a:lnSpc>
                <a:spcPct val="150000"/>
              </a:lnSpc>
            </a:pPr>
            <a:r>
              <a:rPr lang="en-GB" sz="2400" dirty="0">
                <a:solidFill>
                  <a:schemeClr val="tx1">
                    <a:lumMod val="65000"/>
                    <a:lumOff val="35000"/>
                  </a:schemeClr>
                </a:solidFill>
              </a:rPr>
              <a:t>End date : 		: 24-07-2023</a:t>
            </a:r>
          </a:p>
          <a:p>
            <a:pPr>
              <a:lnSpc>
                <a:spcPct val="150000"/>
              </a:lnSpc>
            </a:pPr>
            <a:endParaRPr lang="en-GB" sz="2400" dirty="0">
              <a:solidFill>
                <a:schemeClr val="tx1">
                  <a:lumMod val="65000"/>
                  <a:lumOff val="35000"/>
                </a:schemeClr>
              </a:solidFill>
            </a:endParaRPr>
          </a:p>
          <a:p>
            <a:pPr>
              <a:lnSpc>
                <a:spcPct val="150000"/>
              </a:lnSpc>
            </a:pPr>
            <a:endParaRPr lang="en-IN" sz="2400" dirty="0">
              <a:solidFill>
                <a:schemeClr val="tx1">
                  <a:lumMod val="65000"/>
                  <a:lumOff val="35000"/>
                </a:schemeClr>
              </a:solidFill>
            </a:endParaRPr>
          </a:p>
        </p:txBody>
      </p:sp>
    </p:spTree>
    <p:extLst>
      <p:ext uri="{BB962C8B-B14F-4D97-AF65-F5344CB8AC3E}">
        <p14:creationId xmlns:p14="http://schemas.microsoft.com/office/powerpoint/2010/main" val="146554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261" y="2078680"/>
            <a:ext cx="9780187" cy="3766067"/>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4087" r="35995" b="13959"/>
          <a:stretch/>
        </p:blipFill>
        <p:spPr>
          <a:xfrm>
            <a:off x="2693775" y="1470454"/>
            <a:ext cx="5494926" cy="299033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791" t="48915" r="36498" b="17872"/>
          <a:stretch/>
        </p:blipFill>
        <p:spPr>
          <a:xfrm>
            <a:off x="2693775" y="4655021"/>
            <a:ext cx="5494926" cy="1747706"/>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942671"/>
            <a:ext cx="11029615" cy="3634486"/>
          </a:xfrm>
        </p:spPr>
        <p:txBody>
          <a:bodyPr>
            <a:normAutofit/>
          </a:bodyPr>
          <a:lstStyle/>
          <a:p>
            <a:r>
              <a:rPr lang="en-US" sz="2000" dirty="0">
                <a:solidFill>
                  <a:schemeClr val="tx1">
                    <a:lumMod val="65000"/>
                    <a:lumOff val="35000"/>
                  </a:schemeClr>
                </a:solidFill>
              </a:rPr>
              <a:t>Code Link : </a:t>
            </a:r>
          </a:p>
          <a:p>
            <a:pPr marL="0" indent="0" algn="just">
              <a:buNone/>
            </a:pPr>
            <a:r>
              <a:rPr lang="en-US" sz="1800" b="1" dirty="0">
                <a:solidFill>
                  <a:schemeClr val="tx1">
                    <a:lumMod val="65000"/>
                    <a:lumOff val="35000"/>
                  </a:schemeClr>
                </a:solidFill>
              </a:rPr>
              <a:t>	</a:t>
            </a:r>
            <a:r>
              <a:rPr lang="en-US" sz="1800" b="1" dirty="0">
                <a:solidFill>
                  <a:schemeClr val="tx1">
                    <a:lumMod val="65000"/>
                    <a:lumOff val="35000"/>
                  </a:schemeClr>
                </a:solidFill>
              </a:rPr>
              <a:t>https://</a:t>
            </a:r>
            <a:r>
              <a:rPr lang="en-US" sz="1800" b="1" dirty="0" smtClean="0">
                <a:solidFill>
                  <a:schemeClr val="tx1">
                    <a:lumMod val="65000"/>
                    <a:lumOff val="35000"/>
                  </a:schemeClr>
                </a:solidFill>
              </a:rPr>
              <a:t>drive.google.com/drive/folders/1bQbDH5b6BIIR8B3G5SDCWi8fGnxV6QU?usp=drive_link</a:t>
            </a:r>
            <a:endParaRPr lang="en-US" sz="1800" b="1" u="sng" dirty="0">
              <a:solidFill>
                <a:schemeClr val="tx1">
                  <a:lumMod val="65000"/>
                  <a:lumOff val="35000"/>
                </a:schemeClr>
              </a:solidFill>
            </a:endParaRPr>
          </a:p>
          <a:p>
            <a:r>
              <a:rPr lang="en-US" sz="2000" dirty="0">
                <a:solidFill>
                  <a:schemeClr val="tx1">
                    <a:lumMod val="65000"/>
                    <a:lumOff val="35000"/>
                  </a:schemeClr>
                </a:solidFill>
              </a:rPr>
              <a:t>Drive </a:t>
            </a:r>
            <a:r>
              <a:rPr lang="en-US" sz="2000" dirty="0" smtClean="0">
                <a:solidFill>
                  <a:schemeClr val="tx1">
                    <a:lumMod val="65000"/>
                    <a:lumOff val="35000"/>
                  </a:schemeClr>
                </a:solidFill>
              </a:rPr>
              <a:t>Link </a:t>
            </a:r>
            <a:r>
              <a:rPr lang="en-US" sz="2000" dirty="0">
                <a:solidFill>
                  <a:schemeClr val="tx1">
                    <a:lumMod val="65000"/>
                    <a:lumOff val="35000"/>
                  </a:schemeClr>
                </a:solidFill>
              </a:rPr>
              <a:t>: 			  		 	</a:t>
            </a:r>
            <a:r>
              <a:rPr lang="en-US" sz="1800" b="1" u="sng" dirty="0">
                <a:solidFill>
                  <a:schemeClr val="tx1">
                    <a:lumMod val="65000"/>
                    <a:lumOff val="35000"/>
                  </a:schemeClr>
                </a:solidFill>
              </a:rPr>
              <a:t>https://drive.google.com/drive/folders/1bQbDH5b6BIIR8B3G5SDCWi8fGnxV-6QU?usp=drive_link</a:t>
            </a:r>
            <a:endParaRPr lang="en-US" sz="1800" b="1" u="sng" dirty="0">
              <a:solidFill>
                <a:schemeClr val="tx1">
                  <a:lumMod val="65000"/>
                  <a:lumOff val="35000"/>
                </a:schemeClr>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a:bodyPr>
          <a:lstStyle/>
          <a:p>
            <a:r>
              <a:rPr lang="en-GB" dirty="0"/>
              <a:t>PROJECT TITLE</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3" y="2058060"/>
            <a:ext cx="11029615" cy="3634486"/>
          </a:xfrm>
          <a:ln/>
        </p:spPr>
        <p:style>
          <a:lnRef idx="2">
            <a:schemeClr val="accent4"/>
          </a:lnRef>
          <a:fillRef idx="1">
            <a:schemeClr val="lt1"/>
          </a:fillRef>
          <a:effectRef idx="0">
            <a:schemeClr val="accent4"/>
          </a:effectRef>
          <a:fontRef idx="minor">
            <a:schemeClr val="dk1"/>
          </a:fontRef>
        </p:style>
        <p:txBody>
          <a:bodyPr>
            <a:normAutofit/>
            <a:scene3d>
              <a:camera prst="obliqueBottomLeft"/>
              <a:lightRig rig="threePt" dir="t"/>
            </a:scene3d>
          </a:bodyPr>
          <a:lstStyle/>
          <a:p>
            <a:pPr marL="0" indent="0">
              <a:buNone/>
            </a:pPr>
            <a:r>
              <a:rPr lang="en-US" sz="7200" b="1" dirty="0">
                <a:ln w="22225">
                  <a:solidFill>
                    <a:schemeClr val="accent2"/>
                  </a:solidFill>
                  <a:prstDash val="solid"/>
                </a:ln>
                <a:solidFill>
                  <a:schemeClr val="accent3">
                    <a:lumMod val="75000"/>
                  </a:schemeClr>
                </a:solidFill>
              </a:rPr>
              <a:t>MENTAL FITNESS TRACKER</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37802-38D9-8E4D-4FC6-F3C91707778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77373F1F-04CF-5A58-FB60-57576679C6A3}"/>
              </a:ext>
            </a:extLst>
          </p:cNvPr>
          <p:cNvSpPr>
            <a:spLocks noGrp="1"/>
          </p:cNvSpPr>
          <p:nvPr>
            <p:ph idx="1"/>
          </p:nvPr>
        </p:nvSpPr>
        <p:spPr>
          <a:xfrm>
            <a:off x="581192" y="1890876"/>
            <a:ext cx="11029615" cy="3634486"/>
          </a:xfrm>
        </p:spPr>
        <p:txBody>
          <a:bodyPr>
            <a:normAutofit/>
          </a:bodyPr>
          <a:lstStyle/>
          <a:p>
            <a:pPr marL="0" indent="0" algn="just">
              <a:buNone/>
            </a:pPr>
            <a:r>
              <a:rPr lang="en-US" sz="2800" dirty="0">
                <a:solidFill>
                  <a:schemeClr val="tx1">
                    <a:lumMod val="65000"/>
                    <a:lumOff val="35000"/>
                  </a:schemeClr>
                </a:solidFill>
                <a:latin typeface="Söhne"/>
              </a:rPr>
              <a:t>To develop a Machine Learning</a:t>
            </a:r>
            <a:r>
              <a:rPr lang="en-US" sz="2800" b="0" i="0" dirty="0">
                <a:solidFill>
                  <a:schemeClr val="tx1">
                    <a:lumMod val="65000"/>
                    <a:lumOff val="35000"/>
                  </a:schemeClr>
                </a:solidFill>
                <a:effectLst/>
                <a:latin typeface="Söhne"/>
              </a:rPr>
              <a:t> model having capability of analyzing health records and medical data </a:t>
            </a:r>
            <a:r>
              <a:rPr lang="en-IN" sz="2800" dirty="0">
                <a:solidFill>
                  <a:schemeClr val="tx1">
                    <a:lumMod val="65000"/>
                    <a:lumOff val="35000"/>
                  </a:schemeClr>
                </a:solidFill>
                <a:latin typeface="Google Sans"/>
              </a:rPr>
              <a:t>of a patient </a:t>
            </a:r>
            <a:r>
              <a:rPr lang="en-US" sz="2800" b="0" i="0" dirty="0">
                <a:solidFill>
                  <a:schemeClr val="tx1">
                    <a:lumMod val="65000"/>
                    <a:lumOff val="35000"/>
                  </a:schemeClr>
                </a:solidFill>
                <a:effectLst/>
                <a:latin typeface="Söhne"/>
              </a:rPr>
              <a:t>to predict </a:t>
            </a:r>
            <a:r>
              <a:rPr lang="en-IN" sz="2800" dirty="0">
                <a:solidFill>
                  <a:schemeClr val="tx1">
                    <a:lumMod val="65000"/>
                    <a:lumOff val="35000"/>
                  </a:schemeClr>
                </a:solidFill>
                <a:latin typeface="Google Sans"/>
              </a:rPr>
              <a:t>D</a:t>
            </a:r>
            <a:r>
              <a:rPr lang="en-IN" sz="2800" b="0" i="0" dirty="0">
                <a:solidFill>
                  <a:schemeClr val="tx1">
                    <a:lumMod val="65000"/>
                    <a:lumOff val="35000"/>
                  </a:schemeClr>
                </a:solidFill>
                <a:effectLst/>
                <a:latin typeface="Google Sans"/>
              </a:rPr>
              <a:t>isability-Adjusted </a:t>
            </a:r>
            <a:r>
              <a:rPr lang="en-IN" sz="2800" dirty="0">
                <a:solidFill>
                  <a:schemeClr val="tx1">
                    <a:lumMod val="65000"/>
                    <a:lumOff val="35000"/>
                  </a:schemeClr>
                </a:solidFill>
                <a:latin typeface="Google Sans"/>
              </a:rPr>
              <a:t>L</a:t>
            </a:r>
            <a:r>
              <a:rPr lang="en-IN" sz="2800" b="0" i="0" dirty="0">
                <a:solidFill>
                  <a:schemeClr val="tx1">
                    <a:lumMod val="65000"/>
                    <a:lumOff val="35000"/>
                  </a:schemeClr>
                </a:solidFill>
                <a:effectLst/>
                <a:latin typeface="Google Sans"/>
              </a:rPr>
              <a:t>ife </a:t>
            </a:r>
            <a:r>
              <a:rPr lang="en-IN" sz="2800" dirty="0">
                <a:solidFill>
                  <a:schemeClr val="tx1">
                    <a:lumMod val="65000"/>
                    <a:lumOff val="35000"/>
                  </a:schemeClr>
                </a:solidFill>
                <a:latin typeface="Google Sans"/>
              </a:rPr>
              <a:t>Y</a:t>
            </a:r>
            <a:r>
              <a:rPr lang="en-IN" sz="2800" b="0" i="0" dirty="0">
                <a:solidFill>
                  <a:schemeClr val="tx1">
                    <a:lumMod val="65000"/>
                    <a:lumOff val="35000"/>
                  </a:schemeClr>
                </a:solidFill>
                <a:effectLst/>
                <a:latin typeface="Google Sans"/>
              </a:rPr>
              <a:t>ear (DALY)</a:t>
            </a:r>
            <a:r>
              <a:rPr lang="en-US" sz="2800" b="0" i="0" dirty="0">
                <a:solidFill>
                  <a:schemeClr val="tx1">
                    <a:lumMod val="65000"/>
                    <a:lumOff val="35000"/>
                  </a:schemeClr>
                </a:solidFill>
                <a:effectLst/>
                <a:latin typeface="Söhne"/>
              </a:rPr>
              <a:t>, </a:t>
            </a:r>
            <a:r>
              <a:rPr lang="en-US" sz="2800" dirty="0">
                <a:solidFill>
                  <a:schemeClr val="tx1">
                    <a:lumMod val="65000"/>
                    <a:lumOff val="35000"/>
                  </a:schemeClr>
                </a:solidFill>
                <a:latin typeface="Söhne"/>
              </a:rPr>
              <a:t>helping </a:t>
            </a:r>
            <a:r>
              <a:rPr lang="en-US" sz="2800" b="0" i="0" dirty="0">
                <a:solidFill>
                  <a:schemeClr val="tx1">
                    <a:lumMod val="65000"/>
                    <a:lumOff val="35000"/>
                  </a:schemeClr>
                </a:solidFill>
                <a:effectLst/>
                <a:latin typeface="Söhne"/>
              </a:rPr>
              <a:t>doctors and other mental health professionals in proactive diagnosis and treatment planning </a:t>
            </a:r>
            <a:r>
              <a:rPr lang="en-US" sz="2800" dirty="0">
                <a:solidFill>
                  <a:schemeClr val="tx1">
                    <a:lumMod val="65000"/>
                    <a:lumOff val="35000"/>
                  </a:schemeClr>
                </a:solidFill>
                <a:latin typeface="Söhne"/>
              </a:rPr>
              <a:t>for it.</a:t>
            </a:r>
            <a:endParaRPr lang="en-IN" sz="2800" dirty="0">
              <a:solidFill>
                <a:schemeClr val="tx1">
                  <a:lumMod val="65000"/>
                  <a:lumOff val="35000"/>
                </a:schemeClr>
              </a:solidFill>
            </a:endParaRPr>
          </a:p>
        </p:txBody>
      </p:sp>
    </p:spTree>
    <p:extLst>
      <p:ext uri="{BB962C8B-B14F-4D97-AF65-F5344CB8AC3E}">
        <p14:creationId xmlns:p14="http://schemas.microsoft.com/office/powerpoint/2010/main" val="124348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dirty="0"/>
              <a:t>AGENDA/Process</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2340863"/>
            <a:ext cx="11029615" cy="4003375"/>
          </a:xfrm>
        </p:spPr>
        <p:txBody>
          <a:bodyPr>
            <a:normAutofit/>
          </a:bodyPr>
          <a:lstStyle/>
          <a:p>
            <a:r>
              <a:rPr lang="en-US" sz="2000" dirty="0">
                <a:solidFill>
                  <a:schemeClr val="tx1">
                    <a:lumMod val="65000"/>
                    <a:lumOff val="35000"/>
                  </a:schemeClr>
                </a:solidFill>
              </a:rPr>
              <a:t>Understanding project topic and do research work on it</a:t>
            </a:r>
          </a:p>
          <a:p>
            <a:r>
              <a:rPr lang="en-US" sz="2000" dirty="0">
                <a:solidFill>
                  <a:schemeClr val="tx1">
                    <a:lumMod val="65000"/>
                    <a:lumOff val="35000"/>
                  </a:schemeClr>
                </a:solidFill>
              </a:rPr>
              <a:t>Deciding working steps to develop project </a:t>
            </a:r>
          </a:p>
          <a:p>
            <a:r>
              <a:rPr lang="en-US" sz="2000" dirty="0">
                <a:solidFill>
                  <a:schemeClr val="tx1">
                    <a:lumMod val="65000"/>
                    <a:lumOff val="35000"/>
                  </a:schemeClr>
                </a:solidFill>
              </a:rPr>
              <a:t>Searching of relative Datasets for the project</a:t>
            </a:r>
          </a:p>
          <a:p>
            <a:r>
              <a:rPr lang="en-US" sz="2000" dirty="0">
                <a:solidFill>
                  <a:schemeClr val="tx1">
                    <a:lumMod val="65000"/>
                    <a:lumOff val="35000"/>
                  </a:schemeClr>
                </a:solidFill>
              </a:rPr>
              <a:t>Dataset Analysis and Data-Preprocessing</a:t>
            </a:r>
          </a:p>
          <a:p>
            <a:r>
              <a:rPr lang="en-US" sz="2000" dirty="0">
                <a:solidFill>
                  <a:schemeClr val="tx1">
                    <a:lumMod val="65000"/>
                    <a:lumOff val="35000"/>
                  </a:schemeClr>
                </a:solidFill>
              </a:rPr>
              <a:t> Use of suitable ML Models to predict the output</a:t>
            </a:r>
          </a:p>
          <a:p>
            <a:r>
              <a:rPr lang="en-US" sz="2000" dirty="0" err="1">
                <a:solidFill>
                  <a:schemeClr val="tx1">
                    <a:lumMod val="65000"/>
                    <a:lumOff val="35000"/>
                  </a:schemeClr>
                </a:solidFill>
              </a:rPr>
              <a:t>Evalutaing</a:t>
            </a:r>
            <a:r>
              <a:rPr lang="en-US" sz="2000" dirty="0">
                <a:solidFill>
                  <a:schemeClr val="tx1">
                    <a:lumMod val="65000"/>
                    <a:lumOff val="35000"/>
                  </a:schemeClr>
                </a:solidFill>
              </a:rPr>
              <a:t> the accuracy of model</a:t>
            </a:r>
          </a:p>
          <a:p>
            <a:r>
              <a:rPr lang="en-US" sz="2000" dirty="0">
                <a:solidFill>
                  <a:schemeClr val="tx1">
                    <a:lumMod val="65000"/>
                    <a:lumOff val="35000"/>
                  </a:schemeClr>
                </a:solidFill>
              </a:rPr>
              <a:t>Use of model for the cause (to analyze mental health)</a:t>
            </a:r>
          </a:p>
          <a:p>
            <a:pPr marL="0" indent="0">
              <a:buNone/>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3" y="2114620"/>
            <a:ext cx="11029615" cy="3634486"/>
          </a:xfrm>
        </p:spPr>
        <p:txBody>
          <a:bodyPr>
            <a:normAutofit/>
          </a:bodyPr>
          <a:lstStyle/>
          <a:p>
            <a:pPr algn="just">
              <a:lnSpc>
                <a:spcPct val="150000"/>
              </a:lnSpc>
            </a:pPr>
            <a:r>
              <a:rPr lang="en-US" sz="2000" dirty="0">
                <a:solidFill>
                  <a:schemeClr val="tx1">
                    <a:lumMod val="65000"/>
                    <a:lumOff val="35000"/>
                  </a:schemeClr>
                </a:solidFill>
              </a:rPr>
              <a:t>The goal of this project is to develop a ML model  that is capable of analyzing and predicting mental fitness of a human, based on the different input related to mental health provided to it. The inputs contains different data like past medical history of bipolar disorder etc. Different datasets and an advance ML model algorithm – </a:t>
            </a:r>
            <a:r>
              <a:rPr lang="en-US" sz="2000" dirty="0" smtClean="0"/>
              <a:t>Random Forest </a:t>
            </a:r>
            <a:r>
              <a:rPr lang="en-US" sz="2000" dirty="0" err="1" smtClean="0"/>
              <a:t>Regressor</a:t>
            </a:r>
            <a:r>
              <a:rPr lang="en-US" sz="2000" dirty="0" smtClean="0"/>
              <a:t> </a:t>
            </a:r>
            <a:r>
              <a:rPr lang="en-US" sz="2000" dirty="0" smtClean="0">
                <a:solidFill>
                  <a:schemeClr val="tx1">
                    <a:lumMod val="65000"/>
                    <a:lumOff val="35000"/>
                  </a:schemeClr>
                </a:solidFill>
              </a:rPr>
              <a:t>is </a:t>
            </a:r>
            <a:r>
              <a:rPr lang="en-US" sz="2000" dirty="0">
                <a:solidFill>
                  <a:schemeClr val="tx1">
                    <a:lumMod val="65000"/>
                    <a:lumOff val="35000"/>
                  </a:schemeClr>
                </a:solidFill>
              </a:rPr>
              <a:t>used to  achieve the project goals. Mental health workers and doctors can use this model as a tool for predicting mental health status of an individual and take suitable steps to help him to overcome from it and helping society to get rid of this mental health problem when suffered.</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2088037"/>
            <a:ext cx="11029615" cy="4769963"/>
          </a:xfrm>
        </p:spPr>
        <p:txBody>
          <a:bodyPr>
            <a:normAutofit lnSpcReduction="10000"/>
          </a:bodyPr>
          <a:lstStyle/>
          <a:p>
            <a:pPr marL="447675" lvl="1" indent="-268288" algn="just"/>
            <a:r>
              <a:rPr lang="en-US" sz="2000" b="1" u="sng" dirty="0">
                <a:solidFill>
                  <a:schemeClr val="tx1">
                    <a:lumMod val="65000"/>
                    <a:lumOff val="35000"/>
                  </a:schemeClr>
                </a:solidFill>
              </a:rPr>
              <a:t>Mental Health Professionals</a:t>
            </a:r>
            <a:r>
              <a:rPr lang="en-US" sz="2000" b="1" dirty="0">
                <a:solidFill>
                  <a:schemeClr val="tx1">
                    <a:lumMod val="65000"/>
                    <a:lumOff val="35000"/>
                  </a:schemeClr>
                </a:solidFill>
              </a:rPr>
              <a:t> :</a:t>
            </a:r>
            <a:r>
              <a:rPr lang="en-US" sz="2000" dirty="0">
                <a:solidFill>
                  <a:schemeClr val="tx1">
                    <a:lumMod val="65000"/>
                    <a:lumOff val="35000"/>
                  </a:schemeClr>
                </a:solidFill>
              </a:rPr>
              <a:t> Psychiatrist and his associated workers  can use this tool to analyze the mental health of patients </a:t>
            </a:r>
          </a:p>
          <a:p>
            <a:pPr marL="447675" lvl="1" indent="-268288" algn="just"/>
            <a:endParaRPr lang="en-US" sz="2000" dirty="0">
              <a:solidFill>
                <a:schemeClr val="tx1">
                  <a:lumMod val="65000"/>
                  <a:lumOff val="35000"/>
                </a:schemeClr>
              </a:solidFill>
            </a:endParaRPr>
          </a:p>
          <a:p>
            <a:pPr marL="447675" lvl="1" indent="-268288" algn="just"/>
            <a:r>
              <a:rPr lang="en-US" sz="2000" b="1" u="sng" dirty="0">
                <a:solidFill>
                  <a:schemeClr val="tx1">
                    <a:lumMod val="65000"/>
                    <a:lumOff val="35000"/>
                  </a:schemeClr>
                </a:solidFill>
              </a:rPr>
              <a:t>Mental Health Organizations and Hospitals/Clinics</a:t>
            </a:r>
            <a:r>
              <a:rPr lang="en-US" sz="2000" dirty="0">
                <a:solidFill>
                  <a:schemeClr val="tx1">
                    <a:lumMod val="65000"/>
                    <a:lumOff val="35000"/>
                  </a:schemeClr>
                </a:solidFill>
              </a:rPr>
              <a:t> : Hospitals can adapt this tool so that doctors working in it can increase their	 efficiency to tackle mental health problems of patients</a:t>
            </a:r>
          </a:p>
          <a:p>
            <a:pPr marL="447675" lvl="1" indent="-268288" algn="just"/>
            <a:endParaRPr lang="en-US" sz="2000" dirty="0">
              <a:solidFill>
                <a:schemeClr val="tx1">
                  <a:lumMod val="65000"/>
                  <a:lumOff val="35000"/>
                </a:schemeClr>
              </a:solidFill>
            </a:endParaRPr>
          </a:p>
          <a:p>
            <a:pPr marL="447675" lvl="1" indent="-268288" algn="just"/>
            <a:r>
              <a:rPr lang="en-US" sz="2000" b="1" u="sng" dirty="0">
                <a:solidFill>
                  <a:schemeClr val="tx1">
                    <a:lumMod val="65000"/>
                    <a:lumOff val="35000"/>
                  </a:schemeClr>
                </a:solidFill>
              </a:rPr>
              <a:t>Companies</a:t>
            </a:r>
            <a:r>
              <a:rPr lang="en-US" sz="2000" dirty="0">
                <a:solidFill>
                  <a:schemeClr val="tx1">
                    <a:lumMod val="65000"/>
                    <a:lumOff val="35000"/>
                  </a:schemeClr>
                </a:solidFill>
              </a:rPr>
              <a:t> : Companies can tie up with doctors and can use this tool to look after the mental health of employees</a:t>
            </a:r>
          </a:p>
          <a:p>
            <a:pPr marL="447675" lvl="1" indent="-268288" algn="just"/>
            <a:endParaRPr lang="en-US" sz="2000" dirty="0">
              <a:solidFill>
                <a:schemeClr val="tx1">
                  <a:lumMod val="65000"/>
                  <a:lumOff val="35000"/>
                </a:schemeClr>
              </a:solidFill>
            </a:endParaRPr>
          </a:p>
          <a:p>
            <a:pPr marL="447675" lvl="1" indent="-268288" algn="just"/>
            <a:r>
              <a:rPr lang="en-US" sz="2000" b="1" u="sng" dirty="0">
                <a:solidFill>
                  <a:schemeClr val="tx1">
                    <a:lumMod val="65000"/>
                    <a:lumOff val="35000"/>
                  </a:schemeClr>
                </a:solidFill>
              </a:rPr>
              <a:t>Social Workers and NGOs</a:t>
            </a:r>
            <a:r>
              <a:rPr lang="en-US" sz="2000" b="1" dirty="0">
                <a:solidFill>
                  <a:schemeClr val="tx1">
                    <a:lumMod val="65000"/>
                    <a:lumOff val="35000"/>
                  </a:schemeClr>
                </a:solidFill>
              </a:rPr>
              <a:t> </a:t>
            </a:r>
            <a:r>
              <a:rPr lang="en-US" sz="2000" dirty="0">
                <a:solidFill>
                  <a:schemeClr val="tx1">
                    <a:lumMod val="65000"/>
                    <a:lumOff val="35000"/>
                  </a:schemeClr>
                </a:solidFill>
              </a:rPr>
              <a:t>: They can also use this tool for the well being of society. One such area is schools and colleges where they can use this tool for students to analyze their mental health status</a:t>
            </a:r>
          </a:p>
          <a:p>
            <a:pPr marL="447675" lvl="1" indent="-268288" algn="just">
              <a:buNone/>
            </a:pPr>
            <a:r>
              <a:rPr lang="en-US" sz="2000" dirty="0">
                <a:solidFill>
                  <a:schemeClr val="tx1">
                    <a:lumMod val="65000"/>
                    <a:lumOff val="35000"/>
                  </a:schemeClr>
                </a:solidFill>
              </a:rPr>
              <a:t> </a:t>
            </a: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338596"/>
            <a:ext cx="11029615" cy="3634486"/>
          </a:xfrm>
        </p:spPr>
        <p:txBody>
          <a:bodyPr>
            <a:noAutofit/>
          </a:bodyPr>
          <a:lstStyle/>
          <a:p>
            <a:pPr algn="just">
              <a:lnSpc>
                <a:spcPct val="150000"/>
              </a:lnSpc>
            </a:pPr>
            <a:r>
              <a:rPr lang="en-US" sz="2000" dirty="0" smtClean="0"/>
              <a:t>Random Forest </a:t>
            </a:r>
            <a:r>
              <a:rPr lang="en-US" sz="2000" dirty="0" err="1" smtClean="0"/>
              <a:t>Regressor</a:t>
            </a:r>
            <a:r>
              <a:rPr lang="en-US" sz="2000" dirty="0" smtClean="0"/>
              <a:t> </a:t>
            </a:r>
            <a:r>
              <a:rPr lang="en-US" sz="2000" dirty="0" smtClean="0">
                <a:solidFill>
                  <a:schemeClr val="tx1">
                    <a:lumMod val="65000"/>
                    <a:lumOff val="35000"/>
                  </a:schemeClr>
                </a:solidFill>
              </a:rPr>
              <a:t>based </a:t>
            </a:r>
            <a:r>
              <a:rPr lang="en-US" sz="2000" dirty="0">
                <a:solidFill>
                  <a:schemeClr val="tx1">
                    <a:lumMod val="65000"/>
                    <a:lumOff val="35000"/>
                  </a:schemeClr>
                </a:solidFill>
              </a:rPr>
              <a:t>ML Model to predict Mental Health Fitness of an individual by calculating DALY of a patient</a:t>
            </a:r>
          </a:p>
          <a:p>
            <a:pPr algn="just">
              <a:lnSpc>
                <a:spcPct val="150000"/>
              </a:lnSpc>
            </a:pPr>
            <a:r>
              <a:rPr lang="en-US" sz="2000" dirty="0">
                <a:solidFill>
                  <a:schemeClr val="tx1">
                    <a:lumMod val="65000"/>
                    <a:lumOff val="35000"/>
                  </a:schemeClr>
                </a:solidFill>
              </a:rPr>
              <a:t>Helps health professionals to efficiently predict the mental health of a patient</a:t>
            </a:r>
          </a:p>
          <a:p>
            <a:pPr algn="just">
              <a:lnSpc>
                <a:spcPct val="150000"/>
              </a:lnSpc>
            </a:pPr>
            <a:r>
              <a:rPr lang="en-US" sz="2000" dirty="0">
                <a:solidFill>
                  <a:schemeClr val="tx1">
                    <a:lumMod val="65000"/>
                    <a:lumOff val="35000"/>
                  </a:schemeClr>
                </a:solidFill>
              </a:rPr>
              <a:t>On successful detection helps both doctors and patients to tackle the problem early and more efficiently</a:t>
            </a:r>
          </a:p>
          <a:p>
            <a:pPr algn="just">
              <a:lnSpc>
                <a:spcPct val="150000"/>
              </a:lnSpc>
            </a:pPr>
            <a:r>
              <a:rPr lang="en-US" sz="2000" dirty="0">
                <a:solidFill>
                  <a:schemeClr val="tx1">
                    <a:lumMod val="65000"/>
                    <a:lumOff val="35000"/>
                  </a:schemeClr>
                </a:solidFill>
              </a:rPr>
              <a:t>Diverse area sectors like schools, colleges etc. can use this tool for analyzing mental health of individuals and help to prevent or cure the problem and hence improving the life expectancy of an individual </a:t>
            </a: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395167"/>
            <a:ext cx="11029615" cy="4969021"/>
          </a:xfrm>
        </p:spPr>
        <p:txBody>
          <a:bodyPr/>
          <a:lstStyle/>
          <a:p>
            <a:pPr marL="0" indent="0" defTabSz="447675">
              <a:buNone/>
            </a:pPr>
            <a:endParaRPr lang="en-US" dirty="0">
              <a:solidFill>
                <a:schemeClr val="tx1">
                  <a:lumMod val="65000"/>
                  <a:lumOff val="35000"/>
                </a:schemeClr>
              </a:solidFill>
            </a:endParaRPr>
          </a:p>
          <a:p>
            <a:pPr marL="0" indent="0" defTabSz="447675">
              <a:buNone/>
            </a:pPr>
            <a:r>
              <a:rPr lang="en-US" sz="2000" dirty="0">
                <a:solidFill>
                  <a:schemeClr val="tx1">
                    <a:lumMod val="65000"/>
                    <a:lumOff val="35000"/>
                  </a:schemeClr>
                </a:solidFill>
              </a:rPr>
              <a:t>By using various inbuilt libraries of python and socially available datasets for mental health, and by implementing /using them in my project I had made it my own </a:t>
            </a: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a:p>
            <a:pPr defTabSz="447675"/>
            <a:endParaRPr lang="en-US" dirty="0">
              <a:solidFill>
                <a:schemeClr val="tx1">
                  <a:lumMod val="65000"/>
                  <a:lumOff val="35000"/>
                </a:schemeClr>
              </a:solidFill>
            </a:endParaRPr>
          </a:p>
        </p:txBody>
      </p:sp>
      <p:pic>
        <p:nvPicPr>
          <p:cNvPr id="11" name="Picture 10">
            <a:extLst>
              <a:ext uri="{FF2B5EF4-FFF2-40B4-BE49-F238E27FC236}">
                <a16:creationId xmlns:a16="http://schemas.microsoft.com/office/drawing/2014/main" xmlns="" id="{40ECC984-0CB5-B670-1EC8-214CA46CCBDD}"/>
              </a:ext>
            </a:extLst>
          </p:cNvPr>
          <p:cNvPicPr>
            <a:picLocks noChangeAspect="1"/>
          </p:cNvPicPr>
          <p:nvPr/>
        </p:nvPicPr>
        <p:blipFill rotWithShape="1">
          <a:blip r:embed="rId2"/>
          <a:srcRect t="28866" r="56237" b="26598"/>
          <a:stretch/>
        </p:blipFill>
        <p:spPr>
          <a:xfrm>
            <a:off x="581191" y="2903454"/>
            <a:ext cx="5335571" cy="30542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xmlns="" id="{DDDE7440-A5DA-A8AD-3432-97080B1A2D2B}"/>
              </a:ext>
            </a:extLst>
          </p:cNvPr>
          <p:cNvPicPr>
            <a:picLocks noChangeAspect="1"/>
          </p:cNvPicPr>
          <p:nvPr/>
        </p:nvPicPr>
        <p:blipFill rotWithShape="1">
          <a:blip r:embed="rId3"/>
          <a:srcRect t="27544" r="64278" b="27920"/>
          <a:stretch/>
        </p:blipFill>
        <p:spPr>
          <a:xfrm>
            <a:off x="6765435" y="2903454"/>
            <a:ext cx="4355184" cy="3054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03" y="1424953"/>
            <a:ext cx="9802593" cy="4601217"/>
          </a:xfrm>
          <a:prstGeom prst="rect">
            <a:avLst/>
          </a:prstGeom>
        </p:spPr>
      </p:pic>
    </p:spTree>
    <p:extLst>
      <p:ext uri="{BB962C8B-B14F-4D97-AF65-F5344CB8AC3E}">
        <p14:creationId xmlns:p14="http://schemas.microsoft.com/office/powerpoint/2010/main" val="30720697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265</TotalTime>
  <Words>405</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PowerPoint Presentation</vt:lpstr>
      <vt:lpstr>PROJECT TITLE </vt:lpstr>
      <vt:lpstr>Problem statement</vt:lpstr>
      <vt:lpstr>AGENDA/Process</vt:lpstr>
      <vt:lpstr>PROJECT  OVERVIEW</vt:lpstr>
      <vt:lpstr>WHO ARE THE END USERS of this project?</vt:lpstr>
      <vt:lpstr> YOUR SOLUTION AND ITS VALUE PROPOSITION</vt:lpstr>
      <vt:lpstr>How did you customize the project and make it your own</vt:lpstr>
      <vt:lpstr>PowerPoint Presentation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18</cp:revision>
  <dcterms:created xsi:type="dcterms:W3CDTF">2021-05-26T16:50:10Z</dcterms:created>
  <dcterms:modified xsi:type="dcterms:W3CDTF">2023-07-24T12:19:07Z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