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0"/>
  </p:notesMasterIdLst>
  <p:sldIdLst>
    <p:sldId id="256" r:id="rId2"/>
    <p:sldId id="258" r:id="rId3"/>
    <p:sldId id="264" r:id="rId4"/>
    <p:sldId id="265" r:id="rId5"/>
    <p:sldId id="257" r:id="rId6"/>
    <p:sldId id="267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94660"/>
  </p:normalViewPr>
  <p:slideViewPr>
    <p:cSldViewPr snapToGrid="0">
      <p:cViewPr>
        <p:scale>
          <a:sx n="85" d="100"/>
          <a:sy n="85" d="100"/>
        </p:scale>
        <p:origin x="225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A95D3-4FB0-4B29-8E68-98FA8F9A46EE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3EBB7-8D8E-4FB1-9BD7-E2A19028A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15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https://public.tableau.com/app/profile/erjola.alihoxha/viz/RentedFilmsinDays/Sheet1</a:t>
            </a:r>
          </a:p>
        </p:txBody>
      </p:sp>
    </p:spTree>
    <p:extLst>
      <p:ext uri="{BB962C8B-B14F-4D97-AF65-F5344CB8AC3E}">
        <p14:creationId xmlns:p14="http://schemas.microsoft.com/office/powerpoint/2010/main" val="4112407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https://public.tableau.com/app/profile/erjola.alihoxha/viz/RockbusterMovieCategory/SalesbyMovieCategory?publish=yes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EBB7-8D8E-4FB1-9BD7-E2A19028A4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59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https://public.tableau.com/app/profile/erjola.alihoxha/viz/Rockbustermostleastmoviesales/Dashboard1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EBB7-8D8E-4FB1-9BD7-E2A19028A4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27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https://public.tableau.com/app/profile/erjola.alihoxha/viz/RockbusterProjectC/Sheet1 </a:t>
            </a:r>
          </a:p>
        </p:txBody>
      </p:sp>
    </p:spTree>
    <p:extLst>
      <p:ext uri="{BB962C8B-B14F-4D97-AF65-F5344CB8AC3E}">
        <p14:creationId xmlns:p14="http://schemas.microsoft.com/office/powerpoint/2010/main" val="290795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4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4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6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6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5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7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0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9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7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5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3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766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4" r:id="rId6"/>
    <p:sldLayoutId id="2147483689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olor Fill">
            <a:extLst>
              <a:ext uri="{FF2B5EF4-FFF2-40B4-BE49-F238E27FC236}">
                <a16:creationId xmlns:a16="http://schemas.microsoft.com/office/drawing/2014/main" id="{8BECD55C-E611-4BCD-B45E-BF01D6234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3327DE-AF96-4552-944C-F5FB663CD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92168" y="-1"/>
            <a:ext cx="4782385" cy="4928295"/>
            <a:chOff x="6992168" y="-1"/>
            <a:chExt cx="4782385" cy="492829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87A98A1-D478-4890-9CAB-83521D6C7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66507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76BB555-B9B3-4F0E-8005-2D40CC16B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64751" y="0"/>
              <a:ext cx="3721476" cy="1682047"/>
            </a:xfrm>
            <a:custGeom>
              <a:avLst/>
              <a:gdLst>
                <a:gd name="connsiteX0" fmla="*/ 0 w 3721476"/>
                <a:gd name="connsiteY0" fmla="*/ 0 h 1682047"/>
                <a:gd name="connsiteX1" fmla="*/ 3721476 w 3721476"/>
                <a:gd name="connsiteY1" fmla="*/ 0 h 1682047"/>
                <a:gd name="connsiteX2" fmla="*/ 3721230 w 3721476"/>
                <a:gd name="connsiteY2" fmla="*/ 4881 h 1682047"/>
                <a:gd name="connsiteX3" fmla="*/ 1862697 w 3721476"/>
                <a:gd name="connsiteY3" fmla="*/ 1682047 h 1682047"/>
                <a:gd name="connsiteX4" fmla="*/ 0 w 3721476"/>
                <a:gd name="connsiteY4" fmla="*/ 1682047 h 168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1476" h="1682047">
                  <a:moveTo>
                    <a:pt x="0" y="0"/>
                  </a:moveTo>
                  <a:lnTo>
                    <a:pt x="3721476" y="0"/>
                  </a:lnTo>
                  <a:lnTo>
                    <a:pt x="3721230" y="4881"/>
                  </a:lnTo>
                  <a:cubicBezTo>
                    <a:pt x="3625562" y="946929"/>
                    <a:pt x="2829989" y="1682047"/>
                    <a:pt x="1862697" y="1682047"/>
                  </a:cubicBezTo>
                  <a:lnTo>
                    <a:pt x="0" y="1682047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282DB48-F1F9-487D-8AC3-94C762AFD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19737" y="-1"/>
              <a:ext cx="3443554" cy="1516699"/>
            </a:xfrm>
            <a:custGeom>
              <a:avLst/>
              <a:gdLst>
                <a:gd name="connsiteX0" fmla="*/ 0 w 2872279"/>
                <a:gd name="connsiteY0" fmla="*/ 0 h 1183937"/>
                <a:gd name="connsiteX1" fmla="*/ 2872279 w 2872279"/>
                <a:gd name="connsiteY1" fmla="*/ 0 h 1183937"/>
                <a:gd name="connsiteX2" fmla="*/ 2868418 w 2872279"/>
                <a:gd name="connsiteY2" fmla="*/ 25304 h 1183937"/>
                <a:gd name="connsiteX3" fmla="*/ 1446821 w 2872279"/>
                <a:gd name="connsiteY3" fmla="*/ 1183937 h 1183937"/>
                <a:gd name="connsiteX4" fmla="*/ 0 w 2872279"/>
                <a:gd name="connsiteY4" fmla="*/ 1183937 h 1183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2279" h="1183937">
                  <a:moveTo>
                    <a:pt x="0" y="0"/>
                  </a:moveTo>
                  <a:lnTo>
                    <a:pt x="2872279" y="0"/>
                  </a:lnTo>
                  <a:lnTo>
                    <a:pt x="2868418" y="25304"/>
                  </a:lnTo>
                  <a:cubicBezTo>
                    <a:pt x="2733112" y="686540"/>
                    <a:pt x="2148060" y="1183937"/>
                    <a:pt x="1446821" y="1183937"/>
                  </a:cubicBezTo>
                  <a:lnTo>
                    <a:pt x="0" y="1183937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930DAE9-1ABF-4097-906C-3946FCEEC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92168" y="4672162"/>
              <a:ext cx="256132" cy="25613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C9F7-D5D7-F605-C913-A2B21095A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676656"/>
            <a:ext cx="6146193" cy="30632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ROCKBUSTER </a:t>
            </a:r>
            <a:br>
              <a:rPr lang="en-US" sz="5000" dirty="0"/>
            </a:br>
            <a:r>
              <a:rPr lang="en-US" sz="4800" dirty="0"/>
              <a:t>Movie Market </a:t>
            </a:r>
            <a:br>
              <a:rPr lang="en-US" sz="4800" dirty="0"/>
            </a:br>
            <a:r>
              <a:rPr lang="en-US" sz="4800" dirty="0"/>
              <a:t>Around The World</a:t>
            </a:r>
            <a:br>
              <a:rPr lang="en-US" sz="5000" dirty="0"/>
            </a:b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E00EC-B2E5-E475-EA01-24975928A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5665914"/>
            <a:ext cx="6146193" cy="515430"/>
          </a:xfrm>
        </p:spPr>
        <p:txBody>
          <a:bodyPr>
            <a:normAutofit/>
          </a:bodyPr>
          <a:lstStyle/>
          <a:p>
            <a:r>
              <a:rPr lang="en-US" dirty="0"/>
              <a:t>Erjola Alihoxha</a:t>
            </a: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AB2E8ECB-9F75-D37E-DC0A-F9EAB2314A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3" b="-3"/>
          <a:stretch/>
        </p:blipFill>
        <p:spPr>
          <a:xfrm>
            <a:off x="7337620" y="2006669"/>
            <a:ext cx="4851332" cy="4851331"/>
          </a:xfrm>
          <a:custGeom>
            <a:avLst/>
            <a:gdLst/>
            <a:ahLst/>
            <a:cxnLst/>
            <a:rect l="l" t="t" r="r" b="b"/>
            <a:pathLst>
              <a:path w="3646992" h="3646991">
                <a:moveTo>
                  <a:pt x="0" y="0"/>
                </a:moveTo>
                <a:lnTo>
                  <a:pt x="1820818" y="0"/>
                </a:lnTo>
                <a:cubicBezTo>
                  <a:pt x="2829397" y="0"/>
                  <a:pt x="3646992" y="817595"/>
                  <a:pt x="3646992" y="1826174"/>
                </a:cubicBezTo>
                <a:lnTo>
                  <a:pt x="3646992" y="3646991"/>
                </a:lnTo>
                <a:lnTo>
                  <a:pt x="1826174" y="3646991"/>
                </a:lnTo>
                <a:cubicBezTo>
                  <a:pt x="817595" y="3646991"/>
                  <a:pt x="0" y="2829396"/>
                  <a:pt x="0" y="182081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8536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Understanding the problem</a:t>
            </a:r>
            <a:endParaRPr/>
          </a:p>
        </p:txBody>
      </p:sp>
      <p:grpSp>
        <p:nvGrpSpPr>
          <p:cNvPr id="72" name="Google Shape;72;p15"/>
          <p:cNvGrpSpPr/>
          <p:nvPr/>
        </p:nvGrpSpPr>
        <p:grpSpPr>
          <a:xfrm>
            <a:off x="575901" y="1739833"/>
            <a:ext cx="3505233" cy="4555200"/>
            <a:chOff x="431925" y="1304875"/>
            <a:chExt cx="2628925" cy="3416400"/>
          </a:xfrm>
        </p:grpSpPr>
        <p:sp>
          <p:nvSpPr>
            <p:cNvPr id="73" name="Google Shape;73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5" name="Google Shape;75;p15"/>
          <p:cNvSpPr txBox="1">
            <a:spLocks noGrp="1"/>
          </p:cNvSpPr>
          <p:nvPr>
            <p:ph type="body" idx="4294967295"/>
          </p:nvPr>
        </p:nvSpPr>
        <p:spPr>
          <a:xfrm>
            <a:off x="675233" y="1739833"/>
            <a:ext cx="3326000" cy="61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Product Sales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4294967295"/>
          </p:nvPr>
        </p:nvSpPr>
        <p:spPr>
          <a:xfrm>
            <a:off x="677767" y="2467067"/>
            <a:ext cx="3304800" cy="37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" sz="2133" dirty="0"/>
              <a:t>Which movies contributed the most,/least in the revenue? </a:t>
            </a:r>
          </a:p>
          <a:p>
            <a:pPr marL="0" indent="0">
              <a:spcBef>
                <a:spcPts val="0"/>
              </a:spcBef>
              <a:buNone/>
            </a:pPr>
            <a:endParaRPr lang="en" sz="2133" dirty="0"/>
          </a:p>
          <a:p>
            <a:pPr marL="380990" indent="-38099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" sz="2133" dirty="0"/>
              <a:t>What was the average rental duration for all videos?</a:t>
            </a:r>
            <a:endParaRPr sz="2133" dirty="0"/>
          </a:p>
          <a:p>
            <a:pPr marL="0" indent="0">
              <a:spcBef>
                <a:spcPts val="2133"/>
              </a:spcBef>
              <a:buNone/>
            </a:pPr>
            <a:endParaRPr sz="2133" dirty="0"/>
          </a:p>
        </p:txBody>
      </p:sp>
      <p:grpSp>
        <p:nvGrpSpPr>
          <p:cNvPr id="77" name="Google Shape;77;p15"/>
          <p:cNvGrpSpPr/>
          <p:nvPr/>
        </p:nvGrpSpPr>
        <p:grpSpPr>
          <a:xfrm>
            <a:off x="4427267" y="1739833"/>
            <a:ext cx="3510000" cy="4555200"/>
            <a:chOff x="3320450" y="1304875"/>
            <a:chExt cx="2632500" cy="3416400"/>
          </a:xfrm>
        </p:grpSpPr>
        <p:sp>
          <p:nvSpPr>
            <p:cNvPr id="78" name="Google Shape;78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80" name="Google Shape;80;p15"/>
          <p:cNvSpPr txBox="1">
            <a:spLocks noGrp="1"/>
          </p:cNvSpPr>
          <p:nvPr>
            <p:ph type="body" idx="4294967295"/>
          </p:nvPr>
        </p:nvSpPr>
        <p:spPr>
          <a:xfrm>
            <a:off x="4519267" y="1739833"/>
            <a:ext cx="3326000" cy="61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</a:rPr>
              <a:t>Product Locations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4294967295"/>
          </p:nvPr>
        </p:nvSpPr>
        <p:spPr>
          <a:xfrm>
            <a:off x="4529033" y="2467067"/>
            <a:ext cx="3304800" cy="37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50320" indent="-380990">
              <a:spcBef>
                <a:spcPts val="0"/>
              </a:spcBef>
              <a:buSzPts val="1600"/>
              <a:buFont typeface="Wingdings" panose="05000000000000000000" pitchFamily="2" charset="2"/>
              <a:buChar char="Ø"/>
            </a:pPr>
            <a:r>
              <a:rPr lang="en" sz="2133" dirty="0"/>
              <a:t>Which countries are Rockbuster customer based in?</a:t>
            </a:r>
          </a:p>
          <a:p>
            <a:pPr marL="169330" indent="0">
              <a:spcBef>
                <a:spcPts val="0"/>
              </a:spcBef>
              <a:buSzPts val="1600"/>
              <a:buNone/>
            </a:pPr>
            <a:endParaRPr lang="en" sz="2133" dirty="0"/>
          </a:p>
          <a:p>
            <a:pPr marL="550320" indent="-380990">
              <a:spcBef>
                <a:spcPts val="0"/>
              </a:spcBef>
              <a:buSzPts val="1600"/>
              <a:buFont typeface="Wingdings" panose="05000000000000000000" pitchFamily="2" charset="2"/>
              <a:buChar char="Ø"/>
            </a:pPr>
            <a:r>
              <a:rPr lang="en" sz="2133" dirty="0"/>
              <a:t>Where are the customers with high lifetime based in?</a:t>
            </a:r>
            <a:endParaRPr sz="2133" dirty="0"/>
          </a:p>
        </p:txBody>
      </p:sp>
      <p:grpSp>
        <p:nvGrpSpPr>
          <p:cNvPr id="82" name="Google Shape;82;p15"/>
          <p:cNvGrpSpPr/>
          <p:nvPr/>
        </p:nvGrpSpPr>
        <p:grpSpPr>
          <a:xfrm>
            <a:off x="8283400" y="1739833"/>
            <a:ext cx="3510000" cy="4555200"/>
            <a:chOff x="6212550" y="1304875"/>
            <a:chExt cx="2632500" cy="3416400"/>
          </a:xfrm>
        </p:grpSpPr>
        <p:sp>
          <p:nvSpPr>
            <p:cNvPr id="83" name="Google Shape;83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85" name="Google Shape;85;p15"/>
          <p:cNvSpPr txBox="1">
            <a:spLocks noGrp="1"/>
          </p:cNvSpPr>
          <p:nvPr>
            <p:ph type="body" idx="4294967295"/>
          </p:nvPr>
        </p:nvSpPr>
        <p:spPr>
          <a:xfrm>
            <a:off x="8363300" y="1739833"/>
            <a:ext cx="3326000" cy="61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Sales for all Locations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4294967295"/>
          </p:nvPr>
        </p:nvSpPr>
        <p:spPr>
          <a:xfrm>
            <a:off x="8381867" y="2355033"/>
            <a:ext cx="3304800" cy="383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sz="2133" dirty="0"/>
          </a:p>
          <a:p>
            <a:pPr marL="380990" indent="-380990">
              <a:spcBef>
                <a:spcPts val="2133"/>
              </a:spcBef>
              <a:spcAft>
                <a:spcPts val="2133"/>
              </a:spcAft>
              <a:buFont typeface="Wingdings" panose="05000000000000000000" pitchFamily="2" charset="2"/>
              <a:buChar char="Ø"/>
            </a:pPr>
            <a:r>
              <a:rPr lang="en" sz="2133" dirty="0"/>
              <a:t>Do sales figures vary between geographic regions?</a:t>
            </a:r>
            <a:endParaRPr sz="2133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1C99C1C2-2777-4AFC-B3F0-D9D1182BF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928" y="246185"/>
            <a:ext cx="7330627" cy="655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791514-86A1-5DD3-9A1E-6C617213A364}"/>
              </a:ext>
            </a:extLst>
          </p:cNvPr>
          <p:cNvSpPr txBox="1"/>
          <p:nvPr/>
        </p:nvSpPr>
        <p:spPr>
          <a:xfrm>
            <a:off x="123713" y="3522785"/>
            <a:ext cx="42600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Rockbuster</a:t>
            </a:r>
            <a:r>
              <a:rPr lang="en-US" sz="2400" dirty="0"/>
              <a:t> average rental duration is 4.986 days with the maximum number of renting in 6 days.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12A50-E29C-E5C9-C915-56CD5BBA1CC8}"/>
              </a:ext>
            </a:extLst>
          </p:cNvPr>
          <p:cNvSpPr txBox="1"/>
          <p:nvPr/>
        </p:nvSpPr>
        <p:spPr>
          <a:xfrm>
            <a:off x="123714" y="2162257"/>
            <a:ext cx="3987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trend of how long the movies are rented.</a:t>
            </a:r>
          </a:p>
        </p:txBody>
      </p:sp>
    </p:spTree>
    <p:extLst>
      <p:ext uri="{BB962C8B-B14F-4D97-AF65-F5344CB8AC3E}">
        <p14:creationId xmlns:p14="http://schemas.microsoft.com/office/powerpoint/2010/main" val="342517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E5D2D-A07C-742B-B301-80D88196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3193869" cy="3048718"/>
          </a:xfrm>
        </p:spPr>
        <p:txBody>
          <a:bodyPr>
            <a:normAutofit/>
          </a:bodyPr>
          <a:lstStyle/>
          <a:p>
            <a:r>
              <a:rPr lang="en-US" sz="1600" dirty="0"/>
              <a:t>The graph represents sales by movie category. The top five categories that contributed the most in </a:t>
            </a:r>
            <a:r>
              <a:rPr lang="en-US" sz="1600" dirty="0" err="1"/>
              <a:t>Rockbuster</a:t>
            </a:r>
            <a:r>
              <a:rPr lang="en-US" sz="1600" dirty="0"/>
              <a:t> sales are Sports, Sci-Fi, Animation, Drama and Comedy.</a:t>
            </a:r>
          </a:p>
        </p:txBody>
      </p:sp>
      <p:pic>
        <p:nvPicPr>
          <p:cNvPr id="5" name="Content Placeholder 4" descr="A graph of sales">
            <a:extLst>
              <a:ext uri="{FF2B5EF4-FFF2-40B4-BE49-F238E27FC236}">
                <a16:creationId xmlns:a16="http://schemas.microsoft.com/office/drawing/2014/main" id="{4130C186-7F54-7D86-7B1C-FF93423F3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949" y="300447"/>
            <a:ext cx="8215366" cy="6385968"/>
          </a:xfrm>
        </p:spPr>
      </p:pic>
    </p:spTree>
    <p:extLst>
      <p:ext uri="{BB962C8B-B14F-4D97-AF65-F5344CB8AC3E}">
        <p14:creationId xmlns:p14="http://schemas.microsoft.com/office/powerpoint/2010/main" val="220230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535ECD17-862A-4A4A-9641-5FEBDE7BA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52"/>
            <a:ext cx="12192000" cy="571231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4080CDB-85C1-7857-9E5D-AB4DC789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025" y="5792993"/>
            <a:ext cx="9037664" cy="987635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On the left side are the movies that contributed the most on </a:t>
            </a:r>
            <a:r>
              <a:rPr lang="en-US" sz="2000" dirty="0" err="1"/>
              <a:t>Rockbuster</a:t>
            </a:r>
            <a:r>
              <a:rPr lang="en-US" sz="2000" dirty="0"/>
              <a:t> revenue, above $160 per movie, and on the right side are the movies that contributed the least, below $10 per movie.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2C3B164A-5EDC-4DC7-97B4-2ECA069F0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32"/>
            <a:ext cx="12192000" cy="587905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FFC7C65-2E63-DE18-A5A0-20CFA225B049}"/>
              </a:ext>
            </a:extLst>
          </p:cNvPr>
          <p:cNvSpPr>
            <a:spLocks/>
          </p:cNvSpPr>
          <p:nvPr>
            <p:ph type="title"/>
          </p:nvPr>
        </p:nvSpPr>
        <p:spPr>
          <a:xfrm>
            <a:off x="0" y="0"/>
            <a:ext cx="12192000" cy="592208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0652BB-1054-7117-B0C2-4EFC1D3ED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73675"/>
            <a:ext cx="8493162" cy="1091901"/>
          </a:xfrm>
        </p:spPr>
        <p:txBody>
          <a:bodyPr>
            <a:normAutofit/>
          </a:bodyPr>
          <a:lstStyle/>
          <a:p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seen from the visualization, sales vary from region to region with India, China, and the United States leading the highest number of customers and sales. 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25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5EF1-68DE-4B9D-F640-00771B207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6798833" cy="725066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grpSp>
        <p:nvGrpSpPr>
          <p:cNvPr id="3" name="Google Shape;149;p21">
            <a:extLst>
              <a:ext uri="{FF2B5EF4-FFF2-40B4-BE49-F238E27FC236}">
                <a16:creationId xmlns:a16="http://schemas.microsoft.com/office/drawing/2014/main" id="{2E86D853-7370-792D-2E70-3FE561E66AEE}"/>
              </a:ext>
            </a:extLst>
          </p:cNvPr>
          <p:cNvGrpSpPr/>
          <p:nvPr/>
        </p:nvGrpSpPr>
        <p:grpSpPr>
          <a:xfrm>
            <a:off x="1" y="1811813"/>
            <a:ext cx="8380205" cy="1065888"/>
            <a:chOff x="424814" y="1177875"/>
            <a:chExt cx="8294370" cy="849900"/>
          </a:xfrm>
        </p:grpSpPr>
        <p:sp>
          <p:nvSpPr>
            <p:cNvPr id="4" name="Google Shape;150;p21">
              <a:extLst>
                <a:ext uri="{FF2B5EF4-FFF2-40B4-BE49-F238E27FC236}">
                  <a16:creationId xmlns:a16="http://schemas.microsoft.com/office/drawing/2014/main" id="{D0BAD183-766C-E40C-DD16-9125E1A4AB0A}"/>
                </a:ext>
              </a:extLst>
            </p:cNvPr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The average rental duration is 4.986 days.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The average rental rate is $2.98 </a:t>
              </a:r>
              <a:endParaRPr sz="2400" dirty="0"/>
            </a:p>
          </p:txBody>
        </p:sp>
        <p:sp>
          <p:nvSpPr>
            <p:cNvPr id="5" name="Google Shape;151;p21">
              <a:extLst>
                <a:ext uri="{FF2B5EF4-FFF2-40B4-BE49-F238E27FC236}">
                  <a16:creationId xmlns:a16="http://schemas.microsoft.com/office/drawing/2014/main" id="{7DE7CE42-18D4-D174-AC6C-2E4F971A1CB8}"/>
                </a:ext>
              </a:extLst>
            </p:cNvPr>
            <p:cNvSpPr/>
            <p:nvPr/>
          </p:nvSpPr>
          <p:spPr>
            <a:xfrm>
              <a:off x="424814" y="1177875"/>
              <a:ext cx="2502871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0" name="Google Shape;154;p21">
            <a:extLst>
              <a:ext uri="{FF2B5EF4-FFF2-40B4-BE49-F238E27FC236}">
                <a16:creationId xmlns:a16="http://schemas.microsoft.com/office/drawing/2014/main" id="{8E1FC6EA-9750-722C-DCAC-3557D6F53E3B}"/>
              </a:ext>
            </a:extLst>
          </p:cNvPr>
          <p:cNvGrpSpPr/>
          <p:nvPr/>
        </p:nvGrpSpPr>
        <p:grpSpPr>
          <a:xfrm>
            <a:off x="1" y="3007179"/>
            <a:ext cx="8380204" cy="1065888"/>
            <a:chOff x="424813" y="2075689"/>
            <a:chExt cx="8294359" cy="849900"/>
          </a:xfrm>
        </p:grpSpPr>
        <p:sp>
          <p:nvSpPr>
            <p:cNvPr id="11" name="Google Shape;155;p21">
              <a:extLst>
                <a:ext uri="{FF2B5EF4-FFF2-40B4-BE49-F238E27FC236}">
                  <a16:creationId xmlns:a16="http://schemas.microsoft.com/office/drawing/2014/main" id="{5A05B30F-9BD3-05B5-52E0-7A4955EAD3FD}"/>
                </a:ext>
              </a:extLst>
            </p:cNvPr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lt1"/>
                  </a:solidFill>
                </a:rPr>
                <a:t>The most sold movie categories in </a:t>
              </a:r>
              <a:r>
                <a:rPr lang="en-US" sz="2000" dirty="0" err="1">
                  <a:solidFill>
                    <a:schemeClr val="lt1"/>
                  </a:solidFill>
                </a:rPr>
                <a:t>Rockbuster</a:t>
              </a:r>
              <a:r>
                <a:rPr lang="en-US" sz="2000" dirty="0">
                  <a:solidFill>
                    <a:schemeClr val="lt1"/>
                  </a:solidFill>
                </a:rPr>
                <a:t> </a:t>
              </a:r>
              <a:r>
                <a:rPr lang="en-US" sz="2000" dirty="0"/>
                <a:t>are Sports, Sci-Fi, Animation, Drama and Comedy.</a:t>
              </a:r>
              <a:endParaRPr lang="en-US" sz="2000" dirty="0">
                <a:solidFill>
                  <a:schemeClr val="lt1"/>
                </a:solidFill>
              </a:endParaRPr>
            </a:p>
            <a:p>
              <a:endParaRPr sz="2400" dirty="0"/>
            </a:p>
          </p:txBody>
        </p:sp>
        <p:sp>
          <p:nvSpPr>
            <p:cNvPr id="12" name="Google Shape;156;p21">
              <a:extLst>
                <a:ext uri="{FF2B5EF4-FFF2-40B4-BE49-F238E27FC236}">
                  <a16:creationId xmlns:a16="http://schemas.microsoft.com/office/drawing/2014/main" id="{96EF7534-6C81-7216-2368-2774F419A128}"/>
                </a:ext>
              </a:extLst>
            </p:cNvPr>
            <p:cNvSpPr/>
            <p:nvPr/>
          </p:nvSpPr>
          <p:spPr>
            <a:xfrm>
              <a:off x="424813" y="2075689"/>
              <a:ext cx="250286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3" name="Google Shape;156;p21">
            <a:extLst>
              <a:ext uri="{FF2B5EF4-FFF2-40B4-BE49-F238E27FC236}">
                <a16:creationId xmlns:a16="http://schemas.microsoft.com/office/drawing/2014/main" id="{EC29FC75-1227-F084-407B-FC0FD9CA76DD}"/>
              </a:ext>
            </a:extLst>
          </p:cNvPr>
          <p:cNvSpPr/>
          <p:nvPr/>
        </p:nvSpPr>
        <p:spPr>
          <a:xfrm>
            <a:off x="1" y="4202545"/>
            <a:ext cx="2528764" cy="1065888"/>
          </a:xfrm>
          <a:prstGeom prst="homePlate">
            <a:avLst>
              <a:gd name="adj" fmla="val 2671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" name="Google Shape;155;p21">
            <a:extLst>
              <a:ext uri="{FF2B5EF4-FFF2-40B4-BE49-F238E27FC236}">
                <a16:creationId xmlns:a16="http://schemas.microsoft.com/office/drawing/2014/main" id="{E8B5D73F-99CB-50B0-09C6-3791CBDA6767}"/>
              </a:ext>
            </a:extLst>
          </p:cNvPr>
          <p:cNvSpPr/>
          <p:nvPr/>
        </p:nvSpPr>
        <p:spPr>
          <a:xfrm>
            <a:off x="2528763" y="4202545"/>
            <a:ext cx="5851441" cy="10658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sales vary from region to region, and the top three countries with highest number of customers and sales are 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</a:rPr>
              <a:t>India, China, and the United States 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280863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06FDC3C5-8431-45BA-A6F9-CFFCB567E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375F62-07E0-443B-9C48-A98235932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9089" y="-3532"/>
            <a:ext cx="4449863" cy="6861532"/>
            <a:chOff x="7739089" y="-3532"/>
            <a:chExt cx="4449863" cy="686153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AD3DE53-A5DD-4681-A623-D2ABA4F58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5951" y="1365822"/>
              <a:ext cx="819954" cy="995873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1">
                  <a:lumMod val="75000"/>
                </a:schemeClr>
              </a:fgClr>
              <a:bgClr>
                <a:schemeClr val="accent1">
                  <a:lumMod val="5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180B35-C330-4CE0-8539-329851544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07984" y="4121414"/>
              <a:ext cx="514757" cy="5169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0F4DE9E-8700-47A1-B979-37CF4E27F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837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DA72DB4-0020-442C-A0F9-7320837E1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627" y="340461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tx2">
                  <a:lumMod val="75000"/>
                  <a:lumOff val="2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BC11E757-F50F-4F18-9F0D-6DF406191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39089" y="-3532"/>
              <a:ext cx="3875603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  <a:alpha val="20000"/>
              </a:schemeClr>
            </a:solidFill>
            <a:ln w="2095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E8A144E7-745C-4BEF-AE3D-D714ABF11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5862" y="556562"/>
              <a:ext cx="2681635" cy="268163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9">
              <a:extLst>
                <a:ext uri="{FF2B5EF4-FFF2-40B4-BE49-F238E27FC236}">
                  <a16:creationId xmlns:a16="http://schemas.microsoft.com/office/drawing/2014/main" id="{AE4696B9-5372-4006-B954-F44B5BDAA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55227" y="17974"/>
              <a:ext cx="3875605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46612-90C1-B2E1-176B-0B7C81141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76655"/>
            <a:ext cx="6953436" cy="3626073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C4ADC-44CC-2DDD-712C-893E01A74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27" y="6181344"/>
            <a:ext cx="8281111" cy="658682"/>
          </a:xfrm>
        </p:spPr>
        <p:txBody>
          <a:bodyPr>
            <a:normAutofit/>
          </a:bodyPr>
          <a:lstStyle/>
          <a:p>
            <a:r>
              <a:rPr lang="en-US" dirty="0"/>
              <a:t>For further questions contact me at </a:t>
            </a:r>
            <a:r>
              <a:rPr lang="en-US" u="sng" dirty="0"/>
              <a:t>alihoxhaerjola@gmail.com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6CA729E3-D4BF-40ED-7012-8D7DDB7E6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4038" y="628650"/>
            <a:ext cx="2620498" cy="262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365</Words>
  <Application>Microsoft Office PowerPoint</Application>
  <PresentationFormat>Widescreen</PresentationFormat>
  <Paragraphs>32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Gill Sans Nova</vt:lpstr>
      <vt:lpstr>Wingdings</vt:lpstr>
      <vt:lpstr>TropicVTI</vt:lpstr>
      <vt:lpstr>ROCKBUSTER  Movie Market  Around The World </vt:lpstr>
      <vt:lpstr>Understanding the problem</vt:lpstr>
      <vt:lpstr>PowerPoint Presentation</vt:lpstr>
      <vt:lpstr>The graph represents sales by movie category. The top five categories that contributed the most in Rockbuster sales are Sports, Sci-Fi, Animation, Drama and Comedy.</vt:lpstr>
      <vt:lpstr>On the left side are the movies that contributed the most on Rockbuster revenue, above $160 per movie, and on the right side are the movies that contributed the least, below $10 per movie.</vt:lpstr>
      <vt:lpstr>PowerPoint Presentation</vt:lpstr>
      <vt:lpstr>Conclusions</vt:lpstr>
      <vt:lpstr>Thank you!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Erjola Alihoxha</dc:creator>
  <cp:lastModifiedBy>Erjola Alihoxha</cp:lastModifiedBy>
  <cp:revision>1</cp:revision>
  <dcterms:created xsi:type="dcterms:W3CDTF">2024-11-12T12:17:56Z</dcterms:created>
  <dcterms:modified xsi:type="dcterms:W3CDTF">2024-11-13T06:27:18Z</dcterms:modified>
</cp:coreProperties>
</file>