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44113-F553-E9F1-D527-7635707D06E7}" v="1907" dt="2024-12-25T00:00:02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4T22:47:2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18448 11093 16383 0 0,'5'5'0'0'0,"2"7"0"0"0,0 6 0 0 0,3 1 0 0 0,0 1 0 0 0,-1 3 0 0 0,2 3 0 0 0,0 1 0 0 0,-2 2 0 0 0,-3 0 0 0 0,3 2 0 0 0,0-1 0 0 0,-2 0 0 0 0,-2 0 0 0 0,-1 1 0 0 0,3-7 0 0 0,0 0 0 0 0,0-1 0 0 0,-3 2 0 0 0,0 1 0 0 0,-2 1 0 0 0,-1 2 0 0 0,4-5 0 0 0,2-1 0 0 0,-1 1 0 0 0,-1 1 0 0 0,-2 1 0 0 0,-1 2 0 0 0,-1 1 0 0 0,-1 0 0 0 0,0 1 0 0 0,0 0 0 0 0,0 0 0 0 0,0 0 0 0 0,-1 0 0 0 0,1 0 0 0 0,0 0 0 0 0,0 0 0 0 0,0 0 0 0 0,-5-6 0 0 0,-2-1 0 0 0,1 1 0 0 0,1 0 0 0 0,1 3 0 0 0,2 0 0 0 0,1 2 0 0 0,0 0 0 0 0,1 1 0 0 0,-5-5 0 0 0,-1-2 0 0 0,0 1 0 0 0,1 1 0 0 0,1 1 0 0 0,2 2 0 0 0,1 0 0 0 0,0 2 0 0 0,-4-6 0 0 0,-1 0 0 0 0,0-1 0 0 0,1 2 0 0 0,1 2 0 0 0,2 0 0 0 0,1 2 0 0 0,0 0 0 0 0,1 1 0 0 0,-4-5 0 0 0,-3-2 0 0 0,1 1 0 0 0,1 1 0 0 0,2 1 0 0 0,0 2 0 0 0,2 0 0 0 0,-4-3 0 0 0,-2-2 0 0 0,1 0 0 0 0,1 2 0 0 0,1 2 0 0 0,2 0 0 0 0,1 2 0 0 0,1 1 0 0 0,-5-6 0 0 0,-2 0 0 0 0,1-1 0 0 0,1 2 0 0 0,2 2 0 0 0,1 0 0 0 0,-5-3 0 0 0,0-1 0 0 0,1 0 0 0 0,1 2 0 0 0,1 1 0 0 0,2 2 0 0 0,1 1 0 0 0,1 0 0 0 0,0 1 0 0 0,-5-5 0 0 0,-1-1 0 0 0,0-1 0 0 0,1 2 0 0 0,1 1 0 0 0,2 2 0 0 0,1 1 0 0 0,0 0 0 0 0,1 1 0 0 0,1 0 0 0 0,4 0 0 0 0,2 0 0 0 0,0 0 0 0 0,-2 0 0 0 0,4-5 0 0 0,0-2 0 0 0,-1 0 0 0 0,2-3 0 0 0,1-1 0 0 0,2-3 0 0 0,0 1 0 0 0,3-3 0 0 0,-2 2 0 0 0,2-3 0 0 0,-2 3 0 0 0,2-3 0 0 0,-2 3 0 0 0,2-2 0 0 0,-2 1 0 0 0,2-1 0 0 0,3-3 0 0 0,-1 1 0 0 0,0-1 0 0 0,4-2 0 0 0,-3 2 0 0 0,0-1 0 0 0,-2 3 0 0 0,0 0 0 0 0,3-3 0 0 0,-2 2 0 0 0,0-1 0 0 0,4-2 0 0 0,1-3 0 0 0,3-3 0 0 0,2 4 0 0 0,2 1 0 0 0,-1-2 0 0 0,2-1 0 0 0,-1-2 0 0 0,0-1 0 0 0,0 4 0 0 0,1 1 0 0 0,-1-1 0 0 0,-1-1 0 0 0,1-2 0 0 0,0-1 0 0 0,0-1 0 0 0,0 0 0 0 0,-1-1 0 0 0,1-1 0 0 0,0 1 0 0 0,0 0 0 0 0,0-1 0 0 0,-1 1 0 0 0,1 0 0 0 0,0 0 0 0 0,0 0 0 0 0,0 0 0 0 0,0 0 0 0 0,-1 0 0 0 0,1 0 0 0 0,0 0 0 0 0,0 0 0 0 0,0 0 0 0 0,-1 0 0 0 0,1 0 0 0 0,0 0 0 0 0,0 0 0 0 0,0 0 0 0 0,-1 0 0 0 0,1 0 0 0 0,0 0 0 0 0,0 0 0 0 0,0 0 0 0 0,0 0 0 0 0,-1 0 0 0 0,1 0 0 0 0,-5-5 0 0 0,-2-2 0 0 0,0 1 0 0 0,2 1 0 0 0,-4-4 0 0 0,0 0 0 0 0,1 1 0 0 0,-3-2 0 0 0,0-1 0 0 0,3 3 0 0 0,-4-3 0 0 0,2 0 0 0 0,-4-3 0 0 0,1 2 0 0 0,-3-4 0 0 0,2 2 0 0 0,-2-2 0 0 0,-3-3 0 0 0,1 1 0 0 0,-1-1 0 0 0,-3-2 0 0 0,3 2 0 0 0,-1-1 0 0 0,-2-1 0 0 0,-2-3 0 0 0,-3-3 0 0 0,4 4 0 0 0,1 1 0 0 0,-2-1 0 0 0,-1-2 0 0 0,-2-2 0 0 0,-1-1 0 0 0,-1-1 0 0 0,4 0 0 0 0,2-1 0 0 0,-1-1 0 0 0,-1 1 0 0 0,-2 0 0 0 0,-1 0 0 0 0,-1 0 0 0 0,0 0 0 0 0,-1 0 0 0 0,-1 1 0 0 0,6 4 0 0 0,2 2 0 0 0,-1 0 0 0 0,-1-2 0 0 0,-1-1 0 0 0,-2-2 0 0 0,-1 0 0 0 0,-1-2 0 0 0,0 1 0 0 0,0-1 0 0 0,0-1 0 0 0,0 1 0 0 0,0 0 0 0 0,-1 0 0 0 0,1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1 0 0 0,0-1 0 0 0,0 0 0 0 0,0 0 0 0 0,0 0 0 0 0,0 1 0 0 0,0-1 0 0 0,0 0 0 0 0,0 0 0 0 0,0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1 0 0 0,0-1 0 0 0,-5 5 0 0 0,-2 2 0 0 0,1 0 0 0 0,-4 3 0 0 0,-1 1 0 0 0,-2 3 0 0 0,-1-1 0 0 0,-1 3 0 0 0,0-2 0 0 0,-1 3 0 0 0,2-3 0 0 0,-2 2 0 0 0,-4 4 0 0 0,3-2 0 0 0,-2 1 0 0 0,-2 2 0 0 0,2-1 0 0 0,-1-1 0 0 0,-2 3 0 0 0,-2 2 0 0 0,-2 3 0 0 0,3-4 0 0 0,1 0 0 0 0,-2 0 0 0 0,-1 2 0 0 0,-1 2 0 0 0,-2 1 0 0 0,4-4 0 0 0,1-1 0 0 0,0 1 0 0 0,-2 1 0 0 0,-2 2 0 0 0,4-4 0 0 0,1-1 0 0 0,-1 1 0 0 0,-1 2 0 0 0,-3 2 0 0 0,-1 1 0 0 0,0 1 0 0 0,3-5 0 0 0,2 0 0 0 0,-1 0 0 0 0,-1 1 0 0 0,-1 1 0 0 0,-2 2 0 0 0,-1 1 0 0 0,0 1 0 0 0,-1 0 0 0 0,0 0 0 0 0,0 0 0 0 0,0 1 0 0 0,0-1 0 0 0,0 0 0 0 0,0 0 0 0 0,0 0 0 0 0,0 0 0 0 0,0 0 0 0 0,1 0 0 0 0,-1 0 0 0 0,0 0 0 0 0,0 0 0 0 0,0 0 0 0 0,1 0 0 0 0,-1 0 0 0 0,0 0 0 0 0,0 0 0 0 0,5 5 0 0 0,2 2 0 0 0,0-1 0 0 0,-2 0 0 0 0,-1-3 0 0 0,-1 0 0 0 0,3 3 0 0 0,2 1 0 0 0,-2-1 0 0 0,-1-1 0 0 0,4 4 0 0 0,0 0 0 0 0,-1-2 0 0 0,-3-1 0 0 0,4 2 0 0 0,0 1 0 0 0,-1-2 0 0 0,2 4 0 0 0,1-1 0 0 0,-3-2 0 0 0,4 3 0 0 0,-2 0 0 0 0,4 3 0 0 0,-1-2 0 0 0,2 4 0 0 0,0-2 0 0 0,1 2 0 0 0,-2-2 0 0 0,-3 2 0 0 0,2 3 0 0 0,-2-1 0 0 0,3 1 0 0 0,-1-3 0 0 0,-3-4 0 0 0,2 1 0 0 0,5 4 0 0 0,3-2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21660 6350 16383 0 0,'-5'0'0'0'0,"-6"0"0"0"0,-8 0 0 0 0,-4 0 0 0 0,-4 0 0 0 0,3 5 0 0 0,0 2 0 0 0,-1-1 0 0 0,4 4 0 0 0,1 1 0 0 0,-2-2 0 0 0,-2-3 0 0 0,3 3 0 0 0,0 0 0 0 0,-1 4 0 0 0,-3-1 0 0 0,-1 3 0 0 0,-2-1 0 0 0,4 2 0 0 0,1 3 0 0 0,5 4 0 0 0,-1-2 0 0 0,4 0 0 0 0,4 2 0 0 0,-1-3 0 0 0,2 0 0 0 0,-3 1 0 0 0,1 3 0 0 0,2 2 0 0 0,-2-3 0 0 0,2-1 0 0 0,1 2 0 0 0,3 1 0 0 0,2 1 0 0 0,-2-3 0 0 0,-2-1 0 0 0,2 1 0 0 0,1 2 0 0 0,2 2 0 0 0,1 1 0 0 0,6-5 0 0 0,3 0 0 0 0,4-4 0 0 0,2-1 0 0 0,2-3 0 0 0,0 1 0 0 0,1-3 0 0 0,-1 3 0 0 0,2-3 0 0 0,-3 2 0 0 0,2-1 0 0 0,3-3 0 0 0,-1 1 0 0 0,1-1 0 0 0,2-3 0 0 0,3-2 0 0 0,2-2 0 0 0,2-3 0 0 0,2 0 0 0 0,0-1 0 0 0,0-1 0 0 0,0 1 0 0 0,1-1 0 0 0,-6-4 0 0 0,-2-2 0 0 0,1 0 0 0 0,-5-3 0 0 0,1 0 0 0 0,1 1 0 0 0,-3-3 0 0 0,1 1 0 0 0,2 3 0 0 0,-3-3 0 0 0,2 0 0 0 0,1 2 0 0 0,-2-2 0 0 0,0 1 0 0 0,3 2 0 0 0,-4-3 0 0 0,2 0 0 0 0,-4-2 0 0 0,-4-5 0 0 0,1 1 0 0 0,-2-1 0 0 0,3 1 0 0 0,-2 0 0 0 0,-2-3 0 0 0,2 2 0 0 0,4 4 0 0 0,-1 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21775 6720 16383 0 0,'5'0'0'0'0,"7"5"0"0"0,6 2 0 0 0,1 5 0 0 0,1 0 0 0 0,3-2 0 0 0,-3 2 0 0 0,1 0 0 0 0,-4 2 0 0 0,-4 4 0 0 0,-10 0 0 0 0,-5 0 0 0 0,-7-1 0 0 0,-3 0 0 0 0,1 3 0 0 0,3-2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21624 6191 16383 0 0,'-5'0'0'0'0,"-6"0"0"0"0,-8 0 0 0 0,-4 0 0 0 0,-4 0 0 0 0,-3 0 0 0 0,0 0 0 0 0,-1 0 0 0 0,5 5 0 0 0,2 2 0 0 0,-1-1 0 0 0,5 5 0 0 0,1-1 0 0 0,-3-1 0 0 0,-1-3 0 0 0,2 4 0 0 0,1-1 0 0 0,-3-2 0 0 0,4 3 0 0 0,-1 1 0 0 0,-1-3 0 0 0,2 3 0 0 0,0-1 0 0 0,3 4 0 0 0,-2-1 0 0 0,4 2 0 0 0,-2-1 0 0 0,2 2 0 0 0,-1-2 0 0 0,1 2 0 0 0,-2-2 0 0 0,2 2 0 0 0,4 3 0 0 0,-3-1 0 0 0,2 1 0 0 0,-2-3 0 0 0,0 1 0 0 0,3 3 0 0 0,4 3 0 0 0,-4-2 0 0 0,1 0 0 0 0,2 1 0 0 0,2 3 0 0 0,-3-4 0 0 0,-1 1 0 0 0,2 0 0 0 0,2 3 0 0 0,2 1 0 0 0,1 2 0 0 0,1 1 0 0 0,1 1 0 0 0,0 0 0 0 0,0 0 0 0 0,1 0 0 0 0,-1 0 0 0 0,0 1 0 0 0,0-2 0 0 0,0 1 0 0 0,5-5 0 0 0,2-2 0 0 0,0 1 0 0 0,3-5 0 0 0,0 1 0 0 0,4-4 0 0 0,-1 0 0 0 0,3-2 0 0 0,-2 2 0 0 0,2-2 0 0 0,-1 1 0 0 0,1-1 0 0 0,-2 1 0 0 0,2-1 0 0 0,3-3 0 0 0,4-4 0 0 0,2-3 0 0 0,-2 3 0 0 0,-1 1 0 0 0,2-2 0 0 0,1-1 0 0 0,2-2 0 0 0,1-2 0 0 0,-4 5 0 0 0,-1 1 0 0 0,1-1 0 0 0,1-1 0 0 0,1-1 0 0 0,2-2 0 0 0,1-1 0 0 0,0-1 0 0 0,1 0 0 0 0,0 0 0 0 0,0-1 0 0 0,0 1 0 0 0,0 0 0 0 0,0 0 0 0 0,0 0 0 0 0,0 0 0 0 0,-5-6 0 0 0,-2 0 0 0 0,0-1 0 0 0,2 2 0 0 0,-4-4 0 0 0,0 0 0 0 0,1 2 0 0 0,2 1 0 0 0,-3-3 0 0 0,0 0 0 0 0,1 2 0 0 0,-2-3 0 0 0,-1-1 0 0 0,3 3 0 0 0,-4-3 0 0 0,2 0 0 0 0,1 3 0 0 0,-2-3 0 0 0,0 0 0 0 0,2-2 0 0 0,3 0 0 0 0,-3-2 0 0 0,0 1 0 0 0,2 3 0 0 0,-3-1 0 0 0,-1 0 0 0 0,-2-1 0 0 0,0 0 0 0 0,-2-2 0 0 0,0 1 0 0 0,-1-2 0 0 0,2 2 0 0 0,-3-2 0 0 0,3 2 0 0 0,3-2 0 0 0,3 2 0 0 0,-1-2 0 0 0,0 2 0 0 0,-4-2 0 0 0,1 2 0 0 0,-2-1 0 0 0,-5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22304 6720 16383 0 0,'5'0'0'0'0,"7"0"0"0"0,6 0 0 0 0,1 5 0 0 0,1 2 0 0 0,-2 5 0 0 0,1 0 0 0 0,-3 3 0 0 0,-4 4 0 0 0,-5 4 0 0 0,-7-2 0 0 0,-5 1 0 0 0,-1 1 0 0 0,-5-3 0 0 0,0 0 0 0 0,-4-3 0 0 0,2 1 0 0 0,-4-4 0 0 0,3 2 0 0 0,3-2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22410 6985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22648 7038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22860 7038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22992 7011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23310 7038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4T22:47:22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19050 12506 16383 0 0,'-5'0'0'0'0,"-7"0"0"0"0,-6 0 0 0 0,-5 0 0 0 0,-4 0 0 0 0,-3 0 0 0 0,5-5 0 0 0,0-2 0 0 0,1 0 0 0 0,-2 2 0 0 0,-1 2 0 0 0,4-5 0 0 0,1 0 0 0 0,-1 1 0 0 0,3-3 0 0 0,1 0 0 0 0,-3 1 0 0 0,4-2 0 0 0,4-5 0 0 0,-1 1 0 0 0,3-2 0 0 0,3-4 0 0 0,-2 2 0 0 0,1-1 0 0 0,2-2 0 0 0,3-2 0 0 0,7 2 0 0 0,3 1 0 0 0,6 3 0 0 0,1 0 0 0 0,3 3 0 0 0,5 4 0 0 0,3 4 0 0 0,4 3 0 0 0,-4-2 0 0 0,1-2 0 0 0,0 3 0 0 0,1 0 0 0 0,2 2 0 0 0,1 2 0 0 0,1 0 0 0 0,1 1 0 0 0,0 0 0 0 0,0 0 0 0 0,0 0 0 0 0,0 1 0 0 0,0-1 0 0 0,0 0 0 0 0,0 0 0 0 0,0 0 0 0 0,-1 0 0 0 0,-4 5 0 0 0,-2 2 0 0 0,1-1 0 0 0,0 0 0 0 0,2 2 0 0 0,2 1 0 0 0,0-1 0 0 0,-3 3 0 0 0,-2-1 0 0 0,0 4 0 0 0,-3 4 0 0 0,-5 4 0 0 0,-6 3 0 0 0,-8-2 0 0 0,-6 0 0 0 0,-6-4 0 0 0,-6-6 0 0 0,-1 1 0 0 0,-2-2 0 0 0,-3-4 0 0 0,3 3 0 0 0,-1-2 0 0 0,-1-1 0 0 0,-3-2 0 0 0,4 2 0 0 0,-1 0 0 0 0,0-1 0 0 0,2-1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4T22:47:2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9313 13679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4T22:47:2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22701 9022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4T22:47:2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22781 7223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4T22:47:2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22781 7223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21951 6144 16383 0 0,'-5'0'0'0'0,"-7"0"0"0"0,-1-5 0 0 0,-4-1 0 0 0,-3-1 0 0 0,-4 2 0 0 0,-3 1 0 0 0,-2 2 0 0 0,-1 1 0 0 0,5 5 0 0 0,1 3 0 0 0,0 0 0 0 0,3 3 0 0 0,2 1 0 0 0,-3-2 0 0 0,4 2 0 0 0,4 6 0 0 0,5 3 0 0 0,3 5 0 0 0,-1-3 0 0 0,-1 0 0 0 0,2 2 0 0 0,2 1 0 0 0,1 2 0 0 0,2 2 0 0 0,5-5 0 0 0,3-1 0 0 0,5-5 0 0 0,5-4 0 0 0,5-1 0 0 0,4-2 0 0 0,3-3 0 0 0,1-3 0 0 0,0-2 0 0 0,1-2 0 0 0,0 0 0 0 0,0-2 0 0 0,-1 1 0 0 0,-5-6 0 0 0,-2-1 0 0 0,-4-5 0 0 0,-1 0 0 0 0,-4-3 0 0 0,-3-5 0 0 0,1 2 0 0 0,-2-1 0 0 0,-2-3 0 0 0,-3-3 0 0 0,3 4 0 0 0,0-1 0 0 0,-1-1 0 0 0,-2-1 0 0 0,4-3 0 0 0,-1-1 0 0 0,-1-1 0 0 0,-6 4 0 0 0,-10 7 0 0 0,-7 6 0 0 0,-7 5 0 0 0,2-1 0 0 0,-2 1 0 0 0,3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21717 6376 16383 0 0,'-5'0'0'0'0,"-7"0"0"0"0,-1 6 0 0 0,-4 0 0 0 0,-4 1 0 0 0,-3-2 0 0 0,2 4 0 0 0,0 0 0 0 0,-1 3 0 0 0,-3 1 0 0 0,5 2 0 0 0,-1-1 0 0 0,-1-3 0 0 0,4 2 0 0 0,-1-2 0 0 0,4 3 0 0 0,-1-1 0 0 0,2 2 0 0 0,0-1 0 0 0,1 1 0 0 0,3 5 0 0 0,-1-3 0 0 0,2 2 0 0 0,1 2 0 0 0,4 4 0 0 0,1 1 0 0 0,2 2 0 0 0,2 1 0 0 0,0 1 0 0 0,6-4 0 0 0,1-3 0 0 0,5-4 0 0 0,0-1 0 0 0,3-3 0 0 0,5-4 0 0 0,-2 1 0 0 0,2-2 0 0 0,1-2 0 0 0,4-3 0 0 0,2-2 0 0 0,-4-6 0 0 0,-1-4 0 0 0,-3-4 0 0 0,-1-2 0 0 0,-3-2 0 0 0,1 0 0 0 0,-2-2 0 0 0,-4-3 0 0 0,-3-3 0 0 0,-3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5T11:16:4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21458 6694 16383 0 0,'5'0'0'0'0,"7"0"0"0"0,6 0 0 0 0,5 0 0 0 0,-1 5 0 0 0,-4 7 0 0 0,-1 1 0 0 0,-2 4 0 0 0,-5 3 0 0 0,-8 0 0 0 0,-5 0 0 0 0,-2 2 0 0 0,-5-2 0 0 0,-1 0 0 0 0,1 2 0 0 0,-2 2 0 0 0,1-3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18" Type="http://schemas.openxmlformats.org/officeDocument/2006/relationships/image" Target="../media/image26.png"/><Relationship Id="rId3" Type="http://schemas.openxmlformats.org/officeDocument/2006/relationships/customXml" Target="../ink/ink7.xml"/><Relationship Id="rId21" Type="http://schemas.openxmlformats.org/officeDocument/2006/relationships/customXml" Target="../ink/ink17.xml"/><Relationship Id="rId7" Type="http://schemas.openxmlformats.org/officeDocument/2006/relationships/customXml" Target="../ink/ink9.xml"/><Relationship Id="rId12" Type="http://schemas.openxmlformats.org/officeDocument/2006/relationships/image" Target="../media/image23.png"/><Relationship Id="rId17" Type="http://schemas.openxmlformats.org/officeDocument/2006/relationships/customXml" Target="../ink/ink14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2.png"/><Relationship Id="rId19" Type="http://schemas.openxmlformats.org/officeDocument/2006/relationships/customXml" Target="../ink/ink15.xml"/><Relationship Id="rId4" Type="http://schemas.openxmlformats.org/officeDocument/2006/relationships/image" Target="../media/image19.png"/><Relationship Id="rId9" Type="http://schemas.openxmlformats.org/officeDocument/2006/relationships/customXml" Target="../ink/ink10.xml"/><Relationship Id="rId14" Type="http://schemas.openxmlformats.org/officeDocument/2006/relationships/image" Target="../media/image24.png"/><Relationship Id="rId22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camnugent/California-housing-price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arklı boyutlarda dört ahşap evflar">
            <a:extLst>
              <a:ext uri="{FF2B5EF4-FFF2-40B4-BE49-F238E27FC236}">
                <a16:creationId xmlns:a16="http://schemas.microsoft.com/office/drawing/2014/main" id="{CB0DF636-58D9-973D-F2C5-46014904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33" r="-2" b="150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17780" y="1978740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FFFF"/>
                </a:solidFill>
              </a:rPr>
              <a:t>House </a:t>
            </a:r>
            <a:r>
              <a:rPr lang="tr-TR" b="1" dirty="0" err="1">
                <a:solidFill>
                  <a:srgbClr val="FFFFFF"/>
                </a:solidFill>
              </a:rPr>
              <a:t>Price</a:t>
            </a:r>
            <a:r>
              <a:rPr lang="tr-TR" b="1" dirty="0">
                <a:solidFill>
                  <a:srgbClr val="FFFFFF"/>
                </a:solidFill>
              </a:rPr>
              <a:t> </a:t>
            </a:r>
            <a:r>
              <a:rPr lang="tr-TR" b="1" dirty="0" err="1">
                <a:solidFill>
                  <a:srgbClr val="FFFFFF"/>
                </a:solidFill>
              </a:rPr>
              <a:t>Prediction</a:t>
            </a:r>
            <a:r>
              <a:rPr lang="tr-TR" b="1" dirty="0">
                <a:solidFill>
                  <a:srgbClr val="FFFFFF"/>
                </a:solidFill>
              </a:rPr>
              <a:t> in Python</a:t>
            </a:r>
            <a:br>
              <a:rPr lang="tr-TR" b="1" dirty="0">
                <a:solidFill>
                  <a:srgbClr val="FFFFFF"/>
                </a:solidFill>
              </a:rPr>
            </a:br>
            <a:br>
              <a:rPr lang="tr-TR" b="1" dirty="0">
                <a:solidFill>
                  <a:srgbClr val="FFFFFF"/>
                </a:solidFill>
              </a:rPr>
            </a:br>
            <a:r>
              <a:rPr lang="tr-TR" b="1" dirty="0">
                <a:solidFill>
                  <a:srgbClr val="FFFFFF"/>
                </a:solidFill>
              </a:rPr>
              <a:t>(Konut Fiyat Tahmini)</a:t>
            </a:r>
            <a:endParaRPr lang="tr-TR" dirty="0">
              <a:solidFill>
                <a:srgbClr val="FFFFFF"/>
              </a:solidFill>
            </a:endParaRPr>
          </a:p>
          <a:p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Enes Faruk Erkmen</a:t>
            </a:r>
          </a:p>
          <a:p>
            <a:r>
              <a:rPr lang="tr-TR" dirty="0">
                <a:solidFill>
                  <a:srgbClr val="FFFFFF"/>
                </a:solidFill>
              </a:rPr>
              <a:t>No:220309007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9A94117-F3E8-46F3-A08E-A3BE6DB46532}"/>
              </a:ext>
            </a:extLst>
          </p:cNvPr>
          <p:cNvSpPr txBox="1"/>
          <p:nvPr/>
        </p:nvSpPr>
        <p:spPr>
          <a:xfrm>
            <a:off x="326571" y="5394323"/>
            <a:ext cx="207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Kütüphaneler:</a:t>
            </a:r>
            <a:br>
              <a:rPr lang="tr-TR" dirty="0"/>
            </a:br>
            <a:r>
              <a:rPr lang="tr-TR" dirty="0" err="1"/>
              <a:t>Pandas</a:t>
            </a:r>
            <a:br>
              <a:rPr lang="tr-TR" dirty="0"/>
            </a:br>
            <a:r>
              <a:rPr lang="tr-TR" dirty="0" err="1"/>
              <a:t>matplotlib</a:t>
            </a:r>
            <a:br>
              <a:rPr lang="tr-TR" dirty="0"/>
            </a:br>
            <a:r>
              <a:rPr lang="tr-TR" dirty="0" err="1"/>
              <a:t>Skitlearn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1AA01ED-0233-8187-B7BB-2B05B3F7CE4B}"/>
              </a:ext>
            </a:extLst>
          </p:cNvPr>
          <p:cNvSpPr txBox="1"/>
          <p:nvPr/>
        </p:nvSpPr>
        <p:spPr>
          <a:xfrm>
            <a:off x="9955763" y="5394323"/>
            <a:ext cx="1688841" cy="109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74DCA4-3D24-707F-1104-BB0E0A04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One hot encoding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3F07273D-4963-4553-0E2A-27B10766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78" t="41250" r="53792" b="16562"/>
          <a:stretch/>
        </p:blipFill>
        <p:spPr>
          <a:xfrm>
            <a:off x="7047300" y="2234785"/>
            <a:ext cx="4502149" cy="3605784"/>
          </a:xfrm>
          <a:prstGeom prst="rect">
            <a:avLst/>
          </a:prstGeom>
        </p:spPr>
      </p:pic>
      <p:pic>
        <p:nvPicPr>
          <p:cNvPr id="4" name="İçerik Yer Tutucusu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304BC6DE-D7B0-7FF5-9F9B-BE030B98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454" y="2647634"/>
            <a:ext cx="5614416" cy="27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7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A0DDCB-33C1-2E39-A74D-7E698906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Yeni değerleri tabloya ekliyoruz ve eski değeri çıkartıyoruz</a:t>
            </a:r>
          </a:p>
        </p:txBody>
      </p:sp>
      <p:pic>
        <p:nvPicPr>
          <p:cNvPr id="4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E6CC6A4D-ECEE-2DD3-4BAE-2696AAF92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108" t="37304" r="9524" b="19749"/>
          <a:stretch/>
        </p:blipFill>
        <p:spPr>
          <a:xfrm>
            <a:off x="643467" y="2076984"/>
            <a:ext cx="10905066" cy="35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0AB20A1-3338-A007-5BAF-CC542143C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094" t="10658" r="9788" b="5065"/>
          <a:stretch/>
        </p:blipFill>
        <p:spPr>
          <a:xfrm>
            <a:off x="629041" y="975"/>
            <a:ext cx="11416875" cy="68519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AA17AC-D47C-907E-1DE0-3AB429E40904}"/>
              </a:ext>
            </a:extLst>
          </p:cNvPr>
          <p:cNvSpPr txBox="1"/>
          <p:nvPr/>
        </p:nvSpPr>
        <p:spPr>
          <a:xfrm>
            <a:off x="912253" y="5645239"/>
            <a:ext cx="10195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Güncel </a:t>
            </a:r>
            <a:r>
              <a:rPr lang="tr-TR" dirty="0" err="1"/>
              <a:t>heat</a:t>
            </a:r>
            <a:r>
              <a:rPr lang="tr-TR" dirty="0"/>
              <a:t> </a:t>
            </a:r>
            <a:r>
              <a:rPr lang="tr-TR" dirty="0" err="1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62917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4253A2-31A2-F896-CF65-2AD58DE4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Enlem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boylam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özelliklerine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bakarak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yorum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dirty="0" err="1"/>
              <a:t>yapabiliriz</a:t>
            </a:r>
            <a:r>
              <a:rPr lang="en-US" sz="2500" dirty="0"/>
              <a:t> </a:t>
            </a:r>
            <a:r>
              <a:rPr lang="en-US" sz="2500" dirty="0" err="1"/>
              <a:t>bu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dirty="0" err="1"/>
              <a:t>grafik</a:t>
            </a:r>
            <a:r>
              <a:rPr lang="en-US" sz="2500" dirty="0"/>
              <a:t> 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bize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denize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olan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uzaklık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fiyat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değişimini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gösteriyor</a:t>
            </a:r>
            <a:r>
              <a:rPr lang="en-US" sz="2500" dirty="0"/>
              <a:t>. </a:t>
            </a:r>
            <a:r>
              <a:rPr lang="en-US" sz="2500" dirty="0" err="1"/>
              <a:t>Evlerin</a:t>
            </a:r>
            <a:r>
              <a:rPr lang="en-US" sz="2500" dirty="0"/>
              <a:t> hangi </a:t>
            </a:r>
            <a:r>
              <a:rPr lang="en-US" sz="2500" dirty="0" err="1"/>
              <a:t>kordinatlar</a:t>
            </a:r>
            <a:r>
              <a:rPr lang="en-US" sz="2500" dirty="0"/>
              <a:t> </a:t>
            </a:r>
            <a:r>
              <a:rPr lang="en-US" sz="2500" dirty="0" err="1"/>
              <a:t>üzerinde</a:t>
            </a:r>
            <a:r>
              <a:rPr lang="en-US" sz="2500" dirty="0"/>
              <a:t> </a:t>
            </a:r>
            <a:r>
              <a:rPr lang="en-US" sz="2500" dirty="0" err="1"/>
              <a:t>olduğuna</a:t>
            </a:r>
            <a:r>
              <a:rPr lang="en-US" sz="2500" dirty="0"/>
              <a:t> </a:t>
            </a:r>
            <a:r>
              <a:rPr lang="en-US" sz="2500" dirty="0" err="1"/>
              <a:t>bakıp</a:t>
            </a:r>
            <a:r>
              <a:rPr lang="en-US" sz="2500" dirty="0"/>
              <a:t> </a:t>
            </a:r>
            <a:r>
              <a:rPr lang="en-US" sz="2500" dirty="0" err="1"/>
              <a:t>deniz</a:t>
            </a:r>
            <a:r>
              <a:rPr lang="en-US" sz="2500" dirty="0"/>
              <a:t> </a:t>
            </a:r>
            <a:r>
              <a:rPr lang="en-US" sz="2500" dirty="0" err="1"/>
              <a:t>kıyısının</a:t>
            </a:r>
            <a:r>
              <a:rPr lang="en-US" sz="2500" dirty="0"/>
              <a:t> </a:t>
            </a:r>
            <a:r>
              <a:rPr lang="en-US" sz="2500" dirty="0" err="1"/>
              <a:t>nerede</a:t>
            </a:r>
            <a:r>
              <a:rPr lang="en-US" sz="2500" dirty="0"/>
              <a:t> </a:t>
            </a:r>
            <a:r>
              <a:rPr lang="en-US" sz="2500" dirty="0" err="1"/>
              <a:t>olduğuna</a:t>
            </a:r>
            <a:r>
              <a:rPr lang="en-US" sz="2500" dirty="0"/>
              <a:t> </a:t>
            </a:r>
            <a:r>
              <a:rPr lang="en-US" sz="2500" dirty="0" err="1"/>
              <a:t>dair</a:t>
            </a:r>
            <a:r>
              <a:rPr lang="en-US" sz="2500" dirty="0"/>
              <a:t> </a:t>
            </a:r>
            <a:r>
              <a:rPr lang="en-US" sz="2500" dirty="0" err="1"/>
              <a:t>yorum</a:t>
            </a:r>
            <a:r>
              <a:rPr lang="en-US" sz="2500" dirty="0"/>
              <a:t> </a:t>
            </a:r>
            <a:r>
              <a:rPr lang="en-US" sz="2500" dirty="0" err="1"/>
              <a:t>yapabiliriz</a:t>
            </a:r>
            <a:endParaRPr lang="en-US" sz="2500" kern="1200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İçerik Yer Tutucusu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4C81D03-888E-C8FE-0D5A-669301496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296" t="15674" r="9277" b="10658"/>
          <a:stretch/>
        </p:blipFill>
        <p:spPr>
          <a:xfrm>
            <a:off x="1316208" y="1420522"/>
            <a:ext cx="9774231" cy="5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6C9164-AD41-EAA1-D929-E488E69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tr-TR" sz="3200"/>
              <a:t>Lineer Regresyon Modeli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52E08A-612A-40D9-C2F2-A5EBC423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1800" dirty="0"/>
              <a:t>Başlamadan önce bu zamana kadar yaptığımız değişikliklerin hepsini (</a:t>
            </a:r>
            <a:r>
              <a:rPr lang="tr-TR" sz="1800" dirty="0" err="1"/>
              <a:t>train</a:t>
            </a:r>
            <a:r>
              <a:rPr lang="tr-TR" sz="1800" dirty="0"/>
              <a:t> data da yapmıştık bunları) test data ya da uygulayacağız. Ardından  regresyon skorunu alabiliriz.</a:t>
            </a:r>
            <a:br>
              <a:rPr lang="en-US" dirty="0"/>
            </a:br>
            <a:r>
              <a:rPr lang="en-US" dirty="0">
                <a:latin typeface="Consolas"/>
              </a:rPr>
              <a:t>0.6835319530395998</a:t>
            </a:r>
            <a:endParaRPr lang="tr-TR" sz="1800" dirty="0"/>
          </a:p>
        </p:txBody>
      </p:sp>
      <p:pic>
        <p:nvPicPr>
          <p:cNvPr id="5" name="Resim 4" descr="metin, ekran görüntüsü, ekran, görüntüleme, yazı tipi içeren bir resim&#10;&#10;Açıklama otomatik olarak oluşturuldu">
            <a:extLst>
              <a:ext uri="{FF2B5EF4-FFF2-40B4-BE49-F238E27FC236}">
                <a16:creationId xmlns:a16="http://schemas.microsoft.com/office/drawing/2014/main" id="{B4B0039A-D60D-A015-5C5D-F2BE0F8B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80773"/>
            <a:ext cx="11164824" cy="28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823E54-F0C9-4BF1-5261-8DD7E86C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Model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0.8147335720096953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, yazı tipi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CCD5E887-7F46-FB23-FF37-56E62679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249995"/>
            <a:ext cx="11548872" cy="31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0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A3B0CC-D90F-8C23-DA99-88655B5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dirty="0">
                <a:ea typeface="+mj-lt"/>
                <a:cs typeface="+mj-lt"/>
              </a:rPr>
              <a:t>Çapraz Doğrulama</a:t>
            </a:r>
            <a:br>
              <a:rPr lang="tr-TR" sz="3000" dirty="0">
                <a:ea typeface="+mj-lt"/>
                <a:cs typeface="+mj-lt"/>
              </a:rPr>
            </a:br>
            <a:br>
              <a:rPr lang="tr-TR" sz="3000" dirty="0">
                <a:ea typeface="+mj-lt"/>
                <a:cs typeface="+mj-lt"/>
              </a:rPr>
            </a:br>
            <a:r>
              <a:rPr lang="tr-TR" sz="3000" dirty="0">
                <a:ea typeface="+mj-lt"/>
                <a:cs typeface="+mj-lt"/>
              </a:rPr>
              <a:t> (Cross </a:t>
            </a:r>
            <a:r>
              <a:rPr lang="tr-TR" sz="3000" err="1">
                <a:ea typeface="+mj-lt"/>
                <a:cs typeface="+mj-lt"/>
              </a:rPr>
              <a:t>Validation</a:t>
            </a:r>
            <a:r>
              <a:rPr lang="tr-TR" sz="3000" dirty="0">
                <a:ea typeface="+mj-lt"/>
                <a:cs typeface="+mj-lt"/>
              </a:rPr>
              <a:t>); bir modelin eğitim verileriyle elde edilen performansının gerçek dünya verileriyle nasıl olacağını tahmin etmek için kullanılan bir tekniktir.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8B377A9-E6F0-D5CB-4840-21AFEA1B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43310"/>
            <a:ext cx="6894576" cy="268888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74AB5F-BAE6-0FC3-AFEB-2B7AAAD0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dirty="0">
                <a:ea typeface="+mn-lt"/>
                <a:cs typeface="+mn-lt"/>
              </a:rPr>
              <a:t>verileri k adede bölüyoruz, k bir herhangi bir sayıdır. Birini değerlendirme için kullanırız kalan tüm verileri eğitmek için kullanırız. </a:t>
            </a:r>
          </a:p>
          <a:p>
            <a:endParaRPr lang="tr-TR" sz="2200"/>
          </a:p>
          <a:p>
            <a:endParaRPr lang="tr-TR" sz="2200"/>
          </a:p>
          <a:p>
            <a:pPr marL="0" indent="0">
              <a:buNone/>
            </a:pPr>
            <a:endParaRPr lang="tr-TR" sz="2200"/>
          </a:p>
          <a:p>
            <a:pPr marL="0" indent="0">
              <a:buNone/>
            </a:pPr>
            <a:endParaRPr lang="tr-TR" sz="2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BE57F6ED-E5FA-C306-367F-344B3BE3F190}"/>
                  </a:ext>
                </a:extLst>
              </p14:cNvPr>
              <p14:cNvContentPartPr/>
              <p14:nvPr/>
            </p14:nvContentPartPr>
            <p14:xfrm>
              <a:off x="5934719" y="1923426"/>
              <a:ext cx="179213" cy="148880"/>
            </p14:xfrm>
          </p:contentPart>
        </mc:Choice>
        <mc:Fallback xmlns=""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BE57F6ED-E5FA-C306-367F-344B3BE3F1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6100" y="1914457"/>
                <a:ext cx="196811" cy="166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36B84A1D-0601-DD45-FE60-FC044E6FD300}"/>
                  </a:ext>
                </a:extLst>
              </p14:cNvPr>
              <p14:cNvContentPartPr/>
              <p14:nvPr/>
            </p14:nvContentPartPr>
            <p14:xfrm>
              <a:off x="5826847" y="2039155"/>
              <a:ext cx="151096" cy="204060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36B84A1D-0601-DD45-FE60-FC044E6FD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8233" y="2030173"/>
                <a:ext cx="168682" cy="221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E0DDF244-66C2-B40C-1120-6DD4F5C17674}"/>
                  </a:ext>
                </a:extLst>
              </p14:cNvPr>
              <p14:cNvContentPartPr/>
              <p14:nvPr/>
            </p14:nvContentPartPr>
            <p14:xfrm>
              <a:off x="5892084" y="2167944"/>
              <a:ext cx="51148" cy="84934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E0DDF244-66C2-B40C-1120-6DD4F5C176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3500" y="2159343"/>
                <a:ext cx="68674" cy="10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0724F0DA-9C43-9548-982C-6D80BC616602}"/>
                  </a:ext>
                </a:extLst>
              </p14:cNvPr>
              <p14:cNvContentPartPr/>
              <p14:nvPr/>
            </p14:nvContentPartPr>
            <p14:xfrm>
              <a:off x="5720218" y="2028422"/>
              <a:ext cx="333619" cy="312095"/>
            </p14:xfrm>
          </p:contentPart>
        </mc:Choice>
        <mc:Fallback xmlns=""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0724F0DA-9C43-9548-982C-6D80BC616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1230" y="2019433"/>
                <a:ext cx="351235" cy="32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AA81370A-569F-AD58-E200-43A61AACBA77}"/>
                  </a:ext>
                </a:extLst>
              </p14:cNvPr>
              <p14:cNvContentPartPr/>
              <p14:nvPr/>
            </p14:nvContentPartPr>
            <p14:xfrm>
              <a:off x="6020873" y="2178676"/>
              <a:ext cx="61557" cy="75490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AA81370A-569F-AD58-E200-43A61AACBA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1926" y="2169732"/>
                <a:ext cx="79094" cy="93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F31D7444-D9BF-4492-DF3B-69E62332421A}"/>
                  </a:ext>
                </a:extLst>
              </p14:cNvPr>
              <p14:cNvContentPartPr/>
              <p14:nvPr/>
            </p14:nvContentPartPr>
            <p14:xfrm>
              <a:off x="5644632" y="1964028"/>
              <a:ext cx="598041" cy="440508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F31D7444-D9BF-4492-DF3B-69E6233242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5996" y="1955038"/>
                <a:ext cx="615673" cy="458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Mürekkep 12">
                <a:extLst>
                  <a:ext uri="{FF2B5EF4-FFF2-40B4-BE49-F238E27FC236}">
                    <a16:creationId xmlns:a16="http://schemas.microsoft.com/office/drawing/2014/main" id="{210927AE-D002-98A2-9E57-35B4E803A110}"/>
                  </a:ext>
                </a:extLst>
              </p14:cNvPr>
              <p14:cNvContentPartPr/>
              <p14:nvPr/>
            </p14:nvContentPartPr>
            <p14:xfrm>
              <a:off x="6235520" y="2178675"/>
              <a:ext cx="52533" cy="99887"/>
            </p14:xfrm>
          </p:contentPart>
        </mc:Choice>
        <mc:Fallback xmlns="">
          <p:pic>
            <p:nvPicPr>
              <p:cNvPr id="13" name="Mürekkep 12">
                <a:extLst>
                  <a:ext uri="{FF2B5EF4-FFF2-40B4-BE49-F238E27FC236}">
                    <a16:creationId xmlns:a16="http://schemas.microsoft.com/office/drawing/2014/main" id="{210927AE-D002-98A2-9E57-35B4E803A1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26586" y="2169692"/>
                <a:ext cx="70044" cy="117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11A10CF3-6A42-F459-CFD6-4CDEC6FAA29A}"/>
                  </a:ext>
                </a:extLst>
              </p14:cNvPr>
              <p14:cNvContentPartPr/>
              <p14:nvPr/>
            </p14:nvContentPartPr>
            <p14:xfrm>
              <a:off x="6278450" y="2286000"/>
              <a:ext cx="10732" cy="10732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11A10CF3-6A42-F459-CFD6-4CDEC6FAA2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10150" y="2017700"/>
                <a:ext cx="536600" cy="5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FFDEFD9E-3979-60D9-F377-BABBB177576C}"/>
                  </a:ext>
                </a:extLst>
              </p14:cNvPr>
              <p14:cNvContentPartPr/>
              <p14:nvPr/>
            </p14:nvContentPartPr>
            <p14:xfrm>
              <a:off x="6375042" y="2307464"/>
              <a:ext cx="10732" cy="10732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FFDEFD9E-3979-60D9-F377-BABBB17757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06742" y="2049896"/>
                <a:ext cx="536600" cy="5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57B19756-5EB4-DAC2-5BE6-250AD20FAA2D}"/>
                  </a:ext>
                </a:extLst>
              </p14:cNvPr>
              <p14:cNvContentPartPr/>
              <p14:nvPr/>
            </p14:nvContentPartPr>
            <p14:xfrm>
              <a:off x="6460901" y="2307464"/>
              <a:ext cx="10732" cy="10732"/>
            </p14:xfrm>
          </p:contentPart>
        </mc:Choice>
        <mc:Fallback xmlns=""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57B19756-5EB4-DAC2-5BE6-250AD20FAA2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2601" y="2049896"/>
                <a:ext cx="536600" cy="5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1F56EC27-7014-A273-AAC6-C44ABBDC83E3}"/>
                  </a:ext>
                </a:extLst>
              </p14:cNvPr>
              <p14:cNvContentPartPr/>
              <p14:nvPr/>
            </p14:nvContentPartPr>
            <p14:xfrm>
              <a:off x="6514563" y="2296732"/>
              <a:ext cx="10732" cy="10732"/>
            </p14:xfrm>
          </p:contentPart>
        </mc:Choice>
        <mc:Fallback xmlns=""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1F56EC27-7014-A273-AAC6-C44ABBDC83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46263" y="2028432"/>
                <a:ext cx="536600" cy="5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7E99B54A-6B74-AF79-6B54-675461A2DF04}"/>
                  </a:ext>
                </a:extLst>
              </p14:cNvPr>
              <p14:cNvContentPartPr/>
              <p14:nvPr/>
            </p14:nvContentPartPr>
            <p14:xfrm>
              <a:off x="6643352" y="2307464"/>
              <a:ext cx="10732" cy="10732"/>
            </p14:xfrm>
          </p:contentPart>
        </mc:Choice>
        <mc:Fallback xmlns=""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7E99B54A-6B74-AF79-6B54-675461A2DF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85784" y="2049896"/>
                <a:ext cx="536600" cy="5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63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94E5B3-C32B-4F45-CF74-EAD5CBC4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Istediğimiz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kadar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parametre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verrip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deneyebiliriz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ancak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optimal 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parametreleri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bulmak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için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bazı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kodlar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kullanabiliriz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dirty="0"/>
            </a:b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 zaman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iyi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sonucu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vermeyebilir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hatta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değiştirmeyedebilir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tr-TR">
              <a:ea typeface="+mj-ea"/>
              <a:cs typeface="+mj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İçerik Yer Tutucusu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50AA16A9-D753-7620-E98E-F54EF15C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0" y="3684308"/>
            <a:ext cx="8635904" cy="128802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0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1E1EA0-FB6F-FD0F-6182-5EB07BA7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Optimal parametreleri kullanarak modeli çalıştırdığımızda sonuç çok daha yüksek</a:t>
            </a:r>
          </a:p>
        </p:txBody>
      </p:sp>
      <p:pic>
        <p:nvPicPr>
          <p:cNvPr id="4" name="İçerik Yer Tutucusu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31824FAA-4698-0AC7-5CCA-20EB95706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23121"/>
            <a:ext cx="10905066" cy="223097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66A4CF3-B1CD-0CA3-E719-3B6A7844BBEE}"/>
              </a:ext>
            </a:extLst>
          </p:cNvPr>
          <p:cNvSpPr txBox="1"/>
          <p:nvPr/>
        </p:nvSpPr>
        <p:spPr>
          <a:xfrm>
            <a:off x="1717183" y="4496873"/>
            <a:ext cx="84571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>
                <a:latin typeface="Consolas"/>
              </a:rPr>
              <a:t>0.9626814802785357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80824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704D64-E575-16F8-7F96-0F858560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23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Daha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fazla</a:t>
            </a:r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parametre</a:t>
            </a:r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ekleyerek</a:t>
            </a:r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bir</a:t>
            </a:r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deneme</a:t>
            </a:r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daha</a:t>
            </a:r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yapalım</a:t>
            </a:r>
            <a:endParaRPr lang="en-US" kern="1200" dirty="0" err="1"/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6EAF115-0D10-E7A1-B51F-7B522A561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569" y="473391"/>
            <a:ext cx="8787657" cy="579083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C5697E3-96A9-BE74-CE26-4D414774E173}"/>
              </a:ext>
            </a:extLst>
          </p:cNvPr>
          <p:cNvSpPr txBox="1"/>
          <p:nvPr/>
        </p:nvSpPr>
        <p:spPr>
          <a:xfrm>
            <a:off x="171717" y="5430591"/>
            <a:ext cx="32304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400" dirty="0">
                <a:latin typeface="Consolas"/>
              </a:rPr>
              <a:t>0.9533080419171758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1651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1A443D-7781-DC7D-863F-22FDC1D6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tr-TR" sz="4000" dirty="0" err="1">
                <a:solidFill>
                  <a:schemeClr val="bg1"/>
                </a:solidFill>
              </a:rPr>
              <a:t>Features</a:t>
            </a:r>
            <a:r>
              <a:rPr lang="tr-TR" sz="4000" dirty="0">
                <a:solidFill>
                  <a:schemeClr val="bg1"/>
                </a:solidFill>
              </a:rPr>
              <a:t>(Özellikler)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1D143-FE78-E9BB-B8F8-A3EA8AA7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70" y="2013427"/>
            <a:ext cx="11007793" cy="43889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1600" b="1" dirty="0">
                <a:ea typeface="+mn-lt"/>
                <a:cs typeface="+mn-lt"/>
              </a:rPr>
              <a:t>    </a:t>
            </a:r>
            <a:r>
              <a:rPr lang="tr-TR" sz="1600" b="1" dirty="0" err="1">
                <a:ea typeface="+mn-lt"/>
                <a:cs typeface="+mn-lt"/>
              </a:rPr>
              <a:t>longitude</a:t>
            </a:r>
            <a:r>
              <a:rPr lang="tr-TR" sz="1600" b="1" dirty="0">
                <a:ea typeface="+mn-lt"/>
                <a:cs typeface="+mn-lt"/>
              </a:rPr>
              <a:t> (boylam):</a:t>
            </a:r>
            <a:r>
              <a:rPr lang="tr-TR" sz="1600" dirty="0">
                <a:ea typeface="+mn-lt"/>
                <a:cs typeface="+mn-lt"/>
              </a:rPr>
              <a:t> Bir evin ne kadar batıda olduğunu ölçen bir değer; daha yüksek bir değer daha batıda olduğunu     gösterir.</a:t>
            </a:r>
            <a:endParaRPr lang="tr-TR" sz="2400" dirty="0"/>
          </a:p>
          <a:p>
            <a:r>
              <a:rPr lang="tr-TR" sz="1600" b="1" dirty="0" err="1">
                <a:ea typeface="+mn-lt"/>
                <a:cs typeface="+mn-lt"/>
              </a:rPr>
              <a:t>latitude</a:t>
            </a:r>
            <a:r>
              <a:rPr lang="tr-TR" sz="1600" b="1" dirty="0">
                <a:ea typeface="+mn-lt"/>
                <a:cs typeface="+mn-lt"/>
              </a:rPr>
              <a:t> (enlem):</a:t>
            </a:r>
            <a:r>
              <a:rPr lang="tr-TR" sz="1600" dirty="0">
                <a:ea typeface="+mn-lt"/>
                <a:cs typeface="+mn-lt"/>
              </a:rPr>
              <a:t> Bir evin ne kadar kuzeyde olduğunu ölçen bir değer; daha yüksek bir değer daha kuzeyde olduğunu gösterir.</a:t>
            </a:r>
            <a:endParaRPr lang="tr-TR" sz="1600" dirty="0"/>
          </a:p>
          <a:p>
            <a:r>
              <a:rPr lang="tr-TR" sz="1600" b="1" dirty="0" err="1">
                <a:ea typeface="+mn-lt"/>
                <a:cs typeface="+mn-lt"/>
              </a:rPr>
              <a:t>Housing</a:t>
            </a:r>
            <a:r>
              <a:rPr lang="tr-TR" sz="1600" b="1" dirty="0">
                <a:ea typeface="+mn-lt"/>
                <a:cs typeface="+mn-lt"/>
              </a:rPr>
              <a:t> </a:t>
            </a:r>
            <a:r>
              <a:rPr lang="tr-TR" sz="1600" b="1" dirty="0" err="1">
                <a:ea typeface="+mn-lt"/>
                <a:cs typeface="+mn-lt"/>
              </a:rPr>
              <a:t>Median</a:t>
            </a:r>
            <a:r>
              <a:rPr lang="tr-TR" sz="1600" b="1" dirty="0">
                <a:ea typeface="+mn-lt"/>
                <a:cs typeface="+mn-lt"/>
              </a:rPr>
              <a:t> Age (konutların ortalama yaşı):</a:t>
            </a:r>
            <a:r>
              <a:rPr lang="tr-TR" sz="1600" dirty="0">
                <a:ea typeface="+mn-lt"/>
                <a:cs typeface="+mn-lt"/>
              </a:rPr>
              <a:t> Bir bloktaki evlerin ortalama yaşı; daha düşük bir sayı daha yeni bir bina olduğunu gösterir.</a:t>
            </a:r>
            <a:endParaRPr lang="tr-TR" sz="1600" dirty="0"/>
          </a:p>
          <a:p>
            <a:r>
              <a:rPr lang="tr-TR" sz="1600" b="1" dirty="0">
                <a:ea typeface="+mn-lt"/>
                <a:cs typeface="+mn-lt"/>
              </a:rPr>
              <a:t>Total </a:t>
            </a:r>
            <a:r>
              <a:rPr lang="tr-TR" sz="1600" b="1" dirty="0" err="1">
                <a:ea typeface="+mn-lt"/>
                <a:cs typeface="+mn-lt"/>
              </a:rPr>
              <a:t>Rooms</a:t>
            </a:r>
            <a:r>
              <a:rPr lang="tr-TR" sz="1600" b="1" dirty="0">
                <a:ea typeface="+mn-lt"/>
                <a:cs typeface="+mn-lt"/>
              </a:rPr>
              <a:t> (toplam oda sayısı):</a:t>
            </a:r>
            <a:r>
              <a:rPr lang="tr-TR" sz="1600" dirty="0">
                <a:ea typeface="+mn-lt"/>
                <a:cs typeface="+mn-lt"/>
              </a:rPr>
              <a:t> Bir bloktaki toplam oda sayısı.</a:t>
            </a:r>
            <a:endParaRPr lang="tr-TR" sz="1600" dirty="0"/>
          </a:p>
          <a:p>
            <a:r>
              <a:rPr lang="tr-TR" sz="1600" b="1" dirty="0">
                <a:ea typeface="+mn-lt"/>
                <a:cs typeface="+mn-lt"/>
              </a:rPr>
              <a:t>Total </a:t>
            </a:r>
            <a:r>
              <a:rPr lang="tr-TR" sz="1600" b="1" dirty="0" err="1">
                <a:ea typeface="+mn-lt"/>
                <a:cs typeface="+mn-lt"/>
              </a:rPr>
              <a:t>Bedrooms</a:t>
            </a:r>
            <a:r>
              <a:rPr lang="tr-TR" sz="1600" b="1" dirty="0">
                <a:ea typeface="+mn-lt"/>
                <a:cs typeface="+mn-lt"/>
              </a:rPr>
              <a:t> (toplam yatak odası sayısı):</a:t>
            </a:r>
            <a:r>
              <a:rPr lang="tr-TR" sz="1600" dirty="0">
                <a:ea typeface="+mn-lt"/>
                <a:cs typeface="+mn-lt"/>
              </a:rPr>
              <a:t> Bir bloktaki toplam yatak odası sayısı.</a:t>
            </a:r>
            <a:endParaRPr lang="tr-TR" sz="1600" dirty="0"/>
          </a:p>
          <a:p>
            <a:r>
              <a:rPr lang="tr-TR" sz="1600" b="1" dirty="0" err="1">
                <a:ea typeface="+mn-lt"/>
                <a:cs typeface="+mn-lt"/>
              </a:rPr>
              <a:t>population</a:t>
            </a:r>
            <a:r>
              <a:rPr lang="tr-TR" sz="1600" b="1" dirty="0">
                <a:ea typeface="+mn-lt"/>
                <a:cs typeface="+mn-lt"/>
              </a:rPr>
              <a:t> (nüfus):</a:t>
            </a:r>
            <a:r>
              <a:rPr lang="tr-TR" sz="1600" dirty="0">
                <a:ea typeface="+mn-lt"/>
                <a:cs typeface="+mn-lt"/>
              </a:rPr>
              <a:t> Bir blokta yaşayan toplam insan sayısı.</a:t>
            </a:r>
            <a:endParaRPr lang="tr-TR" sz="1600" dirty="0"/>
          </a:p>
          <a:p>
            <a:r>
              <a:rPr lang="tr-TR" sz="1600" b="1" dirty="0" err="1">
                <a:ea typeface="+mn-lt"/>
                <a:cs typeface="+mn-lt"/>
              </a:rPr>
              <a:t>households</a:t>
            </a:r>
            <a:r>
              <a:rPr lang="tr-TR" sz="1600" b="1" dirty="0">
                <a:ea typeface="+mn-lt"/>
                <a:cs typeface="+mn-lt"/>
              </a:rPr>
              <a:t> (hane sayısı):</a:t>
            </a:r>
            <a:r>
              <a:rPr lang="tr-TR" sz="1600" dirty="0">
                <a:ea typeface="+mn-lt"/>
                <a:cs typeface="+mn-lt"/>
              </a:rPr>
              <a:t> Bir ev biriminde yaşayan bir grup insanın oluşturduğu toplam hane sayısı.</a:t>
            </a:r>
            <a:endParaRPr lang="tr-TR" sz="1600" dirty="0"/>
          </a:p>
          <a:p>
            <a:r>
              <a:rPr lang="tr-TR" sz="1600" b="1" dirty="0" err="1">
                <a:ea typeface="+mn-lt"/>
                <a:cs typeface="+mn-lt"/>
              </a:rPr>
              <a:t>Median</a:t>
            </a:r>
            <a:r>
              <a:rPr lang="tr-TR" sz="1600" b="1" dirty="0">
                <a:ea typeface="+mn-lt"/>
                <a:cs typeface="+mn-lt"/>
              </a:rPr>
              <a:t> </a:t>
            </a:r>
            <a:r>
              <a:rPr lang="tr-TR" sz="1600" b="1" dirty="0" err="1">
                <a:ea typeface="+mn-lt"/>
                <a:cs typeface="+mn-lt"/>
              </a:rPr>
              <a:t>Income</a:t>
            </a:r>
            <a:r>
              <a:rPr lang="tr-TR" sz="1600" b="1" dirty="0">
                <a:ea typeface="+mn-lt"/>
                <a:cs typeface="+mn-lt"/>
              </a:rPr>
              <a:t> (ortalama gelir):</a:t>
            </a:r>
            <a:r>
              <a:rPr lang="tr-TR" sz="1600" dirty="0">
                <a:ea typeface="+mn-lt"/>
                <a:cs typeface="+mn-lt"/>
              </a:rPr>
              <a:t> Bir bloktaki evler için hane halkının ortalama geliri (ABD Doları cinsinden ölçülür).</a:t>
            </a:r>
            <a:endParaRPr lang="tr-TR" sz="1600" dirty="0"/>
          </a:p>
          <a:p>
            <a:r>
              <a:rPr lang="tr-TR" sz="1600" b="1" dirty="0" err="1">
                <a:ea typeface="+mn-lt"/>
                <a:cs typeface="+mn-lt"/>
              </a:rPr>
              <a:t>Median</a:t>
            </a:r>
            <a:r>
              <a:rPr lang="tr-TR" sz="1600" b="1" dirty="0">
                <a:ea typeface="+mn-lt"/>
                <a:cs typeface="+mn-lt"/>
              </a:rPr>
              <a:t> House Value (ortalama ev değeri):</a:t>
            </a:r>
            <a:r>
              <a:rPr lang="tr-TR" sz="1600" dirty="0">
                <a:ea typeface="+mn-lt"/>
                <a:cs typeface="+mn-lt"/>
              </a:rPr>
              <a:t> Bir bloktaki evler için ortalama ev değeri (ABD Doları cinsinden ölçülür).</a:t>
            </a:r>
            <a:endParaRPr lang="tr-TR" sz="1600" dirty="0"/>
          </a:p>
          <a:p>
            <a:r>
              <a:rPr lang="tr-TR" sz="1600" b="1" dirty="0">
                <a:ea typeface="+mn-lt"/>
                <a:cs typeface="+mn-lt"/>
              </a:rPr>
              <a:t>Ocean </a:t>
            </a:r>
            <a:r>
              <a:rPr lang="tr-TR" sz="1600" b="1" dirty="0" err="1">
                <a:ea typeface="+mn-lt"/>
                <a:cs typeface="+mn-lt"/>
              </a:rPr>
              <a:t>Proximity</a:t>
            </a:r>
            <a:r>
              <a:rPr lang="tr-TR" sz="1600" b="1" dirty="0">
                <a:ea typeface="+mn-lt"/>
                <a:cs typeface="+mn-lt"/>
              </a:rPr>
              <a:t> (okyanusa yakınlık):</a:t>
            </a:r>
            <a:r>
              <a:rPr lang="tr-TR" sz="1600" dirty="0">
                <a:ea typeface="+mn-lt"/>
                <a:cs typeface="+mn-lt"/>
              </a:rPr>
              <a:t> Evin okyanusa/denize olan konumunu belirtir.</a:t>
            </a:r>
            <a:endParaRPr lang="tr-TR" sz="1600" dirty="0"/>
          </a:p>
          <a:p>
            <a:endParaRPr lang="tr-T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68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D5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1BC7C1-9786-0B5E-719C-72B1F30A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Son bir test daha yapalım bu sefer skit-learn kendi sitesinden aldığım veriler ile parametleri değiştirip düzenledim.</a:t>
            </a:r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3C05494-E067-82AF-9F77-0AC1811B8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736" y="-2702"/>
            <a:ext cx="8774944" cy="603798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9C02E53-86B4-3E75-B8E3-82CB897CD104}"/>
              </a:ext>
            </a:extLst>
          </p:cNvPr>
          <p:cNvSpPr txBox="1"/>
          <p:nvPr/>
        </p:nvSpPr>
        <p:spPr>
          <a:xfrm>
            <a:off x="429295" y="3970986"/>
            <a:ext cx="32519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400" dirty="0">
                <a:latin typeface="Consolas"/>
              </a:rPr>
              <a:t>0.9692766271741489</a:t>
            </a:r>
            <a:endParaRPr lang="tr-TR" sz="240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FDE312D-7223-2A50-6A85-BAE972A03A2B}"/>
              </a:ext>
            </a:extLst>
          </p:cNvPr>
          <p:cNvSpPr txBox="1"/>
          <p:nvPr/>
        </p:nvSpPr>
        <p:spPr>
          <a:xfrm>
            <a:off x="633212" y="6214055"/>
            <a:ext cx="9669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dirty="0">
                <a:ea typeface="+mn-lt"/>
                <a:cs typeface="+mn-lt"/>
              </a:rPr>
              <a:t>https://scikit-learn.org/1.5/modules/generated/sklearn.ensemble.RandomForestRegressor.html</a:t>
            </a:r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41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2F71410-23F3-7A75-6637-CEC0934A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yüksek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700" dirty="0"/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0.9692766271741489 </a:t>
            </a:r>
            <a:br>
              <a:rPr lang="en-US" dirty="0"/>
            </a:b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skoruna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ulaşabildim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700" kern="1200" dirty="0"/>
            </a:br>
            <a:br>
              <a:rPr lang="en-US" sz="3700" kern="1200" dirty="0"/>
            </a:br>
            <a:br>
              <a:rPr lang="en-US" sz="3700" kern="1200" dirty="0"/>
            </a:br>
            <a:br>
              <a:rPr lang="en-US" sz="3700" kern="1200" dirty="0"/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dinlediğiniz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için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teşekkür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ederim</a:t>
            </a:r>
            <a:endParaRPr lang="en-US" sz="3700" kern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588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F356C-8743-BBEE-606B-C1EA4618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5858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>Veri seti:</a:t>
            </a:r>
            <a:br>
              <a:rPr lang="tr-TR" dirty="0"/>
            </a:br>
            <a:r>
              <a:rPr lang="tr-TR" dirty="0">
                <a:hlinkClick r:id="rId2"/>
              </a:rPr>
              <a:t>www.kaggle.com/datasets/camnugent/California-housing-prices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2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55C6F0-0F62-5E5F-8389-42A5996D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exploration 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6E9998A5-A816-1DC1-722C-72388CBB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97" t="22727" r="27377" b="3292"/>
          <a:stretch/>
        </p:blipFill>
        <p:spPr>
          <a:xfrm>
            <a:off x="4877914" y="898609"/>
            <a:ext cx="6879578" cy="507361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DA59998F-2C7B-E8C9-8975-C70771C6F67A}"/>
                  </a:ext>
                </a:extLst>
              </p14:cNvPr>
              <p14:cNvContentPartPr/>
              <p14:nvPr/>
            </p14:nvContentPartPr>
            <p14:xfrm>
              <a:off x="6374595" y="3766613"/>
              <a:ext cx="827292" cy="1310294"/>
            </p14:xfrm>
          </p:contentPart>
        </mc:Choice>
        <mc:Fallback xmlns=""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DA59998F-2C7B-E8C9-8975-C70771C6F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5599" y="3757976"/>
                <a:ext cx="844925" cy="1327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2A68D10E-E647-B795-A9A1-22B94AD87C23}"/>
                  </a:ext>
                </a:extLst>
              </p14:cNvPr>
              <p14:cNvContentPartPr/>
              <p14:nvPr/>
            </p14:nvContentPartPr>
            <p14:xfrm>
              <a:off x="6451434" y="4303187"/>
              <a:ext cx="319567" cy="140024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2A68D10E-E647-B795-A9A1-22B94AD87C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2807" y="4294570"/>
                <a:ext cx="337181" cy="157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58063847-421C-E9AC-EB6E-8E998C319C31}"/>
                  </a:ext>
                </a:extLst>
              </p14:cNvPr>
              <p14:cNvContentPartPr/>
              <p14:nvPr/>
            </p14:nvContentPartPr>
            <p14:xfrm>
              <a:off x="2693831" y="4936901"/>
              <a:ext cx="10732" cy="10732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58063847-421C-E9AC-EB6E-8E998C319C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5531" y="4679333"/>
                <a:ext cx="536600" cy="5366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İçerik Yer Tutucusu 28">
            <a:extLst>
              <a:ext uri="{FF2B5EF4-FFF2-40B4-BE49-F238E27FC236}">
                <a16:creationId xmlns:a16="http://schemas.microsoft.com/office/drawing/2014/main" id="{31E96000-F4C8-F4E6-422E-211AD93E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7653633" y="4015864"/>
            <a:ext cx="4200793" cy="283469"/>
          </a:xfrm>
        </p:spPr>
      </p:pic>
      <p:sp>
        <p:nvSpPr>
          <p:cNvPr id="30" name="Metin kutusu 29">
            <a:extLst>
              <a:ext uri="{FF2B5EF4-FFF2-40B4-BE49-F238E27FC236}">
                <a16:creationId xmlns:a16="http://schemas.microsoft.com/office/drawing/2014/main" id="{731949FE-F198-2CAF-0CFF-293D4440E79A}"/>
              </a:ext>
            </a:extLst>
          </p:cNvPr>
          <p:cNvSpPr txBox="1"/>
          <p:nvPr/>
        </p:nvSpPr>
        <p:spPr>
          <a:xfrm>
            <a:off x="590281" y="2940676"/>
            <a:ext cx="39065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207 adet değer kaybı var çok olmadığı için bunları çıkarıyorum.(</a:t>
            </a:r>
            <a:r>
              <a:rPr lang="tr-TR" dirty="0" err="1"/>
              <a:t>drop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Bu sayede tüm özellikler için değer sayıları eşitleniyor.</a:t>
            </a:r>
          </a:p>
        </p:txBody>
      </p:sp>
    </p:spTree>
    <p:extLst>
      <p:ext uri="{BB962C8B-B14F-4D97-AF65-F5344CB8AC3E}">
        <p14:creationId xmlns:p14="http://schemas.microsoft.com/office/powerpoint/2010/main" val="152962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3EB871-EFE0-76E9-5323-B1C422C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Veriyi Training(X) ve </a:t>
            </a:r>
            <a:r>
              <a:rPr lang="tr-TR" dirty="0" err="1">
                <a:solidFill>
                  <a:srgbClr val="FFFFFF"/>
                </a:solidFill>
              </a:rPr>
              <a:t>Testing</a:t>
            </a:r>
            <a:r>
              <a:rPr lang="tr-TR" dirty="0">
                <a:solidFill>
                  <a:srgbClr val="FFFFFF"/>
                </a:solidFill>
              </a:rPr>
              <a:t>(Y) olmak üzere ikiye ayırmak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3ADB2-B390-6BD1-7BCF-3FD923A1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Burada yapmak istediğimiz şey, veriyi bir veri kümesinde eğitmek ve bunu başka bir kümede değerlendirmek , bu nedenle tüm verilerle çalışmayacağız çünkü modelin kullanacağı bazı görünmeyen verilere ihtiyacımız var. Amaç bu verilerde iyi performans gösterip göstermediğini görmek.</a:t>
            </a:r>
            <a:br>
              <a:rPr lang="tr-TR" dirty="0">
                <a:ea typeface="+mn-lt"/>
                <a:cs typeface="+mn-lt"/>
              </a:rPr>
            </a:br>
            <a:r>
              <a:rPr lang="tr-TR" dirty="0"/>
              <a:t>Verinin %20 sini model hazır olunca değerlendirmek için ayırdık.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018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58F1FF-827F-41C9-2140-9663328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 data</a:t>
            </a:r>
          </a:p>
        </p:txBody>
      </p:sp>
      <p:pic>
        <p:nvPicPr>
          <p:cNvPr id="4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0F851F00-A5D5-E20B-6A04-C18439764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168" t="35294" r="-150" b="16043"/>
          <a:stretch/>
        </p:blipFill>
        <p:spPr>
          <a:xfrm>
            <a:off x="342960" y="2095139"/>
            <a:ext cx="11742193" cy="39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364F20-1ADF-6DD8-7309-2C742A88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Özelliklerin dağılımları</a:t>
            </a:r>
          </a:p>
        </p:txBody>
      </p:sp>
      <p:pic>
        <p:nvPicPr>
          <p:cNvPr id="4" name="İçerik Yer Tutucusu 3" descr="metin, diyagra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27DF9E29-490B-02CB-E144-69D87656B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638" t="15987" r="18342" b="5329"/>
          <a:stretch/>
        </p:blipFill>
        <p:spPr>
          <a:xfrm>
            <a:off x="1298719" y="1385452"/>
            <a:ext cx="9175999" cy="54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1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8015E1-A464-B3BE-8B84-BE9227CC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0" y="927064"/>
            <a:ext cx="3524241" cy="485884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korelasyon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matrisini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görselleştirmek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için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heatmap 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kullanacağız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500" dirty="0"/>
            </a:br>
            <a:br>
              <a:rPr lang="en-US" sz="2500" dirty="0"/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korelasyon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iki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rassal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değişken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arasındaki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doğrusal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ilişkinin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yönünü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gücünü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belirtir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 err="1"/>
              <a:t>median_income</a:t>
            </a:r>
            <a:r>
              <a:rPr lang="en-US" sz="2500" dirty="0"/>
              <a:t>(</a:t>
            </a:r>
            <a:r>
              <a:rPr lang="en-US" sz="2500" dirty="0" err="1"/>
              <a:t>ortalama</a:t>
            </a:r>
            <a:r>
              <a:rPr lang="en-US" sz="2500" dirty="0"/>
              <a:t> </a:t>
            </a:r>
            <a:r>
              <a:rPr lang="en-US" sz="2500" dirty="0" err="1"/>
              <a:t>gelir</a:t>
            </a:r>
            <a:r>
              <a:rPr lang="en-US" sz="2500" dirty="0"/>
              <a:t>) </a:t>
            </a:r>
            <a:r>
              <a:rPr lang="en-US" sz="2500" dirty="0" err="1"/>
              <a:t>ile</a:t>
            </a:r>
            <a:r>
              <a:rPr lang="en-US" sz="2500" dirty="0"/>
              <a:t> median house value(</a:t>
            </a:r>
            <a:r>
              <a:rPr lang="en-US" sz="2500" dirty="0" err="1"/>
              <a:t>hedef</a:t>
            </a:r>
            <a:r>
              <a:rPr lang="en-US" sz="2500" dirty="0"/>
              <a:t> </a:t>
            </a:r>
            <a:r>
              <a:rPr lang="en-US" sz="2500" dirty="0" err="1"/>
              <a:t>değer</a:t>
            </a:r>
            <a:r>
              <a:rPr lang="en-US" sz="2500" dirty="0"/>
              <a:t>)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yüksek</a:t>
            </a:r>
            <a:r>
              <a:rPr lang="en-US" sz="2500" dirty="0"/>
              <a:t> </a:t>
            </a:r>
            <a:r>
              <a:rPr lang="en-US" sz="2500" dirty="0" err="1"/>
              <a:t>kolerasyona</a:t>
            </a:r>
            <a:r>
              <a:rPr lang="en-US" sz="2500" dirty="0"/>
              <a:t> </a:t>
            </a:r>
            <a:r>
              <a:rPr lang="en-US" sz="2500" dirty="0" err="1"/>
              <a:t>sahip</a:t>
            </a:r>
            <a:r>
              <a:rPr lang="en-US" sz="2500" dirty="0"/>
              <a:t>, </a:t>
            </a:r>
            <a:r>
              <a:rPr lang="en-US" sz="2500" dirty="0" err="1"/>
              <a:t>bu</a:t>
            </a:r>
            <a:r>
              <a:rPr lang="en-US" sz="2500" dirty="0"/>
              <a:t> bize </a:t>
            </a:r>
            <a:r>
              <a:rPr lang="en-US" sz="2500" dirty="0" err="1"/>
              <a:t>tahmin</a:t>
            </a:r>
            <a:r>
              <a:rPr lang="en-US" sz="2500" dirty="0"/>
              <a:t> </a:t>
            </a:r>
            <a:r>
              <a:rPr lang="en-US" sz="2500" dirty="0" err="1"/>
              <a:t>yaparken</a:t>
            </a:r>
            <a:r>
              <a:rPr lang="en-US" sz="2500" dirty="0"/>
              <a:t> </a:t>
            </a:r>
            <a:r>
              <a:rPr lang="en-US" sz="2500" dirty="0" err="1"/>
              <a:t>bu</a:t>
            </a:r>
            <a:r>
              <a:rPr lang="en-US" sz="2500" dirty="0"/>
              <a:t> </a:t>
            </a:r>
            <a:r>
              <a:rPr lang="en-US" sz="2500" dirty="0" err="1"/>
              <a:t>özelliğin</a:t>
            </a:r>
            <a:r>
              <a:rPr lang="en-US" sz="2500" dirty="0"/>
              <a:t> </a:t>
            </a:r>
            <a:r>
              <a:rPr lang="en-US" sz="2500" dirty="0" err="1"/>
              <a:t>önemli</a:t>
            </a:r>
            <a:r>
              <a:rPr lang="en-US" sz="2500" dirty="0"/>
              <a:t> </a:t>
            </a:r>
            <a:r>
              <a:rPr lang="en-US" sz="2500" dirty="0" err="1"/>
              <a:t>olduğunu</a:t>
            </a:r>
            <a:r>
              <a:rPr lang="en-US" sz="2500" dirty="0"/>
              <a:t> </a:t>
            </a:r>
            <a:r>
              <a:rPr lang="en-US" sz="2500" dirty="0" err="1"/>
              <a:t>gösteriyor</a:t>
            </a:r>
            <a:r>
              <a:rPr lang="en-US" sz="2500" dirty="0"/>
              <a:t>.</a:t>
            </a:r>
            <a:endParaRPr lang="en-US" sz="2500" kern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CDFBBBCD-DEA1-DB62-A0EF-2504D82C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051" t="13793" r="17637" b="6269"/>
          <a:stretch/>
        </p:blipFill>
        <p:spPr>
          <a:xfrm>
            <a:off x="3649629" y="467810"/>
            <a:ext cx="8417765" cy="54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5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B254D60-E1AB-1F43-7E9A-3E64C732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dirty="0"/>
              <a:t>Pre-Processing</a:t>
            </a:r>
            <a:br>
              <a:rPr lang="en-US" sz="2100" dirty="0"/>
            </a:br>
            <a:br>
              <a:rPr lang="en-US" sz="2100" dirty="0"/>
            </a:br>
            <a:br>
              <a:rPr lang="en-US" sz="2100" dirty="0"/>
            </a:br>
            <a:r>
              <a:rPr lang="en-US" sz="2100" dirty="0" err="1"/>
              <a:t>Grafiği</a:t>
            </a:r>
            <a:r>
              <a:rPr lang="en-US" sz="2100" dirty="0"/>
              <a:t> </a:t>
            </a:r>
            <a:r>
              <a:rPr lang="en-US" sz="2100" dirty="0" err="1"/>
              <a:t>eğik</a:t>
            </a:r>
            <a:r>
              <a:rPr lang="en-US" sz="2100" dirty="0"/>
              <a:t> </a:t>
            </a:r>
            <a:r>
              <a:rPr lang="en-US" sz="2100" dirty="0" err="1"/>
              <a:t>olan</a:t>
            </a:r>
            <a:r>
              <a:rPr lang="en-US" sz="2100" dirty="0"/>
              <a:t> </a:t>
            </a:r>
            <a:r>
              <a:rPr lang="en-US" sz="2100" dirty="0" err="1"/>
              <a:t>özelliklerin</a:t>
            </a:r>
            <a:r>
              <a:rPr lang="en-US" sz="2100" dirty="0"/>
              <a:t> </a:t>
            </a:r>
            <a:r>
              <a:rPr lang="en-US" sz="2100" dirty="0" err="1"/>
              <a:t>logaritmasını</a:t>
            </a:r>
            <a:r>
              <a:rPr lang="en-US" sz="2100" dirty="0"/>
              <a:t> </a:t>
            </a:r>
            <a:r>
              <a:rPr lang="en-US" sz="2100" dirty="0" err="1"/>
              <a:t>alıyoruz</a:t>
            </a:r>
            <a:r>
              <a:rPr lang="en-US" sz="2100" dirty="0"/>
              <a:t> ki normal </a:t>
            </a:r>
            <a:r>
              <a:rPr lang="en-US" sz="2100" dirty="0" err="1"/>
              <a:t>dağılım</a:t>
            </a:r>
            <a:r>
              <a:rPr lang="en-US" sz="2100" dirty="0"/>
              <a:t>(</a:t>
            </a:r>
            <a:r>
              <a:rPr lang="en-US" sz="2100" dirty="0" err="1"/>
              <a:t>çan</a:t>
            </a:r>
            <a:r>
              <a:rPr lang="en-US" sz="2100" dirty="0"/>
              <a:t> </a:t>
            </a:r>
            <a:r>
              <a:rPr lang="en-US" sz="2100" dirty="0" err="1"/>
              <a:t>eğrisi</a:t>
            </a:r>
            <a:r>
              <a:rPr lang="en-US" sz="2100" dirty="0"/>
              <a:t>) </a:t>
            </a:r>
            <a:r>
              <a:rPr lang="en-US" sz="2100" dirty="0" err="1"/>
              <a:t>görebilelim</a:t>
            </a:r>
            <a:r>
              <a:rPr lang="en-US" sz="2100" dirty="0"/>
              <a:t>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3" descr="metin, diyagra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A466BD2A-19C8-6FA9-D0AA-C98C8094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38" t="15987" r="18342" b="5329"/>
          <a:stretch/>
        </p:blipFill>
        <p:spPr>
          <a:xfrm>
            <a:off x="397231" y="2642616"/>
            <a:ext cx="5460035" cy="3605784"/>
          </a:xfrm>
          <a:prstGeom prst="rect">
            <a:avLst/>
          </a:prstGeom>
        </p:spPr>
      </p:pic>
      <p:pic>
        <p:nvPicPr>
          <p:cNvPr id="4" name="İçerik Yer Tutucusu 3" descr="metin, ekran, görüntüleme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99E2DF74-AD3C-AC2C-30DC-DA2A0C3A0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1993" t="12226" r="28571" b="6897"/>
          <a:stretch/>
        </p:blipFill>
        <p:spPr>
          <a:xfrm>
            <a:off x="6706266" y="2642616"/>
            <a:ext cx="4710875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2E69849-0469-D615-A952-1925D2B7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Kategoriksel değeri numeriğe çevirmek</a:t>
            </a:r>
          </a:p>
        </p:txBody>
      </p:sp>
      <p:pic>
        <p:nvPicPr>
          <p:cNvPr id="5" name="İçerik Yer Tutucusu 3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1937864C-F7E0-B346-7463-AF9C91EBB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218" t="38391" r="25180" b="19126"/>
          <a:stretch/>
        </p:blipFill>
        <p:spPr>
          <a:xfrm>
            <a:off x="6000215" y="643466"/>
            <a:ext cx="4334901" cy="556873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D576C9D-20B7-51C0-2E3D-14F5233538B1}"/>
              </a:ext>
            </a:extLst>
          </p:cNvPr>
          <p:cNvSpPr/>
          <p:nvPr/>
        </p:nvSpPr>
        <p:spPr>
          <a:xfrm>
            <a:off x="7179972" y="493690"/>
            <a:ext cx="1706450" cy="5140816"/>
          </a:xfrm>
          <a:prstGeom prst="ellips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2F45CFDC-6D1F-5E33-F116-E3C1B62A0C96}"/>
                  </a:ext>
                </a:extLst>
              </p14:cNvPr>
              <p14:cNvContentPartPr/>
              <p14:nvPr/>
            </p14:nvContentPartPr>
            <p14:xfrm>
              <a:off x="8124422" y="3048000"/>
              <a:ext cx="10732" cy="10732"/>
            </p14:xfrm>
          </p:contentPart>
        </mc:Choice>
        <mc:Fallback xmlns=""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2F45CFDC-6D1F-5E33-F116-E3C1B62A0C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6122" y="2779700"/>
                <a:ext cx="536600" cy="5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AC105AF4-5DC9-B5BB-1FDF-67FE9FF88C79}"/>
                  </a:ext>
                </a:extLst>
              </p14:cNvPr>
              <p14:cNvContentPartPr/>
              <p14:nvPr/>
            </p14:nvContentPartPr>
            <p14:xfrm>
              <a:off x="8156619" y="2318197"/>
              <a:ext cx="10732" cy="10732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AC105AF4-5DC9-B5BB-1FDF-67FE9FF88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051" y="2049897"/>
                <a:ext cx="536600" cy="5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21CB3269-6A17-34B3-98A1-DEDA9C7FCFF6}"/>
                  </a:ext>
                </a:extLst>
              </p14:cNvPr>
              <p14:cNvContentPartPr/>
              <p14:nvPr/>
            </p14:nvContentPartPr>
            <p14:xfrm>
              <a:off x="8156619" y="2318197"/>
              <a:ext cx="10732" cy="10732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21CB3269-6A17-34B3-98A1-DEDA9C7FC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051" y="2049897"/>
                <a:ext cx="536600" cy="5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42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634</Words>
  <Application>Microsoft Office PowerPoint</Application>
  <PresentationFormat>Geniş ekran</PresentationFormat>
  <Paragraphs>45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Consolas</vt:lpstr>
      <vt:lpstr>Ofis Teması</vt:lpstr>
      <vt:lpstr>House Price Prediction in Python  (Konut Fiyat Tahmini) </vt:lpstr>
      <vt:lpstr>Features(Özellikler)</vt:lpstr>
      <vt:lpstr>Data exploration </vt:lpstr>
      <vt:lpstr>Veriyi Training(X) ve Testing(Y) olmak üzere ikiye ayırmak</vt:lpstr>
      <vt:lpstr>Train data</vt:lpstr>
      <vt:lpstr>Özelliklerin dağılımları</vt:lpstr>
      <vt:lpstr>korelasyon matrisini görselleştirmek için heatmap kullanacağız.  (korelasyon : iki rassal değişken arasındaki doğrusal ilişkinin yönünü ve gücünü belirtir)  median_income(ortalama gelir) ile median house value(hedef değer) çok yüksek kolerasyona sahip, bu bize tahmin yaparken bu özelliğin önemli olduğunu gösteriyor.</vt:lpstr>
      <vt:lpstr>Pre-Processing   Grafiği eğik olan özelliklerin logaritmasını alıyoruz ki normal dağılım(çan eğrisi) görebilelim.</vt:lpstr>
      <vt:lpstr>Kategoriksel değeri numeriğe çevirmek</vt:lpstr>
      <vt:lpstr>One hot encoding</vt:lpstr>
      <vt:lpstr>Yeni değerleri tabloya ekliyoruz ve eski değeri çıkartıyoruz</vt:lpstr>
      <vt:lpstr>PowerPoint Sunusu</vt:lpstr>
      <vt:lpstr>Enlem ve boylam özelliklerine bakarak yorum yapabiliriz bu grafik bize denize olan uzaklık ile fiyat değişimini gösteriyor. Evlerin hangi kordinatlar üzerinde olduğuna bakıp deniz kıyısının nerede olduğuna dair yorum yapabiliriz</vt:lpstr>
      <vt:lpstr>Lineer Regresyon Modeli</vt:lpstr>
      <vt:lpstr>Random Forest Model 0.8147335720096953</vt:lpstr>
      <vt:lpstr>Çapraz Doğrulama   (Cross Validation); bir modelin eğitim verileriyle elde edilen performansının gerçek dünya verileriyle nasıl olacağını tahmin etmek için kullanılan bir tekniktir.</vt:lpstr>
      <vt:lpstr>Istediğimiz kadar parametre verrip deneyebiliriz ancak en optimal parametreleri bulmak için bazı kodlar kullanabiliriz. Her zaman en iyi sonucu vermeyebilir hatta değiştirmeyedebilir.</vt:lpstr>
      <vt:lpstr>Optimal parametreleri kullanarak modeli çalıştırdığımızda sonuç çok daha yüksek</vt:lpstr>
      <vt:lpstr>Daha fazla parametre ekleyerek bir deneme daha yapalım</vt:lpstr>
      <vt:lpstr>Son bir test daha yapalım bu sefer skit-learn kendi sitesinden aldığım veriler ile parametleri değiştirip düzenledim.</vt:lpstr>
      <vt:lpstr>Random forest ile en yüksek  0.9692766271741489  skoruna ulaşabildim      dinlediğiniz için teşekkür ederim</vt:lpstr>
      <vt:lpstr>Veri seti: www.kaggle.com/datasets/camnugent/California-housing-prices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Enes erkmen</dc:creator>
  <cp:lastModifiedBy>ENES FARUK ERKMEN</cp:lastModifiedBy>
  <cp:revision>471</cp:revision>
  <dcterms:created xsi:type="dcterms:W3CDTF">2024-12-24T19:48:33Z</dcterms:created>
  <dcterms:modified xsi:type="dcterms:W3CDTF">2024-12-25T20:26:20Z</dcterms:modified>
</cp:coreProperties>
</file>