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a:uFill>
                  <a:solidFill/>
                </a:uFill>
              </a:rPr>
              <a:t>When push comes to shove, something has to give. Here we want to be clear on what that is.</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200">
                <a:uFill>
                  <a:solidFill/>
                </a:uFill>
              </a:rPr>
              <a:t>On agile projects we flex on scope. But there could be others factors at play here so get ready to listen as you customer tells you which forces can bend (scope) and which are written in stone (usually budget).</a:t>
            </a:r>
            <a:endParaRPr sz="1200">
              <a:uFill>
                <a:solidFill/>
              </a:uFill>
            </a:endParaRPr>
          </a:p>
          <a:p>
            <a:pPr lvl="0">
              <a:buClr>
                <a:srgbClr val="000000"/>
              </a:buClr>
              <a:defRPr sz="1800">
                <a:uFillTx/>
              </a:defRPr>
            </a:pPr>
            <a:endParaRPr sz="200">
              <a:uFill>
                <a:solidFill/>
              </a:uFill>
            </a:endParaRPr>
          </a:p>
          <a:p>
            <a:pPr lvl="0">
              <a:buClr>
                <a:srgbClr val="000000"/>
              </a:buClr>
              <a:defRPr sz="1800">
                <a:uFillTx/>
              </a:defRPr>
            </a:pPr>
            <a:r>
              <a:rPr sz="1000">
                <a:uFill>
                  <a:solidFill/>
                </a:uFill>
              </a:rPr>
              <a:t>Slider rules:</a:t>
            </a:r>
            <a:endParaRPr sz="1200">
              <a:uFill>
                <a:solidFill/>
              </a:uFill>
            </a:endParaRPr>
          </a:p>
          <a:p>
            <a:pPr lvl="0">
              <a:buClr>
                <a:srgbClr val="000000"/>
              </a:buClr>
              <a:defRPr sz="1800">
                <a:uFillTx/>
              </a:defRPr>
            </a:pPr>
            <a:r>
              <a:rPr sz="1000">
                <a:uFill>
                  <a:solidFill/>
                </a:uFill>
              </a:rPr>
              <a:t>1. No two sliders can </a:t>
            </a:r>
            <a:r>
              <a:rPr sz="200">
                <a:uFill>
                  <a:solidFill/>
                </a:uFill>
              </a:rPr>
              <a:t>occupy the same level.</a:t>
            </a:r>
            <a:endParaRPr sz="1200">
              <a:uFill>
                <a:solidFill/>
              </a:uFill>
            </a:endParaRPr>
          </a:p>
          <a:p>
            <a:pPr lvl="0">
              <a:buClr>
                <a:srgbClr val="000000"/>
              </a:buClr>
              <a:defRPr sz="1800">
                <a:uFillTx/>
              </a:defRPr>
            </a:pPr>
            <a:r>
              <a:rPr sz="200">
                <a:uFill>
                  <a:solidFill/>
                </a:uFill>
              </a:rPr>
              <a:t>2. List other important project factors down below.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a:spLocks noGrp="1" noRot="1" noChangeAspect="1"/>
          </p:cNvSpPr>
          <p:nvPr>
            <p:ph type="sldImg"/>
          </p:nvPr>
        </p:nvSpPr>
        <p:spPr>
          <a:prstGeom prst="rect">
            <a:avLst/>
          </a:prstGeom>
        </p:spPr>
        <p:txBody>
          <a:bodyPr/>
          <a:lstStyle/>
          <a:p>
            <a:pPr lvl="0"/>
            <a:endParaRPr/>
          </a:p>
        </p:txBody>
      </p:sp>
      <p:sp>
        <p:nvSpPr>
          <p:cNvPr id="225" name="Shape 22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Stakeholders are usually interested in two things:</a:t>
            </a:r>
          </a:p>
          <a:p>
            <a:pPr marL="228600" lvl="0" indent="-228600">
              <a:buClr>
                <a:srgbClr val="000000"/>
              </a:buClr>
              <a:buSzPct val="100000"/>
              <a:buAutoNum type="arabicPeriod"/>
              <a:defRPr sz="1800">
                <a:uFillTx/>
              </a:defRPr>
            </a:pPr>
            <a:r>
              <a:rPr sz="1200">
                <a:uFill>
                  <a:solidFill/>
                </a:uFill>
              </a:rPr>
              <a:t>How much is this going to cost.</a:t>
            </a:r>
          </a:p>
          <a:p>
            <a:pPr marL="228600" lvl="0" indent="-228600">
              <a:buClr>
                <a:srgbClr val="000000"/>
              </a:buClr>
              <a:buSzPct val="100000"/>
              <a:buAutoNum type="arabicPeriod" startAt="2"/>
              <a:defRPr sz="1800">
                <a:uFillTx/>
              </a:defRPr>
            </a:pPr>
            <a:r>
              <a:rPr sz="1200">
                <a:uFill>
                  <a:solidFill/>
                </a:uFill>
              </a:rPr>
              <a:t>When is it going to be done.</a:t>
            </a:r>
          </a:p>
          <a:p>
            <a:pPr marL="228600" lvl="0" indent="-228600">
              <a:buClr>
                <a:srgbClr val="000000"/>
              </a:buClr>
              <a:buSzPct val="100000"/>
              <a:buAutoNum type="arabicPeriod" startAt="3"/>
              <a:defRPr sz="1800">
                <a:uFillTx/>
              </a:defRPr>
            </a:pPr>
            <a:endParaRPr sz="1200">
              <a:uFill>
                <a:solidFill/>
              </a:uFill>
            </a:endParaRPr>
          </a:p>
          <a:p>
            <a:pPr marL="228600" lvl="0" indent="-228600">
              <a:buClr>
                <a:srgbClr val="000000"/>
              </a:buClr>
              <a:defRPr sz="1800">
                <a:uFillTx/>
              </a:defRPr>
            </a:pPr>
            <a:r>
              <a:rPr sz="1200">
                <a:uFill>
                  <a:solidFill/>
                </a:uFill>
              </a:rPr>
              <a:t>Here we do our best to answer those two questions so they can decide if the project is still worth doing by showing them what it’s going to take.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hape 35"/>
          <p:cNvSpPr>
            <a:spLocks noGrp="1" noRot="1" noChangeAspect="1"/>
          </p:cNvSpPr>
          <p:nvPr>
            <p:ph type="sldImg"/>
          </p:nvPr>
        </p:nvSpPr>
        <p:spPr>
          <a:prstGeom prst="rect">
            <a:avLst/>
          </a:prstGeom>
        </p:spPr>
        <p:txBody>
          <a:bodyPr/>
          <a:lstStyle/>
          <a:p>
            <a:pPr lvl="0"/>
            <a:endParaRPr/>
          </a:p>
        </p:txBody>
      </p:sp>
      <p:sp>
        <p:nvSpPr>
          <p:cNvPr id="36" name="Shape 3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Write down all the reasons why your company would want to spend money on this project in the first place.</a:t>
            </a:r>
          </a:p>
          <a:p>
            <a:pPr lvl="0">
              <a:buClr>
                <a:srgbClr val="000000"/>
              </a:buClr>
              <a:defRPr sz="1800">
                <a:uFillTx/>
              </a:defRPr>
            </a:pPr>
            <a:r>
              <a:rPr sz="1200">
                <a:uFill>
                  <a:solidFill/>
                </a:uFill>
              </a:rPr>
              <a:t>Then pick and highlight the most important one.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prstGeom prst="rect">
            <a:avLst/>
          </a:prstGeom>
        </p:spPr>
        <p:txBody>
          <a:bodyPr/>
          <a:lstStyle/>
          <a:p>
            <a:pPr lvl="0"/>
            <a:endParaRPr/>
          </a:p>
        </p:txBody>
      </p:sp>
      <p:sp>
        <p:nvSpPr>
          <p:cNvPr id="53" name="Shape 53"/>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If you could walk into a store, and buy the shrink wrapped version of your software, what the design of the box look like and what would it say?</a:t>
            </a:r>
          </a:p>
          <a:p>
            <a:pPr lvl="0">
              <a:buClr>
                <a:srgbClr val="000000"/>
              </a:buClr>
              <a:defRPr sz="1800">
                <a:uFillTx/>
              </a:defRPr>
            </a:pPr>
            <a:r>
              <a:rPr sz="1200">
                <a:uFill>
                  <a:solidFill/>
                </a:uFill>
              </a:rPr>
              <a:t>Point here is to get your team looking at your project through the eyes of your end customer.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all the big ticket items you are (and are NOT) going to deliver within the scope of this project.</a:t>
            </a:r>
          </a:p>
          <a:p>
            <a:pPr lvl="0">
              <a:buClr>
                <a:srgbClr val="000000"/>
              </a:buClr>
              <a:defRPr sz="1800">
                <a:uFillTx/>
              </a:defRPr>
            </a:pPr>
            <a:r>
              <a:rPr sz="1200">
                <a:uFill>
                  <a:solidFill/>
                </a:uFill>
              </a:rPr>
              <a:t>Before starting your project move all the UNRESOLVED ones to either IN or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List everyone you are going to have to interact with at some point during the course of your project.</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Goal is to start building relationships with these people and let them know we are coming down the tracks  (before we actually get there).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Shape 115"/>
          <p:cNvSpPr>
            <a:spLocks noGrp="1" noRot="1" noChangeAspect="1"/>
          </p:cNvSpPr>
          <p:nvPr>
            <p:ph type="sldImg"/>
          </p:nvPr>
        </p:nvSpPr>
        <p:spPr>
          <a:prstGeom prst="rect">
            <a:avLst/>
          </a:prstGeom>
        </p:spPr>
        <p:txBody>
          <a:bodyPr/>
          <a:lstStyle/>
          <a:p>
            <a:pPr lvl="0"/>
            <a:endParaRPr/>
          </a:p>
        </p:txBody>
      </p:sp>
      <p:sp>
        <p:nvSpPr>
          <p:cNvPr id="116" name="Shape 116"/>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Set expectations around who you are going to need and what kind of skills they will need to have to pull this off.</a:t>
            </a:r>
          </a:p>
          <a:p>
            <a:pPr lvl="0">
              <a:buClr>
                <a:srgbClr val="000000"/>
              </a:buClr>
              <a:defRPr sz="1800">
                <a:uFillTx/>
              </a:defRPr>
            </a:pPr>
            <a:r>
              <a:rPr sz="1200">
                <a:uFill>
                  <a:solidFill/>
                </a:uFill>
              </a:rPr>
              <a:t>Use names if specific people are important (i.e. Billy is the only guy who can do 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1.png"/>
          <p:cNvPicPr/>
          <p:nvPr/>
        </p:nvPicPr>
        <p:blipFill>
          <a:blip r:embed="rId2"/>
          <a:stretch>
            <a:fillRect/>
          </a:stretch>
        </p:blipFill>
        <p:spPr>
          <a:xfrm>
            <a:off x="7848600" y="6311900"/>
            <a:ext cx="1117600" cy="393700"/>
          </a:xfrm>
          <a:prstGeom prst="rect">
            <a:avLst/>
          </a:prstGeom>
          <a:ln w="12700">
            <a:miter lim="400000"/>
          </a:ln>
        </p:spPr>
      </p:pic>
      <p:pic>
        <p:nvPicPr>
          <p:cNvPr id="19" name="image1.png"/>
          <p:cNvPicPr/>
          <p:nvPr/>
        </p:nvPicPr>
        <p:blipFill>
          <a:blip r:embed="rId2"/>
          <a:stretch>
            <a:fillRect/>
          </a:stretch>
        </p:blipFill>
        <p:spPr>
          <a:xfrm>
            <a:off x="7848600" y="6311900"/>
            <a:ext cx="1117600" cy="393700"/>
          </a:xfrm>
          <a:prstGeom prst="rect">
            <a:avLst/>
          </a:prstGeom>
          <a:ln w="12700">
            <a:miter lim="400000"/>
          </a:ln>
        </p:spPr>
      </p:pic>
      <p:sp>
        <p:nvSpPr>
          <p:cNvPr id="20" name="Shape 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Agile Inception Deck </a:t>
            </a:r>
          </a:p>
        </p:txBody>
      </p:sp>
      <p:sp>
        <p:nvSpPr>
          <p:cNvPr id="21" name="Shape 21"/>
          <p:cNvSpPr>
            <a:spLocks noGrp="1"/>
          </p:cNvSpPr>
          <p:nvPr>
            <p:ph type="body" idx="1"/>
          </p:nvPr>
        </p:nvSpPr>
        <p:spPr>
          <a:prstGeom prst="rect">
            <a:avLst/>
          </a:prstGeom>
        </p:spPr>
        <p:txBody>
          <a:bodyPr/>
          <a:lstStyle/>
          <a:p>
            <a:pPr lvl="0">
              <a:defRPr sz="1800">
                <a:solidFill>
                  <a:srgbClr val="000000"/>
                </a:solidFill>
                <a:uFillTx/>
              </a:defRPr>
            </a:pPr>
            <a:endParaRPr sz="3200" dirty="0">
              <a:solidFill>
                <a:srgbClr val="9A9A9A"/>
              </a:solidFill>
              <a:uFill>
                <a:solidFill>
                  <a:srgbClr val="9A9A9A"/>
                </a:solidFill>
              </a:u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1.png"/>
          <p:cNvPicPr/>
          <p:nvPr/>
        </p:nvPicPr>
        <p:blipFill>
          <a:blip r:embed="rId3"/>
          <a:stretch>
            <a:fillRect/>
          </a:stretch>
        </p:blipFill>
        <p:spPr>
          <a:xfrm>
            <a:off x="7848600" y="6311900"/>
            <a:ext cx="1117600" cy="393700"/>
          </a:xfrm>
          <a:prstGeom prst="rect">
            <a:avLst/>
          </a:prstGeom>
          <a:ln w="12700">
            <a:miter lim="400000"/>
          </a:ln>
        </p:spPr>
      </p:pic>
      <p:sp>
        <p:nvSpPr>
          <p:cNvPr id="113" name="Shape 113"/>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A-Team</a:t>
            </a:r>
          </a:p>
        </p:txBody>
      </p:sp>
      <p:graphicFrame>
        <p:nvGraphicFramePr>
          <p:cNvPr id="114" name="Table 114"/>
          <p:cNvGraphicFramePr/>
          <p:nvPr>
            <p:extLst>
              <p:ext uri="{D42A27DB-BD31-4B8C-83A1-F6EECF244321}">
                <p14:modId xmlns:p14="http://schemas.microsoft.com/office/powerpoint/2010/main" val="1405257767"/>
              </p:ext>
            </p:extLst>
          </p:nvPr>
        </p:nvGraphicFramePr>
        <p:xfrm>
          <a:off x="685800" y="1396999"/>
          <a:ext cx="7924800" cy="5389880"/>
        </p:xfrm>
        <a:graphic>
          <a:graphicData uri="http://schemas.openxmlformats.org/drawingml/2006/table">
            <a:tbl>
              <a:tblPr firstRow="1" bandRow="1">
                <a:tableStyleId>{8F44A2F1-9E1F-4B54-A3A2-5F16C0AD49E2}</a:tableStyleId>
              </a:tblPr>
              <a:tblGrid>
                <a:gridCol w="609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5562600">
                  <a:extLst>
                    <a:ext uri="{9D8B030D-6E8A-4147-A177-3AD203B41FA5}">
                      <a16:colId xmlns:a16="http://schemas.microsoft.com/office/drawing/2014/main" val="20002"/>
                    </a:ext>
                  </a:extLst>
                </a:gridCol>
              </a:tblGrid>
              <a:tr h="516890">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Role</a:t>
                      </a:r>
                    </a:p>
                  </a:txBody>
                  <a:tcPr marL="38100" marR="38100" marT="38100" marB="38100" horzOverflow="overflow"/>
                </a:tc>
                <a:tc>
                  <a:txBody>
                    <a:bodyPr/>
                    <a:lstStyle/>
                    <a:p>
                      <a:pPr lvl="0" algn="l">
                        <a:tabLst>
                          <a:tab pos="914400" algn="l"/>
                        </a:tabLst>
                        <a:defRPr sz="1800" b="0">
                          <a:solidFill>
                            <a:srgbClr val="000000"/>
                          </a:solidFill>
                          <a:uFillTx/>
                        </a:defRPr>
                      </a:pPr>
                      <a:r>
                        <a:rPr sz="2400">
                          <a:solidFill>
                            <a:srgbClr val="FFFFFF"/>
                          </a:solidFill>
                          <a:uFill>
                            <a:solidFill>
                              <a:srgbClr val="FFFFFF"/>
                            </a:solidFill>
                          </a:uFill>
                        </a:rPr>
                        <a:t>Competencies/Expectations</a:t>
                      </a:r>
                    </a:p>
                  </a:txBody>
                  <a:tcPr marL="38100" marR="38100" marT="38100" marB="38100" horzOverflow="overflow"/>
                </a:tc>
                <a:extLst>
                  <a:ext uri="{0D108BD9-81ED-4DB2-BD59-A6C34878D82A}">
                    <a16:rowId xmlns:a16="http://schemas.microsoft.com/office/drawing/2014/main" val="10000"/>
                  </a:ext>
                </a:extLst>
              </a:tr>
              <a:tr h="516890">
                <a:tc>
                  <a:txBody>
                    <a:bodyPr/>
                    <a:lstStyle/>
                    <a:p>
                      <a:pPr lvl="0" algn="l">
                        <a:tabLst>
                          <a:tab pos="914400" algn="l"/>
                        </a:tabLst>
                        <a:defRPr sz="1800">
                          <a:uFillTx/>
                        </a:defRPr>
                      </a:pPr>
                      <a:r>
                        <a:rPr>
                          <a:uFill>
                            <a:solidFill/>
                          </a:uFill>
                        </a:rPr>
                        <a:t>1</a:t>
                      </a:r>
                    </a:p>
                  </a:txBody>
                  <a:tcPr marL="38100" marR="38100" marT="38100" marB="38100" horzOverflow="overflow"/>
                </a:tc>
                <a:tc>
                  <a:txBody>
                    <a:bodyPr/>
                    <a:lstStyle/>
                    <a:p>
                      <a:pPr lvl="0" algn="l">
                        <a:tabLst>
                          <a:tab pos="914400" algn="l"/>
                        </a:tabLst>
                        <a:defRPr sz="1800">
                          <a:uFillTx/>
                        </a:defRPr>
                      </a:pPr>
                      <a:r>
                        <a:rPr lang="en-GB" dirty="0">
                          <a:uFill>
                            <a:solidFill/>
                          </a:uFill>
                        </a:rPr>
                        <a:t>Scrum Master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US" sz="1800" b="0" i="0" dirty="0">
                          <a:solidFill>
                            <a:srgbClr val="000000"/>
                          </a:solidFill>
                          <a:effectLst/>
                          <a:uFill>
                            <a:solidFill>
                              <a:srgbClr val="9A9A9A"/>
                            </a:solidFill>
                          </a:uFill>
                          <a:latin typeface="+mn-lt"/>
                          <a:ea typeface="+mn-ea"/>
                          <a:cs typeface="+mn-cs"/>
                          <a:sym typeface="Calibri"/>
                        </a:rPr>
                        <a:t>Make sure to project is moving at a steady pace. Making sure everyone is on the same page and feeling the project.</a:t>
                      </a:r>
                      <a:endParaRPr dirty="0">
                        <a:uFill>
                          <a:solidFill/>
                        </a:uFill>
                      </a:endParaRPr>
                    </a:p>
                  </a:txBody>
                  <a:tcPr marL="38100" marR="38100" marT="38100" marB="38100" horzOverflow="overflow"/>
                </a:tc>
                <a:extLst>
                  <a:ext uri="{0D108BD9-81ED-4DB2-BD59-A6C34878D82A}">
                    <a16:rowId xmlns:a16="http://schemas.microsoft.com/office/drawing/2014/main" val="10001"/>
                  </a:ext>
                </a:extLst>
              </a:tr>
              <a:tr h="516890">
                <a:tc>
                  <a:txBody>
                    <a:bodyPr/>
                    <a:lstStyle/>
                    <a:p>
                      <a:pPr lvl="0" algn="l">
                        <a:tabLst>
                          <a:tab pos="914400" algn="l"/>
                        </a:tabLst>
                        <a:defRPr sz="1800">
                          <a:uFillTx/>
                        </a:defRPr>
                      </a:pPr>
                      <a:r>
                        <a:rPr dirty="0">
                          <a:uFill>
                            <a:solidFill/>
                          </a:uFill>
                        </a:rPr>
                        <a:t>2</a:t>
                      </a:r>
                    </a:p>
                  </a:txBody>
                  <a:tcPr marL="38100" marR="38100" marT="38100" marB="38100" horzOverflow="overflow"/>
                </a:tc>
                <a:tc>
                  <a:txBody>
                    <a:bodyPr/>
                    <a:lstStyle/>
                    <a:p>
                      <a:pPr lvl="0" algn="l">
                        <a:tabLst>
                          <a:tab pos="914400" algn="l"/>
                        </a:tabLst>
                        <a:defRPr sz="1800">
                          <a:uFillTx/>
                        </a:defRPr>
                      </a:pPr>
                      <a:r>
                        <a:rPr lang="en-GB" sz="1800" b="0" i="0" dirty="0">
                          <a:solidFill>
                            <a:srgbClr val="000000"/>
                          </a:solidFill>
                          <a:effectLst/>
                          <a:uFill>
                            <a:solidFill>
                              <a:srgbClr val="9A9A9A"/>
                            </a:solidFill>
                          </a:uFill>
                          <a:latin typeface="+mn-lt"/>
                          <a:ea typeface="+mn-ea"/>
                          <a:cs typeface="+mn-cs"/>
                          <a:sym typeface="Calibri"/>
                        </a:rPr>
                        <a:t>Product Owner</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US" sz="1800" b="0" i="0" dirty="0">
                          <a:solidFill>
                            <a:srgbClr val="000000"/>
                          </a:solidFill>
                          <a:effectLst/>
                          <a:uFill>
                            <a:solidFill>
                              <a:srgbClr val="9A9A9A"/>
                            </a:solidFill>
                          </a:uFill>
                          <a:latin typeface="+mn-lt"/>
                          <a:ea typeface="+mn-ea"/>
                          <a:cs typeface="+mn-cs"/>
                          <a:sym typeface="Calibri"/>
                        </a:rPr>
                        <a:t>Owns the product. Makes sure the correct product is being created and keeps within timeframes, budget restrictions etc.</a:t>
                      </a:r>
                      <a:endParaRPr dirty="0">
                        <a:uFill>
                          <a:solidFill/>
                        </a:uFill>
                      </a:endParaRPr>
                    </a:p>
                  </a:txBody>
                  <a:tcPr marL="38100" marR="38100" marT="38100" marB="38100" horzOverflow="overflow"/>
                </a:tc>
                <a:extLst>
                  <a:ext uri="{0D108BD9-81ED-4DB2-BD59-A6C34878D82A}">
                    <a16:rowId xmlns:a16="http://schemas.microsoft.com/office/drawing/2014/main" val="10002"/>
                  </a:ext>
                </a:extLst>
              </a:tr>
              <a:tr h="516890">
                <a:tc>
                  <a:txBody>
                    <a:bodyPr/>
                    <a:lstStyle/>
                    <a:p>
                      <a:pPr lvl="0" algn="l">
                        <a:tabLst>
                          <a:tab pos="914400" algn="l"/>
                        </a:tabLst>
                        <a:defRPr sz="1800">
                          <a:uFillTx/>
                        </a:defRPr>
                      </a:pPr>
                      <a:r>
                        <a:rPr lang="en-GB" dirty="0">
                          <a:uFill>
                            <a:solidFill/>
                          </a:uFill>
                        </a:rPr>
                        <a:t>3</a:t>
                      </a:r>
                      <a:endParaRPr dirty="0">
                        <a:uFill>
                          <a:solidFill/>
                        </a:uFill>
                      </a:endParaRPr>
                    </a:p>
                  </a:txBody>
                  <a:tcPr marL="38100" marR="38100" marT="38100" marB="38100" horzOverflow="overflow"/>
                </a:tc>
                <a:tc>
                  <a:txBody>
                    <a:bodyPr/>
                    <a:lstStyle/>
                    <a:p>
                      <a:pPr lvl="0" algn="l">
                        <a:tabLst>
                          <a:tab pos="914400" algn="l"/>
                        </a:tabLst>
                        <a:defRPr sz="1800">
                          <a:uFillTx/>
                        </a:defRPr>
                      </a:pPr>
                      <a:r>
                        <a:rPr lang="en-GB" sz="1800" b="0" i="0" dirty="0">
                          <a:solidFill>
                            <a:srgbClr val="000000"/>
                          </a:solidFill>
                          <a:effectLst/>
                          <a:uFill>
                            <a:solidFill>
                              <a:srgbClr val="9A9A9A"/>
                            </a:solidFill>
                          </a:uFill>
                          <a:latin typeface="+mn-lt"/>
                          <a:ea typeface="+mn-ea"/>
                          <a:cs typeface="+mn-cs"/>
                          <a:sym typeface="Calibri"/>
                        </a:rPr>
                        <a:t>Tester </a:t>
                      </a:r>
                      <a:endParaRPr dirty="0">
                        <a:uFill>
                          <a:solidFill/>
                        </a:uFill>
                      </a:endParaRPr>
                    </a:p>
                  </a:txBody>
                  <a:tcPr marL="38100" marR="38100" marT="38100" marB="38100" horzOverflow="overflow"/>
                </a:tc>
                <a:tc>
                  <a:txBody>
                    <a:bodyPr/>
                    <a:lstStyle/>
                    <a:p>
                      <a:pPr lvl="0" algn="l">
                        <a:buClr>
                          <a:srgbClr val="000000"/>
                        </a:buClr>
                        <a:tabLst>
                          <a:tab pos="914400" algn="l"/>
                        </a:tabLst>
                        <a:defRPr sz="1800">
                          <a:uFillTx/>
                        </a:defRPr>
                      </a:pPr>
                      <a:r>
                        <a:rPr lang="en-US" sz="1800" b="0" i="0" dirty="0">
                          <a:solidFill>
                            <a:srgbClr val="000000"/>
                          </a:solidFill>
                          <a:effectLst/>
                          <a:uFill>
                            <a:solidFill>
                              <a:srgbClr val="9A9A9A"/>
                            </a:solidFill>
                          </a:uFill>
                          <a:latin typeface="+mn-lt"/>
                          <a:ea typeface="+mn-ea"/>
                          <a:cs typeface="+mn-cs"/>
                          <a:sym typeface="Calibri"/>
                        </a:rPr>
                        <a:t>Manages the user stories and makes sure that the product is being tested at each stage to make sure it is not going off track.</a:t>
                      </a:r>
                      <a:endParaRPr dirty="0">
                        <a:uFill>
                          <a:solidFill/>
                        </a:uFill>
                      </a:endParaRPr>
                    </a:p>
                  </a:txBody>
                  <a:tcPr marL="38100" marR="38100" marT="38100" marB="38100" horzOverflow="overflow"/>
                </a:tc>
                <a:extLst>
                  <a:ext uri="{0D108BD9-81ED-4DB2-BD59-A6C34878D82A}">
                    <a16:rowId xmlns:a16="http://schemas.microsoft.com/office/drawing/2014/main" val="10003"/>
                  </a:ext>
                </a:extLst>
              </a:tr>
              <a:tr h="516890">
                <a:tc>
                  <a:txBody>
                    <a:bodyPr/>
                    <a:lstStyle/>
                    <a:p>
                      <a:pPr lvl="0" algn="l">
                        <a:tabLst>
                          <a:tab pos="914400" algn="l"/>
                        </a:tabLst>
                        <a:defRPr sz="1800">
                          <a:uFill>
                            <a:solidFill>
                              <a:srgbClr val="000000"/>
                            </a:solidFill>
                          </a:uFill>
                        </a:defRPr>
                      </a:pPr>
                      <a:r>
                        <a:rPr lang="en-GB" dirty="0"/>
                        <a:t>4</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GB" sz="1800" b="0" i="0" dirty="0">
                          <a:solidFill>
                            <a:srgbClr val="000000"/>
                          </a:solidFill>
                          <a:effectLst/>
                          <a:uFill>
                            <a:solidFill>
                              <a:srgbClr val="9A9A9A"/>
                            </a:solidFill>
                          </a:uFill>
                          <a:latin typeface="+mn-lt"/>
                          <a:ea typeface="+mn-ea"/>
                          <a:cs typeface="+mn-cs"/>
                          <a:sym typeface="Calibri"/>
                        </a:rPr>
                        <a:t>Software Engineers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Competent in programming and able to write the program to create the product. Using the user stories to justify decisions and pick what to include.</a:t>
                      </a:r>
                      <a:endParaRPr dirty="0"/>
                    </a:p>
                  </a:txBody>
                  <a:tcPr marL="38100" marR="38100" marT="38100" marB="38100" horzOverflow="overflow"/>
                </a:tc>
                <a:extLst>
                  <a:ext uri="{0D108BD9-81ED-4DB2-BD59-A6C34878D82A}">
                    <a16:rowId xmlns:a16="http://schemas.microsoft.com/office/drawing/2014/main" val="10004"/>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6"/>
                  </a:ext>
                </a:extLst>
              </a:tr>
              <a:tr h="516890">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7"/>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61310" y="28194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91077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2.5 </a:t>
            </a:r>
            <a:r>
              <a:rPr sz="2800" dirty="0">
                <a:solidFill>
                  <a:srgbClr val="FFFFFF"/>
                </a:solidFill>
                <a:uFill>
                  <a:solidFill>
                    <a:srgbClr val="FFFFFF"/>
                  </a:solidFill>
                </a:uFill>
              </a:rPr>
              <a:t>months</a:t>
            </a:r>
          </a:p>
        </p:txBody>
      </p:sp>
      <p:sp>
        <p:nvSpPr>
          <p:cNvPr id="130" name="Shape 130"/>
          <p:cNvSpPr/>
          <p:nvPr/>
        </p:nvSpPr>
        <p:spPr>
          <a:xfrm>
            <a:off x="4368010" y="2895600"/>
            <a:ext cx="1017836"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131" name="Shape 131"/>
          <p:cNvSpPr/>
          <p:nvPr/>
        </p:nvSpPr>
        <p:spPr>
          <a:xfrm>
            <a:off x="6349210" y="2895600"/>
            <a:ext cx="1086836"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GB" sz="2800" dirty="0">
                <a:solidFill>
                  <a:srgbClr val="FFFFFF"/>
                </a:solidFill>
                <a:uFill>
                  <a:solidFill>
                    <a:srgbClr val="FFFFFF"/>
                  </a:solidFill>
                </a:uFill>
              </a:rPr>
              <a:t>2 days</a:t>
            </a:r>
            <a:endParaRPr sz="2800" dirty="0">
              <a:solidFill>
                <a:srgbClr val="FFFFFF"/>
              </a:solidFill>
              <a:uFill>
                <a:solidFill>
                  <a:srgbClr val="FFFFFF"/>
                </a:solidFill>
              </a:uFill>
            </a:endParaRP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1922463"/>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nvGraphicFramePr>
        <p:xfrm>
          <a:off x="457200" y="4157879"/>
          <a:ext cx="8229600" cy="2632174"/>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r h="569695">
                <a:tc>
                  <a:txBody>
                    <a:bodyPr/>
                    <a:lstStyle/>
                    <a:p>
                      <a:pPr lvl="0" algn="l">
                        <a:tabLst>
                          <a:tab pos="914400" algn="l"/>
                        </a:tabLst>
                        <a:defRPr sz="18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Don’t make me think!</a:t>
                      </a:r>
                    </a:p>
                  </a:txBody>
                  <a:tcPr marL="38100" marR="38100" marT="38100" marB="38100" anchor="ctr" horzOverflow="overflow"/>
                </a:tc>
                <a:extLst>
                  <a:ext uri="{0D108BD9-81ED-4DB2-BD59-A6C34878D82A}">
                    <a16:rowId xmlns:a16="http://schemas.microsoft.com/office/drawing/2014/main" val="10002"/>
                  </a:ext>
                </a:extLst>
              </a:tr>
              <a:tr h="469900">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Detailed audits (log everything)</a:t>
                      </a:r>
                    </a:p>
                  </a:txBody>
                  <a:tcPr marL="38100" marR="38100" marT="38100" marB="38100" anchor="ctr" horzOverflow="overflow"/>
                </a:tc>
                <a:extLst>
                  <a:ext uri="{0D108BD9-81ED-4DB2-BD59-A6C34878D82A}">
                    <a16:rowId xmlns:a16="http://schemas.microsoft.com/office/drawing/2014/main" val="10003"/>
                  </a:ext>
                </a:extLst>
              </a:tr>
              <a:tr h="546099">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a:uFill>
                            <a:solidFill/>
                          </a:uFill>
                        </a:rPr>
                        <a:t>&lt;insert yours&gt;</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55" name="Group 155"/>
          <p:cNvGrpSpPr/>
          <p:nvPr/>
        </p:nvGrpSpPr>
        <p:grpSpPr>
          <a:xfrm>
            <a:off x="654084" y="2501900"/>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048000"/>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505200"/>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657725"/>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83" name="Group 183"/>
          <p:cNvGrpSpPr/>
          <p:nvPr/>
        </p:nvGrpSpPr>
        <p:grpSpPr>
          <a:xfrm>
            <a:off x="654084" y="5122862"/>
            <a:ext cx="2518554" cy="274638"/>
            <a:chOff x="-84832" y="0"/>
            <a:chExt cx="2518552" cy="274637"/>
          </a:xfrm>
        </p:grpSpPr>
        <p:sp>
          <p:nvSpPr>
            <p:cNvPr id="177" name="Shape 177"/>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8" name="Shape 178"/>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9" name="Shape 179"/>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0" name="Shape 180"/>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1" name="Shape 181"/>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2" name="Shape 182"/>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0" name="Group 190"/>
          <p:cNvGrpSpPr/>
          <p:nvPr/>
        </p:nvGrpSpPr>
        <p:grpSpPr>
          <a:xfrm>
            <a:off x="654084" y="5618162"/>
            <a:ext cx="2518554" cy="274638"/>
            <a:chOff x="-84832" y="0"/>
            <a:chExt cx="2518552" cy="274637"/>
          </a:xfrm>
        </p:grpSpPr>
        <p:sp>
          <p:nvSpPr>
            <p:cNvPr id="184" name="Shape 184"/>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85" name="Shape 185"/>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6" name="Shape 186"/>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87" name="Shape 187"/>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8" name="Shape 188"/>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89" name="Shape 189"/>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97" name="Group 197"/>
          <p:cNvGrpSpPr/>
          <p:nvPr/>
        </p:nvGrpSpPr>
        <p:grpSpPr>
          <a:xfrm>
            <a:off x="654084" y="6202362"/>
            <a:ext cx="2518554" cy="274638"/>
            <a:chOff x="-84832" y="0"/>
            <a:chExt cx="2518552" cy="274637"/>
          </a:xfrm>
        </p:grpSpPr>
        <p:sp>
          <p:nvSpPr>
            <p:cNvPr id="191" name="Shape 191"/>
            <p:cNvSpPr/>
            <p:nvPr/>
          </p:nvSpPr>
          <p:spPr>
            <a:xfrm>
              <a:off x="-84833" y="0"/>
              <a:ext cx="463651"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92" name="Shape 19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3" name="Shape 193"/>
            <p:cNvSpPr/>
            <p:nvPr/>
          </p:nvSpPr>
          <p:spPr>
            <a:xfrm>
              <a:off x="2054903" y="0"/>
              <a:ext cx="378818" cy="2667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94" name="Shape 19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5" name="Shape 19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96" name="Shape 19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2362200" y="18160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9200" y="2412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1828800" y="28955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1447800" y="3428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1295400" y="4648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3" name="Shape 203"/>
          <p:cNvSpPr/>
          <p:nvPr/>
        </p:nvSpPr>
        <p:spPr>
          <a:xfrm>
            <a:off x="2057400" y="50291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4" name="Shape 204"/>
          <p:cNvSpPr/>
          <p:nvPr/>
        </p:nvSpPr>
        <p:spPr>
          <a:xfrm>
            <a:off x="1600200" y="55117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5" name="Shape 205"/>
          <p:cNvSpPr/>
          <p:nvPr/>
        </p:nvSpPr>
        <p:spPr>
          <a:xfrm>
            <a:off x="2209800" y="6095999"/>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1.png"/>
          <p:cNvPicPr/>
          <p:nvPr/>
        </p:nvPicPr>
        <p:blipFill>
          <a:blip r:embed="rId3"/>
          <a:stretch>
            <a:fillRect/>
          </a:stretch>
        </p:blipFill>
        <p:spPr>
          <a:xfrm>
            <a:off x="7848600" y="6311900"/>
            <a:ext cx="1117600" cy="393700"/>
          </a:xfrm>
          <a:prstGeom prst="rect">
            <a:avLst/>
          </a:prstGeom>
          <a:ln w="12700">
            <a:miter lim="400000"/>
          </a:ln>
        </p:spPr>
      </p:pic>
      <p:sp>
        <p:nvSpPr>
          <p:cNvPr id="210" name="Shape 21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first release</a:t>
            </a:r>
          </a:p>
        </p:txBody>
      </p:sp>
      <p:sp>
        <p:nvSpPr>
          <p:cNvPr id="211" name="Shape 211"/>
          <p:cNvSpPr/>
          <p:nvPr/>
        </p:nvSpPr>
        <p:spPr>
          <a:xfrm>
            <a:off x="1438275" y="3276600"/>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2" name="Shape 212"/>
          <p:cNvSpPr/>
          <p:nvPr/>
        </p:nvSpPr>
        <p:spPr>
          <a:xfrm rot="5400000">
            <a:off x="32670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3" name="Shape 213"/>
          <p:cNvSpPr/>
          <p:nvPr/>
        </p:nvSpPr>
        <p:spPr>
          <a:xfrm rot="5400000">
            <a:off x="5248276"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4" name="Shape 214"/>
          <p:cNvSpPr/>
          <p:nvPr/>
        </p:nvSpPr>
        <p:spPr>
          <a:xfrm rot="5400000">
            <a:off x="7229475" y="29718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15" name="Shape 215"/>
          <p:cNvSpPr/>
          <p:nvPr/>
        </p:nvSpPr>
        <p:spPr>
          <a:xfrm>
            <a:off x="6848475" y="1828800"/>
            <a:ext cx="1928913"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216" name="Shape 216"/>
          <p:cNvSpPr/>
          <p:nvPr/>
        </p:nvSpPr>
        <p:spPr>
          <a:xfrm>
            <a:off x="1438275" y="2667000"/>
            <a:ext cx="2294038"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217" name="Shape 217"/>
          <p:cNvSpPr/>
          <p:nvPr/>
        </p:nvSpPr>
        <p:spPr>
          <a:xfrm>
            <a:off x="4257030" y="2667000"/>
            <a:ext cx="76832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218" name="Shape 218"/>
          <p:cNvSpPr/>
          <p:nvPr/>
        </p:nvSpPr>
        <p:spPr>
          <a:xfrm>
            <a:off x="6010275" y="2677179"/>
            <a:ext cx="1504530" cy="49530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219" name="Shape 219"/>
          <p:cNvSpPr/>
          <p:nvPr/>
        </p:nvSpPr>
        <p:spPr>
          <a:xfrm>
            <a:off x="1819275" y="3352800"/>
            <a:ext cx="1829027"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a:t>
            </a:r>
            <a:r>
              <a:rPr lang="en-GB" sz="2800" dirty="0">
                <a:solidFill>
                  <a:srgbClr val="FFFFFF"/>
                </a:solidFill>
                <a:uFill>
                  <a:solidFill>
                    <a:srgbClr val="FFFFFF"/>
                  </a:solidFill>
                </a:uFill>
              </a:rPr>
              <a:t>2.5</a:t>
            </a:r>
            <a:r>
              <a:rPr sz="2800" dirty="0">
                <a:solidFill>
                  <a:srgbClr val="FFFFFF"/>
                </a:solidFill>
                <a:uFill>
                  <a:solidFill>
                    <a:srgbClr val="FFFFFF"/>
                  </a:solidFill>
                </a:uFill>
              </a:rPr>
              <a:t>months</a:t>
            </a:r>
          </a:p>
        </p:txBody>
      </p:sp>
      <p:sp>
        <p:nvSpPr>
          <p:cNvPr id="220" name="Shape 220"/>
          <p:cNvSpPr/>
          <p:nvPr/>
        </p:nvSpPr>
        <p:spPr>
          <a:xfrm>
            <a:off x="4144974" y="3352800"/>
            <a:ext cx="1017837"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a:solidFill>
                  <a:srgbClr val="FFFFFF"/>
                </a:solidFill>
                <a:uFill>
                  <a:solidFill>
                    <a:srgbClr val="FFFFFF"/>
                  </a:solidFill>
                </a:uFill>
              </a:rPr>
              <a:t> 1 wk</a:t>
            </a:r>
          </a:p>
        </p:txBody>
      </p:sp>
      <p:sp>
        <p:nvSpPr>
          <p:cNvPr id="221" name="Shape 221"/>
          <p:cNvSpPr/>
          <p:nvPr/>
        </p:nvSpPr>
        <p:spPr>
          <a:xfrm>
            <a:off x="6126175" y="3352800"/>
            <a:ext cx="1005083"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GB" sz="2800" dirty="0">
                <a:solidFill>
                  <a:srgbClr val="FFFFFF"/>
                </a:solidFill>
                <a:uFill>
                  <a:solidFill>
                    <a:srgbClr val="FFFFFF"/>
                  </a:solidFill>
                </a:uFill>
              </a:rPr>
              <a:t>2 days</a:t>
            </a:r>
            <a:endParaRPr sz="2800" dirty="0">
              <a:solidFill>
                <a:srgbClr val="FFFFFF"/>
              </a:solidFill>
              <a:uFill>
                <a:solidFill>
                  <a:srgbClr val="FFFFFF"/>
                </a:solidFill>
              </a:uFill>
            </a:endParaRPr>
          </a:p>
        </p:txBody>
      </p:sp>
      <p:pic>
        <p:nvPicPr>
          <p:cNvPr id="222" name="image10.png"/>
          <p:cNvPicPr/>
          <p:nvPr/>
        </p:nvPicPr>
        <p:blipFill>
          <a:blip r:embed="rId4"/>
          <a:stretch>
            <a:fillRect/>
          </a:stretch>
        </p:blipFill>
        <p:spPr>
          <a:xfrm>
            <a:off x="228600" y="3200400"/>
            <a:ext cx="1057276" cy="800100"/>
          </a:xfrm>
          <a:prstGeom prst="rect">
            <a:avLst/>
          </a:prstGeom>
          <a:ln w="12700">
            <a:round/>
          </a:ln>
        </p:spPr>
      </p:pic>
      <p:sp>
        <p:nvSpPr>
          <p:cNvPr id="223" name="Shape 223"/>
          <p:cNvSpPr/>
          <p:nvPr/>
        </p:nvSpPr>
        <p:spPr>
          <a:xfrm>
            <a:off x="1383189" y="4114800"/>
            <a:ext cx="7807376" cy="6731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4000" b="1"/>
            </a:lvl1pPr>
          </a:lstStyle>
          <a:p>
            <a:pPr lvl="0">
              <a:defRPr sz="1800" b="0">
                <a:uFillTx/>
              </a:defRPr>
            </a:pPr>
            <a:r>
              <a:rPr sz="4000" b="1">
                <a:uFill>
                  <a:solidFill/>
                </a:uFill>
              </a:rPr>
              <a:t>3 people, 3 ½ months, $250K</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stretch>
            <a:fillRect/>
          </a:stretch>
        </p:blipFill>
        <p:spPr>
          <a:xfrm>
            <a:off x="7848600" y="6311900"/>
            <a:ext cx="1117600" cy="393700"/>
          </a:xfrm>
          <a:prstGeom prst="rect">
            <a:avLst/>
          </a:prstGeom>
          <a:ln w="12700">
            <a:miter lim="400000"/>
          </a:ln>
        </p:spPr>
      </p:pic>
      <p:pic>
        <p:nvPicPr>
          <p:cNvPr id="24" name="image1.png"/>
          <p:cNvPicPr/>
          <p:nvPr/>
        </p:nvPicPr>
        <p:blipFill>
          <a:blip r:embed="rId3"/>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prstGeom prst="rect">
            <a:avLst/>
          </a:prstGeom>
        </p:spPr>
        <p:txBody>
          <a:bodyPr/>
          <a:lstStyle>
            <a:lvl1pPr algn="ctr"/>
          </a:lstStyle>
          <a:p>
            <a:pPr lvl="0">
              <a:defRPr sz="1800">
                <a:solidFill>
                  <a:srgbClr val="000000"/>
                </a:solidFill>
                <a:uFillTx/>
              </a:defRPr>
            </a:pPr>
            <a:r>
              <a:rPr lang="en-GB" sz="4400" dirty="0">
                <a:solidFill>
                  <a:srgbClr val="1D4871"/>
                </a:solidFill>
                <a:uFill>
                  <a:solidFill>
                    <a:srgbClr val="1D4871"/>
                  </a:solidFill>
                </a:uFill>
              </a:rPr>
              <a:t>District 9</a:t>
            </a:r>
            <a:endParaRPr sz="4400" dirty="0">
              <a:solidFill>
                <a:srgbClr val="1D4871"/>
              </a:solidFill>
              <a:uFill>
                <a:solidFill>
                  <a:srgbClr val="1D4871"/>
                </a:solidFill>
              </a:uFill>
            </a:endParaRPr>
          </a:p>
        </p:txBody>
      </p:sp>
      <p:sp>
        <p:nvSpPr>
          <p:cNvPr id="26" name="Shape 26"/>
          <p:cNvSpPr>
            <a:spLocks noGrp="1"/>
          </p:cNvSpPr>
          <p:nvPr>
            <p:ph type="body" idx="1"/>
          </p:nvPr>
        </p:nvSpPr>
        <p:spPr>
          <a:prstGeom prst="rect">
            <a:avLst/>
          </a:prstGeom>
        </p:spPr>
        <p:txBody>
          <a:bodyPr/>
          <a:lstStyle/>
          <a:p>
            <a:pPr lvl="0">
              <a:defRPr sz="1800">
                <a:solidFill>
                  <a:srgbClr val="000000"/>
                </a:solidFill>
                <a:uFillTx/>
              </a:defRPr>
            </a:pPr>
            <a:endParaRPr lang="en-GB" sz="3200" dirty="0">
              <a:solidFill>
                <a:srgbClr val="9A9A9A"/>
              </a:solidFill>
              <a:uFill>
                <a:solidFill>
                  <a:srgbClr val="9A9A9A"/>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1.png"/>
          <p:cNvPicPr/>
          <p:nvPr/>
        </p:nvPicPr>
        <p:blipFill>
          <a:blip r:embed="rId3"/>
          <a:stretch>
            <a:fillRect/>
          </a:stretch>
        </p:blipFill>
        <p:spPr>
          <a:xfrm>
            <a:off x="7848600" y="6311900"/>
            <a:ext cx="1117600" cy="393700"/>
          </a:xfrm>
          <a:prstGeom prst="rect">
            <a:avLst/>
          </a:prstGeom>
          <a:ln w="12700">
            <a:miter lim="400000"/>
          </a:ln>
        </p:spPr>
      </p:pic>
      <p:sp>
        <p:nvSpPr>
          <p:cNvPr id="31" name="Shape 3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Why are we here?</a:t>
            </a:r>
          </a:p>
        </p:txBody>
      </p:sp>
      <p:sp>
        <p:nvSpPr>
          <p:cNvPr id="32" name="Shape 32"/>
          <p:cNvSpPr>
            <a:spLocks noGrp="1"/>
          </p:cNvSpPr>
          <p:nvPr>
            <p:ph type="body" idx="1"/>
          </p:nvPr>
        </p:nvSpPr>
        <p:spPr>
          <a:prstGeom prst="rect">
            <a:avLst/>
          </a:prstGeom>
        </p:spPr>
        <p:txBody>
          <a:bodyPr/>
          <a:lstStyle/>
          <a:p>
            <a:pPr>
              <a:defRPr sz="1800">
                <a:uFillTx/>
              </a:defRPr>
            </a:pPr>
            <a:r>
              <a:rPr lang="en-US" sz="2800" dirty="0"/>
              <a:t>To help people find others with common interests</a:t>
            </a:r>
          </a:p>
          <a:p>
            <a:pPr>
              <a:defRPr sz="1800">
                <a:uFillTx/>
              </a:defRPr>
            </a:pPr>
            <a:r>
              <a:rPr lang="en-US" sz="2800" dirty="0"/>
              <a:t>Create a central platform for clubs &amp; soc’s</a:t>
            </a:r>
          </a:p>
          <a:p>
            <a:pPr>
              <a:defRPr sz="1800">
                <a:uFillTx/>
              </a:defRPr>
            </a:pPr>
            <a:r>
              <a:rPr lang="en-US" sz="2800" dirty="0"/>
              <a:t>To help clubs &amp; soc's gain awareness and grow</a:t>
            </a:r>
          </a:p>
          <a:p>
            <a:pPr>
              <a:defRPr sz="1800">
                <a:uFillTx/>
              </a:defRPr>
            </a:pPr>
            <a:endParaRPr lang="en-US" dirty="0"/>
          </a:p>
        </p:txBody>
      </p:sp>
      <p:sp>
        <p:nvSpPr>
          <p:cNvPr id="33" name="Shape 33"/>
          <p:cNvSpPr/>
          <p:nvPr/>
        </p:nvSpPr>
        <p:spPr>
          <a:xfrm>
            <a:off x="812800" y="4800600"/>
            <a:ext cx="6335068" cy="100027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600"/>
            </a:lvl1pPr>
          </a:lstStyle>
          <a:p>
            <a:pPr>
              <a:defRPr sz="1800">
                <a:uFillTx/>
              </a:defRPr>
            </a:pPr>
            <a:r>
              <a:rPr lang="en-US" sz="2400" dirty="0"/>
              <a:t>To help people find others with common interests</a:t>
            </a:r>
          </a:p>
          <a:p>
            <a:pPr lvl="0">
              <a:defRPr sz="1800">
                <a:uFillTx/>
              </a:defRPr>
            </a:pPr>
            <a:endParaRPr sz="3600" dirty="0">
              <a:uFill>
                <a:solidFill/>
              </a:uFill>
            </a:endParaRPr>
          </a:p>
        </p:txBody>
      </p:sp>
      <p:pic>
        <p:nvPicPr>
          <p:cNvPr id="34" name="image2.png"/>
          <p:cNvPicPr/>
          <p:nvPr/>
        </p:nvPicPr>
        <p:blipFill>
          <a:blip r:embed="rId4"/>
          <a:stretch>
            <a:fillRect/>
          </a:stretch>
        </p:blipFill>
        <p:spPr>
          <a:xfrm>
            <a:off x="117374" y="3923636"/>
            <a:ext cx="8569426" cy="1753928"/>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2"/>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prstGeom prst="rect">
            <a:avLst/>
          </a:prstGeom>
        </p:spPr>
        <p:txBody>
          <a:bodyPr/>
          <a:lstStyle/>
          <a:p>
            <a:pPr lvl="0">
              <a:lnSpc>
                <a:spcPct val="90000"/>
              </a:lnSpc>
              <a:defRPr sz="1800">
                <a:uFillTx/>
              </a:defRPr>
            </a:pPr>
            <a:r>
              <a:rPr sz="3200" dirty="0">
                <a:uFill>
                  <a:solidFill/>
                </a:uFill>
              </a:rPr>
              <a:t>For </a:t>
            </a:r>
            <a:r>
              <a:rPr lang="en-GB" sz="2800" dirty="0"/>
              <a:t>Potential club &amp; soc members</a:t>
            </a:r>
            <a:endParaRPr sz="2800" dirty="0">
              <a:uFill>
                <a:solidFill/>
              </a:uFill>
            </a:endParaRPr>
          </a:p>
          <a:p>
            <a:pPr lvl="0">
              <a:lnSpc>
                <a:spcPct val="90000"/>
              </a:lnSpc>
              <a:defRPr sz="1800">
                <a:uFillTx/>
              </a:defRPr>
            </a:pPr>
            <a:r>
              <a:rPr sz="3200" dirty="0">
                <a:uFill>
                  <a:solidFill/>
                </a:uFill>
              </a:rPr>
              <a:t>who </a:t>
            </a:r>
            <a:r>
              <a:rPr lang="en-US" sz="2800" dirty="0"/>
              <a:t>Created for the clubs &amp; soc’s</a:t>
            </a:r>
          </a:p>
          <a:p>
            <a:pPr lvl="0">
              <a:lnSpc>
                <a:spcPct val="90000"/>
              </a:lnSpc>
              <a:defRPr sz="1800">
                <a:uFillTx/>
              </a:defRPr>
            </a:pPr>
            <a:r>
              <a:rPr sz="3200" dirty="0">
                <a:uFill>
                  <a:solidFill/>
                </a:uFill>
              </a:rPr>
              <a:t>the </a:t>
            </a:r>
            <a:r>
              <a:rPr lang="en-GB" sz="3200" dirty="0">
                <a:solidFill>
                  <a:schemeClr val="tx1"/>
                </a:solidFill>
                <a:uFill>
                  <a:solidFill>
                    <a:srgbClr val="008F00"/>
                  </a:solidFill>
                </a:uFill>
              </a:rPr>
              <a:t>Grab -  A - Soc</a:t>
            </a:r>
            <a:endParaRPr sz="3200" dirty="0">
              <a:solidFill>
                <a:schemeClr val="tx1"/>
              </a:solidFill>
              <a:uFill>
                <a:solidFill/>
              </a:uFill>
            </a:endParaRPr>
          </a:p>
          <a:p>
            <a:pPr lvl="0">
              <a:lnSpc>
                <a:spcPct val="90000"/>
              </a:lnSpc>
              <a:defRPr sz="1800">
                <a:uFillTx/>
              </a:defRPr>
            </a:pPr>
            <a:r>
              <a:rPr sz="3200" dirty="0">
                <a:uFill>
                  <a:solidFill/>
                </a:uFill>
              </a:rPr>
              <a:t>is a </a:t>
            </a:r>
            <a:r>
              <a:rPr lang="en-GB" sz="2800" dirty="0">
                <a:solidFill>
                  <a:schemeClr val="tx1"/>
                </a:solidFill>
                <a:uFill>
                  <a:solidFill>
                    <a:srgbClr val="008F00"/>
                  </a:solidFill>
                </a:uFill>
              </a:rPr>
              <a:t>Web app</a:t>
            </a:r>
            <a:endParaRPr sz="2800" dirty="0">
              <a:solidFill>
                <a:schemeClr val="tx1"/>
              </a:solidFill>
              <a:uFill>
                <a:solidFill/>
              </a:uFill>
            </a:endParaRPr>
          </a:p>
          <a:p>
            <a:pPr lvl="0">
              <a:lnSpc>
                <a:spcPct val="90000"/>
              </a:lnSpc>
              <a:defRPr sz="1800">
                <a:uFillTx/>
              </a:defRPr>
            </a:pPr>
            <a:r>
              <a:rPr sz="3200" dirty="0">
                <a:uFill>
                  <a:solidFill/>
                </a:uFill>
              </a:rPr>
              <a:t>that </a:t>
            </a:r>
            <a:r>
              <a:rPr lang="en-US" sz="2800" dirty="0"/>
              <a:t>Extends reach and awareness of clubs &amp; soc’s</a:t>
            </a:r>
          </a:p>
          <a:p>
            <a:pPr lvl="0">
              <a:lnSpc>
                <a:spcPct val="90000"/>
              </a:lnSpc>
              <a:defRPr sz="1800">
                <a:uFillTx/>
              </a:defRPr>
            </a:pPr>
            <a:r>
              <a:rPr sz="3200" dirty="0">
                <a:uFill>
                  <a:solidFill/>
                </a:uFill>
              </a:rPr>
              <a:t>Unlike </a:t>
            </a:r>
            <a:r>
              <a:rPr lang="en-GB" sz="2800" dirty="0"/>
              <a:t>GMIT SU website clubs &amp; soc's section</a:t>
            </a:r>
          </a:p>
          <a:p>
            <a:pPr lvl="0">
              <a:lnSpc>
                <a:spcPct val="90000"/>
              </a:lnSpc>
              <a:defRPr sz="1800">
                <a:uFillTx/>
              </a:defRPr>
            </a:pPr>
            <a:r>
              <a:rPr sz="3200" dirty="0">
                <a:uFill>
                  <a:solidFill/>
                </a:uFill>
              </a:rPr>
              <a:t>our project </a:t>
            </a:r>
            <a:r>
              <a:rPr lang="en-US" sz="2800" dirty="0"/>
              <a:t>Standalone app with personal communication between users</a:t>
            </a:r>
            <a:endParaRPr sz="2800" dirty="0">
              <a:uFill>
                <a:solidFill/>
              </a:u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image1.png"/>
          <p:cNvPicPr/>
          <p:nvPr/>
        </p:nvPicPr>
        <p:blipFill>
          <a:blip r:embed="rId3"/>
          <a:stretch>
            <a:fillRect/>
          </a:stretch>
        </p:blipFill>
        <p:spPr>
          <a:xfrm>
            <a:off x="7848600" y="6311900"/>
            <a:ext cx="1117600" cy="393700"/>
          </a:xfrm>
          <a:prstGeom prst="rect">
            <a:avLst/>
          </a:prstGeom>
          <a:ln w="12700">
            <a:miter lim="400000"/>
          </a:ln>
        </p:spPr>
      </p:pic>
      <p:sp>
        <p:nvSpPr>
          <p:cNvPr id="43" name="Shape 43"/>
          <p:cNvSpPr/>
          <p:nvPr/>
        </p:nvSpPr>
        <p:spPr>
          <a:xfrm>
            <a:off x="2667000" y="1524000"/>
            <a:ext cx="3822700" cy="5029200"/>
          </a:xfrm>
          <a:prstGeom prst="rect">
            <a:avLst/>
          </a:prstGeom>
          <a:solidFill>
            <a:srgbClr val="A5C1DF"/>
          </a:solidFill>
          <a:ln w="25400">
            <a:solidFill>
              <a:srgbClr val="49729C"/>
            </a:solidFill>
            <a:round/>
          </a:ln>
        </p:spPr>
        <p:txBody>
          <a:bodyPr lIns="38100" tIns="38100" rIns="38100" bIns="38100" anchor="ctr"/>
          <a:lstStyle/>
          <a:p>
            <a:pPr lvl="0" algn="ctr">
              <a:buClr>
                <a:srgbClr val="FFFFFF"/>
              </a:buClr>
              <a:defRPr sz="1100">
                <a:solidFill>
                  <a:srgbClr val="FFFFFF"/>
                </a:solidFill>
                <a:uFill>
                  <a:solidFill>
                    <a:srgbClr val="FFFFFF"/>
                  </a:solidFill>
                </a:uFill>
              </a:defRPr>
            </a:pPr>
            <a:endParaRPr/>
          </a:p>
        </p:txBody>
      </p:sp>
      <p:sp>
        <p:nvSpPr>
          <p:cNvPr id="44" name="Shape 44"/>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Product box</a:t>
            </a:r>
          </a:p>
        </p:txBody>
      </p:sp>
      <p:sp>
        <p:nvSpPr>
          <p:cNvPr id="45" name="Shape 45"/>
          <p:cNvSpPr/>
          <p:nvPr/>
        </p:nvSpPr>
        <p:spPr>
          <a:xfrm>
            <a:off x="3497722" y="1915179"/>
            <a:ext cx="2030881"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800" dirty="0">
                <a:uFill>
                  <a:solidFill/>
                </a:uFill>
              </a:rPr>
              <a:t>GRAB-A-SOC</a:t>
            </a:r>
            <a:endParaRPr sz="2800" dirty="0">
              <a:uFill>
                <a:solidFill/>
              </a:uFill>
            </a:endParaRPr>
          </a:p>
        </p:txBody>
      </p:sp>
      <p:sp>
        <p:nvSpPr>
          <p:cNvPr id="46" name="Shape 46"/>
          <p:cNvSpPr/>
          <p:nvPr/>
        </p:nvSpPr>
        <p:spPr>
          <a:xfrm>
            <a:off x="3124200" y="2514600"/>
            <a:ext cx="3060700" cy="1524000"/>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47" name="Shape 47"/>
          <p:cNvSpPr/>
          <p:nvPr/>
        </p:nvSpPr>
        <p:spPr>
          <a:xfrm>
            <a:off x="3655988" y="3058179"/>
            <a:ext cx="77009" cy="507831"/>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endParaRPr sz="2800" dirty="0">
              <a:uFill>
                <a:solidFill/>
              </a:uFill>
            </a:endParaRPr>
          </a:p>
        </p:txBody>
      </p:sp>
      <p:sp>
        <p:nvSpPr>
          <p:cNvPr id="48" name="Shape 48"/>
          <p:cNvSpPr/>
          <p:nvPr/>
        </p:nvSpPr>
        <p:spPr>
          <a:xfrm>
            <a:off x="3505737" y="4048779"/>
            <a:ext cx="2804427"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800" dirty="0">
                <a:uFill>
                  <a:solidFill/>
                </a:uFill>
              </a:rPr>
              <a:t>It’s a shock!</a:t>
            </a:r>
            <a:endParaRPr sz="2800" dirty="0">
              <a:uFill>
                <a:solidFill/>
              </a:uFill>
            </a:endParaRPr>
          </a:p>
        </p:txBody>
      </p:sp>
      <p:sp>
        <p:nvSpPr>
          <p:cNvPr id="49" name="Shape 49"/>
          <p:cNvSpPr/>
          <p:nvPr/>
        </p:nvSpPr>
        <p:spPr>
          <a:xfrm>
            <a:off x="3505738" y="4658379"/>
            <a:ext cx="2716670"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800" dirty="0">
                <a:uFill>
                  <a:solidFill/>
                </a:uFill>
              </a:rPr>
              <a:t>Find a new hobby</a:t>
            </a:r>
            <a:endParaRPr sz="2800" dirty="0">
              <a:uFill>
                <a:solidFill/>
              </a:uFill>
            </a:endParaRPr>
          </a:p>
        </p:txBody>
      </p:sp>
      <p:sp>
        <p:nvSpPr>
          <p:cNvPr id="50" name="Shape 50"/>
          <p:cNvSpPr/>
          <p:nvPr/>
        </p:nvSpPr>
        <p:spPr>
          <a:xfrm>
            <a:off x="3497722" y="5115579"/>
            <a:ext cx="2716670"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800" dirty="0">
                <a:uFill>
                  <a:solidFill/>
                </a:uFill>
              </a:rPr>
              <a:t>Meet new people</a:t>
            </a:r>
          </a:p>
        </p:txBody>
      </p:sp>
      <p:sp>
        <p:nvSpPr>
          <p:cNvPr id="51" name="Shape 51"/>
          <p:cNvSpPr/>
          <p:nvPr/>
        </p:nvSpPr>
        <p:spPr>
          <a:xfrm>
            <a:off x="3505737" y="5572779"/>
            <a:ext cx="2190885" cy="507831"/>
          </a:xfrm>
          <a:prstGeom prst="rect">
            <a:avLst/>
          </a:prstGeom>
          <a:ln w="12700">
            <a:round/>
          </a:ln>
          <a:extLst>
            <a:ext uri="{C572A759-6A51-4108-AA02-DFA0A04FC94B}">
              <ma14:wrappingTextBoxFlag xmlns="" xmlns:ma14="http://schemas.microsoft.com/office/mac/drawingml/2011/main" val="1"/>
            </a:ext>
          </a:extLst>
        </p:spPr>
        <p:txBody>
          <a:bodyPr wrap="square" lIns="38100" tIns="38100" rIns="38100" bIns="38100">
            <a:spAutoFit/>
          </a:bodyPr>
          <a:lstStyle>
            <a:lvl1pPr>
              <a:defRPr sz="2800"/>
            </a:lvl1pPr>
          </a:lstStyle>
          <a:p>
            <a:pPr lvl="0">
              <a:defRPr sz="1800">
                <a:uFillTx/>
              </a:defRPr>
            </a:pPr>
            <a:r>
              <a:rPr lang="en-GB" sz="2800" dirty="0">
                <a:uFill>
                  <a:solidFill/>
                </a:uFill>
              </a:rPr>
              <a:t>Enjoy yourself</a:t>
            </a:r>
            <a:endParaRPr sz="2800" dirty="0">
              <a:uFill>
                <a:solidFill/>
              </a:uFill>
            </a:endParaRPr>
          </a:p>
        </p:txBody>
      </p:sp>
      <p:pic>
        <p:nvPicPr>
          <p:cNvPr id="2" name="Picture 1">
            <a:extLst>
              <a:ext uri="{FF2B5EF4-FFF2-40B4-BE49-F238E27FC236}">
                <a16:creationId xmlns:a16="http://schemas.microsoft.com/office/drawing/2014/main" id="{8F8B9662-8DD0-49B0-A7CE-0B496DDE8054}"/>
              </a:ext>
            </a:extLst>
          </p:cNvPr>
          <p:cNvPicPr>
            <a:picLocks noChangeAspect="1"/>
          </p:cNvPicPr>
          <p:nvPr/>
        </p:nvPicPr>
        <p:blipFill>
          <a:blip r:embed="rId4"/>
          <a:stretch>
            <a:fillRect/>
          </a:stretch>
        </p:blipFill>
        <p:spPr>
          <a:xfrm>
            <a:off x="3505737" y="2543899"/>
            <a:ext cx="2231374" cy="1494701"/>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6335719"/>
              </p:ext>
            </p:extLst>
          </p:nvPr>
        </p:nvGraphicFramePr>
        <p:xfrm>
          <a:off x="381000" y="1396999"/>
          <a:ext cx="8458200" cy="3640182"/>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User interests input</a:t>
                      </a:r>
                      <a:br>
                        <a:rPr lang="en-US" sz="1800" b="0" i="0" dirty="0">
                          <a:solidFill>
                            <a:srgbClr val="000000"/>
                          </a:solidFill>
                          <a:uFill>
                            <a:solidFill>
                              <a:srgbClr val="9A9A9A"/>
                            </a:solidFill>
                          </a:uFill>
                          <a:latin typeface="+mn-lt"/>
                          <a:ea typeface="+mn-ea"/>
                          <a:cs typeface="+mn-cs"/>
                          <a:sym typeface="Calibri"/>
                        </a:rPr>
                      </a:b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Unfiltered user added clubs &amp; soc's</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Suggested clubs &amp; soc's</a:t>
                      </a:r>
                      <a:br>
                        <a:rPr lang="en-US" sz="1800" b="0" i="0" dirty="0">
                          <a:solidFill>
                            <a:srgbClr val="000000"/>
                          </a:solidFill>
                          <a:uFill>
                            <a:solidFill>
                              <a:srgbClr val="9A9A9A"/>
                            </a:solidFill>
                          </a:uFill>
                          <a:latin typeface="+mn-lt"/>
                          <a:ea typeface="+mn-ea"/>
                          <a:cs typeface="+mn-cs"/>
                          <a:sym typeface="Calibri"/>
                        </a:rPr>
                      </a:b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 Chat function between member(s)/owner(s)</a:t>
                      </a:r>
                      <a:endParaRPr dirty="0"/>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4"/>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endParaRPr/>
                    </a:p>
                  </a:txBody>
                  <a:tcPr marL="38100" marR="38100" marT="38100" marB="38100" horzOverflow="overflow"/>
                </a:tc>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3159196837"/>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US" sz="1800" b="0" i="0" dirty="0">
                          <a:solidFill>
                            <a:srgbClr val="000000"/>
                          </a:solidFill>
                          <a:effectLst/>
                          <a:uFill>
                            <a:solidFill>
                              <a:srgbClr val="9A9A9A"/>
                            </a:solidFill>
                          </a:uFill>
                          <a:latin typeface="+mn-lt"/>
                          <a:ea typeface="+mn-ea"/>
                          <a:cs typeface="+mn-cs"/>
                          <a:sym typeface="Calibri"/>
                        </a:rPr>
                        <a:t>Swipe left/right for accept/decline suggestion</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Your project community</a:t>
            </a:r>
          </a:p>
        </p:txBody>
      </p:sp>
      <p:sp>
        <p:nvSpPr>
          <p:cNvPr id="66" name="Shape 66"/>
          <p:cNvSpPr/>
          <p:nvPr/>
        </p:nvSpPr>
        <p:spPr>
          <a:xfrm>
            <a:off x="2743200" y="2819399"/>
            <a:ext cx="3352800" cy="10668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ln w="25400">
            <a:solidFill>
              <a:srgbClr val="48729B"/>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67" name="Shape 67"/>
          <p:cNvSpPr/>
          <p:nvPr/>
        </p:nvSpPr>
        <p:spPr>
          <a:xfrm>
            <a:off x="3276600" y="3124200"/>
            <a:ext cx="2713534"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Your core team</a:t>
            </a:r>
          </a:p>
        </p:txBody>
      </p:sp>
      <p:sp>
        <p:nvSpPr>
          <p:cNvPr id="68" name="Shape 68"/>
          <p:cNvSpPr/>
          <p:nvPr/>
        </p:nvSpPr>
        <p:spPr>
          <a:xfrm>
            <a:off x="6137275" y="3911600"/>
            <a:ext cx="2013372" cy="78483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t>Club &amp; soc members</a:t>
            </a:r>
            <a:br>
              <a:rPr lang="en-GB" sz="1800" dirty="0"/>
            </a:br>
            <a:endParaRPr sz="2800" dirty="0">
              <a:uFill>
                <a:solidFill/>
              </a:uFill>
            </a:endParaRPr>
          </a:p>
        </p:txBody>
      </p:sp>
      <p:sp>
        <p:nvSpPr>
          <p:cNvPr id="69" name="Shape 69"/>
          <p:cNvSpPr/>
          <p:nvPr/>
        </p:nvSpPr>
        <p:spPr>
          <a:xfrm>
            <a:off x="838200" y="3276600"/>
            <a:ext cx="2042226" cy="78483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t>Existing clubs &amp; soc's</a:t>
            </a:r>
            <a:br>
              <a:rPr lang="en-GB" sz="1800" dirty="0"/>
            </a:br>
            <a:endParaRPr sz="2800" dirty="0">
              <a:uFill>
                <a:solidFill/>
              </a:uFill>
            </a:endParaRPr>
          </a:p>
        </p:txBody>
      </p:sp>
      <p:sp>
        <p:nvSpPr>
          <p:cNvPr id="70" name="Shape 70"/>
          <p:cNvSpPr/>
          <p:nvPr/>
        </p:nvSpPr>
        <p:spPr>
          <a:xfrm>
            <a:off x="3200400" y="1828800"/>
            <a:ext cx="1756891" cy="353943"/>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lang="en-GB" sz="1800" dirty="0"/>
              <a:t>New clubs &amp; soc's</a:t>
            </a:r>
            <a:endParaRPr sz="2800" dirty="0">
              <a:uFill>
                <a:solidFill/>
              </a:uFill>
            </a:endParaRPr>
          </a:p>
        </p:txBody>
      </p:sp>
      <p:sp>
        <p:nvSpPr>
          <p:cNvPr id="71" name="Shape 71"/>
          <p:cNvSpPr/>
          <p:nvPr/>
        </p:nvSpPr>
        <p:spPr>
          <a:xfrm>
            <a:off x="3276600" y="4352925"/>
            <a:ext cx="2633489" cy="4953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2800"/>
            </a:lvl1pPr>
          </a:lstStyle>
          <a:p>
            <a:pPr lvl="0">
              <a:defRPr sz="1800">
                <a:uFillTx/>
              </a:defRPr>
            </a:pPr>
            <a:r>
              <a:rPr sz="2800">
                <a:uFill>
                  <a:solidFill/>
                </a:uFill>
              </a:rPr>
              <a:t>Everyone else !</a:t>
            </a:r>
          </a:p>
        </p:txBody>
      </p:sp>
      <p:sp>
        <p:nvSpPr>
          <p:cNvPr id="72" name="Shape 72"/>
          <p:cNvSpPr/>
          <p:nvPr/>
        </p:nvSpPr>
        <p:spPr>
          <a:xfrm>
            <a:off x="1420813" y="5588000"/>
            <a:ext cx="7302104" cy="558800"/>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lvl1pPr>
              <a:defRPr sz="3200" b="1"/>
            </a:lvl1pPr>
          </a:lstStyle>
          <a:p>
            <a:pPr lvl="0">
              <a:defRPr sz="1800" b="0">
                <a:uFillTx/>
              </a:defRPr>
            </a:pPr>
            <a:r>
              <a:rPr sz="3200" b="1">
                <a:uFill>
                  <a:solidFill/>
                </a:uFill>
              </a:rPr>
              <a:t>... is always bigger than you think!</a:t>
            </a:r>
          </a:p>
        </p:txBody>
      </p:sp>
      <p:pic>
        <p:nvPicPr>
          <p:cNvPr id="73" name="image3.png"/>
          <p:cNvPicPr/>
          <p:nvPr/>
        </p:nvPicPr>
        <p:blipFill>
          <a:blip r:embed="rId4"/>
          <a:stretch>
            <a:fillRect/>
          </a:stretch>
        </p:blipFill>
        <p:spPr>
          <a:xfrm>
            <a:off x="6184900" y="1943100"/>
            <a:ext cx="800100" cy="927100"/>
          </a:xfrm>
          <a:prstGeom prst="rect">
            <a:avLst/>
          </a:prstGeom>
          <a:ln w="12700">
            <a:miter lim="400000"/>
          </a:ln>
        </p:spPr>
      </p:pic>
      <p:pic>
        <p:nvPicPr>
          <p:cNvPr id="74" name="image4.png"/>
          <p:cNvPicPr/>
          <p:nvPr/>
        </p:nvPicPr>
        <p:blipFill>
          <a:blip r:embed="rId5"/>
          <a:stretch>
            <a:fillRect/>
          </a:stretch>
        </p:blipFill>
        <p:spPr>
          <a:xfrm>
            <a:off x="1511300" y="1943100"/>
            <a:ext cx="800100" cy="927100"/>
          </a:xfrm>
          <a:prstGeom prst="rect">
            <a:avLst/>
          </a:prstGeom>
          <a:ln w="12700">
            <a:miter lim="400000"/>
          </a:ln>
        </p:spPr>
      </p:pic>
      <p:pic>
        <p:nvPicPr>
          <p:cNvPr id="75" name="image5.png"/>
          <p:cNvPicPr/>
          <p:nvPr/>
        </p:nvPicPr>
        <p:blipFill>
          <a:blip r:embed="rId6"/>
          <a:stretch>
            <a:fillRect/>
          </a:stretch>
        </p:blipFill>
        <p:spPr>
          <a:xfrm>
            <a:off x="1206500" y="3924300"/>
            <a:ext cx="800100" cy="92710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Technical solution</a:t>
            </a:r>
          </a:p>
        </p:txBody>
      </p:sp>
      <p:grpSp>
        <p:nvGrpSpPr>
          <p:cNvPr id="84" name="Group 84"/>
          <p:cNvGrpSpPr/>
          <p:nvPr/>
        </p:nvGrpSpPr>
        <p:grpSpPr>
          <a:xfrm>
            <a:off x="2208321" y="1911000"/>
            <a:ext cx="1754917" cy="914843"/>
            <a:chOff x="0" y="0"/>
            <a:chExt cx="1754916" cy="914841"/>
          </a:xfrm>
        </p:grpSpPr>
        <p:sp>
          <p:nvSpPr>
            <p:cNvPr id="82" name="Shape 82"/>
            <p:cNvSpPr/>
            <p:nvPr/>
          </p:nvSpPr>
          <p:spPr>
            <a:xfrm>
              <a:off x="0" y="-1"/>
              <a:ext cx="1754917" cy="914843"/>
            </a:xfrm>
            <a:custGeom>
              <a:avLst/>
              <a:gdLst/>
              <a:ahLst/>
              <a:cxnLst>
                <a:cxn ang="0">
                  <a:pos x="wd2" y="hd2"/>
                </a:cxn>
                <a:cxn ang="5400000">
                  <a:pos x="wd2" y="hd2"/>
                </a:cxn>
                <a:cxn ang="10800000">
                  <a:pos x="wd2" y="hd2"/>
                </a:cxn>
                <a:cxn ang="16200000">
                  <a:pos x="wd2" y="hd2"/>
                </a:cxn>
              </a:cxnLst>
              <a:rect l="0" t="0" r="r" b="b"/>
              <a:pathLst>
                <a:path w="20879" h="20683" extrusionOk="0">
                  <a:moveTo>
                    <a:pt x="1901" y="6809"/>
                  </a:moveTo>
                  <a:cubicBezTo>
                    <a:pt x="1658" y="4403"/>
                    <a:pt x="2907" y="2186"/>
                    <a:pt x="4691" y="1859"/>
                  </a:cubicBezTo>
                  <a:cubicBezTo>
                    <a:pt x="5414" y="1726"/>
                    <a:pt x="6149" y="1925"/>
                    <a:pt x="6778" y="2422"/>
                  </a:cubicBezTo>
                  <a:cubicBezTo>
                    <a:pt x="7445" y="726"/>
                    <a:pt x="9003" y="81"/>
                    <a:pt x="10259" y="982"/>
                  </a:cubicBezTo>
                  <a:cubicBezTo>
                    <a:pt x="10478" y="1140"/>
                    <a:pt x="10680" y="1340"/>
                    <a:pt x="10857" y="1575"/>
                  </a:cubicBezTo>
                  <a:cubicBezTo>
                    <a:pt x="11377" y="169"/>
                    <a:pt x="12642" y="-402"/>
                    <a:pt x="13683" y="299"/>
                  </a:cubicBezTo>
                  <a:cubicBezTo>
                    <a:pt x="13971" y="493"/>
                    <a:pt x="14222" y="774"/>
                    <a:pt x="14418" y="1120"/>
                  </a:cubicBezTo>
                  <a:cubicBezTo>
                    <a:pt x="15255" y="-210"/>
                    <a:pt x="16734" y="-374"/>
                    <a:pt x="17722" y="753"/>
                  </a:cubicBezTo>
                  <a:cubicBezTo>
                    <a:pt x="18137" y="1227"/>
                    <a:pt x="18417" y="1880"/>
                    <a:pt x="18513" y="2601"/>
                  </a:cubicBezTo>
                  <a:cubicBezTo>
                    <a:pt x="19885" y="3106"/>
                    <a:pt x="20694" y="5019"/>
                    <a:pt x="20321" y="6874"/>
                  </a:cubicBezTo>
                  <a:cubicBezTo>
                    <a:pt x="20289" y="7030"/>
                    <a:pt x="20250" y="7182"/>
                    <a:pt x="20203" y="7331"/>
                  </a:cubicBezTo>
                  <a:cubicBezTo>
                    <a:pt x="21303" y="9264"/>
                    <a:pt x="21034" y="12033"/>
                    <a:pt x="19601" y="13518"/>
                  </a:cubicBezTo>
                  <a:cubicBezTo>
                    <a:pt x="19155" y="13980"/>
                    <a:pt x="18629" y="14279"/>
                    <a:pt x="18072" y="14386"/>
                  </a:cubicBezTo>
                  <a:cubicBezTo>
                    <a:pt x="18060" y="16465"/>
                    <a:pt x="16800" y="18137"/>
                    <a:pt x="15258" y="18121"/>
                  </a:cubicBezTo>
                  <a:cubicBezTo>
                    <a:pt x="14743" y="18115"/>
                    <a:pt x="14238" y="17917"/>
                    <a:pt x="13801" y="17550"/>
                  </a:cubicBezTo>
                  <a:cubicBezTo>
                    <a:pt x="13280" y="19881"/>
                    <a:pt x="11460" y="21198"/>
                    <a:pt x="9738" y="20492"/>
                  </a:cubicBezTo>
                  <a:cubicBezTo>
                    <a:pt x="9016" y="20196"/>
                    <a:pt x="8392" y="19571"/>
                    <a:pt x="7973" y="18722"/>
                  </a:cubicBezTo>
                  <a:cubicBezTo>
                    <a:pt x="6209" y="20158"/>
                    <a:pt x="3920" y="19386"/>
                    <a:pt x="2859" y="16998"/>
                  </a:cubicBezTo>
                  <a:cubicBezTo>
                    <a:pt x="2846" y="16968"/>
                    <a:pt x="2833" y="16937"/>
                    <a:pt x="2820" y="16907"/>
                  </a:cubicBezTo>
                  <a:cubicBezTo>
                    <a:pt x="1666" y="17089"/>
                    <a:pt x="620" y="15978"/>
                    <a:pt x="485" y="14424"/>
                  </a:cubicBezTo>
                  <a:cubicBezTo>
                    <a:pt x="412" y="13596"/>
                    <a:pt x="615" y="12767"/>
                    <a:pt x="1038" y="12159"/>
                  </a:cubicBezTo>
                  <a:cubicBezTo>
                    <a:pt x="39" y="11365"/>
                    <a:pt x="-297" y="9622"/>
                    <a:pt x="288" y="8266"/>
                  </a:cubicBezTo>
                  <a:cubicBezTo>
                    <a:pt x="626" y="7484"/>
                    <a:pt x="1218" y="6967"/>
                    <a:pt x="1883" y="6874"/>
                  </a:cubicBezTo>
                  <a:close/>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sp>
          <p:nvSpPr>
            <p:cNvPr id="83" name="Shape 83"/>
            <p:cNvSpPr/>
            <p:nvPr/>
          </p:nvSpPr>
          <p:spPr>
            <a:xfrm>
              <a:off x="89103" y="46586"/>
              <a:ext cx="1608097" cy="777867"/>
            </a:xfrm>
            <a:custGeom>
              <a:avLst/>
              <a:gdLst/>
              <a:ahLst/>
              <a:cxnLst>
                <a:cxn ang="0">
                  <a:pos x="wd2" y="hd2"/>
                </a:cxn>
                <a:cxn ang="5400000">
                  <a:pos x="wd2" y="hd2"/>
                </a:cxn>
                <a:cxn ang="10800000">
                  <a:pos x="wd2" y="hd2"/>
                </a:cxn>
                <a:cxn ang="16200000">
                  <a:pos x="wd2" y="hd2"/>
                </a:cxn>
              </a:cxnLst>
              <a:rect l="0" t="0" r="r" b="b"/>
              <a:pathLst>
                <a:path w="21600" h="21600" extrusionOk="0">
                  <a:moveTo>
                    <a:pt x="1380" y="14010"/>
                  </a:moveTo>
                  <a:cubicBezTo>
                    <a:pt x="899" y="14066"/>
                    <a:pt x="417" y="13902"/>
                    <a:pt x="0" y="13542"/>
                  </a:cubicBezTo>
                  <a:moveTo>
                    <a:pt x="2598" y="19137"/>
                  </a:moveTo>
                  <a:cubicBezTo>
                    <a:pt x="2405" y="19250"/>
                    <a:pt x="2202" y="19325"/>
                    <a:pt x="1994" y="19361"/>
                  </a:cubicBezTo>
                  <a:moveTo>
                    <a:pt x="7802" y="21600"/>
                  </a:moveTo>
                  <a:cubicBezTo>
                    <a:pt x="7657" y="21279"/>
                    <a:pt x="7535" y="20936"/>
                    <a:pt x="7438" y="20577"/>
                  </a:cubicBezTo>
                  <a:moveTo>
                    <a:pt x="14532" y="19050"/>
                  </a:moveTo>
                  <a:cubicBezTo>
                    <a:pt x="14510" y="19430"/>
                    <a:pt x="14462" y="19806"/>
                    <a:pt x="14386" y="20172"/>
                  </a:cubicBezTo>
                  <a:moveTo>
                    <a:pt x="17421" y="12116"/>
                  </a:moveTo>
                  <a:cubicBezTo>
                    <a:pt x="18513" y="12896"/>
                    <a:pt x="19202" y="14528"/>
                    <a:pt x="19193" y="16310"/>
                  </a:cubicBezTo>
                  <a:moveTo>
                    <a:pt x="21600" y="7649"/>
                  </a:moveTo>
                  <a:cubicBezTo>
                    <a:pt x="21423" y="8256"/>
                    <a:pt x="21153" y="8794"/>
                    <a:pt x="20811" y="9222"/>
                  </a:cubicBezTo>
                  <a:moveTo>
                    <a:pt x="19707" y="1814"/>
                  </a:moveTo>
                  <a:cubicBezTo>
                    <a:pt x="19737" y="2059"/>
                    <a:pt x="19751" y="2307"/>
                    <a:pt x="19749" y="2556"/>
                  </a:cubicBezTo>
                  <a:moveTo>
                    <a:pt x="14668" y="947"/>
                  </a:moveTo>
                  <a:cubicBezTo>
                    <a:pt x="14771" y="605"/>
                    <a:pt x="14907" y="286"/>
                    <a:pt x="15073" y="0"/>
                  </a:cubicBezTo>
                  <a:moveTo>
                    <a:pt x="10888" y="1399"/>
                  </a:moveTo>
                  <a:cubicBezTo>
                    <a:pt x="10930" y="1115"/>
                    <a:pt x="10996" y="841"/>
                    <a:pt x="11084" y="582"/>
                  </a:cubicBezTo>
                  <a:moveTo>
                    <a:pt x="6452" y="1676"/>
                  </a:moveTo>
                  <a:cubicBezTo>
                    <a:pt x="6709" y="1897"/>
                    <a:pt x="6947" y="2163"/>
                    <a:pt x="7160" y="2469"/>
                  </a:cubicBezTo>
                  <a:moveTo>
                    <a:pt x="1072" y="7905"/>
                  </a:moveTo>
                  <a:cubicBezTo>
                    <a:pt x="1016" y="7632"/>
                    <a:pt x="974" y="7353"/>
                    <a:pt x="948" y="7071"/>
                  </a:cubicBez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grpSp>
        <p:nvGrpSpPr>
          <p:cNvPr id="90" name="Group 90"/>
          <p:cNvGrpSpPr/>
          <p:nvPr/>
        </p:nvGrpSpPr>
        <p:grpSpPr>
          <a:xfrm>
            <a:off x="7086600" y="1679448"/>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3"/>
            <a:chOff x="0" y="0"/>
            <a:chExt cx="914400" cy="1216152"/>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5" name="image6.png"/>
          <p:cNvPicPr/>
          <p:nvPr/>
        </p:nvPicPr>
        <p:blipFill>
          <a:blip r:embed="rId4"/>
          <a:stretch>
            <a:fillRect/>
          </a:stretch>
        </p:blipFill>
        <p:spPr>
          <a:xfrm>
            <a:off x="5670996" y="4790182"/>
            <a:ext cx="1174304" cy="825501"/>
          </a:xfrm>
          <a:prstGeom prst="rect">
            <a:avLst/>
          </a:prstGeom>
          <a:ln w="12700">
            <a:miter lim="400000"/>
          </a:ln>
        </p:spPr>
      </p:pic>
      <p:pic>
        <p:nvPicPr>
          <p:cNvPr id="96" name="image7.png"/>
          <p:cNvPicPr/>
          <p:nvPr/>
        </p:nvPicPr>
        <p:blipFill>
          <a:blip r:embed="rId5"/>
          <a:stretch>
            <a:fillRect/>
          </a:stretch>
        </p:blipFill>
        <p:spPr>
          <a:xfrm>
            <a:off x="5791200" y="5854710"/>
            <a:ext cx="863600" cy="688073"/>
          </a:xfrm>
          <a:prstGeom prst="rect">
            <a:avLst/>
          </a:prstGeom>
          <a:ln w="12700">
            <a:miter lim="400000"/>
          </a:ln>
        </p:spPr>
      </p:pic>
      <p:pic>
        <p:nvPicPr>
          <p:cNvPr id="97" name="image8.png"/>
          <p:cNvPicPr/>
          <p:nvPr/>
        </p:nvPicPr>
        <p:blipFill>
          <a:blip r:embed="rId6"/>
          <a:stretch>
            <a:fillRect/>
          </a:stretch>
        </p:blipFill>
        <p:spPr>
          <a:xfrm>
            <a:off x="990600" y="1831848"/>
            <a:ext cx="800100" cy="927101"/>
          </a:xfrm>
          <a:prstGeom prst="rect">
            <a:avLst/>
          </a:prstGeom>
          <a:ln w="12700">
            <a:miter lim="400000"/>
          </a:ln>
        </p:spPr>
      </p:pic>
      <p:sp>
        <p:nvSpPr>
          <p:cNvPr id="98" name="Shape 98"/>
          <p:cNvSpPr/>
          <p:nvPr/>
        </p:nvSpPr>
        <p:spPr>
          <a:xfrm>
            <a:off x="7086600" y="4866382"/>
            <a:ext cx="1841500" cy="5588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Danger!</a:t>
            </a:r>
          </a:p>
        </p:txBody>
      </p:sp>
      <p:sp>
        <p:nvSpPr>
          <p:cNvPr id="99" name="Shape 99"/>
          <p:cNvSpPr/>
          <p:nvPr/>
        </p:nvSpPr>
        <p:spPr>
          <a:xfrm>
            <a:off x="7086600" y="5628382"/>
            <a:ext cx="1841500" cy="1041401"/>
          </a:xfrm>
          <a:prstGeom prst="rect">
            <a:avLst/>
          </a:prstGeom>
          <a:ln w="12700">
            <a:round/>
          </a:ln>
          <a:extLst>
            <a:ext uri="{C572A759-6A51-4108-AA02-DFA0A04FC94B}">
              <ma14:wrappingTextBoxFlag xmlns="" xmlns:ma14="http://schemas.microsoft.com/office/mac/drawingml/2011/main" val="1"/>
            </a:ext>
          </a:extLst>
        </p:spPr>
        <p:txBody>
          <a:bodyPr lIns="38100" tIns="38100" rIns="38100" bIns="38100">
            <a:spAutoFit/>
          </a:bodyPr>
          <a:lstStyle>
            <a:lvl1pPr>
              <a:defRPr sz="3200"/>
            </a:lvl1pPr>
          </a:lstStyle>
          <a:p>
            <a:pPr lvl="0">
              <a:defRPr sz="1800">
                <a:uFillTx/>
              </a:defRPr>
            </a:pPr>
            <a:r>
              <a:rPr sz="3200">
                <a:uFill>
                  <a:solidFill/>
                </a:uFill>
              </a:rPr>
              <a:t>Out of scope</a:t>
            </a:r>
          </a:p>
        </p:txBody>
      </p:sp>
      <p:sp>
        <p:nvSpPr>
          <p:cNvPr id="100" name="Shape 100"/>
          <p:cNvSpPr/>
          <p:nvPr/>
        </p:nvSpPr>
        <p:spPr>
          <a:xfrm>
            <a:off x="640253" y="4463381"/>
            <a:ext cx="1833835" cy="1923604"/>
          </a:xfrm>
          <a:prstGeom prst="rect">
            <a:avLst/>
          </a:prstGeom>
          <a:ln w="12700">
            <a:round/>
          </a:ln>
          <a:extLst>
            <a:ext uri="{C572A759-6A51-4108-AA02-DFA0A04FC94B}">
              <ma14:wrappingTextBoxFlag xmlns="" xmlns:ma14="http://schemas.microsoft.com/office/mac/drawingml/2011/main"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GB" sz="2400" dirty="0"/>
              <a:t>HTML</a:t>
            </a:r>
          </a:p>
          <a:p>
            <a:pPr lvl="0">
              <a:buSzPct val="100000"/>
              <a:buChar char="-"/>
              <a:defRPr>
                <a:uFillTx/>
              </a:defRPr>
            </a:pPr>
            <a:r>
              <a:rPr sz="2400" dirty="0">
                <a:uFill>
                  <a:solidFill/>
                </a:uFill>
              </a:rPr>
              <a:t> </a:t>
            </a:r>
            <a:r>
              <a:rPr lang="en-GB" sz="2400" dirty="0">
                <a:uFill>
                  <a:solidFill/>
                </a:uFill>
              </a:rPr>
              <a:t>CSS</a:t>
            </a:r>
            <a:endParaRPr dirty="0">
              <a:uFill>
                <a:solidFill/>
              </a:uFill>
            </a:endParaRPr>
          </a:p>
          <a:p>
            <a:pPr lvl="0">
              <a:buSzPct val="100000"/>
              <a:buChar char="-"/>
              <a:defRPr>
                <a:uFillTx/>
              </a:defRPr>
            </a:pPr>
            <a:r>
              <a:rPr sz="2400" dirty="0">
                <a:uFill>
                  <a:solidFill/>
                </a:uFill>
              </a:rPr>
              <a:t> </a:t>
            </a:r>
            <a:r>
              <a:rPr lang="en-GB" sz="2400" dirty="0">
                <a:uFill>
                  <a:solidFill/>
                </a:uFill>
              </a:rPr>
              <a:t>JAVASCRIPT</a:t>
            </a:r>
            <a:endParaRPr dirty="0">
              <a:uFill>
                <a:solidFill/>
              </a:uFill>
            </a:endParaRPr>
          </a:p>
          <a:p>
            <a:pPr lvl="0">
              <a:buSzPct val="100000"/>
              <a:buChar char="-"/>
              <a:defRPr>
                <a:uFillTx/>
              </a:defRPr>
            </a:pPr>
            <a:r>
              <a:rPr sz="2400" dirty="0">
                <a:uFill>
                  <a:solidFill/>
                </a:uFill>
              </a:rPr>
              <a:t> </a:t>
            </a:r>
            <a:r>
              <a:rPr lang="en-GB" sz="2400" dirty="0">
                <a:uFill>
                  <a:solidFill/>
                </a:uFill>
              </a:rPr>
              <a:t>MYSQL</a:t>
            </a:r>
            <a:endParaRPr sz="2400" dirty="0">
              <a:uFill>
                <a:solidFill/>
              </a:u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a:defRPr sz="1800">
                <a:uFillTx/>
              </a:defRPr>
            </a:pPr>
            <a:r>
              <a:rPr lang="en-US" sz="2800" dirty="0"/>
              <a:t>Technology limitation and restrictions to access</a:t>
            </a:r>
            <a:br>
              <a:rPr lang="en-US" sz="2800" dirty="0"/>
            </a:br>
            <a:endParaRPr lang="en-US" sz="2800" dirty="0"/>
          </a:p>
          <a:p>
            <a:pPr>
              <a:defRPr sz="1800">
                <a:uFillTx/>
              </a:defRPr>
            </a:pPr>
            <a:r>
              <a:rPr lang="en-US" sz="2800" dirty="0"/>
              <a:t>Not meeting deadlines due to other workloads</a:t>
            </a:r>
            <a:br>
              <a:rPr lang="en-US" sz="2800" dirty="0"/>
            </a:br>
            <a:endParaRPr lang="en-US" sz="2800" dirty="0"/>
          </a:p>
          <a:p>
            <a:pPr>
              <a:defRPr sz="1800">
                <a:uFillTx/>
              </a:defRPr>
            </a:pPr>
            <a:r>
              <a:rPr lang="en-US" sz="2800" dirty="0"/>
              <a:t>Creating a final product which is of a high enough professional standard</a:t>
            </a:r>
            <a:endParaRPr sz="28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32</TotalTime>
  <Words>1066</Words>
  <Application>Microsoft Office PowerPoint</Application>
  <PresentationFormat>On-screen Show (4:3)</PresentationFormat>
  <Paragraphs>146</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Helvetica</vt:lpstr>
      <vt:lpstr>White</vt:lpstr>
      <vt:lpstr>The Agile Inception Deck </vt:lpstr>
      <vt:lpstr>District 9</vt:lpstr>
      <vt:lpstr>Why are we here?</vt:lpstr>
      <vt:lpstr>The elevator pitch</vt:lpstr>
      <vt:lpstr>Product box</vt:lpstr>
      <vt:lpstr>The NOT list</vt:lpstr>
      <vt:lpstr>Your project community</vt:lpstr>
      <vt:lpstr>Technical solution</vt:lpstr>
      <vt:lpstr>What keeps us up at night</vt:lpstr>
      <vt:lpstr>The A-Team</vt:lpstr>
      <vt:lpstr>How big is this thing?</vt:lpstr>
      <vt:lpstr>Trade-off sliders</vt:lpstr>
      <vt:lpstr>The first release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Joe Corr</dc:creator>
  <cp:lastModifiedBy>Shannon Carson</cp:lastModifiedBy>
  <cp:revision>9</cp:revision>
  <dcterms:modified xsi:type="dcterms:W3CDTF">2020-01-27T22:27:53Z</dcterms:modified>
</cp:coreProperties>
</file>