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70" r:id="rId7"/>
    <p:sldId id="267" r:id="rId8"/>
    <p:sldId id="268" r:id="rId9"/>
    <p:sldId id="269" r:id="rId10"/>
    <p:sldId id="258" r:id="rId11"/>
  </p:sldIdLst>
  <p:sldSz cx="12192000" cy="6858000"/>
  <p:notesSz cx="6858000" cy="9144000"/>
  <p:embeddedFontLst>
    <p:embeddedFont>
      <p:font typeface="Arial-BoldMT" charset="-94"/>
      <p:bold r:id="rId13"/>
    </p:embeddedFont>
    <p:embeddedFont>
      <p:font typeface="ArialMT"/>
      <p:regular r:id="rId14"/>
    </p:embeddedFont>
    <p:embeddedFont>
      <p:font typeface="Bebas Neue" panose="020B0606020202050201" pitchFamily="34" charset="-94"/>
      <p:regular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Montserrat" panose="00000500000000000000" pitchFamily="2" charset="-94"/>
      <p:regular r:id="rId24"/>
      <p:bold r:id="rId25"/>
      <p:italic r:id="rId26"/>
      <p:boldItalic r:id="rId27"/>
    </p:embeddedFont>
    <p:embeddedFont>
      <p:font typeface="Montserrat Black" panose="00000A00000000000000" pitchFamily="2" charset="-94"/>
      <p:bold r:id="rId28"/>
      <p:boldItalic r:id="rId29"/>
    </p:embeddedFont>
    <p:embeddedFont>
      <p:font typeface="Noto Sans Symbols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1323">
          <p15:clr>
            <a:srgbClr val="A4A3A4"/>
          </p15:clr>
        </p15:guide>
        <p15:guide id="3" orient="horz" pos="3521">
          <p15:clr>
            <a:srgbClr val="A4A3A4"/>
          </p15:clr>
        </p15:guide>
        <p15:guide id="4" pos="2479">
          <p15:clr>
            <a:srgbClr val="A4A3A4"/>
          </p15:clr>
        </p15:guide>
        <p15:guide id="5" pos="3613">
          <p15:clr>
            <a:srgbClr val="A4A3A4"/>
          </p15:clr>
        </p15:guide>
        <p15:guide id="6" pos="4747">
          <p15:clr>
            <a:srgbClr val="A4A3A4"/>
          </p15:clr>
        </p15:guide>
        <p15:guide id="7" pos="5881">
          <p15:clr>
            <a:srgbClr val="A4A3A4"/>
          </p15:clr>
        </p15:guide>
        <p15:guide id="8" pos="7015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a9TDOz46pR9JAwc+ZuaRcBMP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75875" autoAdjust="0"/>
  </p:normalViewPr>
  <p:slideViewPr>
    <p:cSldViewPr snapToGrid="0">
      <p:cViewPr varScale="1">
        <p:scale>
          <a:sx n="52" d="100"/>
          <a:sy n="52" d="100"/>
        </p:scale>
        <p:origin x="1452" y="66"/>
      </p:cViewPr>
      <p:guideLst>
        <p:guide orient="horz" pos="1706"/>
        <p:guide pos="1323"/>
        <p:guide orient="horz" pos="3521"/>
        <p:guide pos="2479"/>
        <p:guide pos="3613"/>
        <p:guide pos="4747"/>
        <p:guide pos="5881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70fe33fa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2970fe33f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Ansible rolü, ortak yapılandırma adımlarının yeniden kullanılmasını sağlayan bağımsız bir bileşendir.</a:t>
            </a:r>
          </a:p>
          <a:p>
            <a:r>
              <a:rPr lang="tr-TR" dirty="0"/>
              <a:t>Playbook içinde kullanılır.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73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Görevler: Rol tarafından yürütülecek görevlerin ana listesini içerir.</a:t>
            </a:r>
          </a:p>
          <a:p>
            <a:r>
              <a:rPr lang="tr-TR" dirty="0"/>
              <a:t>İşleyiciler: Yalnızca başka bir görev tarafından bildirildiği zaman çalışan görevler olan işleyicileri içerir.</a:t>
            </a:r>
          </a:p>
          <a:p>
            <a:r>
              <a:rPr lang="tr-TR" dirty="0"/>
              <a:t>Varsayılanlar: Rol için varsayılan değişkenleri içerir.</a:t>
            </a:r>
          </a:p>
          <a:p>
            <a:r>
              <a:rPr lang="tr-TR" dirty="0"/>
              <a:t>Vars: Değiştirilme olasılığı daha yüksek olan değişkenleri içerir.</a:t>
            </a:r>
          </a:p>
          <a:p>
            <a:r>
              <a:rPr lang="tr-TR" dirty="0"/>
              <a:t>Dosyalar: Bu rol aracılığıyla dağıtılabilecek statik dosyaları içerir.</a:t>
            </a:r>
          </a:p>
          <a:p>
            <a:r>
              <a:rPr lang="tr-TR" dirty="0"/>
              <a:t>Şablonlar: Bu rol aracılığıyla dağıtılabilecek şablonları içerir.</a:t>
            </a:r>
          </a:p>
          <a:p>
            <a:r>
              <a:rPr lang="tr-TR" dirty="0"/>
              <a:t>Meta: Rol hakkında bağımlılıklar gibi meta verileri içerir.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9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Ansible Galaxy, otomasyon projelerinizi kolaylaştırmak için doğrudan Playbook'larınıza bırakabileceğiniz Ansible Rolleri için bir depodur.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65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70fe33fa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970fe33fa3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2970fe33fa3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Madde İşaretleri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61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1"/>
          <p:cNvPicPr preferRelativeResize="0"/>
          <p:nvPr/>
        </p:nvPicPr>
        <p:blipFill rotWithShape="1">
          <a:blip r:embed="rId2">
            <a:alphaModFix/>
          </a:blip>
          <a:srcRect t="10020" r="22249" b="10017"/>
          <a:stretch/>
        </p:blipFill>
        <p:spPr>
          <a:xfrm>
            <a:off x="7746315" y="-1"/>
            <a:ext cx="4445685" cy="6858001"/>
          </a:xfrm>
          <a:custGeom>
            <a:avLst/>
            <a:gdLst/>
            <a:ahLst/>
            <a:cxnLst/>
            <a:rect l="l" t="t" r="r" b="b"/>
            <a:pathLst>
              <a:path w="4445685" h="6858001" extrusionOk="0">
                <a:moveTo>
                  <a:pt x="2191648" y="0"/>
                </a:moveTo>
                <a:lnTo>
                  <a:pt x="4445685" y="0"/>
                </a:lnTo>
                <a:lnTo>
                  <a:pt x="4445685" y="6858001"/>
                </a:lnTo>
                <a:lnTo>
                  <a:pt x="2191650" y="6858001"/>
                </a:lnTo>
                <a:lnTo>
                  <a:pt x="2140290" y="6834782"/>
                </a:lnTo>
                <a:cubicBezTo>
                  <a:pt x="873901" y="6224573"/>
                  <a:pt x="0" y="4928842"/>
                  <a:pt x="0" y="3429000"/>
                </a:cubicBezTo>
                <a:cubicBezTo>
                  <a:pt x="0" y="1929159"/>
                  <a:pt x="873901" y="633427"/>
                  <a:pt x="2140290" y="23218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8" name="Google Shape;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0521" y="2783723"/>
            <a:ext cx="1826523" cy="173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1"/>
          <p:cNvPicPr preferRelativeResize="0"/>
          <p:nvPr/>
        </p:nvPicPr>
        <p:blipFill rotWithShape="1">
          <a:blip r:embed="rId4">
            <a:alphaModFix/>
          </a:blip>
          <a:srcRect l="2225" r="3285"/>
          <a:stretch/>
        </p:blipFill>
        <p:spPr>
          <a:xfrm>
            <a:off x="260222" y="54192"/>
            <a:ext cx="2475319" cy="107007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707569" y="1496793"/>
            <a:ext cx="6513143" cy="91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4400"/>
              <a:buNone/>
              <a:defRPr sz="44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708024" y="2640013"/>
            <a:ext cx="6512637" cy="370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?"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6400802" y="1438275"/>
            <a:ext cx="4964123" cy="48101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3"/>
          </p:nvPr>
        </p:nvSpPr>
        <p:spPr>
          <a:xfrm>
            <a:off x="752475" y="1438275"/>
            <a:ext cx="4964123" cy="48101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l="2225" r="3285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22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88" name="Google Shape;88;p22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0" name="Google Shape;90;p22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91" name="Google Shape;91;p22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?"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6553202" y="2105023"/>
            <a:ext cx="4716473" cy="41433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1157415" y="2105025"/>
            <a:ext cx="4711583" cy="41433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4"/>
          </p:nvPr>
        </p:nvSpPr>
        <p:spPr>
          <a:xfrm>
            <a:off x="1157415" y="1438275"/>
            <a:ext cx="4711573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98" name="Google Shape;98;p23"/>
          <p:cNvGrpSpPr/>
          <p:nvPr/>
        </p:nvGrpSpPr>
        <p:grpSpPr>
          <a:xfrm rot="8100000">
            <a:off x="770302" y="1598814"/>
            <a:ext cx="269146" cy="259945"/>
            <a:chOff x="0" y="0"/>
            <a:chExt cx="1200150" cy="1200150"/>
          </a:xfrm>
        </p:grpSpPr>
        <p:sp>
          <p:nvSpPr>
            <p:cNvPr id="99" name="Google Shape;99;p23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6553202" y="1438275"/>
            <a:ext cx="4711573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102" name="Google Shape;102;p23"/>
          <p:cNvGrpSpPr/>
          <p:nvPr/>
        </p:nvGrpSpPr>
        <p:grpSpPr>
          <a:xfrm rot="8100000">
            <a:off x="6166089" y="1598814"/>
            <a:ext cx="269146" cy="259945"/>
            <a:chOff x="0" y="0"/>
            <a:chExt cx="1200150" cy="1200150"/>
          </a:xfrm>
        </p:grpSpPr>
        <p:sp>
          <p:nvSpPr>
            <p:cNvPr id="103" name="Google Shape;103;p23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l="2225" r="3285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3"/>
          <p:cNvGrpSpPr/>
          <p:nvPr/>
        </p:nvGrpSpPr>
        <p:grpSpPr>
          <a:xfrm rot="10800000">
            <a:off x="11659235" y="6353666"/>
            <a:ext cx="533400" cy="504334"/>
            <a:chOff x="3379177" y="2552700"/>
            <a:chExt cx="1200150" cy="1200150"/>
          </a:xfrm>
        </p:grpSpPr>
        <p:sp>
          <p:nvSpPr>
            <p:cNvPr id="107" name="Google Shape;107;p23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" name="Google Shape;109;p23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110" name="Google Shape;110;p23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?"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1067456" y="1580392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3"/>
          </p:nvPr>
        </p:nvSpPr>
        <p:spPr>
          <a:xfrm>
            <a:off x="4743778" y="1598792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4"/>
          </p:nvPr>
        </p:nvSpPr>
        <p:spPr>
          <a:xfrm>
            <a:off x="8420100" y="1598792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l="2225" r="3285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4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119" name="Google Shape;119;p24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1" name="Google Shape;121;p24"/>
          <p:cNvGrpSpPr/>
          <p:nvPr/>
        </p:nvGrpSpPr>
        <p:grpSpPr>
          <a:xfrm rot="10800000">
            <a:off x="11659235" y="6353666"/>
            <a:ext cx="533400" cy="504334"/>
            <a:chOff x="3379177" y="2552700"/>
            <a:chExt cx="1200150" cy="1200150"/>
          </a:xfrm>
        </p:grpSpPr>
        <p:sp>
          <p:nvSpPr>
            <p:cNvPr id="122" name="Google Shape;122;p24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?"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884099" y="1951049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3"/>
          </p:nvPr>
        </p:nvSpPr>
        <p:spPr>
          <a:xfrm>
            <a:off x="884099" y="1293822"/>
            <a:ext cx="3228975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128" name="Google Shape;128;p25"/>
          <p:cNvGrpSpPr/>
          <p:nvPr/>
        </p:nvGrpSpPr>
        <p:grpSpPr>
          <a:xfrm rot="8100000">
            <a:off x="496986" y="1454361"/>
            <a:ext cx="269146" cy="259945"/>
            <a:chOff x="0" y="0"/>
            <a:chExt cx="1200150" cy="1200150"/>
          </a:xfrm>
        </p:grpSpPr>
        <p:sp>
          <p:nvSpPr>
            <p:cNvPr id="129" name="Google Shape;129;p25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body" idx="4"/>
          </p:nvPr>
        </p:nvSpPr>
        <p:spPr>
          <a:xfrm>
            <a:off x="4560421" y="1969449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5"/>
          </p:nvPr>
        </p:nvSpPr>
        <p:spPr>
          <a:xfrm>
            <a:off x="8236743" y="1969449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6"/>
          </p:nvPr>
        </p:nvSpPr>
        <p:spPr>
          <a:xfrm>
            <a:off x="4560421" y="1293822"/>
            <a:ext cx="3228975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134" name="Google Shape;134;p25"/>
          <p:cNvGrpSpPr/>
          <p:nvPr/>
        </p:nvGrpSpPr>
        <p:grpSpPr>
          <a:xfrm rot="8100000">
            <a:off x="4173308" y="1454361"/>
            <a:ext cx="269146" cy="259945"/>
            <a:chOff x="0" y="0"/>
            <a:chExt cx="1200150" cy="1200150"/>
          </a:xfrm>
        </p:grpSpPr>
        <p:sp>
          <p:nvSpPr>
            <p:cNvPr id="135" name="Google Shape;135;p25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7" name="Google Shape;137;p25"/>
          <p:cNvSpPr txBox="1">
            <a:spLocks noGrp="1"/>
          </p:cNvSpPr>
          <p:nvPr>
            <p:ph type="body" idx="7"/>
          </p:nvPr>
        </p:nvSpPr>
        <p:spPr>
          <a:xfrm>
            <a:off x="8236743" y="1293822"/>
            <a:ext cx="3228975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138" name="Google Shape;138;p25"/>
          <p:cNvGrpSpPr/>
          <p:nvPr/>
        </p:nvGrpSpPr>
        <p:grpSpPr>
          <a:xfrm rot="8100000">
            <a:off x="7849630" y="1454361"/>
            <a:ext cx="269146" cy="259945"/>
            <a:chOff x="0" y="0"/>
            <a:chExt cx="1200150" cy="1200150"/>
          </a:xfrm>
        </p:grpSpPr>
        <p:sp>
          <p:nvSpPr>
            <p:cNvPr id="139" name="Google Shape;139;p25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41" name="Google Shape;141;p25"/>
          <p:cNvPicPr preferRelativeResize="0"/>
          <p:nvPr/>
        </p:nvPicPr>
        <p:blipFill rotWithShape="1">
          <a:blip r:embed="rId2">
            <a:alphaModFix/>
          </a:blip>
          <a:srcRect l="2225" r="3285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5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143" name="Google Shape;143;p25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5" name="Google Shape;145;p25"/>
          <p:cNvGrpSpPr/>
          <p:nvPr/>
        </p:nvGrpSpPr>
        <p:grpSpPr>
          <a:xfrm rot="10800000">
            <a:off x="11659235" y="6353666"/>
            <a:ext cx="533400" cy="504334"/>
            <a:chOff x="3379177" y="2552700"/>
            <a:chExt cx="1200150" cy="1200150"/>
          </a:xfrm>
        </p:grpSpPr>
        <p:sp>
          <p:nvSpPr>
            <p:cNvPr id="146" name="Google Shape;146;p25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6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150" name="Google Shape;150;p26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2" name="Google Shape;152;p26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153" name="Google Shape;153;p26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2">
            <a:alphaModFix/>
          </a:blip>
          <a:srcRect l="2225" r="3285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-78502" y="-2215662"/>
            <a:ext cx="12528410" cy="11746524"/>
          </a:xfrm>
          <a:prstGeom prst="ellipse">
            <a:avLst/>
          </a:prstGeom>
          <a:noFill/>
          <a:ln w="15875" cap="rnd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18"/>
          <p:cNvSpPr/>
          <p:nvPr/>
        </p:nvSpPr>
        <p:spPr>
          <a:xfrm>
            <a:off x="2100971" y="-427132"/>
            <a:ext cx="8169464" cy="8169464"/>
          </a:xfrm>
          <a:prstGeom prst="ellipse">
            <a:avLst/>
          </a:prstGeom>
          <a:noFill/>
          <a:ln w="15875" cap="rnd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" name="Google Shape;22;p18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23" name="Google Shape;23;p18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" name="Google Shape;25;p18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26" name="Google Shape;26;p18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 l="2225" r="3285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/>
          <p:nvPr/>
        </p:nvSpPr>
        <p:spPr>
          <a:xfrm>
            <a:off x="3631556" y="1103453"/>
            <a:ext cx="4803493" cy="4803493"/>
          </a:xfrm>
          <a:prstGeom prst="ellipse">
            <a:avLst/>
          </a:prstGeom>
          <a:noFill/>
          <a:ln w="15875" cap="rnd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1079500" y="2690018"/>
            <a:ext cx="10033000" cy="16303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SzPts val="8800"/>
              <a:buNone/>
              <a:defRPr sz="8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3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33" name="Google Shape;33;p13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5" name="Google Shape;35;p13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36" name="Google Shape;36;p13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590550" y="1141278"/>
            <a:ext cx="11058525" cy="51003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40" name="Google Shape;40;p13"/>
          <p:cNvPicPr preferRelativeResize="0"/>
          <p:nvPr/>
        </p:nvPicPr>
        <p:blipFill rotWithShape="1">
          <a:blip r:embed="rId2">
            <a:alphaModFix/>
          </a:blip>
          <a:srcRect l="2225" r="3285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>
  <p:cSld name="Boş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61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">
  <p:cSld name="2_Cov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5" descr="Sunum Kapak 2@2x.png"/>
          <p:cNvPicPr preferRelativeResize="0"/>
          <p:nvPr/>
        </p:nvPicPr>
        <p:blipFill rotWithShape="1">
          <a:blip r:embed="rId2">
            <a:alphaModFix/>
          </a:blip>
          <a:srcRect l="966" r="967"/>
          <a:stretch/>
        </p:blipFill>
        <p:spPr>
          <a:xfrm>
            <a:off x="-5207" y="-8127"/>
            <a:ext cx="12194491" cy="686612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2927349" y="1345296"/>
            <a:ext cx="4105275" cy="7921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2"/>
          </p:nvPr>
        </p:nvSpPr>
        <p:spPr>
          <a:xfrm>
            <a:off x="2927349" y="2240868"/>
            <a:ext cx="4105275" cy="7921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3"/>
          </p:nvPr>
        </p:nvSpPr>
        <p:spPr>
          <a:xfrm>
            <a:off x="2927348" y="3136440"/>
            <a:ext cx="4105275" cy="263282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4"/>
          </p:nvPr>
        </p:nvSpPr>
        <p:spPr>
          <a:xfrm>
            <a:off x="10633075" y="584609"/>
            <a:ext cx="1439863" cy="792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2F2F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5"/>
          </p:nvPr>
        </p:nvSpPr>
        <p:spPr>
          <a:xfrm>
            <a:off x="8400257" y="1520713"/>
            <a:ext cx="3672682" cy="792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00"/>
              <a:buNone/>
              <a:defRPr sz="6000">
                <a:solidFill>
                  <a:srgbClr val="F2F2F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ation Title">
  <p:cSld name="1_Presentation 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2000" cy="481818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5556250" y="5153025"/>
            <a:ext cx="6442075" cy="6143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/>
          <p:nvPr/>
        </p:nvSpPr>
        <p:spPr>
          <a:xfrm>
            <a:off x="0" y="4789142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0" y="4685859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731405" y="3645105"/>
            <a:ext cx="11267164" cy="111039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  <a:defRPr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Quote with Caption">
  <p:cSld name="2_Quot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105" y="973015"/>
            <a:ext cx="6467295" cy="34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Montserrat"/>
              <a:buNone/>
              <a:defRPr sz="4000" b="1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7426388" y="1164195"/>
            <a:ext cx="4013340" cy="420844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t="16667" b="16666"/>
          <a:stretch/>
        </p:blipFill>
        <p:spPr>
          <a:xfrm>
            <a:off x="990218" y="987342"/>
            <a:ext cx="5252110" cy="525211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3" name="Google Shape;63;p19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64" name="Google Shape;64;p19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" name="Google Shape;66;p19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67" name="Google Shape;67;p19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69" name="Google Shape;69;p19"/>
          <p:cNvPicPr preferRelativeResize="0"/>
          <p:nvPr/>
        </p:nvPicPr>
        <p:blipFill rotWithShape="1">
          <a:blip r:embed="rId3">
            <a:alphaModFix/>
          </a:blip>
          <a:srcRect l="2225" r="3285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6242328" y="1507984"/>
            <a:ext cx="5658124" cy="43989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1249087" y="1975449"/>
            <a:ext cx="4700863" cy="36230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6600"/>
              <a:buNone/>
              <a:defRPr sz="6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0"/>
          <p:cNvPicPr preferRelativeResize="0"/>
          <p:nvPr/>
        </p:nvPicPr>
        <p:blipFill rotWithShape="1">
          <a:blip r:embed="rId2">
            <a:alphaModFix/>
          </a:blip>
          <a:srcRect t="10020" b="10017"/>
          <a:stretch/>
        </p:blipFill>
        <p:spPr>
          <a:xfrm>
            <a:off x="0" y="-1"/>
            <a:ext cx="571789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4441592" y="-1"/>
            <a:ext cx="7750408" cy="6858001"/>
          </a:xfrm>
          <a:prstGeom prst="rect">
            <a:avLst/>
          </a:prstGeom>
          <a:solidFill>
            <a:srgbClr val="37AF4B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371600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179" y="300293"/>
            <a:ext cx="2970096" cy="66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2E2E2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70fe33fa3_0_0"/>
          <p:cNvSpPr txBox="1"/>
          <p:nvPr/>
        </p:nvSpPr>
        <p:spPr>
          <a:xfrm>
            <a:off x="2920363" y="1737045"/>
            <a:ext cx="4092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NT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970fe33fa3_0_0"/>
          <p:cNvSpPr txBox="1"/>
          <p:nvPr/>
        </p:nvSpPr>
        <p:spPr>
          <a:xfrm>
            <a:off x="2920363" y="3467341"/>
            <a:ext cx="409200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tr-TR" sz="4000" b="1" i="0" u="none" strike="noStrike" cap="none" dirty="0">
                <a:solidFill>
                  <a:srgbClr val="4140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ROLES</a:t>
            </a:r>
            <a:endParaRPr lang="en-US" sz="4000" b="1" i="0" u="none" strike="noStrike" cap="none" dirty="0">
              <a:solidFill>
                <a:srgbClr val="4140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g2970fe33fa3_0_0"/>
          <p:cNvSpPr txBox="1"/>
          <p:nvPr/>
        </p:nvSpPr>
        <p:spPr>
          <a:xfrm>
            <a:off x="2920363" y="963624"/>
            <a:ext cx="4092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r>
              <a:rPr lang="tr-TR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r>
              <a:rPr lang="en-US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.0</a:t>
            </a:r>
            <a:r>
              <a:rPr lang="tr-TR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r>
              <a:rPr lang="en-US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.202</a:t>
            </a:r>
            <a:r>
              <a:rPr lang="tr-TR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970fe33fa3_0_0"/>
          <p:cNvSpPr txBox="1"/>
          <p:nvPr/>
        </p:nvSpPr>
        <p:spPr>
          <a:xfrm>
            <a:off x="2920363" y="2556164"/>
            <a:ext cx="4092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tr-TR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ANSIBLE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970fe33fa3_0_0"/>
          <p:cNvSpPr txBox="1"/>
          <p:nvPr/>
        </p:nvSpPr>
        <p:spPr>
          <a:xfrm>
            <a:off x="2920375" y="4826525"/>
            <a:ext cx="4092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B </a:t>
            </a:r>
            <a:r>
              <a:rPr lang="tr-TR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303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970fe33fa3_0_0"/>
          <p:cNvSpPr txBox="1"/>
          <p:nvPr/>
        </p:nvSpPr>
        <p:spPr>
          <a:xfrm>
            <a:off x="9029097" y="963625"/>
            <a:ext cx="31629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 i="0" u="none" strike="noStrike" cap="none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AWS-DevOps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70fe33fa3_0_69"/>
          <p:cNvSpPr txBox="1">
            <a:spLocks noGrp="1"/>
          </p:cNvSpPr>
          <p:nvPr>
            <p:ph type="body" idx="1"/>
          </p:nvPr>
        </p:nvSpPr>
        <p:spPr>
          <a:xfrm>
            <a:off x="1079500" y="2690018"/>
            <a:ext cx="10032900" cy="163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SzPts val="8800"/>
              <a:buNone/>
            </a:pPr>
            <a:endParaRPr/>
          </a:p>
        </p:txBody>
      </p:sp>
      <p:pic>
        <p:nvPicPr>
          <p:cNvPr id="184" name="Google Shape;184;g2970fe33fa3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25" y="522075"/>
            <a:ext cx="11464351" cy="60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A5876-6814-2FD2-C71A-27683FF2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141279"/>
            <a:ext cx="11058525" cy="162908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373A3C"/>
                </a:solidFill>
                <a:latin typeface="ArialMT" pitchFamily="2" charset="0"/>
              </a:rPr>
              <a:t>Ansible </a:t>
            </a:r>
            <a:r>
              <a:rPr lang="en-US" sz="2400" b="1" i="0" u="none" strike="noStrike" baseline="0" dirty="0">
                <a:solidFill>
                  <a:srgbClr val="373A3C"/>
                </a:solidFill>
                <a:latin typeface="Arial-BoldMT" pitchFamily="50" charset="0"/>
              </a:rPr>
              <a:t>role </a:t>
            </a:r>
            <a:r>
              <a:rPr lang="en-US" sz="2400" b="0" i="0" u="none" strike="noStrike" baseline="0" dirty="0">
                <a:solidFill>
                  <a:srgbClr val="373A3C"/>
                </a:solidFill>
                <a:latin typeface="ArialMT" pitchFamily="2" charset="0"/>
              </a:rPr>
              <a:t>is an independent component which allows reuse of common configuration steps.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373A3C"/>
                </a:solidFill>
                <a:latin typeface="ArialMT" pitchFamily="2" charset="0"/>
              </a:rPr>
              <a:t>It is used within playbook.</a:t>
            </a:r>
            <a:endParaRPr lang="tr-T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8920-7EE6-7524-EBAF-4BEA76BFCD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tr-TR" dirty="0"/>
              <a:t>What is Ansible Role?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0C756-40A5-D1A0-2D0B-9AA60C4F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277036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85D-E8DA-4ADC-CCA7-9F75D21881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tr-TR" dirty="0"/>
              <a:t>What is Ansible Role?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482F5-1CE6-6260-27E0-CBC07F91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3" y="971550"/>
            <a:ext cx="11157524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EB7C45-90E5-786A-20A0-75D0A356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565"/>
            <a:ext cx="12192000" cy="583287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85D-E8DA-4ADC-CCA7-9F75D21881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tr-TR" dirty="0"/>
              <a:t>What is Ansible Role?</a:t>
            </a:r>
          </a:p>
        </p:txBody>
      </p:sp>
    </p:spTree>
    <p:extLst>
      <p:ext uri="{BB962C8B-B14F-4D97-AF65-F5344CB8AC3E}">
        <p14:creationId xmlns:p14="http://schemas.microsoft.com/office/powerpoint/2010/main" val="17322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85D-E8DA-4ADC-CCA7-9F75D21881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tr-TR" dirty="0"/>
              <a:t>What is Ansible Role?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D40CC-5863-4A31-14B7-2FA9BE835B52}"/>
              </a:ext>
            </a:extLst>
          </p:cNvPr>
          <p:cNvSpPr txBox="1"/>
          <p:nvPr/>
        </p:nvSpPr>
        <p:spPr>
          <a:xfrm>
            <a:off x="457200" y="1257300"/>
            <a:ext cx="1141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>
                <a:solidFill>
                  <a:srgbClr val="FF0000"/>
                </a:solidFill>
                <a:effectLst/>
                <a:latin typeface="Söhne"/>
              </a:rPr>
              <a:t>Roles Directory Structure: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Tasks: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Contains the main list of tasks to be executed by the role.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Handlers: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Contains handlers, which are tasks that only run when notified by another task.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Defaults: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Contains default variables for the role.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Vars: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Contains variables that are more likely to be changed.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Files: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Contains static files which can be deployed via this role.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Templates: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Contains templates which can be deployed via this role.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Meta: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Contains metadata about the role, such as dependencies.</a:t>
            </a:r>
          </a:p>
          <a:p>
            <a:endParaRPr lang="tr-TR" sz="2000" b="1" dirty="0"/>
          </a:p>
        </p:txBody>
      </p:sp>
      <p:pic>
        <p:nvPicPr>
          <p:cNvPr id="1026" name="Picture 2" descr="Ansible Playbook Essentials">
            <a:extLst>
              <a:ext uri="{FF2B5EF4-FFF2-40B4-BE49-F238E27FC236}">
                <a16:creationId xmlns:a16="http://schemas.microsoft.com/office/drawing/2014/main" id="{A5F9ADDC-5C67-BE15-DA00-F81F26908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t="14800" r="4460" b="20997"/>
          <a:stretch/>
        </p:blipFill>
        <p:spPr bwMode="auto">
          <a:xfrm>
            <a:off x="8524875" y="3700522"/>
            <a:ext cx="3045346" cy="248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0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5B03912-D078-8274-3001-F257FC10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121920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85D-E8DA-4ADC-CCA7-9F75D21881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tr-TR" dirty="0"/>
              <a:t>What is Ansible Role?</a:t>
            </a:r>
          </a:p>
        </p:txBody>
      </p:sp>
    </p:spTree>
    <p:extLst>
      <p:ext uri="{BB962C8B-B14F-4D97-AF65-F5344CB8AC3E}">
        <p14:creationId xmlns:p14="http://schemas.microsoft.com/office/powerpoint/2010/main" val="171973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85D-E8DA-4ADC-CCA7-9F75D21881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tr-TR" dirty="0"/>
              <a:t>Find Roles &amp; Ansible Galaxy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FD2EC-4AE0-44B2-8A84-3930A78F3C3A}"/>
              </a:ext>
            </a:extLst>
          </p:cNvPr>
          <p:cNvSpPr txBox="1"/>
          <p:nvPr/>
        </p:nvSpPr>
        <p:spPr>
          <a:xfrm>
            <a:off x="419100" y="1057275"/>
            <a:ext cx="11420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373A3C"/>
                </a:solidFill>
                <a:latin typeface="Arial-BoldMT" pitchFamily="50" charset="0"/>
              </a:rPr>
              <a:t>Ansible Galaxy </a:t>
            </a:r>
            <a:r>
              <a:rPr lang="en-US" sz="2000" b="0" i="0" u="none" strike="noStrike" baseline="0" dirty="0">
                <a:solidFill>
                  <a:srgbClr val="373A3C"/>
                </a:solidFill>
                <a:latin typeface="ArialMT" pitchFamily="2" charset="0"/>
              </a:rPr>
              <a:t>is a repository for Ansible Roles that are available to drop directly into your Playbooks to streamline your </a:t>
            </a:r>
            <a:r>
              <a:rPr lang="tr-TR" sz="2000" b="0" i="0" u="none" strike="noStrike" baseline="0" dirty="0">
                <a:solidFill>
                  <a:srgbClr val="373A3C"/>
                </a:solidFill>
                <a:latin typeface="ArialMT" pitchFamily="2" charset="0"/>
              </a:rPr>
              <a:t>automation projects.</a:t>
            </a:r>
            <a:endParaRPr lang="tr-TR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C6268-D5C4-B1A9-07DB-27E9E824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9" y="2000250"/>
            <a:ext cx="8950535" cy="43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85D-E8DA-4ADC-CCA7-9F75D21881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tr-TR" dirty="0"/>
              <a:t>Find Roles &amp; Ansible Galaxy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487-3B9C-72DC-C4E4-66B43A36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" y="1151105"/>
            <a:ext cx="11173121" cy="53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85D-E8DA-4ADC-CCA7-9F75D21881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tr-TR" dirty="0"/>
              <a:t>Use 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06799-7D03-66B2-75D9-47FC3C00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489"/>
            <a:ext cx="12195861" cy="52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407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Custom 4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3F3F3F"/>
      </a:accent1>
      <a:accent2>
        <a:srgbClr val="00E700"/>
      </a:accent2>
      <a:accent3>
        <a:srgbClr val="00E70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295</Words>
  <Application>Microsoft Office PowerPoint</Application>
  <PresentationFormat>Widescreen</PresentationFormat>
  <Paragraphs>39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Noto Sans Symbols</vt:lpstr>
      <vt:lpstr>Arial</vt:lpstr>
      <vt:lpstr>Wingdings</vt:lpstr>
      <vt:lpstr>ArialMT</vt:lpstr>
      <vt:lpstr>Helvetica Neue Light</vt:lpstr>
      <vt:lpstr>Helvetica Neue</vt:lpstr>
      <vt:lpstr>Calibri</vt:lpstr>
      <vt:lpstr>Söhne</vt:lpstr>
      <vt:lpstr>Montserrat</vt:lpstr>
      <vt:lpstr>Arial-BoldMT</vt:lpstr>
      <vt:lpstr>Bebas Neue</vt:lpstr>
      <vt:lpstr>Montserrat Black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</dc:creator>
  <cp:lastModifiedBy>Bekir OKUTAN</cp:lastModifiedBy>
  <cp:revision>7</cp:revision>
  <cp:lastPrinted>2025-04-12T20:24:53Z</cp:lastPrinted>
  <dcterms:created xsi:type="dcterms:W3CDTF">2021-02-20T13:06:31Z</dcterms:created>
  <dcterms:modified xsi:type="dcterms:W3CDTF">2025-04-12T20:25:16Z</dcterms:modified>
</cp:coreProperties>
</file>