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dia/image13.jpg" ContentType="image/jpg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7" r:id="rId4"/>
    <p:sldId id="298" r:id="rId5"/>
    <p:sldId id="299" r:id="rId6"/>
    <p:sldId id="300" r:id="rId7"/>
    <p:sldId id="296" r:id="rId8"/>
    <p:sldId id="280" r:id="rId9"/>
    <p:sldId id="291" r:id="rId10"/>
    <p:sldId id="301" r:id="rId11"/>
    <p:sldId id="302" r:id="rId12"/>
    <p:sldId id="303" r:id="rId13"/>
    <p:sldId id="304" r:id="rId14"/>
    <p:sldId id="305" r:id="rId15"/>
    <p:sldId id="306" r:id="rId16"/>
    <p:sldId id="307" r:id="rId17"/>
    <p:sldId id="308" r:id="rId18"/>
    <p:sldId id="309" r:id="rId19"/>
    <p:sldId id="293" r:id="rId20"/>
    <p:sldId id="294" r:id="rId21"/>
    <p:sldId id="258" r:id="rId22"/>
  </p:sldIdLst>
  <p:sldSz cx="12192000" cy="6858000"/>
  <p:notesSz cx="6858000" cy="9144000"/>
  <p:embeddedFontLst>
    <p:embeddedFont>
      <p:font typeface="ArialMT"/>
      <p:regular r:id="rId24"/>
    </p:embeddedFont>
    <p:embeddedFont>
      <p:font typeface="Bebas Neue" panose="020B0606020202050201" pitchFamily="34" charset="0"/>
      <p:regular r:id="rId25"/>
    </p:embeddedFont>
    <p:embeddedFont>
      <p:font typeface="Helvetica Neue" panose="020B0604020202020204" charset="0"/>
      <p:regular r:id="rId26"/>
      <p:bold r:id="rId27"/>
      <p:italic r:id="rId28"/>
      <p:boldItalic r:id="rId29"/>
    </p:embeddedFont>
    <p:embeddedFont>
      <p:font typeface="Helvetica Neue Light" panose="020B0604020202020204" charset="0"/>
      <p:regular r:id="rId30"/>
      <p:bold r:id="rId31"/>
      <p:italic r:id="rId32"/>
      <p:boldItalic r:id="rId33"/>
    </p:embeddedFont>
    <p:embeddedFont>
      <p:font typeface="Montserrat" panose="00000500000000000000" pitchFamily="2" charset="0"/>
      <p:regular r:id="rId34"/>
      <p:bold r:id="rId35"/>
      <p:italic r:id="rId36"/>
      <p:boldItalic r:id="rId37"/>
    </p:embeddedFont>
    <p:embeddedFont>
      <p:font typeface="Montserrat Black" panose="00000A00000000000000" pitchFamily="2" charset="0"/>
      <p:bold r:id="rId38"/>
      <p:boldItalic r:id="rId39"/>
    </p:embeddedFont>
    <p:embeddedFont>
      <p:font typeface="Montserrat Light" panose="00000400000000000000" pitchFamily="2" charset="0"/>
      <p:regular r:id="rId40"/>
      <p:italic r:id="rId41"/>
    </p:embeddedFont>
    <p:embeddedFont>
      <p:font typeface="Noto Sans Symbols" pitchFamily="2" charset="0"/>
      <p:regular r:id="rId42"/>
      <p:bold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Default Section" id="{C53CFEA6-B431-4C5F-BD03-B9EA96EFC175}">
          <p14:sldIdLst>
            <p14:sldId id="256"/>
          </p14:sldIdLst>
        </p14:section>
        <p14:section name="Untitled Section" id="{32ACE4EB-1290-478E-B662-1731EC20325A}">
          <p14:sldIdLst>
            <p14:sldId id="257"/>
            <p14:sldId id="297"/>
            <p14:sldId id="298"/>
            <p14:sldId id="299"/>
            <p14:sldId id="300"/>
            <p14:sldId id="296"/>
            <p14:sldId id="280"/>
            <p14:sldId id="291"/>
            <p14:sldId id="301"/>
            <p14:sldId id="302"/>
            <p14:sldId id="303"/>
            <p14:sldId id="304"/>
            <p14:sldId id="305"/>
            <p14:sldId id="306"/>
            <p14:sldId id="307"/>
            <p14:sldId id="308"/>
            <p14:sldId id="309"/>
            <p14:sldId id="293"/>
            <p14:sldId id="294"/>
            <p14:sldId id="25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706">
          <p15:clr>
            <a:srgbClr val="A4A3A4"/>
          </p15:clr>
        </p15:guide>
        <p15:guide id="2" pos="1323">
          <p15:clr>
            <a:srgbClr val="A4A3A4"/>
          </p15:clr>
        </p15:guide>
        <p15:guide id="3" orient="horz" pos="3521">
          <p15:clr>
            <a:srgbClr val="A4A3A4"/>
          </p15:clr>
        </p15:guide>
        <p15:guide id="4" pos="2479">
          <p15:clr>
            <a:srgbClr val="A4A3A4"/>
          </p15:clr>
        </p15:guide>
        <p15:guide id="5" pos="3613">
          <p15:clr>
            <a:srgbClr val="A4A3A4"/>
          </p15:clr>
        </p15:guide>
        <p15:guide id="6" pos="4747">
          <p15:clr>
            <a:srgbClr val="A4A3A4"/>
          </p15:clr>
        </p15:guide>
        <p15:guide id="7" pos="5881">
          <p15:clr>
            <a:srgbClr val="A4A3A4"/>
          </p15:clr>
        </p15:guide>
        <p15:guide id="8" pos="7015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4" roundtripDataSignature="AMtx7mj8d8/WYqkrml6IT5N3xqvfJAvP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876" y="108"/>
      </p:cViewPr>
      <p:guideLst>
        <p:guide orient="horz" pos="1706"/>
        <p:guide pos="1323"/>
        <p:guide orient="horz" pos="3521"/>
        <p:guide pos="2479"/>
        <p:guide pos="3613"/>
        <p:guide pos="4747"/>
        <p:guide pos="5881"/>
        <p:guide pos="701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font" Target="fonts/font20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font" Target="fonts/font1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70fe33fa3_0_0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4" name="Google Shape;164;g2970fe33fa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0fe33fa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70fe33fa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970fe33fa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0fe33fa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70fe33fa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970fe33fa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4621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70fe33fa3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70fe33fa3_0_6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g2970fe33fa3_0_6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37352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970fe33fa3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2970fe33fa3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1" name="Google Shape;181;g2970fe33fa3_0_6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şlık ve Madde İşaretleri" type="tx">
  <p:cSld name="TITLE_AND_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>
            <a:spLocks noGrp="1"/>
          </p:cNvSpPr>
          <p:nvPr>
            <p:ph type="title"/>
          </p:nvPr>
        </p:nvSpPr>
        <p:spPr>
          <a:xfrm>
            <a:off x="844550" y="177800"/>
            <a:ext cx="10502900" cy="1143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50800" tIns="50800" rIns="50800" bIns="508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Montserrat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2"/>
          <p:cNvSpPr txBox="1">
            <a:spLocks noGrp="1"/>
          </p:cNvSpPr>
          <p:nvPr>
            <p:ph type="body" idx="1"/>
          </p:nvPr>
        </p:nvSpPr>
        <p:spPr>
          <a:xfrm>
            <a:off x="844550" y="1574800"/>
            <a:ext cx="10502900" cy="46482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50800" tIns="50800" rIns="50800" bIns="50800" anchor="ctr" anchorCtr="0">
            <a:normAutofit/>
          </a:bodyPr>
          <a:lstStyle>
            <a:lvl1pPr marL="457200" lvl="0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1pPr>
            <a:lvl2pPr marL="914400" lvl="1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2pPr>
            <a:lvl3pPr marL="1371600" lvl="2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3pPr>
            <a:lvl4pPr marL="1828800" lvl="3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4pPr>
            <a:lvl5pPr marL="2286000" lvl="4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5pPr>
            <a:lvl6pPr marL="2743200" lvl="5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6pPr>
            <a:lvl7pPr marL="3200400" lvl="6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7pPr>
            <a:lvl8pPr marL="3657600" lvl="7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8pPr>
            <a:lvl9pPr marL="4114800" lvl="8" indent="-371475" algn="l">
              <a:lnSpc>
                <a:spcPct val="100000"/>
              </a:lnSpc>
              <a:spcBef>
                <a:spcPts val="2950"/>
              </a:spcBef>
              <a:spcAft>
                <a:spcPts val="0"/>
              </a:spcAft>
              <a:buClr>
                <a:srgbClr val="000000"/>
              </a:buClr>
              <a:buSzPts val="2250"/>
              <a:buChar char="•"/>
              <a:defRPr/>
            </a:lvl9pPr>
          </a:lstStyle>
          <a:p>
            <a:endParaRPr/>
          </a:p>
        </p:txBody>
      </p:sp>
      <p:sp>
        <p:nvSpPr>
          <p:cNvPr id="18" name="Google Shape;18;p12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Blank">
  <p:cSld name="9_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21"/>
          <p:cNvPicPr preferRelativeResize="0"/>
          <p:nvPr/>
        </p:nvPicPr>
        <p:blipFill rotWithShape="1">
          <a:blip r:embed="rId2">
            <a:alphaModFix/>
          </a:blip>
          <a:srcRect t="10020" r="22249" b="10017"/>
          <a:stretch/>
        </p:blipFill>
        <p:spPr>
          <a:xfrm>
            <a:off x="7746315" y="-1"/>
            <a:ext cx="4445685" cy="6858001"/>
          </a:xfrm>
          <a:custGeom>
            <a:avLst/>
            <a:gdLst/>
            <a:ahLst/>
            <a:cxnLst/>
            <a:rect l="l" t="t" r="r" b="b"/>
            <a:pathLst>
              <a:path w="4445685" h="6858001" extrusionOk="0">
                <a:moveTo>
                  <a:pt x="2191648" y="0"/>
                </a:moveTo>
                <a:lnTo>
                  <a:pt x="4445685" y="0"/>
                </a:lnTo>
                <a:lnTo>
                  <a:pt x="4445685" y="6858001"/>
                </a:lnTo>
                <a:lnTo>
                  <a:pt x="2191650" y="6858001"/>
                </a:lnTo>
                <a:lnTo>
                  <a:pt x="2140290" y="6834782"/>
                </a:lnTo>
                <a:cubicBezTo>
                  <a:pt x="873901" y="6224573"/>
                  <a:pt x="0" y="4928842"/>
                  <a:pt x="0" y="3429000"/>
                </a:cubicBezTo>
                <a:cubicBezTo>
                  <a:pt x="0" y="1929159"/>
                  <a:pt x="873901" y="633427"/>
                  <a:pt x="2140290" y="23218"/>
                </a:cubicBezTo>
                <a:close/>
              </a:path>
            </a:pathLst>
          </a:custGeom>
          <a:noFill/>
          <a:ln>
            <a:noFill/>
          </a:ln>
        </p:spPr>
      </p:pic>
      <p:pic>
        <p:nvPicPr>
          <p:cNvPr id="78" name="Google Shape;78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70521" y="2783723"/>
            <a:ext cx="1826523" cy="1730390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21"/>
          <p:cNvPicPr preferRelativeResize="0"/>
          <p:nvPr/>
        </p:nvPicPr>
        <p:blipFill rotWithShape="1">
          <a:blip r:embed="rId4">
            <a:alphaModFix/>
          </a:blip>
          <a:srcRect l="2225" r="3286"/>
          <a:stretch/>
        </p:blipFill>
        <p:spPr>
          <a:xfrm>
            <a:off x="260222" y="54192"/>
            <a:ext cx="2475319" cy="1070072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21"/>
          <p:cNvSpPr txBox="1">
            <a:spLocks noGrp="1"/>
          </p:cNvSpPr>
          <p:nvPr>
            <p:ph type="body" idx="1"/>
          </p:nvPr>
        </p:nvSpPr>
        <p:spPr>
          <a:xfrm>
            <a:off x="707569" y="1496793"/>
            <a:ext cx="6513143" cy="914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80"/>
              </a:spcBef>
              <a:spcAft>
                <a:spcPts val="0"/>
              </a:spcAft>
              <a:buSzPts val="4400"/>
              <a:buNone/>
              <a:defRPr sz="44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1" name="Google Shape;81;p21"/>
          <p:cNvSpPr txBox="1">
            <a:spLocks noGrp="1"/>
          </p:cNvSpPr>
          <p:nvPr>
            <p:ph type="body" idx="2"/>
          </p:nvPr>
        </p:nvSpPr>
        <p:spPr>
          <a:xfrm>
            <a:off x="708024" y="2640013"/>
            <a:ext cx="6512637" cy="37084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Blank">
  <p:cSld name="2_Blank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22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4" name="Google Shape;84;p22"/>
          <p:cNvSpPr txBox="1">
            <a:spLocks noGrp="1"/>
          </p:cNvSpPr>
          <p:nvPr>
            <p:ph type="body" idx="2"/>
          </p:nvPr>
        </p:nvSpPr>
        <p:spPr>
          <a:xfrm>
            <a:off x="6400802" y="1438275"/>
            <a:ext cx="4964123" cy="48101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85" name="Google Shape;85;p22"/>
          <p:cNvSpPr txBox="1">
            <a:spLocks noGrp="1"/>
          </p:cNvSpPr>
          <p:nvPr>
            <p:ph type="body" idx="3"/>
          </p:nvPr>
        </p:nvSpPr>
        <p:spPr>
          <a:xfrm>
            <a:off x="752475" y="1438275"/>
            <a:ext cx="4964123" cy="481012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86" name="Google Shape;86;p22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7" name="Google Shape;87;p22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88" name="Google Shape;88;p22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89" name="Google Shape;89;p22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90" name="Google Shape;90;p22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91" name="Google Shape;91;p22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92" name="Google Shape;92;p22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Blank">
  <p:cSld name="4_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5" name="Google Shape;95;p23"/>
          <p:cNvSpPr txBox="1">
            <a:spLocks noGrp="1"/>
          </p:cNvSpPr>
          <p:nvPr>
            <p:ph type="body" idx="2"/>
          </p:nvPr>
        </p:nvSpPr>
        <p:spPr>
          <a:xfrm>
            <a:off x="6553202" y="2105023"/>
            <a:ext cx="4716473" cy="414337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6" name="Google Shape;96;p23"/>
          <p:cNvSpPr txBox="1">
            <a:spLocks noGrp="1"/>
          </p:cNvSpPr>
          <p:nvPr>
            <p:ph type="body" idx="3"/>
          </p:nvPr>
        </p:nvSpPr>
        <p:spPr>
          <a:xfrm>
            <a:off x="1157415" y="2105025"/>
            <a:ext cx="4711583" cy="414337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97" name="Google Shape;97;p23"/>
          <p:cNvSpPr txBox="1">
            <a:spLocks noGrp="1"/>
          </p:cNvSpPr>
          <p:nvPr>
            <p:ph type="body" idx="4"/>
          </p:nvPr>
        </p:nvSpPr>
        <p:spPr>
          <a:xfrm>
            <a:off x="1157415" y="1438275"/>
            <a:ext cx="4711573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98" name="Google Shape;98;p23"/>
          <p:cNvGrpSpPr/>
          <p:nvPr/>
        </p:nvGrpSpPr>
        <p:grpSpPr>
          <a:xfrm rot="8100000">
            <a:off x="770302" y="1598814"/>
            <a:ext cx="269146" cy="259945"/>
            <a:chOff x="0" y="0"/>
            <a:chExt cx="1200150" cy="1200150"/>
          </a:xfrm>
        </p:grpSpPr>
        <p:sp>
          <p:nvSpPr>
            <p:cNvPr id="99" name="Google Shape;99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0" name="Google Shape;100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6553202" y="1438275"/>
            <a:ext cx="4711573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02" name="Google Shape;102;p23"/>
          <p:cNvGrpSpPr/>
          <p:nvPr/>
        </p:nvGrpSpPr>
        <p:grpSpPr>
          <a:xfrm rot="8100000">
            <a:off x="6166089" y="1598814"/>
            <a:ext cx="269146" cy="259945"/>
            <a:chOff x="0" y="0"/>
            <a:chExt cx="1200150" cy="1200150"/>
          </a:xfrm>
        </p:grpSpPr>
        <p:sp>
          <p:nvSpPr>
            <p:cNvPr id="103" name="Google Shape;103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4" name="Google Shape;104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05" name="Google Shape;105;p23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23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07" name="Google Shape;107;p23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08" name="Google Shape;108;p23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09" name="Google Shape;109;p23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10" name="Google Shape;110;p2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11" name="Google Shape;111;p2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Blank">
  <p:cSld name="3_Blank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4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4" name="Google Shape;114;p24"/>
          <p:cNvSpPr txBox="1">
            <a:spLocks noGrp="1"/>
          </p:cNvSpPr>
          <p:nvPr>
            <p:ph type="body" idx="2"/>
          </p:nvPr>
        </p:nvSpPr>
        <p:spPr>
          <a:xfrm>
            <a:off x="1067456" y="15803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5" name="Google Shape;115;p24"/>
          <p:cNvSpPr txBox="1">
            <a:spLocks noGrp="1"/>
          </p:cNvSpPr>
          <p:nvPr>
            <p:ph type="body" idx="3"/>
          </p:nvPr>
        </p:nvSpPr>
        <p:spPr>
          <a:xfrm>
            <a:off x="4743778" y="15987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16" name="Google Shape;116;p24"/>
          <p:cNvSpPr txBox="1">
            <a:spLocks noGrp="1"/>
          </p:cNvSpPr>
          <p:nvPr>
            <p:ph type="body" idx="4"/>
          </p:nvPr>
        </p:nvSpPr>
        <p:spPr>
          <a:xfrm>
            <a:off x="8420100" y="1598792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117" name="Google Shape;117;p24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18" name="Google Shape;118;p24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19" name="Google Shape;119;p24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0" name="Google Shape;120;p24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21" name="Google Shape;121;p24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22" name="Google Shape;122;p24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23" name="Google Shape;123;p24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Blank">
  <p:cSld name="5_Blank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Char char="?"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6" name="Google Shape;126;p25"/>
          <p:cNvSpPr txBox="1">
            <a:spLocks noGrp="1"/>
          </p:cNvSpPr>
          <p:nvPr>
            <p:ph type="body" idx="2"/>
          </p:nvPr>
        </p:nvSpPr>
        <p:spPr>
          <a:xfrm>
            <a:off x="884099" y="19510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27" name="Google Shape;127;p25"/>
          <p:cNvSpPr txBox="1">
            <a:spLocks noGrp="1"/>
          </p:cNvSpPr>
          <p:nvPr>
            <p:ph type="body" idx="3"/>
          </p:nvPr>
        </p:nvSpPr>
        <p:spPr>
          <a:xfrm>
            <a:off x="884099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28" name="Google Shape;128;p25"/>
          <p:cNvGrpSpPr/>
          <p:nvPr/>
        </p:nvGrpSpPr>
        <p:grpSpPr>
          <a:xfrm rot="8100000">
            <a:off x="496986" y="1454361"/>
            <a:ext cx="269146" cy="259945"/>
            <a:chOff x="0" y="0"/>
            <a:chExt cx="1200150" cy="1200150"/>
          </a:xfrm>
        </p:grpSpPr>
        <p:sp>
          <p:nvSpPr>
            <p:cNvPr id="129" name="Google Shape;129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0" name="Google Shape;130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1" name="Google Shape;131;p25"/>
          <p:cNvSpPr txBox="1">
            <a:spLocks noGrp="1"/>
          </p:cNvSpPr>
          <p:nvPr>
            <p:ph type="body" idx="4"/>
          </p:nvPr>
        </p:nvSpPr>
        <p:spPr>
          <a:xfrm>
            <a:off x="4560421" y="19694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2" name="Google Shape;132;p25"/>
          <p:cNvSpPr txBox="1">
            <a:spLocks noGrp="1"/>
          </p:cNvSpPr>
          <p:nvPr>
            <p:ph type="body" idx="5"/>
          </p:nvPr>
        </p:nvSpPr>
        <p:spPr>
          <a:xfrm>
            <a:off x="8236743" y="1969449"/>
            <a:ext cx="3228975" cy="438421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33" name="Google Shape;133;p25"/>
          <p:cNvSpPr txBox="1">
            <a:spLocks noGrp="1"/>
          </p:cNvSpPr>
          <p:nvPr>
            <p:ph type="body" idx="6"/>
          </p:nvPr>
        </p:nvSpPr>
        <p:spPr>
          <a:xfrm>
            <a:off x="4560421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34" name="Google Shape;134;p25"/>
          <p:cNvGrpSpPr/>
          <p:nvPr/>
        </p:nvGrpSpPr>
        <p:grpSpPr>
          <a:xfrm rot="8100000">
            <a:off x="4173308" y="1454361"/>
            <a:ext cx="269146" cy="259945"/>
            <a:chOff x="0" y="0"/>
            <a:chExt cx="1200150" cy="1200150"/>
          </a:xfrm>
        </p:grpSpPr>
        <p:sp>
          <p:nvSpPr>
            <p:cNvPr id="135" name="Google Shape;135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36" name="Google Shape;136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37" name="Google Shape;137;p25"/>
          <p:cNvSpPr txBox="1">
            <a:spLocks noGrp="1"/>
          </p:cNvSpPr>
          <p:nvPr>
            <p:ph type="body" idx="7"/>
          </p:nvPr>
        </p:nvSpPr>
        <p:spPr>
          <a:xfrm>
            <a:off x="8236743" y="1293822"/>
            <a:ext cx="3228975" cy="5810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00B050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grpSp>
        <p:nvGrpSpPr>
          <p:cNvPr id="138" name="Google Shape;138;p25"/>
          <p:cNvGrpSpPr/>
          <p:nvPr/>
        </p:nvGrpSpPr>
        <p:grpSpPr>
          <a:xfrm rot="8100000">
            <a:off x="7849630" y="1454361"/>
            <a:ext cx="269146" cy="259945"/>
            <a:chOff x="0" y="0"/>
            <a:chExt cx="1200150" cy="1200150"/>
          </a:xfrm>
        </p:grpSpPr>
        <p:sp>
          <p:nvSpPr>
            <p:cNvPr id="139" name="Google Shape;139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AB94F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0" name="Google Shape;140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141" name="Google Shape;141;p25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2" name="Google Shape;142;p25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43" name="Google Shape;143;p25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4" name="Google Shape;144;p25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45" name="Google Shape;145;p25"/>
          <p:cNvGrpSpPr/>
          <p:nvPr/>
        </p:nvGrpSpPr>
        <p:grpSpPr>
          <a:xfrm rot="10800000">
            <a:off x="11659235" y="6353666"/>
            <a:ext cx="533400" cy="504334"/>
            <a:chOff x="3379177" y="2552700"/>
            <a:chExt cx="1200150" cy="1200150"/>
          </a:xfrm>
        </p:grpSpPr>
        <p:sp>
          <p:nvSpPr>
            <p:cNvPr id="146" name="Google Shape;146;p25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47" name="Google Shape;147;p25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1_Blank">
  <p:cSld name="11_Blank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26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150" name="Google Shape;150;p26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1" name="Google Shape;151;p26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152" name="Google Shape;152;p26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153" name="Google Shape;153;p26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154" name="Google Shape;154;p26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155" name="Google Shape;155;p26"/>
          <p:cNvSpPr txBox="1">
            <a:spLocks noGrp="1"/>
          </p:cNvSpPr>
          <p:nvPr>
            <p:ph type="body" idx="1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0_Blank" type="blank">
  <p:cSld name="BLANK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>
  <p:cSld name="Blank"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8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6_Blank">
  <p:cSld name="6_Blank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13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21" name="Google Shape;21;p13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2" name="Google Shape;22;p13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23" name="Google Shape;23;p13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24" name="Google Shape;24;p13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25" name="Google Shape;25;p13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sp>
        <p:nvSpPr>
          <p:cNvPr id="26" name="Google Shape;26;p13"/>
          <p:cNvSpPr txBox="1">
            <a:spLocks noGrp="1"/>
          </p:cNvSpPr>
          <p:nvPr>
            <p:ph type="body" idx="1"/>
          </p:nvPr>
        </p:nvSpPr>
        <p:spPr>
          <a:xfrm>
            <a:off x="590550" y="1141278"/>
            <a:ext cx="11058525" cy="51003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Char char="?"/>
              <a:defRPr/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27" name="Google Shape;27;p13"/>
          <p:cNvSpPr txBox="1">
            <a:spLocks noGrp="1"/>
          </p:cNvSpPr>
          <p:nvPr>
            <p:ph type="body" idx="2"/>
          </p:nvPr>
        </p:nvSpPr>
        <p:spPr>
          <a:xfrm>
            <a:off x="1200150" y="228600"/>
            <a:ext cx="10448925" cy="7429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3200">
                <a:solidFill>
                  <a:srgbClr val="418EBA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28" name="Google Shape;28;p13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oş">
  <p:cSld name="Boş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4"/>
          <p:cNvSpPr txBox="1">
            <a:spLocks noGrp="1"/>
          </p:cNvSpPr>
          <p:nvPr>
            <p:ph type="sldNum" idx="12"/>
          </p:nvPr>
        </p:nvSpPr>
        <p:spPr>
          <a:xfrm>
            <a:off x="5979516" y="6540500"/>
            <a:ext cx="226619" cy="6565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50800" tIns="50800" rIns="50800" bIns="50800" anchor="t" anchorCtr="0">
            <a:spAutoFit/>
          </a:bodyPr>
          <a:lstStyle>
            <a:lvl1pPr marL="0" marR="0" lv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  <a:lvl2pPr marL="0" marR="0" lvl="1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2pPr>
            <a:lvl3pPr marL="0" marR="0" lvl="2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3pPr>
            <a:lvl4pPr marL="0" marR="0" lvl="3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4pPr>
            <a:lvl5pPr marL="0" marR="0" lvl="4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5pPr>
            <a:lvl6pPr marL="0" marR="0" lvl="5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6pPr>
            <a:lvl7pPr marL="0" marR="0" lvl="6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7pPr>
            <a:lvl8pPr marL="0" marR="0" lvl="7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8pPr>
            <a:lvl9pPr marL="0" marR="0" lvl="8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Helvetica Neue Light"/>
              <a:buNone/>
              <a:defRPr sz="1200" b="0" i="0" u="none" strike="noStrike" cap="none">
                <a:solidFill>
                  <a:schemeClr val="accent1"/>
                </a:solidFill>
                <a:latin typeface="Helvetica Neue Light"/>
                <a:ea typeface="Helvetica Neue Light"/>
                <a:cs typeface="Helvetica Neue Light"/>
                <a:sym typeface="Helvetica Neue Light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Cover">
  <p:cSld name="2_Cov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15" descr="Sunum Kapak 2@2x.png"/>
          <p:cNvPicPr preferRelativeResize="0"/>
          <p:nvPr/>
        </p:nvPicPr>
        <p:blipFill rotWithShape="1">
          <a:blip r:embed="rId2">
            <a:alphaModFix/>
          </a:blip>
          <a:srcRect l="966" r="967"/>
          <a:stretch/>
        </p:blipFill>
        <p:spPr>
          <a:xfrm>
            <a:off x="-5207" y="-8127"/>
            <a:ext cx="12194491" cy="6866127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5"/>
          <p:cNvSpPr txBox="1">
            <a:spLocks noGrp="1"/>
          </p:cNvSpPr>
          <p:nvPr>
            <p:ph type="body" idx="1"/>
          </p:nvPr>
        </p:nvSpPr>
        <p:spPr>
          <a:xfrm>
            <a:off x="2927349" y="1345296"/>
            <a:ext cx="4105275" cy="7921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4" name="Google Shape;34;p15"/>
          <p:cNvSpPr txBox="1">
            <a:spLocks noGrp="1"/>
          </p:cNvSpPr>
          <p:nvPr>
            <p:ph type="body" idx="2"/>
          </p:nvPr>
        </p:nvSpPr>
        <p:spPr>
          <a:xfrm>
            <a:off x="2927349" y="2240868"/>
            <a:ext cx="4105275" cy="7921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5" name="Google Shape;35;p15"/>
          <p:cNvSpPr txBox="1">
            <a:spLocks noGrp="1"/>
          </p:cNvSpPr>
          <p:nvPr>
            <p:ph type="body" idx="3"/>
          </p:nvPr>
        </p:nvSpPr>
        <p:spPr>
          <a:xfrm>
            <a:off x="2927348" y="3136440"/>
            <a:ext cx="4105275" cy="263282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SzPts val="4000"/>
              <a:buNone/>
              <a:defRPr sz="4000"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6" name="Google Shape;36;p15"/>
          <p:cNvSpPr txBox="1">
            <a:spLocks noGrp="1"/>
          </p:cNvSpPr>
          <p:nvPr>
            <p:ph type="body" idx="4"/>
          </p:nvPr>
        </p:nvSpPr>
        <p:spPr>
          <a:xfrm>
            <a:off x="10633075" y="584609"/>
            <a:ext cx="1439863" cy="792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37" name="Google Shape;37;p15"/>
          <p:cNvSpPr txBox="1">
            <a:spLocks noGrp="1"/>
          </p:cNvSpPr>
          <p:nvPr>
            <p:ph type="body" idx="5"/>
          </p:nvPr>
        </p:nvSpPr>
        <p:spPr>
          <a:xfrm>
            <a:off x="8400257" y="1520713"/>
            <a:ext cx="3672682" cy="792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6000"/>
              <a:buNone/>
              <a:defRPr sz="6000">
                <a:solidFill>
                  <a:srgbClr val="F2F2F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Presentation Title">
  <p:cSld name="1_Presentation Titl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Google Shape;39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-1"/>
            <a:ext cx="12192000" cy="4818185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16"/>
          <p:cNvSpPr txBox="1">
            <a:spLocks noGrp="1"/>
          </p:cNvSpPr>
          <p:nvPr>
            <p:ph type="body" idx="1"/>
          </p:nvPr>
        </p:nvSpPr>
        <p:spPr>
          <a:xfrm>
            <a:off x="5556250" y="5153025"/>
            <a:ext cx="6442075" cy="6143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41" name="Google Shape;41;p16"/>
          <p:cNvSpPr/>
          <p:nvPr/>
        </p:nvSpPr>
        <p:spPr>
          <a:xfrm>
            <a:off x="0" y="4789142"/>
            <a:ext cx="12192000" cy="88964"/>
          </a:xfrm>
          <a:prstGeom prst="rect">
            <a:avLst/>
          </a:prstGeom>
          <a:solidFill>
            <a:srgbClr val="00A818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2" name="Google Shape;42;p16"/>
          <p:cNvSpPr/>
          <p:nvPr/>
        </p:nvSpPr>
        <p:spPr>
          <a:xfrm>
            <a:off x="0" y="4685859"/>
            <a:ext cx="12192000" cy="36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43" name="Google Shape;43;p16"/>
          <p:cNvSpPr txBox="1">
            <a:spLocks noGrp="1"/>
          </p:cNvSpPr>
          <p:nvPr>
            <p:ph type="title"/>
          </p:nvPr>
        </p:nvSpPr>
        <p:spPr>
          <a:xfrm>
            <a:off x="731405" y="3645105"/>
            <a:ext cx="11267164" cy="111039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000"/>
              <a:buFont typeface="Montserrat"/>
              <a:buNone/>
              <a:defRPr b="1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Quote with Caption">
  <p:cSld name="2_Quote with Ca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" name="Google Shape;45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8105" y="973015"/>
            <a:ext cx="6467295" cy="3431487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17"/>
          <p:cNvSpPr txBox="1">
            <a:spLocks noGrp="1"/>
          </p:cNvSpPr>
          <p:nvPr>
            <p:ph type="title"/>
          </p:nvPr>
        </p:nvSpPr>
        <p:spPr>
          <a:xfrm>
            <a:off x="845749" y="2146185"/>
            <a:ext cx="5895599" cy="139504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sz="4000" b="1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body" idx="1"/>
          </p:nvPr>
        </p:nvSpPr>
        <p:spPr>
          <a:xfrm>
            <a:off x="631698" y="4537185"/>
            <a:ext cx="6323702" cy="83545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accent1"/>
              </a:buClr>
              <a:buSzPts val="3200"/>
              <a:buFont typeface="Noto Sans Symbols"/>
              <a:buNone/>
              <a:defRPr sz="3200" b="1">
                <a:solidFill>
                  <a:srgbClr val="262626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lvl="6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lvl="7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lvl="8" indent="-30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48" name="Google Shape;48;p17"/>
          <p:cNvSpPr txBox="1">
            <a:spLocks noGrp="1"/>
          </p:cNvSpPr>
          <p:nvPr>
            <p:ph type="body" idx="2"/>
          </p:nvPr>
        </p:nvSpPr>
        <p:spPr>
          <a:xfrm>
            <a:off x="7426388" y="1164195"/>
            <a:ext cx="4013340" cy="420844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30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6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marL="1371600" lvl="2" indent="-3175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marL="1828800" lvl="3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marL="2286000" lvl="4" indent="-304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200"/>
              <a:buFont typeface="Montserrat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8"/>
          <p:cNvSpPr/>
          <p:nvPr/>
        </p:nvSpPr>
        <p:spPr>
          <a:xfrm>
            <a:off x="-78502" y="-2215662"/>
            <a:ext cx="12528410" cy="11746524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51" name="Google Shape;51;p18"/>
          <p:cNvSpPr/>
          <p:nvPr/>
        </p:nvSpPr>
        <p:spPr>
          <a:xfrm>
            <a:off x="2100971" y="-427132"/>
            <a:ext cx="8169464" cy="8169464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grpSp>
        <p:nvGrpSpPr>
          <p:cNvPr id="52" name="Google Shape;52;p18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53" name="Google Shape;53;p18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4" name="Google Shape;54;p18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55" name="Google Shape;55;p18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56" name="Google Shape;56;p18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57" name="Google Shape;57;p18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58" name="Google Shape;58;p18"/>
          <p:cNvPicPr preferRelativeResize="0"/>
          <p:nvPr/>
        </p:nvPicPr>
        <p:blipFill rotWithShape="1">
          <a:blip r:embed="rId2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8"/>
          <p:cNvSpPr/>
          <p:nvPr/>
        </p:nvSpPr>
        <p:spPr>
          <a:xfrm>
            <a:off x="3631556" y="1103453"/>
            <a:ext cx="4803493" cy="4803493"/>
          </a:xfrm>
          <a:prstGeom prst="ellipse">
            <a:avLst/>
          </a:prstGeom>
          <a:noFill/>
          <a:ln w="15875" cap="rnd" cmpd="sng">
            <a:solidFill>
              <a:srgbClr val="F2F2F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1079500" y="2690018"/>
            <a:ext cx="10033000" cy="16303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760"/>
              </a:spcBef>
              <a:spcAft>
                <a:spcPts val="0"/>
              </a:spcAft>
              <a:buSzPts val="8800"/>
              <a:buNone/>
              <a:defRPr sz="8800"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Blank">
  <p:cSld name="7_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Google Shape;62;p19"/>
          <p:cNvPicPr preferRelativeResize="0"/>
          <p:nvPr/>
        </p:nvPicPr>
        <p:blipFill rotWithShape="1">
          <a:blip r:embed="rId2">
            <a:alphaModFix/>
          </a:blip>
          <a:srcRect t="16667" b="16666"/>
          <a:stretch/>
        </p:blipFill>
        <p:spPr>
          <a:xfrm>
            <a:off x="990218" y="987342"/>
            <a:ext cx="5252110" cy="5252110"/>
          </a:xfrm>
          <a:prstGeom prst="ellipse">
            <a:avLst/>
          </a:prstGeom>
          <a:noFill/>
          <a:ln>
            <a:noFill/>
          </a:ln>
        </p:spPr>
      </p:pic>
      <p:grpSp>
        <p:nvGrpSpPr>
          <p:cNvPr id="63" name="Google Shape;63;p19"/>
          <p:cNvGrpSpPr/>
          <p:nvPr/>
        </p:nvGrpSpPr>
        <p:grpSpPr>
          <a:xfrm>
            <a:off x="0" y="-1"/>
            <a:ext cx="1102935" cy="1065229"/>
            <a:chOff x="0" y="0"/>
            <a:chExt cx="1200150" cy="1200150"/>
          </a:xfrm>
        </p:grpSpPr>
        <p:sp>
          <p:nvSpPr>
            <p:cNvPr id="64" name="Google Shape;64;p19"/>
            <p:cNvSpPr/>
            <p:nvPr/>
          </p:nvSpPr>
          <p:spPr>
            <a:xfrm>
              <a:off x="0" y="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  <a:effectLst>
              <a:outerShdw blurRad="50800" dist="38100" dir="2700000" sx="101000" sy="101000" algn="tl" rotWithShape="0">
                <a:srgbClr val="000000">
                  <a:alpha val="51372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5" name="Google Shape;65;p19"/>
            <p:cNvSpPr/>
            <p:nvPr/>
          </p:nvSpPr>
          <p:spPr>
            <a:xfrm>
              <a:off x="390525" y="4476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18EBA"/>
            </a:solidFill>
            <a:ln>
              <a:noFill/>
            </a:ln>
            <a:effectLst>
              <a:outerShdw blurRad="50800" dist="38100" dir="2700000" algn="tl" rotWithShape="0">
                <a:srgbClr val="000000">
                  <a:alpha val="40000"/>
                </a:srgbClr>
              </a:outerShdw>
            </a:effectLst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grpSp>
        <p:nvGrpSpPr>
          <p:cNvPr id="66" name="Google Shape;66;p19"/>
          <p:cNvGrpSpPr/>
          <p:nvPr/>
        </p:nvGrpSpPr>
        <p:grpSpPr>
          <a:xfrm rot="10800000">
            <a:off x="11649075" y="6353666"/>
            <a:ext cx="533400" cy="504334"/>
            <a:chOff x="3379177" y="2552700"/>
            <a:chExt cx="1200150" cy="1200150"/>
          </a:xfrm>
        </p:grpSpPr>
        <p:sp>
          <p:nvSpPr>
            <p:cNvPr id="67" name="Google Shape;67;p19"/>
            <p:cNvSpPr/>
            <p:nvPr/>
          </p:nvSpPr>
          <p:spPr>
            <a:xfrm>
              <a:off x="3379177" y="2552700"/>
              <a:ext cx="1200150" cy="120015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7B14B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  <p:sp>
          <p:nvSpPr>
            <p:cNvPr id="68" name="Google Shape;68;p19"/>
            <p:cNvSpPr/>
            <p:nvPr/>
          </p:nvSpPr>
          <p:spPr>
            <a:xfrm>
              <a:off x="3769702" y="3000375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2009775" h="2009775" extrusionOk="0">
                  <a:moveTo>
                    <a:pt x="0" y="0"/>
                  </a:moveTo>
                  <a:lnTo>
                    <a:pt x="2009775" y="0"/>
                  </a:lnTo>
                  <a:lnTo>
                    <a:pt x="0" y="200977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D49A5"/>
            </a:solidFill>
            <a:ln w="15875" cap="rnd" cmpd="sng">
              <a:solidFill>
                <a:srgbClr val="F2F2F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endParaRPr>
            </a:p>
          </p:txBody>
        </p:sp>
      </p:grpSp>
      <p:pic>
        <p:nvPicPr>
          <p:cNvPr id="69" name="Google Shape;69;p19"/>
          <p:cNvPicPr preferRelativeResize="0"/>
          <p:nvPr/>
        </p:nvPicPr>
        <p:blipFill rotWithShape="1">
          <a:blip r:embed="rId3">
            <a:alphaModFix/>
          </a:blip>
          <a:srcRect l="2225" r="3286"/>
          <a:stretch/>
        </p:blipFill>
        <p:spPr>
          <a:xfrm>
            <a:off x="10428393" y="6383151"/>
            <a:ext cx="1326515" cy="573448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9"/>
          <p:cNvSpPr txBox="1">
            <a:spLocks noGrp="1"/>
          </p:cNvSpPr>
          <p:nvPr>
            <p:ph type="body" idx="1"/>
          </p:nvPr>
        </p:nvSpPr>
        <p:spPr>
          <a:xfrm>
            <a:off x="6242328" y="1507984"/>
            <a:ext cx="5658124" cy="43989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 txBox="1">
            <a:spLocks noGrp="1"/>
          </p:cNvSpPr>
          <p:nvPr>
            <p:ph type="body" idx="2"/>
          </p:nvPr>
        </p:nvSpPr>
        <p:spPr>
          <a:xfrm>
            <a:off x="1249087" y="1975449"/>
            <a:ext cx="4700863" cy="362309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ctr">
              <a:lnSpc>
                <a:spcPct val="100000"/>
              </a:lnSpc>
              <a:spcBef>
                <a:spcPts val="1320"/>
              </a:spcBef>
              <a:spcAft>
                <a:spcPts val="0"/>
              </a:spcAft>
              <a:buSzPts val="6600"/>
              <a:buNone/>
              <a:defRPr sz="6600">
                <a:solidFill>
                  <a:schemeClr val="lt1"/>
                </a:solidFill>
                <a:latin typeface="Montserrat Black"/>
                <a:ea typeface="Montserrat Black"/>
                <a:cs typeface="Montserrat Black"/>
                <a:sym typeface="Montserrat Black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8_Blank">
  <p:cSld name="8_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20"/>
          <p:cNvPicPr preferRelativeResize="0"/>
          <p:nvPr/>
        </p:nvPicPr>
        <p:blipFill rotWithShape="1">
          <a:blip r:embed="rId2">
            <a:alphaModFix/>
          </a:blip>
          <a:srcRect t="10020" b="10017"/>
          <a:stretch/>
        </p:blipFill>
        <p:spPr>
          <a:xfrm>
            <a:off x="0" y="-1"/>
            <a:ext cx="5717894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20"/>
          <p:cNvSpPr txBox="1">
            <a:spLocks noGrp="1"/>
          </p:cNvSpPr>
          <p:nvPr>
            <p:ph type="body" idx="1"/>
          </p:nvPr>
        </p:nvSpPr>
        <p:spPr>
          <a:xfrm>
            <a:off x="4441592" y="-1"/>
            <a:ext cx="7750408" cy="6858001"/>
          </a:xfrm>
          <a:prstGeom prst="rect">
            <a:avLst/>
          </a:prstGeom>
          <a:solidFill>
            <a:srgbClr val="37AF4B"/>
          </a:solidFill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1371600" tIns="45700" rIns="91425" bIns="45700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marL="914400" lvl="1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2pPr>
            <a:lvl3pPr marL="1371600" lvl="2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3pPr>
            <a:lvl4pPr marL="1828800" lvl="3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4pPr>
            <a:lvl5pPr marL="2286000" lvl="4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5pPr>
            <a:lvl6pPr marL="2743200" lvl="5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pic>
        <p:nvPicPr>
          <p:cNvPr id="75" name="Google Shape;75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0179" y="300293"/>
            <a:ext cx="2970096" cy="660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E2E2E2"/>
            </a:gs>
            <a:gs pos="100000">
              <a:srgbClr val="FBFBFB"/>
            </a:gs>
          </a:gsLst>
          <a:lin ang="5400000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1"/>
          <p:cNvSpPr txBox="1"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Montserrat"/>
              <a:buNone/>
              <a:defRPr sz="4000" b="1" i="0" u="none" strike="noStrike" cap="none">
                <a:solidFill>
                  <a:srgbClr val="FEFEFE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1"/>
          <p:cNvSpPr txBox="1"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marR="0" lvl="0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914400" marR="0" lvl="1" indent="-3302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sz="16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sz="14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sz="12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2" name="Google Shape;12;p11"/>
          <p:cNvSpPr txBox="1">
            <a:spLocks noGrp="1"/>
          </p:cNvSpPr>
          <p:nvPr>
            <p:ph type="ftr" idx="11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3" name="Google Shape;13;p11"/>
          <p:cNvSpPr txBox="1">
            <a:spLocks noGrp="1"/>
          </p:cNvSpPr>
          <p:nvPr>
            <p:ph type="dt" idx="10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endParaRPr/>
          </a:p>
        </p:txBody>
      </p:sp>
      <p:sp>
        <p:nvSpPr>
          <p:cNvPr id="14" name="Google Shape;14;p11"/>
          <p:cNvSpPr txBox="1">
            <a:spLocks noGrp="1"/>
          </p:cNvSpPr>
          <p:nvPr>
            <p:ph type="sldNum" idx="12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10800" anchor="b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accen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70fe33fa3_0_0"/>
          <p:cNvSpPr txBox="1"/>
          <p:nvPr/>
        </p:nvSpPr>
        <p:spPr>
          <a:xfrm>
            <a:off x="2920363" y="1737045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NT</a:t>
            </a:r>
            <a:endParaRPr sz="700" dirty="0"/>
          </a:p>
        </p:txBody>
      </p:sp>
      <p:sp>
        <p:nvSpPr>
          <p:cNvPr id="167" name="Google Shape;167;g2970fe33fa3_0_0"/>
          <p:cNvSpPr txBox="1"/>
          <p:nvPr/>
        </p:nvSpPr>
        <p:spPr>
          <a:xfrm>
            <a:off x="2918950" y="3454486"/>
            <a:ext cx="4517020" cy="6422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Prometheus-Grafana</a:t>
            </a:r>
            <a:endParaRPr lang="en-US" sz="2700" b="1" dirty="0">
              <a:solidFill>
                <a:srgbClr val="41404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g2970fe33fa3_0_0"/>
          <p:cNvSpPr txBox="1"/>
          <p:nvPr/>
        </p:nvSpPr>
        <p:spPr>
          <a:xfrm>
            <a:off x="2920363" y="963744"/>
            <a:ext cx="4092000" cy="789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06</a:t>
            </a: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.0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  <a:r>
              <a:rPr lang="en-US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.202</a:t>
            </a:r>
            <a:r>
              <a:rPr lang="tr-TR" sz="4800" b="1" i="0" u="none" strike="noStrike" cap="none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5</a:t>
            </a:r>
          </a:p>
        </p:txBody>
      </p:sp>
      <p:sp>
        <p:nvSpPr>
          <p:cNvPr id="169" name="Google Shape;169;g2970fe33fa3_0_0"/>
          <p:cNvSpPr txBox="1"/>
          <p:nvPr/>
        </p:nvSpPr>
        <p:spPr>
          <a:xfrm>
            <a:off x="2939413" y="2487352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Devops</a:t>
            </a:r>
            <a:endParaRPr sz="700"/>
          </a:p>
        </p:txBody>
      </p:sp>
      <p:sp>
        <p:nvSpPr>
          <p:cNvPr id="170" name="Google Shape;170;g2970fe33fa3_0_0"/>
          <p:cNvSpPr txBox="1"/>
          <p:nvPr/>
        </p:nvSpPr>
        <p:spPr>
          <a:xfrm>
            <a:off x="2920375" y="4826525"/>
            <a:ext cx="40920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B </a:t>
            </a:r>
            <a:r>
              <a:rPr lang="tr-TR" sz="4800" b="1" dirty="0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303</a:t>
            </a:r>
            <a:endParaRPr sz="700" dirty="0"/>
          </a:p>
        </p:txBody>
      </p:sp>
      <p:sp>
        <p:nvSpPr>
          <p:cNvPr id="171" name="Google Shape;171;g2970fe33fa3_0_0"/>
          <p:cNvSpPr txBox="1"/>
          <p:nvPr/>
        </p:nvSpPr>
        <p:spPr>
          <a:xfrm>
            <a:off x="9029097" y="963625"/>
            <a:ext cx="3162900" cy="79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25400" tIns="25400" rIns="25400" bIns="25400" anchor="ctr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14042"/>
              </a:buClr>
              <a:buSzPts val="4800"/>
              <a:buFont typeface="Bebas Neue"/>
              <a:buNone/>
            </a:pPr>
            <a:r>
              <a:rPr lang="en-US" sz="4800" b="1">
                <a:solidFill>
                  <a:srgbClr val="414042"/>
                </a:solidFill>
                <a:latin typeface="Bebas Neue"/>
                <a:ea typeface="Bebas Neue"/>
                <a:cs typeface="Bebas Neue"/>
                <a:sym typeface="Bebas Neue"/>
              </a:rPr>
              <a:t>AWS-DevOps</a:t>
            </a:r>
            <a:endParaRPr sz="7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Terminology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8"/>
            <a:ext cx="11438313" cy="5488122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Prometheus Server</a:t>
            </a:r>
            <a:r>
              <a:rPr lang="en-US" sz="2400" b="0" i="0" u="none" strike="noStrike" baseline="0" dirty="0">
                <a:latin typeface="Montserrat "/>
              </a:rPr>
              <a:t>: The main server that scrapes and stores the scraped metrics in a time series database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Time-series Database: </a:t>
            </a:r>
            <a:r>
              <a:rPr lang="en-US" sz="2400" b="0" i="0" u="none" strike="noStrike" baseline="0" dirty="0">
                <a:latin typeface="Montserrat "/>
              </a:rPr>
              <a:t>Designed to store data that changes with </a:t>
            </a:r>
            <a:r>
              <a:rPr lang="tr-TR" sz="2400" b="0" i="0" u="none" strike="noStrike" baseline="0" dirty="0">
                <a:latin typeface="Montserrat "/>
              </a:rPr>
              <a:t>time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Scrape: </a:t>
            </a:r>
            <a:r>
              <a:rPr lang="en-US" sz="2400" b="0" i="0" u="none" strike="noStrike" baseline="0" dirty="0">
                <a:latin typeface="Montserrat "/>
              </a:rPr>
              <a:t>Prometheus server uses a pulling method to retrieve </a:t>
            </a:r>
            <a:r>
              <a:rPr lang="tr-TR" sz="2400" b="0" i="0" u="none" strike="noStrike" baseline="0" dirty="0">
                <a:latin typeface="Montserrat "/>
              </a:rPr>
              <a:t>metrics</a:t>
            </a:r>
          </a:p>
          <a:p>
            <a:pPr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Target: </a:t>
            </a:r>
            <a:r>
              <a:rPr lang="en-US" sz="2400" b="0" i="0" u="none" strike="noStrike" baseline="0" dirty="0">
                <a:latin typeface="Montserrat "/>
              </a:rPr>
              <a:t>The Prometheus server’s clients that it retrieves info from </a:t>
            </a:r>
            <a:r>
              <a:rPr lang="tr-TR" sz="2400" b="0" i="0" u="none" strike="noStrike" baseline="0" dirty="0">
                <a:latin typeface="Montserrat "/>
              </a:rPr>
              <a:t>(Linux/Windows Server, single app, db, Apache server, etc.)</a:t>
            </a:r>
            <a:endParaRPr lang="en-US" sz="2400" b="0" i="0" u="none" strike="noStrike" baseline="0" dirty="0">
              <a:latin typeface="Montserrat 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tr-TR" sz="2400" b="1" dirty="0">
                <a:latin typeface="Montserrat "/>
              </a:rPr>
              <a:t>Alert Manager</a:t>
            </a:r>
            <a:r>
              <a:rPr lang="tr-TR" sz="2400" dirty="0">
                <a:latin typeface="Montserrat "/>
              </a:rPr>
              <a:t>: Component responsible for handling alerts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dirty="0">
                <a:latin typeface="Montserrat "/>
              </a:rPr>
              <a:t>Exporter: </a:t>
            </a:r>
            <a:r>
              <a:rPr lang="en-US" sz="2400" dirty="0">
                <a:latin typeface="Montserrat "/>
              </a:rPr>
              <a:t>Target libraries that convert and export existing metrics </a:t>
            </a:r>
            <a:r>
              <a:rPr lang="tr-TR" sz="2400" dirty="0">
                <a:latin typeface="Montserrat "/>
              </a:rPr>
              <a:t>into Prometheus format</a:t>
            </a:r>
            <a:endParaRPr lang="en-US" sz="2400" dirty="0">
              <a:latin typeface="Montserrat "/>
            </a:endParaRPr>
          </a:p>
        </p:txBody>
      </p:sp>
    </p:spTree>
    <p:extLst>
      <p:ext uri="{BB962C8B-B14F-4D97-AF65-F5344CB8AC3E}">
        <p14:creationId xmlns:p14="http://schemas.microsoft.com/office/powerpoint/2010/main" val="1496301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Terminology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8"/>
            <a:ext cx="11438313" cy="54881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Instance: </a:t>
            </a:r>
            <a:r>
              <a:rPr lang="en-US" sz="2400" b="0" i="0" u="none" strike="noStrike" baseline="0" dirty="0">
                <a:latin typeface="Montserrat "/>
              </a:rPr>
              <a:t>The endpoint that is scraped, usually corresponding to a </a:t>
            </a:r>
            <a:r>
              <a:rPr lang="tr-TR" sz="2400" b="0" i="0" u="none" strike="noStrike" baseline="0" dirty="0">
                <a:latin typeface="Montserrat "/>
              </a:rPr>
              <a:t>single process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Job: </a:t>
            </a:r>
            <a:r>
              <a:rPr lang="en-US" sz="2400" b="0" i="0" u="none" strike="noStrike" baseline="0" dirty="0">
                <a:latin typeface="Montserrat "/>
              </a:rPr>
              <a:t>A collection of instances with the same purpose </a:t>
            </a:r>
          </a:p>
          <a:p>
            <a:pPr marL="114300" indent="0" algn="l">
              <a:buNone/>
            </a:pPr>
            <a:r>
              <a:rPr lang="en-US" sz="2400" b="0" i="0" u="none" strike="noStrike" baseline="0" dirty="0">
                <a:latin typeface="Montserrat "/>
              </a:rPr>
              <a:t>For example, an API server job with four replicated instances: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tr-TR" sz="2400" b="0" i="0" u="none" strike="noStrike" baseline="0" dirty="0">
                <a:latin typeface="Montserrat "/>
              </a:rPr>
              <a:t> job: api-server</a:t>
            </a:r>
          </a:p>
          <a:p>
            <a:pPr marL="1147763" indent="-631825" algn="l">
              <a:buNone/>
            </a:pPr>
            <a:r>
              <a:rPr lang="en-US" sz="2400" b="0" i="0" u="none" strike="noStrike" baseline="0" dirty="0">
                <a:latin typeface="Montserrat "/>
              </a:rPr>
              <a:t> </a:t>
            </a:r>
            <a:r>
              <a:rPr lang="tr-TR" sz="2400" b="0" i="0" u="none" strike="noStrike" baseline="0" dirty="0">
                <a:latin typeface="Montserrat "/>
              </a:rPr>
              <a:t>instance 1: 1.2.3.4:5670</a:t>
            </a:r>
          </a:p>
          <a:p>
            <a:pPr marL="1147763" indent="-631825" algn="l">
              <a:buNone/>
            </a:pPr>
            <a:r>
              <a:rPr lang="tr-TR" sz="2400" b="0" i="0" u="none" strike="noStrike" baseline="0" dirty="0">
                <a:latin typeface="Montserrat "/>
              </a:rPr>
              <a:t> instance 2: 1.2.3.4:5671</a:t>
            </a:r>
          </a:p>
          <a:p>
            <a:pPr marL="1147763" indent="-631825" algn="l">
              <a:buNone/>
            </a:pPr>
            <a:r>
              <a:rPr lang="tr-TR" sz="2400" b="0" i="0" u="none" strike="noStrike" baseline="0" dirty="0">
                <a:latin typeface="Montserrat "/>
              </a:rPr>
              <a:t> instance 3: 5.6.7.8:5670</a:t>
            </a:r>
          </a:p>
          <a:p>
            <a:pPr marL="1147763" indent="-631825" algn="l">
              <a:buNone/>
            </a:pPr>
            <a:r>
              <a:rPr lang="tr-TR" sz="2400" b="0" i="0" u="none" strike="noStrike" baseline="0" dirty="0">
                <a:latin typeface="Montserrat "/>
              </a:rPr>
              <a:t> instance 4: 5.6.7.8:5671</a:t>
            </a:r>
            <a:endParaRPr lang="en-US" sz="2400" dirty="0">
              <a:latin typeface="Montserrat "/>
            </a:endParaRPr>
          </a:p>
        </p:txBody>
      </p:sp>
    </p:spTree>
    <p:extLst>
      <p:ext uri="{BB962C8B-B14F-4D97-AF65-F5344CB8AC3E}">
        <p14:creationId xmlns:p14="http://schemas.microsoft.com/office/powerpoint/2010/main" val="21530259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Terminology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8"/>
            <a:ext cx="11438313" cy="5488122"/>
          </a:xfrm>
        </p:spPr>
        <p:txBody>
          <a:bodyPr>
            <a:norm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Montserrat "/>
              </a:rPr>
              <a:t>Prometheus pulls (</a:t>
            </a:r>
            <a:r>
              <a:rPr lang="en-US" sz="2400" b="1" i="0" u="none" strike="noStrike" baseline="0" dirty="0">
                <a:latin typeface="Montserrat "/>
              </a:rPr>
              <a:t>scrape</a:t>
            </a:r>
            <a:r>
              <a:rPr lang="en-US" sz="2400" b="0" i="0" u="none" strike="noStrike" baseline="0" dirty="0">
                <a:latin typeface="Montserrat "/>
              </a:rPr>
              <a:t>) metrics from a client (</a:t>
            </a:r>
            <a:r>
              <a:rPr lang="en-US" sz="2400" b="1" i="0" u="none" strike="noStrike" baseline="0" dirty="0">
                <a:latin typeface="Montserrat "/>
              </a:rPr>
              <a:t>target</a:t>
            </a:r>
            <a:r>
              <a:rPr lang="en-US" sz="2400" b="0" i="0" u="none" strike="noStrike" baseline="0" dirty="0">
                <a:latin typeface="Montserrat "/>
              </a:rPr>
              <a:t>) over </a:t>
            </a:r>
            <a:r>
              <a:rPr lang="en-US" sz="2400" b="1" i="0" u="none" strike="noStrike" baseline="0" dirty="0">
                <a:latin typeface="Montserrat "/>
              </a:rPr>
              <a:t>http </a:t>
            </a:r>
            <a:r>
              <a:rPr lang="en-US" sz="2400" b="0" i="0" u="none" strike="noStrike" baseline="0" dirty="0">
                <a:latin typeface="Montserrat "/>
              </a:rPr>
              <a:t>and places the data into its </a:t>
            </a:r>
            <a:r>
              <a:rPr lang="en-US" sz="2400" b="1" i="0" u="none" strike="noStrike" baseline="0" dirty="0">
                <a:latin typeface="Montserrat "/>
              </a:rPr>
              <a:t>time series database </a:t>
            </a:r>
            <a:r>
              <a:rPr lang="en-US" sz="2400" b="0" i="0" u="none" strike="noStrike" baseline="0" dirty="0">
                <a:latin typeface="Montserrat "/>
              </a:rPr>
              <a:t>that you can query using its own query language: </a:t>
            </a:r>
            <a:r>
              <a:rPr lang="en-US" sz="2400" b="1" i="0" u="none" strike="noStrike" baseline="0" dirty="0" err="1">
                <a:latin typeface="Montserrat "/>
              </a:rPr>
              <a:t>promQL</a:t>
            </a:r>
            <a:r>
              <a:rPr lang="en-US" sz="2400" b="1" i="0" u="none" strike="noStrike" baseline="0" dirty="0">
                <a:latin typeface="Montserrat "/>
              </a:rPr>
              <a:t> 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Montserrat "/>
              </a:rPr>
              <a:t>Prometheus uses “</a:t>
            </a:r>
            <a:r>
              <a:rPr lang="en-US" sz="2400" b="1" i="0" u="none" strike="noStrike" baseline="0" dirty="0">
                <a:latin typeface="Montserrat "/>
              </a:rPr>
              <a:t>exporters</a:t>
            </a:r>
            <a:r>
              <a:rPr lang="en-US" sz="2400" b="0" i="0" u="none" strike="noStrike" baseline="0" dirty="0">
                <a:latin typeface="Montserrat "/>
              </a:rPr>
              <a:t>” that are installed/configured on the clients in order to convert and expose their metrics in a </a:t>
            </a:r>
            <a:r>
              <a:rPr lang="tr-TR" sz="2400" b="0" i="0" u="none" strike="noStrike" baseline="0" dirty="0">
                <a:latin typeface="Montserrat "/>
              </a:rPr>
              <a:t>Prometheus format</a:t>
            </a:r>
            <a:endParaRPr lang="en-US" sz="2400" b="0" i="0" u="none" strike="noStrike" baseline="0" dirty="0">
              <a:latin typeface="Montserrat "/>
            </a:endParaRP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Montserrat "/>
              </a:rPr>
              <a:t>The </a:t>
            </a:r>
            <a:r>
              <a:rPr lang="en-US" sz="2400" b="1" i="0" u="none" strike="noStrike" baseline="0" dirty="0" err="1">
                <a:latin typeface="Montserrat "/>
              </a:rPr>
              <a:t>AlertManager</a:t>
            </a:r>
            <a:r>
              <a:rPr lang="en-US" sz="2400" b="1" i="0" u="none" strike="noStrike" baseline="0" dirty="0">
                <a:latin typeface="Montserrat "/>
              </a:rPr>
              <a:t> </a:t>
            </a:r>
            <a:r>
              <a:rPr lang="en-US" sz="2400" b="0" i="0" u="none" strike="noStrike" baseline="0" dirty="0">
                <a:latin typeface="Montserrat "/>
              </a:rPr>
              <a:t>receives metrics from the Prometheus server, makes sense of the metrics and then forwards an alert to the chosen notification system</a:t>
            </a:r>
            <a:endParaRPr lang="en-US" sz="2400" dirty="0">
              <a:latin typeface="Montserrat "/>
            </a:endParaRPr>
          </a:p>
        </p:txBody>
      </p:sp>
    </p:spTree>
    <p:extLst>
      <p:ext uri="{BB962C8B-B14F-4D97-AF65-F5344CB8AC3E}">
        <p14:creationId xmlns:p14="http://schemas.microsoft.com/office/powerpoint/2010/main" val="33485826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How Prometheus works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7"/>
            <a:ext cx="11438313" cy="143566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Montserrat "/>
              </a:rPr>
              <a:t>Prometheus server monitors </a:t>
            </a:r>
            <a:r>
              <a:rPr lang="en-US" sz="2400" b="1" i="0" u="none" strike="noStrike" baseline="0" dirty="0">
                <a:latin typeface="Montserrat "/>
              </a:rPr>
              <a:t>targets </a:t>
            </a:r>
            <a:r>
              <a:rPr lang="en-US" sz="2400" b="0" i="0" u="none" strike="noStrike" baseline="0" dirty="0">
                <a:latin typeface="Montserrat "/>
              </a:rPr>
              <a:t>and each target has </a:t>
            </a:r>
            <a:r>
              <a:rPr lang="tr-TR" sz="2400" b="1" i="0" u="none" strike="noStrike" baseline="0" dirty="0">
                <a:latin typeface="Montserrat "/>
              </a:rPr>
              <a:t>metrics </a:t>
            </a:r>
            <a:r>
              <a:rPr lang="tr-TR" sz="2400" b="0" i="0" u="none" strike="noStrike" baseline="0" dirty="0">
                <a:latin typeface="Montserrat "/>
              </a:rPr>
              <a:t>that are monitored.</a:t>
            </a:r>
            <a:endParaRPr lang="en-US" sz="2400" dirty="0">
              <a:latin typeface="Montserrat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E61C8-F9E8-5F27-60C5-4C5857582D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9913" y="2709631"/>
            <a:ext cx="10136159" cy="2845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82242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How Prometheus works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7"/>
            <a:ext cx="11438313" cy="143566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0" i="0" u="none" strike="noStrike" baseline="0" dirty="0">
                <a:latin typeface="Montserrat "/>
              </a:rPr>
              <a:t>Prometheus stores metrics as human-readable text-based format</a:t>
            </a:r>
            <a:endParaRPr lang="en-US" sz="2400" dirty="0">
              <a:latin typeface="Montserrat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6BD649-F053-E4A8-5258-A92828EB69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5048" y="2144853"/>
            <a:ext cx="7328582" cy="4272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00388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Metric Types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7"/>
            <a:ext cx="11438313" cy="143566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Counter</a:t>
            </a:r>
            <a:r>
              <a:rPr lang="en-US" sz="2400" b="0" i="0" u="none" strike="noStrike" baseline="0" dirty="0">
                <a:latin typeface="Montserrat "/>
              </a:rPr>
              <a:t>: used for any value that </a:t>
            </a:r>
            <a:r>
              <a:rPr lang="en-US" sz="2400" b="1" i="0" u="none" strike="noStrike" baseline="0" dirty="0">
                <a:latin typeface="Montserrat "/>
              </a:rPr>
              <a:t>increases</a:t>
            </a:r>
            <a:r>
              <a:rPr lang="en-US" sz="2400" b="0" i="0" u="none" strike="noStrike" baseline="0" dirty="0">
                <a:latin typeface="Montserrat "/>
              </a:rPr>
              <a:t>, such as a request count or error count</a:t>
            </a:r>
            <a:endParaRPr lang="en-US" sz="2400" dirty="0">
              <a:latin typeface="Montserrat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EE941AD-5553-9EE3-2950-E7C4F3EA8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0150" y="2896999"/>
            <a:ext cx="9820269" cy="345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9896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Metric Types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7"/>
            <a:ext cx="11438313" cy="143566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Gauge: </a:t>
            </a:r>
            <a:r>
              <a:rPr lang="en-US" sz="2400" b="0" i="0" u="none" strike="noStrike" baseline="0" dirty="0">
                <a:latin typeface="Montserrat "/>
              </a:rPr>
              <a:t>used for values that </a:t>
            </a:r>
            <a:r>
              <a:rPr lang="en-US" sz="2400" b="1" i="0" u="none" strike="noStrike" baseline="0" dirty="0">
                <a:latin typeface="Montserrat "/>
              </a:rPr>
              <a:t>go down as well as up</a:t>
            </a:r>
            <a:r>
              <a:rPr lang="en-US" sz="2400" b="0" i="0" u="none" strike="noStrike" baseline="0" dirty="0">
                <a:latin typeface="Montserrat "/>
              </a:rPr>
              <a:t>, such as current memory usage or the number of items in a queue or the number of </a:t>
            </a:r>
            <a:r>
              <a:rPr lang="tr-TR" sz="2400" b="0" i="0" u="none" strike="noStrike" baseline="0" dirty="0">
                <a:latin typeface="Montserrat "/>
              </a:rPr>
              <a:t>requests in progress</a:t>
            </a:r>
            <a:endParaRPr lang="en-US" sz="2400" dirty="0">
              <a:latin typeface="Montserrat 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8F6269-3F72-89BE-3401-2B5E087AB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01" y="2746671"/>
            <a:ext cx="10930398" cy="3471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71735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Metric Types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7"/>
            <a:ext cx="11438313" cy="1435667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400" b="1" i="0" u="none" strike="noStrike" baseline="0" dirty="0">
                <a:latin typeface="Montserrat "/>
              </a:rPr>
              <a:t>Histogram/Summary: </a:t>
            </a:r>
            <a:r>
              <a:rPr lang="en-US" sz="2400" i="0" u="none" strike="noStrike" baseline="0" dirty="0">
                <a:latin typeface="Montserrat "/>
              </a:rPr>
              <a:t>measure the frequency of value observations. It tracks how long something takes or how big such as the size of a request.</a:t>
            </a:r>
            <a:endParaRPr lang="en-US" sz="2400" dirty="0">
              <a:latin typeface="Montserrat 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82698B-12B8-8F7A-3604-D4AF24B4B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940" y="2576944"/>
            <a:ext cx="10788708" cy="3656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64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Configuring Prometheus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82138" y="1141278"/>
            <a:ext cx="11438313" cy="742950"/>
          </a:xfrm>
        </p:spPr>
        <p:txBody>
          <a:bodyPr>
            <a:noAutofit/>
          </a:bodyPr>
          <a:lstStyle/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Raleway-Regular"/>
              </a:rPr>
              <a:t>Prometheus comes with a sample configuration file</a:t>
            </a:r>
            <a:endParaRPr lang="en-US" sz="2800" dirty="0">
              <a:latin typeface="Montserrat 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04BB1D-F268-C1E2-ABB2-FB3856E5C9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5127" y="2053956"/>
            <a:ext cx="7536873" cy="445599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87092AD-A14A-5820-AFB0-49466EC77A2F}"/>
              </a:ext>
            </a:extLst>
          </p:cNvPr>
          <p:cNvSpPr txBox="1"/>
          <p:nvPr/>
        </p:nvSpPr>
        <p:spPr>
          <a:xfrm>
            <a:off x="482138" y="2460567"/>
            <a:ext cx="417298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2400" b="0" i="0" u="none" strike="noStrike" baseline="0" dirty="0">
                <a:latin typeface="Montserrat "/>
              </a:rPr>
              <a:t>at which interval targets will </a:t>
            </a:r>
            <a:r>
              <a:rPr lang="tr-TR" sz="2400" b="0" i="0" u="none" strike="noStrike" baseline="0" dirty="0">
                <a:latin typeface="Montserrat "/>
              </a:rPr>
              <a:t>be scraped</a:t>
            </a:r>
          </a:p>
          <a:p>
            <a:pPr algn="l"/>
            <a:endParaRPr lang="en-US" sz="2400" b="0" i="0" u="none" strike="noStrike" baseline="0" dirty="0">
              <a:latin typeface="Montserrat "/>
            </a:endParaRPr>
          </a:p>
          <a:p>
            <a:pPr algn="l"/>
            <a:endParaRPr lang="en-US" sz="2400" b="0" i="0" u="none" strike="noStrike" baseline="0" dirty="0">
              <a:latin typeface="Montserrat "/>
            </a:endParaRPr>
          </a:p>
          <a:p>
            <a:pPr algn="l"/>
            <a:endParaRPr lang="en-US" sz="2400" dirty="0">
              <a:latin typeface="Montserrat "/>
            </a:endParaRPr>
          </a:p>
          <a:p>
            <a:pPr algn="l"/>
            <a:r>
              <a:rPr lang="tr-TR" sz="2400" b="0" i="0" u="none" strike="noStrike" baseline="0" dirty="0">
                <a:latin typeface="Montserrat "/>
              </a:rPr>
              <a:t>rules for gathering metric</a:t>
            </a:r>
            <a:r>
              <a:rPr lang="en-US" sz="2400" b="0" i="0" u="none" strike="noStrike" baseline="0" dirty="0">
                <a:latin typeface="Montserrat "/>
              </a:rPr>
              <a:t> </a:t>
            </a:r>
            <a:r>
              <a:rPr lang="tr-TR" sz="2400" b="0" i="0" u="none" strike="noStrike" baseline="0" dirty="0">
                <a:latin typeface="Montserrat "/>
              </a:rPr>
              <a:t>values or creating alerts</a:t>
            </a:r>
            <a:r>
              <a:rPr lang="en-US" sz="2400" b="0" i="0" u="none" strike="noStrike" baseline="0" dirty="0">
                <a:latin typeface="Montserrat "/>
              </a:rPr>
              <a:t> </a:t>
            </a:r>
          </a:p>
          <a:p>
            <a:pPr algn="l"/>
            <a:endParaRPr lang="en-US" sz="2400" b="0" i="0" u="none" strike="noStrike" baseline="0" dirty="0">
              <a:latin typeface="Montserrat "/>
            </a:endParaRPr>
          </a:p>
          <a:p>
            <a:pPr algn="l"/>
            <a:r>
              <a:rPr lang="tr-TR" sz="2400" b="0" i="0" u="none" strike="noStrike" baseline="0" dirty="0">
                <a:latin typeface="Montserrat "/>
              </a:rPr>
              <a:t>Resources that</a:t>
            </a:r>
            <a:r>
              <a:rPr lang="en-US" sz="2400" b="0" i="0" u="none" strike="noStrike" baseline="0" dirty="0">
                <a:latin typeface="Montserrat "/>
              </a:rPr>
              <a:t> </a:t>
            </a:r>
            <a:r>
              <a:rPr lang="tr-TR" sz="2400" b="0" i="0" u="none" strike="noStrike" baseline="0" dirty="0">
                <a:latin typeface="Montserrat "/>
              </a:rPr>
              <a:t>Prometheus</a:t>
            </a:r>
            <a:r>
              <a:rPr lang="en-US" sz="2400" dirty="0">
                <a:latin typeface="Montserrat "/>
              </a:rPr>
              <a:t> </a:t>
            </a:r>
            <a:r>
              <a:rPr lang="tr-TR" sz="2400" b="0" i="0" u="none" strike="noStrike" baseline="0" dirty="0">
                <a:latin typeface="Montserrat "/>
              </a:rPr>
              <a:t>monitors</a:t>
            </a:r>
            <a:endParaRPr lang="tr-TR" sz="2400" dirty="0">
              <a:latin typeface="Montserrat "/>
            </a:endParaRPr>
          </a:p>
        </p:txBody>
      </p:sp>
    </p:spTree>
    <p:extLst>
      <p:ext uri="{BB962C8B-B14F-4D97-AF65-F5344CB8AC3E}">
        <p14:creationId xmlns:p14="http://schemas.microsoft.com/office/powerpoint/2010/main" val="33298119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70fe33fa3_0_64"/>
          <p:cNvSpPr txBox="1">
            <a:spLocks noGrp="1"/>
          </p:cNvSpPr>
          <p:nvPr>
            <p:ph type="body" idx="1"/>
          </p:nvPr>
        </p:nvSpPr>
        <p:spPr>
          <a:xfrm>
            <a:off x="978494" y="2415396"/>
            <a:ext cx="10615407" cy="196682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92500"/>
          </a:bodyPr>
          <a:lstStyle/>
          <a:p>
            <a:pPr marL="0" indent="0"/>
            <a:r>
              <a:rPr lang="en-US" sz="8800" spc="225" dirty="0"/>
              <a:t>What is Grafana?</a:t>
            </a:r>
          </a:p>
        </p:txBody>
      </p:sp>
    </p:spTree>
    <p:extLst>
      <p:ext uri="{BB962C8B-B14F-4D97-AF65-F5344CB8AC3E}">
        <p14:creationId xmlns:p14="http://schemas.microsoft.com/office/powerpoint/2010/main" val="331684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70fe33fa3_0_64"/>
          <p:cNvSpPr txBox="1">
            <a:spLocks noGrp="1"/>
          </p:cNvSpPr>
          <p:nvPr>
            <p:ph type="body" idx="1"/>
          </p:nvPr>
        </p:nvSpPr>
        <p:spPr>
          <a:xfrm>
            <a:off x="978494" y="2415396"/>
            <a:ext cx="10615407" cy="196682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indent="0"/>
            <a:r>
              <a:rPr lang="en-US" sz="8800" spc="225" dirty="0"/>
              <a:t>Monitoring: What it is &amp; why to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What is </a:t>
            </a:r>
            <a:r>
              <a:rPr lang="en-US" sz="3200" spc="225" dirty="0"/>
              <a:t>Grafana</a:t>
            </a:r>
            <a:r>
              <a:rPr lang="en-US" spc="135" dirty="0"/>
              <a:t>?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141278"/>
            <a:ext cx="7539462" cy="4824093"/>
          </a:xfrm>
        </p:spPr>
        <p:txBody>
          <a:bodyPr>
            <a:normAutofit/>
          </a:bodyPr>
          <a:lstStyle/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0" i="0" dirty="0">
                <a:solidFill>
                  <a:srgbClr val="0F0F0F"/>
                </a:solidFill>
                <a:effectLst/>
                <a:latin typeface="Söhne"/>
              </a:rPr>
              <a:t>Grafana is an open-source analytics and interactive visualization web application.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600" b="0" i="0" dirty="0">
                <a:solidFill>
                  <a:srgbClr val="0F0F0F"/>
                </a:solidFill>
                <a:effectLst/>
                <a:latin typeface="Söhne"/>
              </a:rPr>
              <a:t>It provides charts, graphs, and alerts for the web when connected to supported data sources.</a:t>
            </a:r>
            <a:endParaRPr kumimoji="0" lang="en-US" sz="2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</p:txBody>
      </p:sp>
      <p:pic>
        <p:nvPicPr>
          <p:cNvPr id="1026" name="Picture 2" descr="Grafana - Wikipedia">
            <a:extLst>
              <a:ext uri="{FF2B5EF4-FFF2-40B4-BE49-F238E27FC236}">
                <a16:creationId xmlns:a16="http://schemas.microsoft.com/office/drawing/2014/main" id="{F508C369-A5A4-4378-976E-404513FDF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3757" y="2076309"/>
            <a:ext cx="2927692" cy="29936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68348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70fe33fa3_0_69"/>
          <p:cNvSpPr txBox="1">
            <a:spLocks noGrp="1"/>
          </p:cNvSpPr>
          <p:nvPr>
            <p:ph type="body" idx="1"/>
          </p:nvPr>
        </p:nvSpPr>
        <p:spPr>
          <a:xfrm>
            <a:off x="1079500" y="2690018"/>
            <a:ext cx="10032900" cy="16305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lnSpcReduction="10000"/>
          </a:bodyPr>
          <a:lstStyle/>
          <a:p>
            <a:pPr marL="0" lvl="0" indent="0" algn="ctr" rtl="0">
              <a:spcBef>
                <a:spcPts val="176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g2970fe33fa3_0_6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9725" y="522075"/>
            <a:ext cx="11464351" cy="6051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/>
            <a:r>
              <a:rPr lang="en-US" sz="3200" spc="225" dirty="0"/>
              <a:t>Monitoring: What it is &amp; why 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141278"/>
            <a:ext cx="11058525" cy="5309398"/>
          </a:xfrm>
        </p:spPr>
        <p:txBody>
          <a:bodyPr>
            <a:noAutofit/>
          </a:bodyPr>
          <a:lstStyle/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Monitoring is watching</a:t>
            </a:r>
            <a:r>
              <a:rPr kumimoji="0" lang="en-US" sz="160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 It's like keeping an eye on your computer systems to see how they're doing.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Collect data</a:t>
            </a:r>
            <a:r>
              <a:rPr kumimoji="0" lang="en-US" sz="160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 Monitoring gathers data about how fast a system is running, if there are errors, and other important info.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Get alerts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 It can tell you when something goes wrong, often before it becomes a bigger problem.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Make decisions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 The information helps you decide when to upgrade, fix, or change things to keep systems healthy.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Improve performance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 By understanding data from monitoring, you can make systems faster and more reliable.</a:t>
            </a:r>
          </a:p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Secure and comply</a:t>
            </a:r>
            <a:r>
              <a:rPr kumimoji="0" lang="en-US" sz="16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"/>
                <a:ea typeface="+mn-ea"/>
                <a:cs typeface="Aldhabi" panose="01000000000000000000" pitchFamily="2" charset="-78"/>
              </a:rPr>
              <a:t>: Helps make sure your systems are secure and meet rules set by companies.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"/>
              <a:ea typeface="+mn-ea"/>
              <a:cs typeface="Aldhabi" panose="010000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3711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/>
            <a:r>
              <a:rPr lang="en-US" sz="3200" spc="225" dirty="0"/>
              <a:t>Monitoring: What it is &amp; why 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9248" y="1475865"/>
            <a:ext cx="6408766" cy="3663478"/>
          </a:xfrm>
        </p:spPr>
        <p:txBody>
          <a:bodyPr>
            <a:noAutofit/>
          </a:bodyPr>
          <a:lstStyle/>
          <a:p>
            <a:pPr marL="114300" indent="0" algn="l">
              <a:buNone/>
            </a:pPr>
            <a:r>
              <a:rPr lang="en-US" sz="2800" b="0" i="0" u="none" strike="noStrike" baseline="0" dirty="0">
                <a:latin typeface="Montserrat "/>
              </a:rPr>
              <a:t>Ensure that a system or service is: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Montserrat "/>
              </a:rPr>
              <a:t> Available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Montserrat "/>
              </a:rPr>
              <a:t> Fast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Montserrat "/>
              </a:rPr>
              <a:t> Correct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Montserrat "/>
              </a:rPr>
              <a:t> Efficient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Montserrat "/>
              </a:rPr>
              <a:t> etc.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"/>
              <a:ea typeface="+mn-ea"/>
              <a:cs typeface="Aldhabi" panose="01000000000000000000" pitchFamily="2" charset="-78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FAA8253-FF02-1B8F-F1F3-DEE3E026FE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4015" y="3159446"/>
            <a:ext cx="6818366" cy="33154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1546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/>
            <a:r>
              <a:rPr lang="en-US" sz="3200" spc="225" dirty="0"/>
              <a:t>Monitoring: What it is &amp; why to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669" y="1126731"/>
            <a:ext cx="10814513" cy="3663478"/>
          </a:xfrm>
        </p:spPr>
        <p:txBody>
          <a:bodyPr>
            <a:noAutofit/>
          </a:bodyPr>
          <a:lstStyle/>
          <a:p>
            <a:pPr marL="114300" indent="0" algn="l">
              <a:buNone/>
            </a:pPr>
            <a:r>
              <a:rPr lang="tr-TR" sz="2800" b="0" i="0" u="none" strike="noStrike" baseline="0" dirty="0">
                <a:latin typeface="Raleway-Regular"/>
              </a:rPr>
              <a:t>Potential Problems: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sz="2800" b="0" i="0" u="none" strike="noStrike" baseline="0" dirty="0">
                <a:latin typeface="ArialMT" pitchFamily="2" charset="0"/>
              </a:rPr>
              <a:t> </a:t>
            </a:r>
            <a:r>
              <a:rPr lang="tr-TR" sz="2800" b="0" i="0" u="none" strike="noStrike" baseline="0" dirty="0">
                <a:latin typeface="Raleway-Regular"/>
              </a:rPr>
              <a:t>Disk full</a:t>
            </a:r>
            <a:r>
              <a:rPr lang="en-US" sz="2800" b="0" i="0" u="none" strike="noStrike" baseline="0" dirty="0">
                <a:latin typeface="Raleway-Regular"/>
              </a:rPr>
              <a:t>			</a:t>
            </a:r>
            <a:r>
              <a:rPr lang="tr-TR" sz="2800" b="0" i="0" u="none" strike="noStrike" baseline="0" dirty="0">
                <a:latin typeface="Raleway-Regular"/>
              </a:rPr>
              <a:t> no new data stored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sz="2800" b="0" i="0" u="none" strike="noStrike" baseline="0" dirty="0">
                <a:latin typeface="ArialMT" pitchFamily="2" charset="0"/>
              </a:rPr>
              <a:t> </a:t>
            </a:r>
            <a:r>
              <a:rPr lang="tr-TR" sz="2800" b="0" i="0" u="none" strike="noStrike" baseline="0" dirty="0">
                <a:latin typeface="Raleway-Regular"/>
              </a:rPr>
              <a:t>Software</a:t>
            </a:r>
            <a:r>
              <a:rPr lang="en-US" sz="2800" b="0" i="0" u="none" strike="noStrike" baseline="0" dirty="0">
                <a:latin typeface="Raleway-Regular"/>
              </a:rPr>
              <a:t>			</a:t>
            </a:r>
            <a:r>
              <a:rPr lang="tr-TR" sz="2800" b="0" i="0" u="none" strike="noStrike" baseline="0" dirty="0">
                <a:latin typeface="Raleway-Regular"/>
              </a:rPr>
              <a:t> bug, request errors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tr-TR" sz="2800" b="0" i="0" u="none" strike="noStrike" baseline="0" dirty="0">
                <a:latin typeface="ArialMT" pitchFamily="2" charset="0"/>
              </a:rPr>
              <a:t> </a:t>
            </a:r>
            <a:r>
              <a:rPr lang="tr-TR" sz="2800" b="0" i="0" u="none" strike="noStrike" baseline="0" dirty="0">
                <a:latin typeface="Raleway-Regular"/>
              </a:rPr>
              <a:t>High temperature</a:t>
            </a:r>
            <a:r>
              <a:rPr lang="en-US" sz="2800" b="0" i="0" u="none" strike="noStrike" baseline="0" dirty="0">
                <a:latin typeface="Raleway-Regular"/>
              </a:rPr>
              <a:t>		</a:t>
            </a:r>
            <a:r>
              <a:rPr lang="tr-TR" sz="2800" b="0" i="0" u="none" strike="noStrike" baseline="0" dirty="0">
                <a:latin typeface="Raleway-Regular"/>
              </a:rPr>
              <a:t> hardware failure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ArialMT" pitchFamily="2" charset="0"/>
              </a:rPr>
              <a:t> </a:t>
            </a:r>
            <a:r>
              <a:rPr lang="en-US" sz="2800" b="0" i="0" u="none" strike="noStrike" baseline="0" dirty="0">
                <a:latin typeface="Raleway-Regular"/>
              </a:rPr>
              <a:t>Network outage		 services cannot communicate</a:t>
            </a:r>
          </a:p>
          <a:p>
            <a:pPr algn="l">
              <a:buFont typeface="Wingdings" panose="05000000000000000000" pitchFamily="2" charset="2"/>
              <a:buChar char="Ø"/>
            </a:pPr>
            <a:r>
              <a:rPr lang="en-US" sz="2800" b="0" i="0" u="none" strike="noStrike" baseline="0" dirty="0">
                <a:latin typeface="ArialMT" pitchFamily="2" charset="0"/>
              </a:rPr>
              <a:t> </a:t>
            </a:r>
            <a:r>
              <a:rPr lang="en-US" sz="2800" b="0" i="0" u="none" strike="noStrike" baseline="0" dirty="0">
                <a:latin typeface="Raleway-Regular"/>
              </a:rPr>
              <a:t>Low memory utilization		 money wasted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"/>
              <a:ea typeface="+mn-ea"/>
              <a:cs typeface="Aldhabi" panose="01000000000000000000" pitchFamily="2" charset="-78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1EEA767D-599B-B3A2-42DE-06B26BE8EA26}"/>
              </a:ext>
            </a:extLst>
          </p:cNvPr>
          <p:cNvSpPr/>
          <p:nvPr/>
        </p:nvSpPr>
        <p:spPr>
          <a:xfrm>
            <a:off x="2759825" y="2211184"/>
            <a:ext cx="2294313" cy="21722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60F12AB-F362-10A1-658F-41E9237EE3B6}"/>
              </a:ext>
            </a:extLst>
          </p:cNvPr>
          <p:cNvSpPr/>
          <p:nvPr/>
        </p:nvSpPr>
        <p:spPr>
          <a:xfrm>
            <a:off x="2892829" y="2681389"/>
            <a:ext cx="2161309" cy="217228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5E63221F-E212-0FE5-1515-E0DEF11AD3CD}"/>
              </a:ext>
            </a:extLst>
          </p:cNvPr>
          <p:cNvSpPr/>
          <p:nvPr/>
        </p:nvSpPr>
        <p:spPr>
          <a:xfrm>
            <a:off x="4056611" y="3102576"/>
            <a:ext cx="997527" cy="26600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D1D8453-0CF9-EF92-B727-E167AEC81117}"/>
              </a:ext>
            </a:extLst>
          </p:cNvPr>
          <p:cNvSpPr/>
          <p:nvPr/>
        </p:nvSpPr>
        <p:spPr>
          <a:xfrm>
            <a:off x="3840480" y="3605793"/>
            <a:ext cx="1213658" cy="266007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542DD85-B743-A461-5425-810559A4980E}"/>
              </a:ext>
            </a:extLst>
          </p:cNvPr>
          <p:cNvSpPr/>
          <p:nvPr/>
        </p:nvSpPr>
        <p:spPr>
          <a:xfrm>
            <a:off x="4954385" y="4072212"/>
            <a:ext cx="997527" cy="217229"/>
          </a:xfrm>
          <a:prstGeom prst="rightArrow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B840CF80-949C-2041-2AE4-9C2D17DDF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4962" y="4554435"/>
            <a:ext cx="4519772" cy="23275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2029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0" indent="0"/>
            <a:r>
              <a:rPr lang="en-US" sz="3200" spc="225" dirty="0"/>
              <a:t>Monitoring: What it is &amp; why to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72DB1FB-F70B-DAAA-FB12-D5AA1F7CF8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246" y="971550"/>
            <a:ext cx="11256829" cy="5445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2873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970fe33fa3_0_64"/>
          <p:cNvSpPr txBox="1">
            <a:spLocks noGrp="1"/>
          </p:cNvSpPr>
          <p:nvPr>
            <p:ph type="body" idx="1"/>
          </p:nvPr>
        </p:nvSpPr>
        <p:spPr>
          <a:xfrm>
            <a:off x="978494" y="2415396"/>
            <a:ext cx="10615407" cy="1966823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rmAutofit fontScale="70000" lnSpcReduction="20000"/>
          </a:bodyPr>
          <a:lstStyle/>
          <a:p>
            <a:pPr marL="0" indent="0"/>
            <a:r>
              <a:rPr lang="en-US" sz="8800" spc="225" dirty="0"/>
              <a:t>What is Prometheus?</a:t>
            </a:r>
          </a:p>
        </p:txBody>
      </p:sp>
    </p:spTree>
    <p:extLst>
      <p:ext uri="{BB962C8B-B14F-4D97-AF65-F5344CB8AC3E}">
        <p14:creationId xmlns:p14="http://schemas.microsoft.com/office/powerpoint/2010/main" val="9430691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What is Prometheus?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141278"/>
            <a:ext cx="11058525" cy="4824093"/>
          </a:xfrm>
        </p:spPr>
        <p:txBody>
          <a:bodyPr>
            <a:normAutofit fontScale="85000" lnSpcReduction="20000"/>
          </a:bodyPr>
          <a:lstStyle/>
          <a:p>
            <a:pPr marL="231775" marR="0" lvl="0" indent="0" algn="l" defTabSz="914400" rtl="0" eaLnBrk="1" fontAlgn="auto" latinLnBrk="0" hangingPunct="1">
              <a:lnSpc>
                <a:spcPct val="150000"/>
              </a:lnSpc>
              <a:spcBef>
                <a:spcPts val="149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Metrics-based </a:t>
            </a:r>
            <a:r>
              <a:rPr kumimoji="0" lang="en-US" sz="3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monitoring </a:t>
            </a:r>
            <a:r>
              <a:rPr kumimoji="0" lang="en-US" sz="3200" b="0" i="0" u="none" strike="noStrike" kern="120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&amp;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alerting</a:t>
            </a:r>
            <a:r>
              <a:rPr kumimoji="0" lang="en-US" sz="3200" b="0" i="0" u="none" strike="noStrike" kern="1200" cap="none" spc="-3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stack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4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  <a:p>
            <a:pPr marL="536575" marR="0" lvl="0" indent="-27495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536575" algn="l"/>
                <a:tab pos="537210" algn="l"/>
              </a:tabLst>
              <a:defRPr/>
            </a:pPr>
            <a:r>
              <a:rPr kumimoji="0" lang="en-US" sz="3200" b="0" i="0" u="none" strike="noStrike" kern="120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Metrics </a:t>
            </a:r>
            <a:r>
              <a:rPr kumimoji="0" lang="en-US" sz="3200" b="0" i="0" u="none" strike="noStrike" kern="120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collection </a:t>
            </a:r>
            <a:r>
              <a:rPr kumimoji="0" lang="en-US" sz="3200" b="0" i="0" u="none" strike="noStrike" kern="1200" cap="none" spc="6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and</a:t>
            </a:r>
            <a:r>
              <a:rPr kumimoji="0" lang="en-US" sz="3200" b="0" i="0" u="none" strike="noStrike" kern="1200" cap="none" spc="-2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storage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  <a:p>
            <a:pPr marL="536575" marR="0" lvl="0" indent="-27495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536575" algn="l"/>
                <a:tab pos="537210" algn="l"/>
              </a:tabLst>
              <a:defRPr/>
            </a:pPr>
            <a:r>
              <a:rPr kumimoji="0" lang="en-US" sz="3200" b="0" i="0" u="none" strike="noStrike" kern="120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Querying, </a:t>
            </a:r>
            <a:r>
              <a:rPr kumimoji="0" lang="en-US" sz="3200" b="0" i="0" u="none" strike="noStrike" kern="120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alerting,</a:t>
            </a:r>
            <a:r>
              <a:rPr kumimoji="0" lang="en-US" sz="3200" b="0" i="0" u="none" strike="noStrike" kern="1200" cap="none" spc="-1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dashboarding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  <a:p>
            <a:pPr marL="536575" marR="0" lvl="0" indent="-274955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/>
              <a:buChar char="●"/>
              <a:tabLst>
                <a:tab pos="536575" algn="l"/>
                <a:tab pos="537210" algn="l"/>
              </a:tabLst>
              <a:defRPr/>
            </a:pPr>
            <a:r>
              <a:rPr kumimoji="0" lang="en-US" sz="3200" b="0" i="0" u="none" strike="noStrike" kern="1200" cap="none" spc="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For</a:t>
            </a:r>
            <a:r>
              <a:rPr kumimoji="0" lang="en-US" sz="3200" b="0" i="0" u="none" strike="noStrike" kern="1200" cap="none" spc="-114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all</a:t>
            </a:r>
            <a:r>
              <a:rPr kumimoji="0" lang="en-US" sz="3200" b="0" i="0" u="none" strike="noStrike" kern="1200" cap="none" spc="-1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levels</a:t>
            </a:r>
            <a:r>
              <a:rPr kumimoji="0" lang="en-US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of</a:t>
            </a:r>
            <a:r>
              <a:rPr kumimoji="0" lang="en-US" sz="3200" b="0" i="0" u="none" strike="noStrike" kern="1200" cap="none" spc="-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the</a:t>
            </a:r>
            <a:r>
              <a:rPr kumimoji="0" lang="en-US" sz="3200" b="0" i="0" u="none" strike="noStrike" kern="1200" cap="none" spc="-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stack!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5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  <a:p>
            <a:pPr marL="231775" marR="2577465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1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Made</a:t>
            </a:r>
            <a:r>
              <a:rPr kumimoji="0" lang="en-US" sz="3200" b="0" i="0" u="none" strike="noStrike" kern="1200" cap="none" spc="-3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 </a:t>
            </a:r>
            <a:r>
              <a:rPr kumimoji="0" lang="en-US" sz="3200" b="0" i="0" u="none" strike="noStrike" kern="120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for </a:t>
            </a:r>
            <a:r>
              <a:rPr kumimoji="0" lang="en-US" sz="3200" b="0" i="0" u="none" strike="noStrike" kern="1200" cap="none" spc="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dynamic </a:t>
            </a:r>
            <a:r>
              <a:rPr kumimoji="0" lang="en-US" sz="3200" b="0" i="0" u="none" strike="noStrike" kern="120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ontserrat Light" pitchFamily="2" charset="0"/>
                <a:ea typeface="+mn-ea"/>
                <a:cs typeface="Aldhabi" panose="01000000000000000000" pitchFamily="2" charset="-78"/>
              </a:rPr>
              <a:t>cloud/container  environments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ontserrat Light" pitchFamily="2" charset="0"/>
              <a:ea typeface="+mn-ea"/>
              <a:cs typeface="Aldhabi" panose="01000000000000000000" pitchFamily="2" charset="-78"/>
            </a:endParaRPr>
          </a:p>
        </p:txBody>
      </p:sp>
      <p:sp>
        <p:nvSpPr>
          <p:cNvPr id="4" name="object 12">
            <a:extLst>
              <a:ext uri="{FF2B5EF4-FFF2-40B4-BE49-F238E27FC236}">
                <a16:creationId xmlns:a16="http://schemas.microsoft.com/office/drawing/2014/main" id="{BC5F4AA6-3B13-0DDA-250A-FDB52CFFFC43}"/>
              </a:ext>
            </a:extLst>
          </p:cNvPr>
          <p:cNvSpPr/>
          <p:nvPr/>
        </p:nvSpPr>
        <p:spPr>
          <a:xfrm>
            <a:off x="8665030" y="1895335"/>
            <a:ext cx="2984046" cy="293792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34705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4F9D55-DF2C-D42A-4123-ABE168610FD6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/>
          <a:lstStyle/>
          <a:p>
            <a:pPr marL="114300" indent="0" algn="just">
              <a:buNone/>
            </a:pPr>
            <a:r>
              <a:rPr lang="en-US" spc="135" dirty="0"/>
              <a:t>What is Prometheus?</a:t>
            </a:r>
            <a:endParaRPr lang="en-US" sz="3200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6CFF70C-3F17-7F30-2628-5D0502507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0" y="1141278"/>
            <a:ext cx="11058525" cy="482409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100"/>
              </a:spcBef>
              <a:buNone/>
            </a:pPr>
            <a:r>
              <a:rPr lang="en-US" sz="2400" spc="120" dirty="0">
                <a:latin typeface="Montserrat Light" pitchFamily="2" charset="0"/>
                <a:cs typeface="Trebuchet MS"/>
              </a:rPr>
              <a:t>A</a:t>
            </a:r>
            <a:r>
              <a:rPr lang="en-US" sz="2400" spc="-114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30" dirty="0">
                <a:latin typeface="Montserrat Light" pitchFamily="2" charset="0"/>
                <a:cs typeface="Trebuchet MS"/>
              </a:rPr>
              <a:t>quick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0" dirty="0">
                <a:latin typeface="Montserrat Light" pitchFamily="2" charset="0"/>
                <a:cs typeface="Trebuchet MS"/>
              </a:rPr>
              <a:t>overview</a:t>
            </a:r>
            <a:r>
              <a:rPr lang="en-US" sz="2400" spc="-10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" dirty="0">
                <a:latin typeface="Montserrat Light" pitchFamily="2" charset="0"/>
                <a:cs typeface="Trebuchet MS"/>
              </a:rPr>
              <a:t>of</a:t>
            </a:r>
            <a:r>
              <a:rPr lang="en-US" sz="2400" spc="-13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0" dirty="0">
                <a:latin typeface="Montserrat Light" pitchFamily="2" charset="0"/>
                <a:cs typeface="Trebuchet MS"/>
              </a:rPr>
              <a:t>what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45" dirty="0">
                <a:latin typeface="Montserrat Light" pitchFamily="2" charset="0"/>
                <a:cs typeface="Trebuchet MS"/>
              </a:rPr>
              <a:t>Prometheus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" dirty="0">
                <a:latin typeface="Montserrat Light" pitchFamily="2" charset="0"/>
                <a:cs typeface="Trebuchet MS"/>
              </a:rPr>
              <a:t>is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15" dirty="0">
                <a:latin typeface="Montserrat Light" pitchFamily="2" charset="0"/>
                <a:cs typeface="Trebuchet MS"/>
              </a:rPr>
              <a:t>about: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4000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  <a:tabLst>
                <a:tab pos="316865" algn="l"/>
                <a:tab pos="317500" algn="l"/>
              </a:tabLst>
            </a:pPr>
            <a:r>
              <a:rPr lang="en-US" sz="2400" b="1" spc="15" dirty="0">
                <a:latin typeface="Montserrat Light" pitchFamily="2" charset="0"/>
                <a:cs typeface="Trebuchet MS"/>
              </a:rPr>
              <a:t>Gather </a:t>
            </a:r>
            <a:r>
              <a:rPr lang="en-US" sz="2400" b="1" spc="20" dirty="0">
                <a:latin typeface="Montserrat Light" pitchFamily="2" charset="0"/>
                <a:cs typeface="Trebuchet MS"/>
              </a:rPr>
              <a:t>metrics </a:t>
            </a:r>
            <a:r>
              <a:rPr lang="en-US" sz="2400" spc="-20" dirty="0">
                <a:latin typeface="Montserrat Light" pitchFamily="2" charset="0"/>
                <a:cs typeface="Trebuchet MS"/>
              </a:rPr>
              <a:t>into</a:t>
            </a:r>
            <a:r>
              <a:rPr lang="en-US" sz="2400" spc="-29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40" dirty="0">
                <a:latin typeface="Montserrat Light" pitchFamily="2" charset="0"/>
                <a:cs typeface="Trebuchet MS"/>
              </a:rPr>
              <a:t>database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704850" lvl="1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  <a:tabLst>
                <a:tab pos="621665" algn="l"/>
                <a:tab pos="622300" algn="l"/>
              </a:tabLst>
            </a:pPr>
            <a:r>
              <a:rPr lang="en-US" sz="2400" spc="70" dirty="0">
                <a:latin typeface="Montserrat Light" pitchFamily="2" charset="0"/>
                <a:cs typeface="Trebuchet MS"/>
              </a:rPr>
              <a:t>Scheduled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35" dirty="0">
                <a:latin typeface="Montserrat Light" pitchFamily="2" charset="0"/>
                <a:cs typeface="Trebuchet MS"/>
              </a:rPr>
              <a:t>pull/harvest/scrape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0" dirty="0">
                <a:latin typeface="Montserrat Light" pitchFamily="2" charset="0"/>
                <a:cs typeface="Trebuchet MS"/>
              </a:rPr>
              <a:t>actions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80" dirty="0">
                <a:latin typeface="Montserrat Light" pitchFamily="2" charset="0"/>
                <a:cs typeface="Trebuchet MS"/>
              </a:rPr>
              <a:t>–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75" dirty="0">
                <a:latin typeface="Montserrat Light" pitchFamily="2" charset="0"/>
                <a:cs typeface="Trebuchet MS"/>
              </a:rPr>
              <a:t>HTTP/TCP</a:t>
            </a:r>
            <a:r>
              <a:rPr lang="en-US" sz="2400" spc="40" dirty="0">
                <a:latin typeface="Montserrat Light" pitchFamily="2" charset="0"/>
                <a:cs typeface="Trebuchet MS"/>
              </a:rPr>
              <a:t> requests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704850" lvl="1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  <a:tabLst>
                <a:tab pos="621665" algn="l"/>
                <a:tab pos="622300" algn="l"/>
              </a:tabLst>
            </a:pPr>
            <a:r>
              <a:rPr lang="en-US" sz="2400" spc="25" dirty="0">
                <a:latin typeface="Montserrat Light" pitchFamily="2" charset="0"/>
                <a:cs typeface="Trebuchet MS"/>
              </a:rPr>
              <a:t>Provide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15" dirty="0">
                <a:latin typeface="Montserrat Light" pitchFamily="2" charset="0"/>
                <a:cs typeface="Trebuchet MS"/>
              </a:rPr>
              <a:t>exporters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5" dirty="0">
                <a:latin typeface="Montserrat Light" pitchFamily="2" charset="0"/>
                <a:cs typeface="Trebuchet MS"/>
              </a:rPr>
              <a:t>(adapters)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25" dirty="0">
                <a:latin typeface="Montserrat Light" pitchFamily="2" charset="0"/>
                <a:cs typeface="Trebuchet MS"/>
              </a:rPr>
              <a:t>that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60" dirty="0">
                <a:latin typeface="Montserrat Light" pitchFamily="2" charset="0"/>
                <a:cs typeface="Trebuchet MS"/>
              </a:rPr>
              <a:t>expose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15" dirty="0">
                <a:latin typeface="Montserrat Light" pitchFamily="2" charset="0"/>
                <a:cs typeface="Trebuchet MS"/>
              </a:rPr>
              <a:t>metrics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4000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  <a:tabLst>
                <a:tab pos="316865" algn="l"/>
                <a:tab pos="317500" algn="l"/>
              </a:tabLst>
            </a:pPr>
            <a:r>
              <a:rPr lang="en-US" sz="2400" spc="75" dirty="0">
                <a:latin typeface="Montserrat Light" pitchFamily="2" charset="0"/>
                <a:cs typeface="Trebuchet MS"/>
              </a:rPr>
              <a:t>Make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15" dirty="0">
                <a:latin typeface="Montserrat Light" pitchFamily="2" charset="0"/>
                <a:cs typeface="Trebuchet MS"/>
              </a:rPr>
              <a:t>metrics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" dirty="0">
                <a:latin typeface="Montserrat Light" pitchFamily="2" charset="0"/>
                <a:cs typeface="Trebuchet MS"/>
              </a:rPr>
              <a:t>available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10" dirty="0">
                <a:latin typeface="Montserrat Light" pitchFamily="2" charset="0"/>
                <a:cs typeface="Trebuchet MS"/>
              </a:rPr>
              <a:t>to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65" dirty="0">
                <a:latin typeface="Montserrat Light" pitchFamily="2" charset="0"/>
                <a:cs typeface="Trebuchet MS"/>
              </a:rPr>
              <a:t>consuming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60" dirty="0">
                <a:latin typeface="Montserrat Light" pitchFamily="2" charset="0"/>
                <a:cs typeface="Trebuchet MS"/>
              </a:rPr>
              <a:t>systems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5" dirty="0">
                <a:latin typeface="Montserrat Light" pitchFamily="2" charset="0"/>
                <a:cs typeface="Trebuchet MS"/>
              </a:rPr>
              <a:t>and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70" dirty="0">
                <a:latin typeface="Montserrat Light" pitchFamily="2" charset="0"/>
                <a:cs typeface="Trebuchet MS"/>
              </a:rPr>
              <a:t>humans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704850" marR="329565" lvl="1">
              <a:lnSpc>
                <a:spcPct val="101200"/>
              </a:lnSpc>
              <a:buFont typeface="Wingdings" panose="05000000000000000000" pitchFamily="2" charset="2"/>
              <a:buChar char="v"/>
              <a:tabLst>
                <a:tab pos="621665" algn="l"/>
                <a:tab pos="622300" algn="l"/>
              </a:tabLst>
            </a:pPr>
            <a:r>
              <a:rPr lang="en-US" sz="2400" spc="90" dirty="0">
                <a:latin typeface="Montserrat Light" pitchFamily="2" charset="0"/>
                <a:cs typeface="Trebuchet MS"/>
              </a:rPr>
              <a:t>Such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65" dirty="0">
                <a:latin typeface="Montserrat Light" pitchFamily="2" charset="0"/>
                <a:cs typeface="Trebuchet MS"/>
              </a:rPr>
              <a:t>as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25" dirty="0">
                <a:latin typeface="Montserrat Light" pitchFamily="2" charset="0"/>
                <a:cs typeface="Trebuchet MS"/>
              </a:rPr>
              <a:t>Grafana</a:t>
            </a:r>
            <a:r>
              <a:rPr lang="en-US" sz="2400" b="1" spc="-8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50" dirty="0">
                <a:latin typeface="Montserrat Light" pitchFamily="2" charset="0"/>
                <a:cs typeface="Trebuchet MS"/>
              </a:rPr>
              <a:t>(for</a:t>
            </a:r>
            <a:r>
              <a:rPr lang="en-US" sz="2400" spc="-9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15" dirty="0">
                <a:latin typeface="Montserrat Light" pitchFamily="2" charset="0"/>
                <a:cs typeface="Trebuchet MS"/>
              </a:rPr>
              <a:t>dashboarding),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65" dirty="0">
                <a:latin typeface="Montserrat Light" pitchFamily="2" charset="0"/>
                <a:cs typeface="Trebuchet MS"/>
              </a:rPr>
              <a:t>REST</a:t>
            </a:r>
            <a:r>
              <a:rPr lang="en-US" sz="2400" b="1" spc="-165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-5" dirty="0">
                <a:latin typeface="Montserrat Light" pitchFamily="2" charset="0"/>
                <a:cs typeface="Trebuchet MS"/>
              </a:rPr>
              <a:t>APIs</a:t>
            </a:r>
            <a:r>
              <a:rPr lang="en-US" sz="2400" spc="-5" dirty="0">
                <a:latin typeface="Montserrat Light" pitchFamily="2" charset="0"/>
                <a:cs typeface="Trebuchet MS"/>
              </a:rPr>
              <a:t>,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35" dirty="0">
                <a:latin typeface="Montserrat Light" pitchFamily="2" charset="0"/>
                <a:cs typeface="Trebuchet MS"/>
              </a:rPr>
              <a:t>through  </a:t>
            </a:r>
            <a:r>
              <a:rPr lang="en-US" sz="2400" spc="45" dirty="0">
                <a:latin typeface="Montserrat Light" pitchFamily="2" charset="0"/>
                <a:cs typeface="Trebuchet MS"/>
              </a:rPr>
              <a:t>Prometheus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0" dirty="0">
                <a:latin typeface="Montserrat Light" pitchFamily="2" charset="0"/>
                <a:cs typeface="Trebuchet MS"/>
              </a:rPr>
              <a:t>UI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80" dirty="0">
                <a:latin typeface="Montserrat Light" pitchFamily="2" charset="0"/>
                <a:cs typeface="Trebuchet MS"/>
              </a:rPr>
              <a:t>–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5" dirty="0">
                <a:latin typeface="Montserrat Light" pitchFamily="2" charset="0"/>
                <a:cs typeface="Trebuchet MS"/>
              </a:rPr>
              <a:t>Graphs</a:t>
            </a:r>
            <a:r>
              <a:rPr lang="en-US" sz="2400" spc="5" dirty="0">
                <a:latin typeface="Montserrat Light" pitchFamily="2" charset="0"/>
                <a:cs typeface="Trebuchet MS"/>
              </a:rPr>
              <a:t>,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20" dirty="0">
                <a:latin typeface="Montserrat Light" pitchFamily="2" charset="0"/>
                <a:cs typeface="Trebuchet MS"/>
              </a:rPr>
              <a:t>Console</a:t>
            </a:r>
            <a:r>
              <a:rPr lang="en-US" sz="2400" spc="20" dirty="0">
                <a:latin typeface="Montserrat Light" pitchFamily="2" charset="0"/>
                <a:cs typeface="Trebuchet MS"/>
              </a:rPr>
              <a:t>,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35" dirty="0">
                <a:latin typeface="Montserrat Light" pitchFamily="2" charset="0"/>
                <a:cs typeface="Trebuchet MS"/>
              </a:rPr>
              <a:t>PromQL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400050" marR="5080">
              <a:lnSpc>
                <a:spcPct val="101200"/>
              </a:lnSpc>
              <a:buFont typeface="Wingdings" panose="05000000000000000000" pitchFamily="2" charset="2"/>
              <a:buChar char="v"/>
              <a:tabLst>
                <a:tab pos="316865" algn="l"/>
                <a:tab pos="317500" algn="l"/>
              </a:tabLst>
            </a:pPr>
            <a:r>
              <a:rPr lang="en-US" sz="2400" spc="35" dirty="0">
                <a:latin typeface="Montserrat Light" pitchFamily="2" charset="0"/>
                <a:cs typeface="Trebuchet MS"/>
              </a:rPr>
              <a:t>Analyze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15" dirty="0">
                <a:latin typeface="Montserrat Light" pitchFamily="2" charset="0"/>
                <a:cs typeface="Trebuchet MS"/>
              </a:rPr>
              <a:t>metrics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40" dirty="0">
                <a:latin typeface="Montserrat Light" pitchFamily="2" charset="0"/>
                <a:cs typeface="Trebuchet MS"/>
              </a:rPr>
              <a:t>according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10" dirty="0">
                <a:latin typeface="Montserrat Light" pitchFamily="2" charset="0"/>
                <a:cs typeface="Trebuchet MS"/>
              </a:rPr>
              <a:t>to</a:t>
            </a:r>
            <a:r>
              <a:rPr lang="en-US" sz="2400" spc="-90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5" dirty="0">
                <a:latin typeface="Montserrat Light" pitchFamily="2" charset="0"/>
                <a:cs typeface="Trebuchet MS"/>
              </a:rPr>
              <a:t>alert</a:t>
            </a:r>
            <a:r>
              <a:rPr lang="en-US" sz="2400" b="1" spc="-85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25" dirty="0">
                <a:latin typeface="Montserrat Light" pitchFamily="2" charset="0"/>
                <a:cs typeface="Trebuchet MS"/>
              </a:rPr>
              <a:t>rules</a:t>
            </a:r>
            <a:r>
              <a:rPr lang="en-US" sz="2400" b="1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5" dirty="0">
                <a:latin typeface="Montserrat Light" pitchFamily="2" charset="0"/>
                <a:cs typeface="Trebuchet MS"/>
              </a:rPr>
              <a:t>and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20" dirty="0">
                <a:latin typeface="Montserrat Light" pitchFamily="2" charset="0"/>
                <a:cs typeface="Trebuchet MS"/>
              </a:rPr>
              <a:t>determine</a:t>
            </a:r>
            <a:r>
              <a:rPr lang="en-US" sz="2400" spc="-6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75" dirty="0">
                <a:latin typeface="Montserrat Light" pitchFamily="2" charset="0"/>
                <a:cs typeface="Trebuchet MS"/>
              </a:rPr>
              <a:t>if</a:t>
            </a:r>
            <a:r>
              <a:rPr lang="en-US" sz="2400" spc="-90" dirty="0">
                <a:latin typeface="Montserrat Light" pitchFamily="2" charset="0"/>
                <a:cs typeface="Trebuchet MS"/>
              </a:rPr>
              <a:t> </a:t>
            </a:r>
            <a:r>
              <a:rPr lang="en-US" sz="2400" dirty="0">
                <a:latin typeface="Montserrat Light" pitchFamily="2" charset="0"/>
                <a:cs typeface="Trebuchet MS"/>
              </a:rPr>
              <a:t>alerts  are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85" dirty="0">
                <a:latin typeface="Montserrat Light" pitchFamily="2" charset="0"/>
                <a:cs typeface="Trebuchet MS"/>
              </a:rPr>
              <a:t>“</a:t>
            </a:r>
            <a:r>
              <a:rPr lang="en-US" sz="2400" b="1" spc="-85" dirty="0">
                <a:latin typeface="Montserrat Light" pitchFamily="2" charset="0"/>
                <a:cs typeface="Trebuchet MS"/>
              </a:rPr>
              <a:t>ﬁring</a:t>
            </a:r>
            <a:r>
              <a:rPr lang="en-US" sz="2400" spc="-85" dirty="0">
                <a:latin typeface="Montserrat Light" pitchFamily="2" charset="0"/>
                <a:cs typeface="Trebuchet MS"/>
              </a:rPr>
              <a:t>”</a:t>
            </a:r>
            <a:endParaRPr lang="en-US" sz="2400" dirty="0">
              <a:latin typeface="Montserrat Light" pitchFamily="2" charset="0"/>
              <a:cs typeface="Trebuchet MS"/>
            </a:endParaRPr>
          </a:p>
          <a:p>
            <a:pPr marL="400050">
              <a:lnSpc>
                <a:spcPct val="100000"/>
              </a:lnSpc>
              <a:spcBef>
                <a:spcPts val="20"/>
              </a:spcBef>
              <a:buFont typeface="Wingdings" panose="05000000000000000000" pitchFamily="2" charset="2"/>
              <a:buChar char="v"/>
              <a:tabLst>
                <a:tab pos="316865" algn="l"/>
                <a:tab pos="317500" algn="l"/>
              </a:tabLst>
            </a:pPr>
            <a:r>
              <a:rPr lang="en-US" sz="2400" spc="30" dirty="0">
                <a:latin typeface="Montserrat Light" pitchFamily="2" charset="0"/>
                <a:cs typeface="Trebuchet MS"/>
              </a:rPr>
              <a:t>Act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65" dirty="0">
                <a:latin typeface="Montserrat Light" pitchFamily="2" charset="0"/>
                <a:cs typeface="Trebuchet MS"/>
              </a:rPr>
              <a:t>on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-10" dirty="0">
                <a:latin typeface="Montserrat Light" pitchFamily="2" charset="0"/>
                <a:cs typeface="Trebuchet MS"/>
              </a:rPr>
              <a:t>ﬁring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dirty="0">
                <a:latin typeface="Montserrat Light" pitchFamily="2" charset="0"/>
                <a:cs typeface="Trebuchet MS"/>
              </a:rPr>
              <a:t>alerts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55" dirty="0">
                <a:latin typeface="Montserrat Light" pitchFamily="2" charset="0"/>
                <a:cs typeface="Trebuchet MS"/>
              </a:rPr>
              <a:t>and</a:t>
            </a:r>
            <a:r>
              <a:rPr lang="en-US" sz="2400" spc="-65" dirty="0">
                <a:latin typeface="Montserrat Light" pitchFamily="2" charset="0"/>
                <a:cs typeface="Trebuchet MS"/>
              </a:rPr>
              <a:t> </a:t>
            </a:r>
            <a:r>
              <a:rPr lang="en-US" sz="2400" spc="75" dirty="0">
                <a:latin typeface="Montserrat Light" pitchFamily="2" charset="0"/>
                <a:cs typeface="Trebuchet MS"/>
              </a:rPr>
              <a:t>send</a:t>
            </a:r>
            <a:r>
              <a:rPr lang="en-US" sz="2400" spc="-70" dirty="0">
                <a:latin typeface="Montserrat Light" pitchFamily="2" charset="0"/>
                <a:cs typeface="Trebuchet MS"/>
              </a:rPr>
              <a:t> </a:t>
            </a:r>
            <a:r>
              <a:rPr lang="en-US" sz="2400" b="1" spc="5" dirty="0">
                <a:latin typeface="Montserrat Light" pitchFamily="2" charset="0"/>
                <a:cs typeface="Trebuchet MS"/>
              </a:rPr>
              <a:t>notiﬁcations</a:t>
            </a:r>
            <a:endParaRPr lang="en-US" sz="2400" dirty="0">
              <a:latin typeface="Montserrat Light" pitchFamily="2" charset="0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615026137"/>
      </p:ext>
    </p:extLst>
  </p:cSld>
  <p:clrMapOvr>
    <a:masterClrMapping/>
  </p:clrMapOvr>
</p:sld>
</file>

<file path=ppt/theme/theme1.xml><?xml version="1.0" encoding="utf-8"?>
<a:theme xmlns:a="http://schemas.openxmlformats.org/drawingml/2006/main" name="Quotable">
  <a:themeElements>
    <a:clrScheme name="Custom 4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3F3F3F"/>
      </a:accent1>
      <a:accent2>
        <a:srgbClr val="00E700"/>
      </a:accent2>
      <a:accent3>
        <a:srgbClr val="00E700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2208</TotalTime>
  <Words>775</Words>
  <Application>Microsoft Office PowerPoint</Application>
  <PresentationFormat>Widescreen</PresentationFormat>
  <Paragraphs>94</Paragraphs>
  <Slides>21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36" baseType="lpstr">
      <vt:lpstr>Noto Sans Symbols</vt:lpstr>
      <vt:lpstr>Helvetica Neue Light</vt:lpstr>
      <vt:lpstr>Helvetica Neue</vt:lpstr>
      <vt:lpstr>ArialMT</vt:lpstr>
      <vt:lpstr>Raleway-Regular</vt:lpstr>
      <vt:lpstr>Arial</vt:lpstr>
      <vt:lpstr>Wingdings</vt:lpstr>
      <vt:lpstr>Söhne</vt:lpstr>
      <vt:lpstr>Montserrat</vt:lpstr>
      <vt:lpstr>Montserrat Light</vt:lpstr>
      <vt:lpstr>Bebas Neue</vt:lpstr>
      <vt:lpstr>Montserrat </vt:lpstr>
      <vt:lpstr>Calibri</vt:lpstr>
      <vt:lpstr>Montserrat Black</vt:lpstr>
      <vt:lpstr>Quotable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yusuf</dc:creator>
  <cp:lastModifiedBy>Rahmatullah FAQIRI</cp:lastModifiedBy>
  <cp:revision>18</cp:revision>
  <dcterms:created xsi:type="dcterms:W3CDTF">2021-02-20T13:06:31Z</dcterms:created>
  <dcterms:modified xsi:type="dcterms:W3CDTF">2025-05-06T17:27:12Z</dcterms:modified>
</cp:coreProperties>
</file>