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2" r:id="rId9"/>
    <p:sldId id="267" r:id="rId10"/>
    <p:sldId id="263" r:id="rId11"/>
    <p:sldId id="264" r:id="rId12"/>
    <p:sldId id="269" r:id="rId13"/>
    <p:sldId id="268" r:id="rId14"/>
    <p:sldId id="271" r:id="rId15"/>
    <p:sldId id="272" r:id="rId16"/>
    <p:sldId id="270" r:id="rId17"/>
    <p:sldId id="273" r:id="rId18"/>
    <p:sldId id="265"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4D68E-B811-4C13-96E4-CA698B48588E}" type="datetimeFigureOut">
              <a:rPr lang="tr-TR" smtClean="0"/>
              <a:t>28.01.2022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BF436-14E4-4BA5-87D9-9C0A14C8284E}" type="slidenum">
              <a:rPr lang="tr-TR" smtClean="0"/>
              <a:t>‹#›</a:t>
            </a:fld>
            <a:endParaRPr lang="tr-TR"/>
          </a:p>
        </p:txBody>
      </p:sp>
    </p:spTree>
    <p:extLst>
      <p:ext uri="{BB962C8B-B14F-4D97-AF65-F5344CB8AC3E}">
        <p14:creationId xmlns:p14="http://schemas.microsoft.com/office/powerpoint/2010/main" val="4587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1EBF436-14E4-4BA5-87D9-9C0A14C8284E}" type="slidenum">
              <a:rPr lang="tr-TR" smtClean="0"/>
              <a:t>3</a:t>
            </a:fld>
            <a:endParaRPr lang="tr-TR"/>
          </a:p>
        </p:txBody>
      </p:sp>
    </p:spTree>
    <p:extLst>
      <p:ext uri="{BB962C8B-B14F-4D97-AF65-F5344CB8AC3E}">
        <p14:creationId xmlns:p14="http://schemas.microsoft.com/office/powerpoint/2010/main" val="421377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1EBF436-14E4-4BA5-87D9-9C0A14C8284E}" type="slidenum">
              <a:rPr lang="tr-TR" smtClean="0"/>
              <a:t>5</a:t>
            </a:fld>
            <a:endParaRPr lang="tr-TR"/>
          </a:p>
        </p:txBody>
      </p:sp>
    </p:spTree>
    <p:extLst>
      <p:ext uri="{BB962C8B-B14F-4D97-AF65-F5344CB8AC3E}">
        <p14:creationId xmlns:p14="http://schemas.microsoft.com/office/powerpoint/2010/main" val="205551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1EBF436-14E4-4BA5-87D9-9C0A14C8284E}" type="slidenum">
              <a:rPr lang="tr-TR" smtClean="0"/>
              <a:t>14</a:t>
            </a:fld>
            <a:endParaRPr lang="tr-TR"/>
          </a:p>
        </p:txBody>
      </p:sp>
    </p:spTree>
    <p:extLst>
      <p:ext uri="{BB962C8B-B14F-4D97-AF65-F5344CB8AC3E}">
        <p14:creationId xmlns:p14="http://schemas.microsoft.com/office/powerpoint/2010/main" val="131320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1EBF436-14E4-4BA5-87D9-9C0A14C8284E}" type="slidenum">
              <a:rPr lang="tr-TR" smtClean="0"/>
              <a:t>15</a:t>
            </a:fld>
            <a:endParaRPr lang="tr-TR"/>
          </a:p>
        </p:txBody>
      </p:sp>
    </p:spTree>
    <p:extLst>
      <p:ext uri="{BB962C8B-B14F-4D97-AF65-F5344CB8AC3E}">
        <p14:creationId xmlns:p14="http://schemas.microsoft.com/office/powerpoint/2010/main" val="388040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7DF0-71FD-4FC0-AA26-0D0655814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29B6D1A-24F1-4C76-9FCA-508B7C20D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E4C909B3-019E-4207-B037-4211511C9D3B}"/>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638A2655-94C3-47F1-ADEC-425AC158FD6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DAB8A-3590-4825-9CA9-94C8402CEFEA}"/>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169002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5952-323E-43F7-BB54-ECCE6809D77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346E3DA-4D51-474C-97EB-8A6F7AF65F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CFC791D-FB31-4101-9C7A-AC0386EE1BAC}"/>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FB52456D-C2F7-4800-8DFF-7912E2C271D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19051C-CE86-4196-A98A-0CD7D98CF66D}"/>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281890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2E0D7-9A97-4207-99E1-FBD483055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D444485-4E8C-4AD9-BC8B-EF6E745F9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95ABD45-85A5-4986-80BB-90B4C7E10B55}"/>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189E9AAF-B8C9-4406-999A-FFCEBE09DBA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29A15A8-E6E6-4B41-BBFC-BBF9EBC6BF8A}"/>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235874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B4B8-52D4-4712-8D51-6D395EA5524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2B2D477-C92E-4ED3-9BD7-4B3C1CBC9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AA4D9CE-2121-4C08-A4BA-F21FA6F327B6}"/>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EAE6A55A-663E-4319-ADB9-FAC5981C150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6C0291F-BCEF-4FD5-AB82-972CF783C57C}"/>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384648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CEBF-D8BE-483F-BE28-CC124C553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B6C77350-DCF2-4AF1-B6CC-3E3E9139D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BFE62-D0C7-4A9A-B220-9F87FA3794B5}"/>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FBB37E4F-45A8-4DA8-8895-4EAFF6860BF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AF95F61-B7BC-4D1D-80E0-9988424B27A9}"/>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315103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C47F-9D04-4DA4-BE47-C6B051D164B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4E33BA7-FD91-44FA-A738-256C04F31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9B82B0C1-A2B0-4B86-99E2-EF2E460EBC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128DF7E7-1714-4BBD-944C-B04260A8B4C7}"/>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6" name="Footer Placeholder 5">
            <a:extLst>
              <a:ext uri="{FF2B5EF4-FFF2-40B4-BE49-F238E27FC236}">
                <a16:creationId xmlns:a16="http://schemas.microsoft.com/office/drawing/2014/main" id="{8382572B-5A79-4D19-801F-D3D9F723FBD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9982B68-D951-4FBA-86DE-73DF9AF27C4A}"/>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59756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25EB-DCE2-424B-AB21-D52AE4D04994}"/>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E3AF629-AA3F-4B63-85A3-24C48DDCC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70A89-5CF3-4862-96A1-707FF12DE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0214F65-6E0E-4780-85FC-1D1A25F3A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A6159-4191-466F-851C-A9D2AEC81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719F23A4-CF74-46C9-85C8-D1AB81BF8D01}"/>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8" name="Footer Placeholder 7">
            <a:extLst>
              <a:ext uri="{FF2B5EF4-FFF2-40B4-BE49-F238E27FC236}">
                <a16:creationId xmlns:a16="http://schemas.microsoft.com/office/drawing/2014/main" id="{B659080B-8D08-4745-B0AC-77EED7E72FB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A6DC010-06E3-49C5-8EA0-AD47040BF3CB}"/>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116046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590C-D19B-4D97-8B99-6D2EEF7410D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EA2FA3A-CCA4-4997-B181-D808A57F0120}"/>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4" name="Footer Placeholder 3">
            <a:extLst>
              <a:ext uri="{FF2B5EF4-FFF2-40B4-BE49-F238E27FC236}">
                <a16:creationId xmlns:a16="http://schemas.microsoft.com/office/drawing/2014/main" id="{BADC47C9-F655-4230-9451-DAD34CBA566F}"/>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FFF8F1D-C23F-41F0-AB31-5567B25EC27C}"/>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180797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22BEC-A49D-48EB-9222-EA9E32C51698}"/>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3" name="Footer Placeholder 2">
            <a:extLst>
              <a:ext uri="{FF2B5EF4-FFF2-40B4-BE49-F238E27FC236}">
                <a16:creationId xmlns:a16="http://schemas.microsoft.com/office/drawing/2014/main" id="{C5CBBD36-1E42-4E05-94C2-59DC453A5029}"/>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27FDFF99-0D2B-4AFE-A14E-B11CE9E81EE5}"/>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345782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CEEA-14F8-4D4F-8EB3-F76063AC6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1254008A-21C5-4544-B721-7F4D4CF7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E407D2F3-8D0D-41CF-8499-A4177E978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7BDBC-63FA-4EB6-A20D-60833693755D}"/>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6" name="Footer Placeholder 5">
            <a:extLst>
              <a:ext uri="{FF2B5EF4-FFF2-40B4-BE49-F238E27FC236}">
                <a16:creationId xmlns:a16="http://schemas.microsoft.com/office/drawing/2014/main" id="{490F0279-4769-49B8-BEF7-20F224A0315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E8E80D1-4A2E-46DE-A435-A2088EA4F9F7}"/>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333357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0D84-CB4C-4CAB-A109-D42413841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14EF140-401C-496E-8F7E-0FC368F72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1CADC89-48BE-4963-A68F-584FE62EC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1728C-8DA6-4A27-903D-688941AAC54B}"/>
              </a:ext>
            </a:extLst>
          </p:cNvPr>
          <p:cNvSpPr>
            <a:spLocks noGrp="1"/>
          </p:cNvSpPr>
          <p:nvPr>
            <p:ph type="dt" sz="half" idx="10"/>
          </p:nvPr>
        </p:nvSpPr>
        <p:spPr/>
        <p:txBody>
          <a:bodyPr/>
          <a:lstStyle/>
          <a:p>
            <a:fld id="{39BF2901-E7B7-46F4-ACE9-5B85DCB147D9}" type="datetimeFigureOut">
              <a:rPr lang="tr-TR" smtClean="0"/>
              <a:t>28.01.2022</a:t>
            </a:fld>
            <a:endParaRPr lang="tr-TR"/>
          </a:p>
        </p:txBody>
      </p:sp>
      <p:sp>
        <p:nvSpPr>
          <p:cNvPr id="6" name="Footer Placeholder 5">
            <a:extLst>
              <a:ext uri="{FF2B5EF4-FFF2-40B4-BE49-F238E27FC236}">
                <a16:creationId xmlns:a16="http://schemas.microsoft.com/office/drawing/2014/main" id="{EAA0D62D-3277-4738-98AF-7C4E766B0A1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466C62A-E9B1-4D50-B0B1-117BC45E20AC}"/>
              </a:ext>
            </a:extLst>
          </p:cNvPr>
          <p:cNvSpPr>
            <a:spLocks noGrp="1"/>
          </p:cNvSpPr>
          <p:nvPr>
            <p:ph type="sldNum" sz="quarter" idx="12"/>
          </p:nvPr>
        </p:nvSpPr>
        <p:spPr/>
        <p:txBody>
          <a:bodyPr/>
          <a:lstStyle/>
          <a:p>
            <a:fld id="{AA65F927-52D3-44C2-B0A5-1128FD99D23F}" type="slidenum">
              <a:rPr lang="tr-TR" smtClean="0"/>
              <a:t>‹#›</a:t>
            </a:fld>
            <a:endParaRPr lang="tr-TR"/>
          </a:p>
        </p:txBody>
      </p:sp>
    </p:spTree>
    <p:extLst>
      <p:ext uri="{BB962C8B-B14F-4D97-AF65-F5344CB8AC3E}">
        <p14:creationId xmlns:p14="http://schemas.microsoft.com/office/powerpoint/2010/main" val="308803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25DB4F-11E8-49D4-8B6D-4F13FDB2A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DE38DC4-39F3-4530-B65B-7959CA7E7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6BBD74B-2D96-4C83-93A9-0BF722A41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F2901-E7B7-46F4-ACE9-5B85DCB147D9}" type="datetimeFigureOut">
              <a:rPr lang="tr-TR" smtClean="0"/>
              <a:t>28.01.2022</a:t>
            </a:fld>
            <a:endParaRPr lang="tr-TR"/>
          </a:p>
        </p:txBody>
      </p:sp>
      <p:sp>
        <p:nvSpPr>
          <p:cNvPr id="5" name="Footer Placeholder 4">
            <a:extLst>
              <a:ext uri="{FF2B5EF4-FFF2-40B4-BE49-F238E27FC236}">
                <a16:creationId xmlns:a16="http://schemas.microsoft.com/office/drawing/2014/main" id="{E8F6EC87-0C4B-4420-8B9D-9CE0DA4DD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8C9C7503-EC91-4127-B9C4-9188D561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5F927-52D3-44C2-B0A5-1128FD99D23F}" type="slidenum">
              <a:rPr lang="tr-TR" smtClean="0"/>
              <a:t>‹#›</a:t>
            </a:fld>
            <a:endParaRPr lang="tr-TR"/>
          </a:p>
        </p:txBody>
      </p:sp>
    </p:spTree>
    <p:extLst>
      <p:ext uri="{BB962C8B-B14F-4D97-AF65-F5344CB8AC3E}">
        <p14:creationId xmlns:p14="http://schemas.microsoft.com/office/powerpoint/2010/main" val="251552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zmir Bakırçay Üniversitesi Tanıtım Yazısı | UniBilgi - Üniversite Bilgi  Platformu">
            <a:extLst>
              <a:ext uri="{FF2B5EF4-FFF2-40B4-BE49-F238E27FC236}">
                <a16:creationId xmlns:a16="http://schemas.microsoft.com/office/drawing/2014/main" id="{5DD9D099-15AB-4821-A32A-6533244EE8F9}"/>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2667"/>
          <a:stretch/>
        </p:blipFill>
        <p:spPr bwMode="auto">
          <a:xfrm>
            <a:off x="20" y="20209"/>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9C268AD-9934-46BB-BD19-B132DC35BAAD}"/>
              </a:ext>
            </a:extLst>
          </p:cNvPr>
          <p:cNvSpPr>
            <a:spLocks noGrp="1"/>
          </p:cNvSpPr>
          <p:nvPr>
            <p:ph type="ctrTitle"/>
          </p:nvPr>
        </p:nvSpPr>
        <p:spPr>
          <a:xfrm>
            <a:off x="1524000" y="1595362"/>
            <a:ext cx="9144000" cy="2900518"/>
          </a:xfrm>
        </p:spPr>
        <p:txBody>
          <a:bodyPr>
            <a:normAutofit fontScale="90000"/>
          </a:bodyPr>
          <a:lstStyle/>
          <a:p>
            <a:r>
              <a:rPr lang="tr-TR" sz="2200" b="1" dirty="0">
                <a:solidFill>
                  <a:srgbClr val="FFFFFF"/>
                </a:solidFill>
                <a:effectLst/>
                <a:latin typeface="Times New Roman" panose="02020603050405020304" pitchFamily="18" charset="0"/>
                <a:ea typeface="Times New Roman" panose="02020603050405020304" pitchFamily="18" charset="0"/>
              </a:rPr>
              <a:t>IZMIR BAKIRCAY UNIVERSITY</a:t>
            </a:r>
            <a:br>
              <a:rPr lang="tr-TR" sz="2200" b="1" dirty="0">
                <a:solidFill>
                  <a:srgbClr val="FFFFFF"/>
                </a:solidFill>
                <a:effectLst/>
                <a:latin typeface="Times New Roman" panose="02020603050405020304" pitchFamily="18" charset="0"/>
                <a:ea typeface="Times New Roman" panose="02020603050405020304" pitchFamily="18" charset="0"/>
              </a:rPr>
            </a:br>
            <a:br>
              <a:rPr lang="tr-TR" sz="2200" b="1" dirty="0">
                <a:solidFill>
                  <a:srgbClr val="FFFFFF"/>
                </a:solidFill>
                <a:effectLst/>
                <a:latin typeface="Times New Roman" panose="02020603050405020304" pitchFamily="18" charset="0"/>
                <a:ea typeface="Times New Roman" panose="02020603050405020304" pitchFamily="18" charset="0"/>
              </a:rPr>
            </a:br>
            <a:r>
              <a:rPr lang="tr-TR" sz="2200" b="1" dirty="0">
                <a:solidFill>
                  <a:srgbClr val="FFFFFF"/>
                </a:solidFill>
                <a:effectLst/>
                <a:latin typeface="Times New Roman" panose="02020603050405020304" pitchFamily="18" charset="0"/>
                <a:ea typeface="Times New Roman" panose="02020603050405020304" pitchFamily="18" charset="0"/>
              </a:rPr>
              <a:t>GRADUATE EDUCATION INSTITUTE</a:t>
            </a:r>
            <a:br>
              <a:rPr lang="tr-TR" sz="2200" b="1" dirty="0">
                <a:solidFill>
                  <a:srgbClr val="FFFFFF"/>
                </a:solidFill>
                <a:effectLst/>
                <a:latin typeface="Times New Roman" panose="02020603050405020304" pitchFamily="18" charset="0"/>
                <a:ea typeface="Times New Roman" panose="02020603050405020304" pitchFamily="18" charset="0"/>
              </a:rPr>
            </a:br>
            <a:br>
              <a:rPr lang="tr-TR" sz="2200" b="1" dirty="0">
                <a:solidFill>
                  <a:srgbClr val="FFFFFF"/>
                </a:solidFill>
                <a:effectLst/>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BUSINESS INTELLIGENCE AND DATA ANALYTICS NON-THESIS MASTER'S PROGRAM</a:t>
            </a:r>
            <a:br>
              <a:rPr lang="tr-TR" sz="2200" b="1" dirty="0">
                <a:effectLst/>
                <a:latin typeface="Times New Roman" panose="02020603050405020304" pitchFamily="18" charset="0"/>
                <a:ea typeface="Times New Roman" panose="02020603050405020304" pitchFamily="18" charset="0"/>
              </a:rPr>
            </a:br>
            <a:br>
              <a:rPr lang="tr-TR" sz="2200" b="1" dirty="0">
                <a:effectLst/>
                <a:latin typeface="Times New Roman" panose="02020603050405020304" pitchFamily="18" charset="0"/>
                <a:ea typeface="Times New Roman" panose="02020603050405020304" pitchFamily="18" charset="0"/>
              </a:rPr>
            </a:br>
            <a:r>
              <a:rPr lang="tr-TR" sz="2200" b="1" dirty="0">
                <a:solidFill>
                  <a:srgbClr val="FFFFFF"/>
                </a:solidFill>
                <a:effectLst/>
                <a:latin typeface="Times New Roman" panose="02020603050405020304" pitchFamily="18" charset="0"/>
                <a:ea typeface="Times New Roman" panose="02020603050405020304" pitchFamily="18" charset="0"/>
              </a:rPr>
              <a:t>GRADUATION PROJECT PRESENTATION</a:t>
            </a:r>
            <a:br>
              <a:rPr lang="tr-TR" sz="1800" dirty="0">
                <a:effectLst/>
                <a:latin typeface="Times New Roman" panose="02020603050405020304" pitchFamily="18" charset="0"/>
                <a:ea typeface="Times New Roman" panose="02020603050405020304" pitchFamily="18" charset="0"/>
              </a:rPr>
            </a:br>
            <a:br>
              <a:rPr lang="tr-TR" sz="1800" dirty="0">
                <a:effectLst/>
                <a:latin typeface="Times New Roman" panose="02020603050405020304" pitchFamily="18" charset="0"/>
                <a:ea typeface="Times New Roman" panose="02020603050405020304" pitchFamily="18" charset="0"/>
              </a:rPr>
            </a:br>
            <a:endParaRPr lang="tr-TR" dirty="0">
              <a:solidFill>
                <a:srgbClr val="FFFFFF"/>
              </a:solidFill>
            </a:endParaRPr>
          </a:p>
        </p:txBody>
      </p:sp>
      <p:sp>
        <p:nvSpPr>
          <p:cNvPr id="3" name="Subtitle 2">
            <a:extLst>
              <a:ext uri="{FF2B5EF4-FFF2-40B4-BE49-F238E27FC236}">
                <a16:creationId xmlns:a16="http://schemas.microsoft.com/office/drawing/2014/main" id="{7533EA60-F1FF-4BE6-AB37-C3F6E2021981}"/>
              </a:ext>
            </a:extLst>
          </p:cNvPr>
          <p:cNvSpPr>
            <a:spLocks noGrp="1"/>
          </p:cNvSpPr>
          <p:nvPr>
            <p:ph type="subTitle" idx="1"/>
          </p:nvPr>
        </p:nvSpPr>
        <p:spPr>
          <a:xfrm>
            <a:off x="1524000" y="3646156"/>
            <a:ext cx="9144000" cy="1779954"/>
          </a:xfrm>
        </p:spPr>
        <p:txBody>
          <a:bodyPr>
            <a:normAutofit/>
          </a:bodyPr>
          <a:lstStyle/>
          <a:p>
            <a:r>
              <a:rPr lang="en-US" sz="2000" b="1" dirty="0">
                <a:effectLst/>
                <a:latin typeface="Times New Roman" panose="02020603050405020304" pitchFamily="18" charset="0"/>
                <a:ea typeface="Times New Roman" panose="02020603050405020304" pitchFamily="18" charset="0"/>
              </a:rPr>
              <a:t>Estimation of </a:t>
            </a:r>
            <a:r>
              <a:rPr lang="tr-TR" sz="2000" b="1" dirty="0">
                <a:effectLst/>
                <a:latin typeface="Times New Roman" panose="02020603050405020304" pitchFamily="18" charset="0"/>
                <a:ea typeface="Times New Roman" panose="02020603050405020304" pitchFamily="18" charset="0"/>
              </a:rPr>
              <a:t>F</a:t>
            </a:r>
            <a:r>
              <a:rPr lang="en-US" sz="2000" b="1" dirty="0" err="1">
                <a:effectLst/>
                <a:latin typeface="Times New Roman" panose="02020603050405020304" pitchFamily="18" charset="0"/>
                <a:ea typeface="Times New Roman" panose="02020603050405020304" pitchFamily="18" charset="0"/>
              </a:rPr>
              <a:t>ootball</a:t>
            </a:r>
            <a:r>
              <a:rPr lang="en-US" sz="2000" b="1" dirty="0">
                <a:effectLst/>
                <a:latin typeface="Times New Roman" panose="02020603050405020304" pitchFamily="18" charset="0"/>
                <a:ea typeface="Times New Roman" panose="02020603050405020304" pitchFamily="18" charset="0"/>
              </a:rPr>
              <a:t> </a:t>
            </a:r>
            <a:r>
              <a:rPr lang="tr-TR" sz="2000" b="1" dirty="0">
                <a:effectLst/>
                <a:latin typeface="Times New Roman" panose="02020603050405020304" pitchFamily="18" charset="0"/>
                <a:ea typeface="Times New Roman" panose="02020603050405020304" pitchFamily="18" charset="0"/>
              </a:rPr>
              <a:t>P</a:t>
            </a:r>
            <a:r>
              <a:rPr lang="en-US" sz="2000" b="1" dirty="0">
                <a:effectLst/>
                <a:latin typeface="Times New Roman" panose="02020603050405020304" pitchFamily="18" charset="0"/>
                <a:ea typeface="Times New Roman" panose="02020603050405020304" pitchFamily="18" charset="0"/>
              </a:rPr>
              <a:t>layer </a:t>
            </a:r>
            <a:r>
              <a:rPr lang="tr-TR" sz="2000" b="1" dirty="0">
                <a:latin typeface="Times New Roman" panose="02020603050405020304" pitchFamily="18" charset="0"/>
                <a:ea typeface="Times New Roman" panose="02020603050405020304" pitchFamily="18" charset="0"/>
              </a:rPr>
              <a:t>V</a:t>
            </a:r>
            <a:r>
              <a:rPr lang="en-US" sz="2000" b="1" dirty="0" err="1">
                <a:effectLst/>
                <a:latin typeface="Times New Roman" panose="02020603050405020304" pitchFamily="18" charset="0"/>
                <a:ea typeface="Times New Roman" panose="02020603050405020304" pitchFamily="18" charset="0"/>
              </a:rPr>
              <a:t>aluations</a:t>
            </a:r>
            <a:r>
              <a:rPr lang="en-US" sz="2000" b="1" dirty="0">
                <a:effectLst/>
                <a:latin typeface="Times New Roman" panose="02020603050405020304" pitchFamily="18" charset="0"/>
                <a:ea typeface="Times New Roman" panose="02020603050405020304" pitchFamily="18" charset="0"/>
              </a:rPr>
              <a:t> </a:t>
            </a:r>
            <a:r>
              <a:rPr lang="tr-TR" sz="2000" b="1" dirty="0">
                <a:effectLst/>
                <a:latin typeface="Times New Roman" panose="02020603050405020304" pitchFamily="18" charset="0"/>
                <a:ea typeface="Times New Roman" panose="02020603050405020304" pitchFamily="18" charset="0"/>
              </a:rPr>
              <a:t>U</a:t>
            </a:r>
            <a:r>
              <a:rPr lang="en-US" sz="2000" b="1" dirty="0">
                <a:effectLst/>
                <a:latin typeface="Times New Roman" panose="02020603050405020304" pitchFamily="18" charset="0"/>
                <a:ea typeface="Times New Roman" panose="02020603050405020304" pitchFamily="18" charset="0"/>
              </a:rPr>
              <a:t>sing </a:t>
            </a:r>
            <a:r>
              <a:rPr lang="tr-TR" sz="2000" b="1" dirty="0">
                <a:latin typeface="Times New Roman" panose="02020603050405020304" pitchFamily="18" charset="0"/>
                <a:ea typeface="Times New Roman" panose="02020603050405020304" pitchFamily="18" charset="0"/>
              </a:rPr>
              <a:t>M</a:t>
            </a:r>
            <a:r>
              <a:rPr lang="en-US" sz="2000" b="1" dirty="0" err="1">
                <a:effectLst/>
                <a:latin typeface="Times New Roman" panose="02020603050405020304" pitchFamily="18" charset="0"/>
                <a:ea typeface="Times New Roman" panose="02020603050405020304" pitchFamily="18" charset="0"/>
              </a:rPr>
              <a:t>achine</a:t>
            </a:r>
            <a:r>
              <a:rPr lang="en-US" sz="2000" b="1" dirty="0">
                <a:effectLst/>
                <a:latin typeface="Times New Roman" panose="02020603050405020304" pitchFamily="18" charset="0"/>
                <a:ea typeface="Times New Roman" panose="02020603050405020304" pitchFamily="18" charset="0"/>
              </a:rPr>
              <a:t> </a:t>
            </a:r>
            <a:r>
              <a:rPr lang="tr-TR" sz="2000" b="1" dirty="0">
                <a:effectLst/>
                <a:latin typeface="Times New Roman" panose="02020603050405020304" pitchFamily="18" charset="0"/>
                <a:ea typeface="Times New Roman" panose="02020603050405020304" pitchFamily="18" charset="0"/>
              </a:rPr>
              <a:t>L</a:t>
            </a:r>
            <a:r>
              <a:rPr lang="en-US" sz="2000" b="1" dirty="0">
                <a:effectLst/>
                <a:latin typeface="Times New Roman" panose="02020603050405020304" pitchFamily="18" charset="0"/>
                <a:ea typeface="Times New Roman" panose="02020603050405020304" pitchFamily="18" charset="0"/>
              </a:rPr>
              <a:t>earning </a:t>
            </a:r>
            <a:r>
              <a:rPr lang="tr-TR" sz="2000" b="1" dirty="0">
                <a:latin typeface="Times New Roman" panose="02020603050405020304" pitchFamily="18" charset="0"/>
                <a:ea typeface="Times New Roman" panose="02020603050405020304" pitchFamily="18" charset="0"/>
              </a:rPr>
              <a:t>T</a:t>
            </a:r>
            <a:r>
              <a:rPr lang="en-US" sz="2000" b="1" dirty="0" err="1">
                <a:effectLst/>
                <a:latin typeface="Times New Roman" panose="02020603050405020304" pitchFamily="18" charset="0"/>
                <a:ea typeface="Times New Roman" panose="02020603050405020304" pitchFamily="18" charset="0"/>
              </a:rPr>
              <a:t>echniques</a:t>
            </a:r>
            <a:r>
              <a:rPr lang="en-US" sz="2000" b="1" dirty="0">
                <a:effectLst/>
                <a:latin typeface="Times New Roman" panose="02020603050405020304" pitchFamily="18" charset="0"/>
                <a:ea typeface="Times New Roman" panose="02020603050405020304" pitchFamily="18" charset="0"/>
              </a:rPr>
              <a:t>: The </a:t>
            </a:r>
            <a:r>
              <a:rPr lang="tr-TR" sz="2000" b="1" dirty="0">
                <a:effectLst/>
                <a:latin typeface="Times New Roman" panose="02020603050405020304" pitchFamily="18" charset="0"/>
                <a:ea typeface="Times New Roman" panose="02020603050405020304" pitchFamily="18" charset="0"/>
              </a:rPr>
              <a:t>C</a:t>
            </a:r>
            <a:r>
              <a:rPr lang="en-US" sz="2000" b="1" dirty="0" err="1">
                <a:effectLst/>
                <a:latin typeface="Times New Roman" panose="02020603050405020304" pitchFamily="18" charset="0"/>
                <a:ea typeface="Times New Roman" panose="02020603050405020304" pitchFamily="18" charset="0"/>
              </a:rPr>
              <a:t>ase</a:t>
            </a:r>
            <a:r>
              <a:rPr lang="en-US" sz="2000" b="1" dirty="0">
                <a:effectLst/>
                <a:latin typeface="Times New Roman" panose="02020603050405020304" pitchFamily="18" charset="0"/>
                <a:ea typeface="Times New Roman" panose="02020603050405020304" pitchFamily="18" charset="0"/>
              </a:rPr>
              <a:t> of Turkish Football Super League </a:t>
            </a:r>
            <a:endParaRPr lang="tr-TR" sz="2000" b="1" dirty="0">
              <a:effectLst/>
              <a:latin typeface="Times New Roman" panose="02020603050405020304" pitchFamily="18" charset="0"/>
              <a:ea typeface="Times New Roman" panose="02020603050405020304" pitchFamily="18" charset="0"/>
            </a:endParaRPr>
          </a:p>
          <a:p>
            <a:r>
              <a:rPr lang="tr-TR" sz="2000" b="1" dirty="0" err="1">
                <a:latin typeface="Times New Roman" panose="02020603050405020304" pitchFamily="18" charset="0"/>
                <a:ea typeface="Times New Roman" panose="02020603050405020304" pitchFamily="18" charset="0"/>
              </a:rPr>
              <a:t>Student</a:t>
            </a:r>
            <a:r>
              <a:rPr lang="tr-TR" sz="2000" b="1" dirty="0">
                <a:latin typeface="Times New Roman" panose="02020603050405020304" pitchFamily="18" charset="0"/>
                <a:ea typeface="Times New Roman" panose="02020603050405020304" pitchFamily="18" charset="0"/>
              </a:rPr>
              <a:t>: Erkan Çetinyamaç</a:t>
            </a:r>
          </a:p>
          <a:p>
            <a:r>
              <a:rPr lang="tr-TR" sz="2000" b="1" dirty="0">
                <a:latin typeface="Times New Roman" panose="02020603050405020304" pitchFamily="18" charset="0"/>
                <a:ea typeface="Times New Roman" panose="02020603050405020304" pitchFamily="18" charset="0"/>
              </a:rPr>
              <a:t>Advisor: Dr. Serhat Peker</a:t>
            </a:r>
          </a:p>
          <a:p>
            <a:endParaRPr lang="tr-TR" sz="2000" b="1" dirty="0">
              <a:effectLst/>
              <a:latin typeface="Times New Roman" panose="02020603050405020304" pitchFamily="18" charset="0"/>
              <a:ea typeface="Times New Roman" panose="02020603050405020304" pitchFamily="18" charset="0"/>
            </a:endParaRPr>
          </a:p>
          <a:p>
            <a:endParaRPr lang="tr-TR" sz="1800" dirty="0">
              <a:effectLst/>
              <a:latin typeface="Times New Roman" panose="02020603050405020304" pitchFamily="18" charset="0"/>
              <a:ea typeface="Times New Roman" panose="02020603050405020304" pitchFamily="18" charset="0"/>
            </a:endParaRPr>
          </a:p>
          <a:p>
            <a:endParaRPr lang="tr-TR" dirty="0">
              <a:solidFill>
                <a:srgbClr val="FFFFFF"/>
              </a:solidFill>
            </a:endParaRPr>
          </a:p>
        </p:txBody>
      </p:sp>
      <p:pic>
        <p:nvPicPr>
          <p:cNvPr id="45" name="Picture 2" descr="Bakırçay Üniversitesi - Vikipedi">
            <a:extLst>
              <a:ext uri="{FF2B5EF4-FFF2-40B4-BE49-F238E27FC236}">
                <a16:creationId xmlns:a16="http://schemas.microsoft.com/office/drawing/2014/main" id="{0FF5CD73-8C0F-43AB-AE95-2E4357CC3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61" y="604006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7624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54B84-3431-4FA4-B445-7E045BA1FD76}"/>
              </a:ext>
            </a:extLst>
          </p:cNvPr>
          <p:cNvSpPr>
            <a:spLocks noGrp="1"/>
          </p:cNvSpPr>
          <p:nvPr>
            <p:ph type="title"/>
          </p:nvPr>
        </p:nvSpPr>
        <p:spPr>
          <a:xfrm>
            <a:off x="1051560" y="586822"/>
            <a:ext cx="3657600" cy="1645920"/>
          </a:xfrm>
        </p:spPr>
        <p:txBody>
          <a:bodyPr>
            <a:normAutofit/>
          </a:bodyPr>
          <a:lstStyle/>
          <a:p>
            <a:r>
              <a:rPr lang="tr" sz="5400" dirty="0"/>
              <a:t>Data Preparation</a:t>
            </a:r>
            <a:endParaRPr lang="tr-TR" sz="5400" dirty="0"/>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847D06-7B9C-419A-BEE1-1E88C2C1C373}"/>
              </a:ext>
            </a:extLst>
          </p:cNvPr>
          <p:cNvSpPr>
            <a:spLocks noGrp="1"/>
          </p:cNvSpPr>
          <p:nvPr>
            <p:ph idx="1"/>
          </p:nvPr>
        </p:nvSpPr>
        <p:spPr>
          <a:xfrm>
            <a:off x="5250106" y="586822"/>
            <a:ext cx="6106742" cy="1645920"/>
          </a:xfrm>
        </p:spPr>
        <p:txBody>
          <a:bodyPr anchor="ctr">
            <a:normAutofit/>
          </a:bodyPr>
          <a:lstStyle/>
          <a:p>
            <a:r>
              <a:rPr lang="tr-TR" sz="1900" dirty="0" err="1">
                <a:latin typeface="Times New Roman" panose="02020603050405020304" pitchFamily="18" charset="0"/>
                <a:cs typeface="Times New Roman" panose="02020603050405020304" pitchFamily="18" charset="0"/>
              </a:rPr>
              <a:t>TwoStep</a:t>
            </a:r>
            <a:r>
              <a:rPr lang="tr-TR" sz="1900" dirty="0">
                <a:latin typeface="Times New Roman" panose="02020603050405020304" pitchFamily="18" charset="0"/>
                <a:cs typeface="Times New Roman" panose="02020603050405020304" pitchFamily="18" charset="0"/>
              </a:rPr>
              <a:t> Cluster Analysis</a:t>
            </a:r>
          </a:p>
          <a:p>
            <a:r>
              <a:rPr lang="en-US" sz="1900" dirty="0">
                <a:latin typeface="Times New Roman" panose="02020603050405020304" pitchFamily="18" charset="0"/>
                <a:cs typeface="Times New Roman" panose="02020603050405020304" pitchFamily="18" charset="0"/>
              </a:rPr>
              <a:t>After the k value is determined, k-means clustering was used with respect to k=4 value.</a:t>
            </a:r>
            <a:endParaRPr lang="tr-TR" sz="1900" dirty="0">
              <a:latin typeface="Times New Roman" panose="02020603050405020304" pitchFamily="18" charset="0"/>
              <a:cs typeface="Times New Roman" panose="02020603050405020304" pitchFamily="18" charset="0"/>
            </a:endParaRPr>
          </a:p>
          <a:p>
            <a:pPr marL="0" indent="0">
              <a:buNone/>
            </a:pPr>
            <a:endParaRPr lang="tr-TR" sz="1800" dirty="0"/>
          </a:p>
        </p:txBody>
      </p:sp>
      <p:pic>
        <p:nvPicPr>
          <p:cNvPr id="4" name="Picture 2" descr="Bakırçay Üniversitesi - Vikipedi">
            <a:extLst>
              <a:ext uri="{FF2B5EF4-FFF2-40B4-BE49-F238E27FC236}">
                <a16:creationId xmlns:a16="http://schemas.microsoft.com/office/drawing/2014/main" id="{55F04A94-8F52-49D9-92A3-85176FACF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A4B69844-34DB-4B30-96A0-028E2660E249}"/>
              </a:ext>
            </a:extLst>
          </p:cNvPr>
          <p:cNvGraphicFramePr>
            <a:graphicFrameLocks noGrp="1"/>
          </p:cNvGraphicFramePr>
          <p:nvPr>
            <p:extLst>
              <p:ext uri="{D42A27DB-BD31-4B8C-83A1-F6EECF244321}">
                <p14:modId xmlns:p14="http://schemas.microsoft.com/office/powerpoint/2010/main" val="3085757892"/>
              </p:ext>
            </p:extLst>
          </p:nvPr>
        </p:nvGraphicFramePr>
        <p:xfrm>
          <a:off x="6096000" y="3054699"/>
          <a:ext cx="5625865" cy="2597761"/>
        </p:xfrm>
        <a:graphic>
          <a:graphicData uri="http://schemas.openxmlformats.org/drawingml/2006/table">
            <a:tbl>
              <a:tblPr firstRow="1" bandRow="1">
                <a:tableStyleId>{5C22544A-7EE6-4342-B048-85BDC9FD1C3A}</a:tableStyleId>
              </a:tblPr>
              <a:tblGrid>
                <a:gridCol w="1069430">
                  <a:extLst>
                    <a:ext uri="{9D8B030D-6E8A-4147-A177-3AD203B41FA5}">
                      <a16:colId xmlns:a16="http://schemas.microsoft.com/office/drawing/2014/main" val="1407211368"/>
                    </a:ext>
                  </a:extLst>
                </a:gridCol>
                <a:gridCol w="997759">
                  <a:extLst>
                    <a:ext uri="{9D8B030D-6E8A-4147-A177-3AD203B41FA5}">
                      <a16:colId xmlns:a16="http://schemas.microsoft.com/office/drawing/2014/main" val="2539199142"/>
                    </a:ext>
                  </a:extLst>
                </a:gridCol>
                <a:gridCol w="1074738">
                  <a:extLst>
                    <a:ext uri="{9D8B030D-6E8A-4147-A177-3AD203B41FA5}">
                      <a16:colId xmlns:a16="http://schemas.microsoft.com/office/drawing/2014/main" val="166382847"/>
                    </a:ext>
                  </a:extLst>
                </a:gridCol>
                <a:gridCol w="1074738">
                  <a:extLst>
                    <a:ext uri="{9D8B030D-6E8A-4147-A177-3AD203B41FA5}">
                      <a16:colId xmlns:a16="http://schemas.microsoft.com/office/drawing/2014/main" val="3104072271"/>
                    </a:ext>
                  </a:extLst>
                </a:gridCol>
                <a:gridCol w="1409200">
                  <a:extLst>
                    <a:ext uri="{9D8B030D-6E8A-4147-A177-3AD203B41FA5}">
                      <a16:colId xmlns:a16="http://schemas.microsoft.com/office/drawing/2014/main" val="3932187561"/>
                    </a:ext>
                  </a:extLst>
                </a:gridCol>
              </a:tblGrid>
              <a:tr h="685146">
                <a:tc>
                  <a:txBody>
                    <a:bodyPr/>
                    <a:lstStyle/>
                    <a:p>
                      <a:pPr algn="ctr" fontAlgn="ctr"/>
                      <a:r>
                        <a:rPr lang="tr-TR" sz="1800" u="none" strike="noStrike">
                          <a:effectLst/>
                        </a:rPr>
                        <a:t>Cluster</a:t>
                      </a:r>
                      <a:endParaRPr lang="tr-TR" sz="1800" b="1" i="0" u="none" strike="noStrike">
                        <a:solidFill>
                          <a:srgbClr val="000000"/>
                        </a:solidFill>
                        <a:effectLst/>
                        <a:latin typeface="Times New Roman" panose="02020603050405020304" pitchFamily="18" charset="0"/>
                      </a:endParaRPr>
                    </a:p>
                  </a:txBody>
                  <a:tcPr marL="12614" marR="12614" marT="12614" marB="0" anchor="ctr"/>
                </a:tc>
                <a:tc>
                  <a:txBody>
                    <a:bodyPr/>
                    <a:lstStyle/>
                    <a:p>
                      <a:pPr algn="ctr" fontAlgn="ctr"/>
                      <a:r>
                        <a:rPr lang="tr-TR" sz="1800" u="none" strike="noStrike">
                          <a:effectLst/>
                        </a:rPr>
                        <a:t>Sample Size</a:t>
                      </a:r>
                      <a:endParaRPr lang="tr-TR" sz="1800" b="1" i="0" u="none" strike="noStrike">
                        <a:solidFill>
                          <a:srgbClr val="000000"/>
                        </a:solidFill>
                        <a:effectLst/>
                        <a:latin typeface="Times New Roman" panose="02020603050405020304" pitchFamily="18" charset="0"/>
                      </a:endParaRPr>
                    </a:p>
                  </a:txBody>
                  <a:tcPr marL="12614" marR="12614" marT="12614" marB="0" anchor="ctr"/>
                </a:tc>
                <a:tc>
                  <a:txBody>
                    <a:bodyPr/>
                    <a:lstStyle/>
                    <a:p>
                      <a:pPr algn="ctr" fontAlgn="ctr"/>
                      <a:r>
                        <a:rPr lang="tr-TR" sz="1800" u="none" strike="noStrike">
                          <a:effectLst/>
                        </a:rPr>
                        <a:t>Average apps</a:t>
                      </a:r>
                      <a:endParaRPr lang="tr-TR" sz="1800" b="1" i="0" u="none" strike="noStrike">
                        <a:solidFill>
                          <a:srgbClr val="000000"/>
                        </a:solidFill>
                        <a:effectLst/>
                        <a:latin typeface="Times New Roman" panose="02020603050405020304" pitchFamily="18" charset="0"/>
                      </a:endParaRPr>
                    </a:p>
                  </a:txBody>
                  <a:tcPr marL="12614" marR="12614" marT="12614" marB="0" anchor="ctr"/>
                </a:tc>
                <a:tc>
                  <a:txBody>
                    <a:bodyPr/>
                    <a:lstStyle/>
                    <a:p>
                      <a:pPr algn="ctr" fontAlgn="ctr"/>
                      <a:r>
                        <a:rPr lang="tr-TR" sz="1800" u="none" strike="noStrike">
                          <a:effectLst/>
                        </a:rPr>
                        <a:t>Average firstStart</a:t>
                      </a:r>
                      <a:endParaRPr lang="tr-TR" sz="1800" b="1" i="0" u="none" strike="noStrike">
                        <a:solidFill>
                          <a:srgbClr val="000000"/>
                        </a:solidFill>
                        <a:effectLst/>
                        <a:latin typeface="Times New Roman" panose="02020603050405020304" pitchFamily="18" charset="0"/>
                      </a:endParaRPr>
                    </a:p>
                  </a:txBody>
                  <a:tcPr marL="12614" marR="12614" marT="12614" marB="0" anchor="ctr"/>
                </a:tc>
                <a:tc>
                  <a:txBody>
                    <a:bodyPr/>
                    <a:lstStyle/>
                    <a:p>
                      <a:pPr algn="ctr" fontAlgn="ctr"/>
                      <a:r>
                        <a:rPr lang="tr-TR" sz="1800" u="none" strike="noStrike">
                          <a:effectLst/>
                        </a:rPr>
                        <a:t>Average minsPlayed</a:t>
                      </a:r>
                      <a:endParaRPr lang="tr-TR" sz="1800" b="1" i="0" u="none" strike="noStrike">
                        <a:solidFill>
                          <a:srgbClr val="000000"/>
                        </a:solidFill>
                        <a:effectLst/>
                        <a:latin typeface="Times New Roman" panose="02020603050405020304" pitchFamily="18" charset="0"/>
                      </a:endParaRPr>
                    </a:p>
                  </a:txBody>
                  <a:tcPr marL="12614" marR="12614" marT="12614" marB="0" anchor="ctr"/>
                </a:tc>
                <a:extLst>
                  <a:ext uri="{0D108BD9-81ED-4DB2-BD59-A6C34878D82A}">
                    <a16:rowId xmlns:a16="http://schemas.microsoft.com/office/drawing/2014/main" val="1362319243"/>
                  </a:ext>
                </a:extLst>
              </a:tr>
              <a:tr h="382523">
                <a:tc>
                  <a:txBody>
                    <a:bodyPr/>
                    <a:lstStyle/>
                    <a:p>
                      <a:pPr algn="ctr" fontAlgn="b"/>
                      <a:r>
                        <a:rPr lang="tr-TR" sz="1800" u="none" strike="noStrike" dirty="0">
                          <a:effectLst/>
                        </a:rPr>
                        <a:t>0</a:t>
                      </a:r>
                      <a:endParaRPr lang="tr-TR" sz="1800" b="0" i="0" u="none" strike="noStrike" dirty="0">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178</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dirty="0">
                          <a:effectLst/>
                        </a:rPr>
                        <a:t> 4.71</a:t>
                      </a:r>
                      <a:endParaRPr lang="tr-TR" sz="1800" b="0" i="0" u="none" strike="noStrike" dirty="0">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1.70</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176.36</a:t>
                      </a:r>
                      <a:endParaRPr lang="tr-TR" sz="1800" b="0" i="0" u="none" strike="noStrike">
                        <a:solidFill>
                          <a:srgbClr val="000000"/>
                        </a:solidFill>
                        <a:effectLst/>
                        <a:latin typeface="Calibri" panose="020F0502020204030204" pitchFamily="34" charset="0"/>
                      </a:endParaRPr>
                    </a:p>
                  </a:txBody>
                  <a:tcPr marL="12614" marR="12614" marT="12614" marB="0" anchor="b"/>
                </a:tc>
                <a:extLst>
                  <a:ext uri="{0D108BD9-81ED-4DB2-BD59-A6C34878D82A}">
                    <a16:rowId xmlns:a16="http://schemas.microsoft.com/office/drawing/2014/main" val="2335284671"/>
                  </a:ext>
                </a:extLst>
              </a:tr>
              <a:tr h="382523">
                <a:tc>
                  <a:txBody>
                    <a:bodyPr/>
                    <a:lstStyle/>
                    <a:p>
                      <a:pPr algn="ctr" fontAlgn="b"/>
                      <a:r>
                        <a:rPr lang="tr-TR" sz="1800" u="none" strike="noStrike">
                          <a:effectLst/>
                        </a:rPr>
                        <a:t>1</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131</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34.04</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31.48</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2773.50</a:t>
                      </a:r>
                      <a:endParaRPr lang="tr-TR" sz="1800" b="0" i="0" u="none" strike="noStrike">
                        <a:solidFill>
                          <a:srgbClr val="000000"/>
                        </a:solidFill>
                        <a:effectLst/>
                        <a:latin typeface="Calibri" panose="020F0502020204030204" pitchFamily="34" charset="0"/>
                      </a:endParaRPr>
                    </a:p>
                  </a:txBody>
                  <a:tcPr marL="12614" marR="12614" marT="12614" marB="0" anchor="b"/>
                </a:tc>
                <a:extLst>
                  <a:ext uri="{0D108BD9-81ED-4DB2-BD59-A6C34878D82A}">
                    <a16:rowId xmlns:a16="http://schemas.microsoft.com/office/drawing/2014/main" val="491001789"/>
                  </a:ext>
                </a:extLst>
              </a:tr>
              <a:tr h="382523">
                <a:tc>
                  <a:txBody>
                    <a:bodyPr/>
                    <a:lstStyle/>
                    <a:p>
                      <a:pPr algn="ctr" fontAlgn="b"/>
                      <a:r>
                        <a:rPr lang="tr-TR" sz="1800" u="none" strike="noStrike">
                          <a:effectLst/>
                        </a:rPr>
                        <a:t>2</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166</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26.13</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19.03</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1682..39</a:t>
                      </a:r>
                      <a:endParaRPr lang="tr-TR" sz="1800" b="0" i="0" u="none" strike="noStrike">
                        <a:solidFill>
                          <a:srgbClr val="000000"/>
                        </a:solidFill>
                        <a:effectLst/>
                        <a:latin typeface="Calibri" panose="020F0502020204030204" pitchFamily="34" charset="0"/>
                      </a:endParaRPr>
                    </a:p>
                  </a:txBody>
                  <a:tcPr marL="12614" marR="12614" marT="12614" marB="0" anchor="b"/>
                </a:tc>
                <a:extLst>
                  <a:ext uri="{0D108BD9-81ED-4DB2-BD59-A6C34878D82A}">
                    <a16:rowId xmlns:a16="http://schemas.microsoft.com/office/drawing/2014/main" val="1480904377"/>
                  </a:ext>
                </a:extLst>
              </a:tr>
              <a:tr h="382523">
                <a:tc>
                  <a:txBody>
                    <a:bodyPr/>
                    <a:lstStyle/>
                    <a:p>
                      <a:pPr algn="ctr" fontAlgn="b"/>
                      <a:r>
                        <a:rPr lang="tr-TR" sz="1800" u="none" strike="noStrike">
                          <a:effectLst/>
                        </a:rPr>
                        <a:t>3</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164</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15.94</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8.47</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798.25</a:t>
                      </a:r>
                      <a:endParaRPr lang="tr-TR" sz="1800" b="0" i="0" u="none" strike="noStrike">
                        <a:solidFill>
                          <a:srgbClr val="000000"/>
                        </a:solidFill>
                        <a:effectLst/>
                        <a:latin typeface="Calibri" panose="020F0502020204030204" pitchFamily="34" charset="0"/>
                      </a:endParaRPr>
                    </a:p>
                  </a:txBody>
                  <a:tcPr marL="12614" marR="12614" marT="12614" marB="0" anchor="b"/>
                </a:tc>
                <a:extLst>
                  <a:ext uri="{0D108BD9-81ED-4DB2-BD59-A6C34878D82A}">
                    <a16:rowId xmlns:a16="http://schemas.microsoft.com/office/drawing/2014/main" val="1723554766"/>
                  </a:ext>
                </a:extLst>
              </a:tr>
              <a:tr h="382523">
                <a:tc>
                  <a:txBody>
                    <a:bodyPr/>
                    <a:lstStyle/>
                    <a:p>
                      <a:pPr algn="ctr" fontAlgn="b"/>
                      <a:r>
                        <a:rPr lang="tr-TR" sz="1800" u="none" strike="noStrike">
                          <a:effectLst/>
                        </a:rPr>
                        <a:t>Average</a:t>
                      </a:r>
                      <a:endParaRPr lang="tr-TR" sz="1800" b="1" i="0" u="none" strike="noStrike">
                        <a:solidFill>
                          <a:srgbClr val="000000"/>
                        </a:solidFill>
                        <a:effectLst/>
                        <a:latin typeface="Times New Roman" panose="02020603050405020304" pitchFamily="18" charset="0"/>
                      </a:endParaRPr>
                    </a:p>
                  </a:txBody>
                  <a:tcPr marL="12614" marR="12614" marT="12614" marB="0" anchor="b"/>
                </a:tc>
                <a:tc>
                  <a:txBody>
                    <a:bodyPr/>
                    <a:lstStyle/>
                    <a:p>
                      <a:pPr algn="ctr" fontAlgn="b"/>
                      <a:r>
                        <a:rPr lang="tr-TR" sz="1800" b="0" i="0" u="none" strike="noStrike" dirty="0">
                          <a:solidFill>
                            <a:srgbClr val="000000"/>
                          </a:solidFill>
                          <a:effectLst/>
                          <a:latin typeface="Calibri" panose="020F0502020204030204" pitchFamily="34" charset="0"/>
                        </a:rPr>
                        <a:t>160</a:t>
                      </a:r>
                    </a:p>
                  </a:txBody>
                  <a:tcPr marL="12614" marR="12614" marT="12614" marB="0" anchor="b"/>
                </a:tc>
                <a:tc>
                  <a:txBody>
                    <a:bodyPr/>
                    <a:lstStyle/>
                    <a:p>
                      <a:pPr algn="ctr" fontAlgn="b"/>
                      <a:r>
                        <a:rPr lang="tr-TR" sz="1800" u="none" strike="noStrike">
                          <a:effectLst/>
                        </a:rPr>
                        <a:t> 19.17</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a:effectLst/>
                        </a:rPr>
                        <a:t> 14.05</a:t>
                      </a:r>
                      <a:endParaRPr lang="tr-TR" sz="1800" b="0" i="0" u="none" strike="noStrike">
                        <a:solidFill>
                          <a:srgbClr val="000000"/>
                        </a:solidFill>
                        <a:effectLst/>
                        <a:latin typeface="Calibri" panose="020F0502020204030204" pitchFamily="34" charset="0"/>
                      </a:endParaRPr>
                    </a:p>
                  </a:txBody>
                  <a:tcPr marL="12614" marR="12614" marT="12614" marB="0" anchor="b"/>
                </a:tc>
                <a:tc>
                  <a:txBody>
                    <a:bodyPr/>
                    <a:lstStyle/>
                    <a:p>
                      <a:pPr algn="ctr" fontAlgn="b"/>
                      <a:r>
                        <a:rPr lang="tr-TR" sz="1800" u="none" strike="noStrike" dirty="0">
                          <a:effectLst/>
                        </a:rPr>
                        <a:t>  1259.64</a:t>
                      </a:r>
                      <a:endParaRPr lang="tr-TR" sz="1800" b="0" i="0" u="none" strike="noStrike" dirty="0">
                        <a:solidFill>
                          <a:srgbClr val="000000"/>
                        </a:solidFill>
                        <a:effectLst/>
                        <a:latin typeface="Calibri" panose="020F0502020204030204" pitchFamily="34" charset="0"/>
                      </a:endParaRPr>
                    </a:p>
                  </a:txBody>
                  <a:tcPr marL="12614" marR="12614" marT="12614" marB="0" anchor="b"/>
                </a:tc>
                <a:extLst>
                  <a:ext uri="{0D108BD9-81ED-4DB2-BD59-A6C34878D82A}">
                    <a16:rowId xmlns:a16="http://schemas.microsoft.com/office/drawing/2014/main" val="1196650750"/>
                  </a:ext>
                </a:extLst>
              </a:tr>
            </a:tbl>
          </a:graphicData>
        </a:graphic>
      </p:graphicFrame>
      <p:pic>
        <p:nvPicPr>
          <p:cNvPr id="8" name="Picture 7">
            <a:extLst>
              <a:ext uri="{FF2B5EF4-FFF2-40B4-BE49-F238E27FC236}">
                <a16:creationId xmlns:a16="http://schemas.microsoft.com/office/drawing/2014/main" id="{0EB34760-DD40-4BD4-A983-562674A8EDBF}"/>
              </a:ext>
            </a:extLst>
          </p:cNvPr>
          <p:cNvPicPr>
            <a:picLocks noChangeAspect="1"/>
          </p:cNvPicPr>
          <p:nvPr/>
        </p:nvPicPr>
        <p:blipFill>
          <a:blip r:embed="rId3"/>
          <a:stretch>
            <a:fillRect/>
          </a:stretch>
        </p:blipFill>
        <p:spPr>
          <a:xfrm>
            <a:off x="875303" y="2767579"/>
            <a:ext cx="4448175" cy="3228975"/>
          </a:xfrm>
          <a:prstGeom prst="rect">
            <a:avLst/>
          </a:prstGeom>
        </p:spPr>
      </p:pic>
      <p:sp>
        <p:nvSpPr>
          <p:cNvPr id="15" name="TextBox 14">
            <a:extLst>
              <a:ext uri="{FF2B5EF4-FFF2-40B4-BE49-F238E27FC236}">
                <a16:creationId xmlns:a16="http://schemas.microsoft.com/office/drawing/2014/main" id="{52916595-C371-4A62-A041-E20F209348A9}"/>
              </a:ext>
            </a:extLst>
          </p:cNvPr>
          <p:cNvSpPr txBox="1"/>
          <p:nvPr/>
        </p:nvSpPr>
        <p:spPr>
          <a:xfrm>
            <a:off x="1661998" y="6059938"/>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Figure</a:t>
            </a:r>
            <a:r>
              <a:rPr lang="tr-TR" sz="1100" b="1" dirty="0">
                <a:latin typeface="Times New Roman" panose="02020603050405020304" pitchFamily="18" charset="0"/>
                <a:cs typeface="Times New Roman" panose="02020603050405020304" pitchFamily="18" charset="0"/>
              </a:rPr>
              <a:t> 1. </a:t>
            </a:r>
            <a:r>
              <a:rPr lang="tr-TR" sz="1100" b="1" dirty="0" err="1">
                <a:latin typeface="Times New Roman" panose="02020603050405020304" pitchFamily="18" charset="0"/>
                <a:cs typeface="Times New Roman" panose="02020603050405020304" pitchFamily="18" charset="0"/>
              </a:rPr>
              <a:t>Dendrogram</a:t>
            </a:r>
            <a:r>
              <a:rPr lang="tr-TR" sz="1100" b="1" dirty="0">
                <a:latin typeface="Times New Roman" panose="02020603050405020304" pitchFamily="18" charset="0"/>
                <a:cs typeface="Times New Roman" panose="02020603050405020304" pitchFamily="18" charset="0"/>
              </a:rPr>
              <a:t> Using </a:t>
            </a:r>
            <a:r>
              <a:rPr lang="tr-TR" sz="1100" b="1" dirty="0" err="1">
                <a:latin typeface="Times New Roman" panose="02020603050405020304" pitchFamily="18" charset="0"/>
                <a:cs typeface="Times New Roman" panose="02020603050405020304" pitchFamily="18" charset="0"/>
              </a:rPr>
              <a:t>Ward</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Linkage</a:t>
            </a:r>
            <a:endParaRPr lang="tr-TR" sz="11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C383370-3550-47BC-A36F-761C5172BD5C}"/>
              </a:ext>
            </a:extLst>
          </p:cNvPr>
          <p:cNvSpPr txBox="1"/>
          <p:nvPr/>
        </p:nvSpPr>
        <p:spPr>
          <a:xfrm>
            <a:off x="7756322" y="5725394"/>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5.  Cluster </a:t>
            </a:r>
            <a:r>
              <a:rPr lang="tr-TR" sz="1100" b="1" dirty="0" err="1">
                <a:latin typeface="Times New Roman" panose="02020603050405020304" pitchFamily="18" charset="0"/>
                <a:cs typeface="Times New Roman" panose="02020603050405020304" pitchFamily="18" charset="0"/>
              </a:rPr>
              <a:t>Descriptive</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Statistics</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2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FE1A58-9370-4E80-BF4A-3194D9B5864B}"/>
              </a:ext>
            </a:extLst>
          </p:cNvPr>
          <p:cNvSpPr>
            <a:spLocks noGrp="1"/>
          </p:cNvSpPr>
          <p:nvPr>
            <p:ph type="title"/>
          </p:nvPr>
        </p:nvSpPr>
        <p:spPr>
          <a:xfrm>
            <a:off x="1115568" y="548640"/>
            <a:ext cx="10168128" cy="1179576"/>
          </a:xfrm>
        </p:spPr>
        <p:txBody>
          <a:bodyPr>
            <a:normAutofit/>
          </a:bodyPr>
          <a:lstStyle/>
          <a:p>
            <a:r>
              <a:rPr lang="tr" sz="5400" dirty="0"/>
              <a:t>Data Preparation </a:t>
            </a:r>
            <a:endParaRPr lang="tr-TR" sz="5400" dirty="0"/>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553D50-B947-43DF-9FC3-884A300A282F}"/>
                  </a:ext>
                </a:extLst>
              </p:cNvPr>
              <p:cNvSpPr>
                <a:spLocks noGrp="1"/>
              </p:cNvSpPr>
              <p:nvPr>
                <p:ph idx="1"/>
              </p:nvPr>
            </p:nvSpPr>
            <p:spPr>
              <a:xfrm>
                <a:off x="1115568" y="2481943"/>
                <a:ext cx="10168128" cy="3695020"/>
              </a:xfrm>
            </p:spPr>
            <p:txBody>
              <a:bodyPr>
                <a:normAutofit/>
              </a:bodyPr>
              <a:lstStyle/>
              <a:p>
                <a:r>
                  <a:rPr lang="tr-TR" sz="1900" b="1" dirty="0">
                    <a:latin typeface="Times New Roman" panose="02020603050405020304" pitchFamily="18" charset="0"/>
                    <a:cs typeface="Times New Roman" panose="02020603050405020304" pitchFamily="18" charset="0"/>
                  </a:rPr>
                  <a:t>Feature </a:t>
                </a:r>
                <a:r>
                  <a:rPr lang="tr-TR" sz="1900" b="1" dirty="0" err="1">
                    <a:latin typeface="Times New Roman" panose="02020603050405020304" pitchFamily="18" charset="0"/>
                    <a:cs typeface="Times New Roman" panose="02020603050405020304" pitchFamily="18" charset="0"/>
                  </a:rPr>
                  <a:t>Engineering</a:t>
                </a:r>
                <a:endParaRPr lang="tr-TR" sz="1900" b="1"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𝑔𝑜𝑎𝑙𝑆h𝑜𝑡𝑅𝑎𝑡𝑖𝑜</m:t>
                    </m:r>
                    <m:r>
                      <a:rPr lang="en-US" sz="1800" i="1" smtClean="0">
                        <a:effectLst/>
                        <a:latin typeface="Cambria Math" panose="02040503050406030204" pitchFamily="18" charset="0"/>
                        <a:ea typeface="SimSun" panose="02010600030101010101" pitchFamily="2" charset="-122"/>
                        <a:cs typeface="Times New Roman" panose="02020603050405020304" pitchFamily="18" charset="0"/>
                      </a:rPr>
                      <m:t> =</m:t>
                    </m:r>
                    <m:f>
                      <m:fPr>
                        <m:ctrlPr>
                          <a:rPr lang="tr-TR"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𝐺𝑜𝑎𝑙</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𝑡𝑜𝑡𝑎𝑙𝑆h𝑜𝑡𝑠</m:t>
                        </m:r>
                      </m:den>
                    </m:f>
                  </m:oMath>
                </a14:m>
                <a:r>
                  <a:rPr lang="tr-TR" sz="2200" dirty="0"/>
                  <a:t>  </a:t>
                </a:r>
                <a14:m>
                  <m:oMath xmlns:m="http://schemas.openxmlformats.org/officeDocument/2006/math">
                    <m:r>
                      <a:rPr lang="tr-TR" sz="1800" b="0" i="0" smtClean="0">
                        <a:latin typeface="Cambria Math" panose="02040503050406030204" pitchFamily="18" charset="0"/>
                        <a:ea typeface="SimSun" panose="02010600030101010101" pitchFamily="2" charset="-122"/>
                        <a:cs typeface="Times New Roman" panose="02020603050405020304" pitchFamily="18" charset="0"/>
                      </a:rPr>
                      <m:t>            </m:t>
                    </m:r>
                    <m:r>
                      <a:rPr lang="en-US" sz="1800" i="1">
                        <a:latin typeface="Cambria Math" panose="02040503050406030204" pitchFamily="18" charset="0"/>
                        <a:ea typeface="SimSun" panose="02010600030101010101" pitchFamily="2" charset="-122"/>
                        <a:cs typeface="Times New Roman" panose="02020603050405020304" pitchFamily="18" charset="0"/>
                      </a:rPr>
                      <m:t>𝑃𝑙𝑎𝑦𝑒𝑟𝑉𝑎𝑙𝑢𝑎𝑡𝑖𝑜𝑛</m:t>
                    </m:r>
                    <m:r>
                      <a:rPr lang="en-US" sz="1800" i="1">
                        <a:latin typeface="Cambria Math" panose="02040503050406030204" pitchFamily="18" charset="0"/>
                        <a:ea typeface="SimSun" panose="02010600030101010101" pitchFamily="2" charset="-122"/>
                        <a:cs typeface="Times New Roman" panose="02020603050405020304" pitchFamily="18" charset="0"/>
                      </a:rPr>
                      <m:t>=</m:t>
                    </m:r>
                    <m:f>
                      <m:fPr>
                        <m:ctrlPr>
                          <a:rPr lang="tr-TR" sz="1800" i="1">
                            <a:latin typeface="Cambria Math" panose="02040503050406030204" pitchFamily="18" charset="0"/>
                          </a:rPr>
                        </m:ctrlPr>
                      </m:fPr>
                      <m:num>
                        <m:r>
                          <a:rPr lang="en-US" sz="1800" i="1">
                            <a:latin typeface="Cambria Math" panose="02040503050406030204" pitchFamily="18" charset="0"/>
                            <a:ea typeface="SimSun" panose="02010600030101010101" pitchFamily="2" charset="-122"/>
                            <a:cs typeface="Times New Roman" panose="02020603050405020304" pitchFamily="18" charset="0"/>
                          </a:rPr>
                          <m:t>𝐶𝑢𝑟𝑟𝑒𝑛𝑡𝑉𝑎𝑙𝑢𝑒</m:t>
                        </m:r>
                        <m:r>
                          <a:rPr lang="en-US" sz="1800" i="1">
                            <a:latin typeface="Cambria Math" panose="02040503050406030204" pitchFamily="18" charset="0"/>
                            <a:ea typeface="SimSun" panose="02010600030101010101" pitchFamily="2" charset="-122"/>
                            <a:cs typeface="Times New Roman" panose="02020603050405020304" pitchFamily="18" charset="0"/>
                          </a:rPr>
                          <m:t>−</m:t>
                        </m:r>
                        <m:r>
                          <a:rPr lang="en-US" sz="1800" i="1">
                            <a:latin typeface="Cambria Math" panose="02040503050406030204" pitchFamily="18" charset="0"/>
                            <a:ea typeface="SimSun" panose="02010600030101010101" pitchFamily="2" charset="-122"/>
                            <a:cs typeface="Times New Roman" panose="02020603050405020304" pitchFamily="18" charset="0"/>
                          </a:rPr>
                          <m:t>𝑃𝑟𝑒𝑆𝑒𝑎𝑠𝑜𝑛𝑉𝑎𝑙𝑢𝑒</m:t>
                        </m:r>
                      </m:num>
                      <m:den>
                        <m:r>
                          <a:rPr lang="en-US" sz="1800" i="1">
                            <a:latin typeface="Cambria Math" panose="02040503050406030204" pitchFamily="18" charset="0"/>
                            <a:ea typeface="SimSun" panose="02010600030101010101" pitchFamily="2" charset="-122"/>
                            <a:cs typeface="Times New Roman" panose="02020603050405020304" pitchFamily="18" charset="0"/>
                          </a:rPr>
                          <m:t>𝑃𝑟𝑒𝑆𝑒𝑎𝑠𝑜𝑛𝑉𝑎𝑙𝑢𝑒</m:t>
                        </m:r>
                      </m:den>
                    </m:f>
                    <m:r>
                      <a:rPr lang="en-US" sz="1800" i="1">
                        <a:latin typeface="Cambria Math" panose="02040503050406030204" pitchFamily="18" charset="0"/>
                        <a:ea typeface="SimSun" panose="02010600030101010101" pitchFamily="2" charset="-122"/>
                        <a:cs typeface="Times New Roman" panose="02020603050405020304" pitchFamily="18" charset="0"/>
                      </a:rPr>
                      <m:t>∗100</m:t>
                    </m:r>
                  </m:oMath>
                </a14:m>
                <a:endParaRPr lang="tr-TR" sz="1800" dirty="0"/>
              </a:p>
              <a:p>
                <a:pPr marL="0" indent="0">
                  <a:buNone/>
                </a:pPr>
                <a:endParaRPr lang="tr-TR" sz="2200" dirty="0"/>
              </a:p>
              <a:p>
                <a:r>
                  <a:rPr lang="tr-TR" sz="1900" b="1" dirty="0" err="1">
                    <a:latin typeface="Times New Roman" panose="02020603050405020304" pitchFamily="18" charset="0"/>
                    <a:cs typeface="Times New Roman" panose="02020603050405020304" pitchFamily="18" charset="0"/>
                  </a:rPr>
                  <a:t>Feature</a:t>
                </a:r>
                <a:r>
                  <a:rPr lang="tr-TR" sz="1900" b="1" dirty="0">
                    <a:latin typeface="Times New Roman" panose="02020603050405020304" pitchFamily="18" charset="0"/>
                    <a:cs typeface="Times New Roman" panose="02020603050405020304" pitchFamily="18" charset="0"/>
                  </a:rPr>
                  <a:t> </a:t>
                </a:r>
                <a:r>
                  <a:rPr lang="tr-TR" sz="1900" b="1" dirty="0" err="1">
                    <a:latin typeface="Times New Roman" panose="02020603050405020304" pitchFamily="18" charset="0"/>
                    <a:cs typeface="Times New Roman" panose="02020603050405020304" pitchFamily="18" charset="0"/>
                  </a:rPr>
                  <a:t>Encoding</a:t>
                </a:r>
                <a:r>
                  <a:rPr lang="tr-TR" sz="1900" b="1" dirty="0">
                    <a:latin typeface="Times New Roman" panose="02020603050405020304" pitchFamily="18" charset="0"/>
                    <a:cs typeface="Times New Roman" panose="02020603050405020304" pitchFamily="18" charset="0"/>
                  </a:rPr>
                  <a:t> &amp; NA Value </a:t>
                </a:r>
                <a:r>
                  <a:rPr lang="tr-TR" sz="1900" b="1" dirty="0" err="1">
                    <a:latin typeface="Times New Roman" panose="02020603050405020304" pitchFamily="18" charset="0"/>
                    <a:cs typeface="Times New Roman" panose="02020603050405020304" pitchFamily="18" charset="0"/>
                  </a:rPr>
                  <a:t>Imputation</a:t>
                </a:r>
                <a:endParaRPr lang="tr-TR" sz="1900" b="1" dirty="0">
                  <a:latin typeface="Times New Roman" panose="02020603050405020304" pitchFamily="18" charset="0"/>
                  <a:cs typeface="Times New Roman" panose="02020603050405020304" pitchFamily="18" charset="0"/>
                </a:endParaRPr>
              </a:p>
              <a:p>
                <a:endParaRPr lang="tr-TR" sz="2200" b="1" dirty="0"/>
              </a:p>
              <a:p>
                <a:r>
                  <a:rPr lang="tr-TR" sz="1900" b="1" dirty="0" err="1">
                    <a:latin typeface="Times New Roman" panose="02020603050405020304" pitchFamily="18" charset="0"/>
                    <a:cs typeface="Times New Roman" panose="02020603050405020304" pitchFamily="18" charset="0"/>
                  </a:rPr>
                  <a:t>Standartization</a:t>
                </a:r>
                <a:endParaRPr lang="tr-TR"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Z-scores are a popular standardized score used in the area of statistics. This method can be used when the mean and standard deviation of a population is known.</a:t>
                </a:r>
                <a:endParaRPr lang="tr-TR" sz="19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3553D50-B947-43DF-9FC3-884A300A282F}"/>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540" t="-1650"/>
                </a:stretch>
              </a:blipFill>
            </p:spPr>
            <p:txBody>
              <a:bodyPr/>
              <a:lstStyle/>
              <a:p>
                <a:r>
                  <a:rPr lang="tr-TR">
                    <a:noFill/>
                  </a:rPr>
                  <a:t> </a:t>
                </a:r>
              </a:p>
            </p:txBody>
          </p:sp>
        </mc:Fallback>
      </mc:AlternateContent>
      <p:pic>
        <p:nvPicPr>
          <p:cNvPr id="4" name="Picture 2" descr="Bakırçay Üniversitesi - Vikipedi">
            <a:extLst>
              <a:ext uri="{FF2B5EF4-FFF2-40B4-BE49-F238E27FC236}">
                <a16:creationId xmlns:a16="http://schemas.microsoft.com/office/drawing/2014/main" id="{1ABFBA7F-12CE-4365-887C-95676F979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ata Pre-Processing | Cook the data for your Machine Learning Algorithm">
            <a:extLst>
              <a:ext uri="{FF2B5EF4-FFF2-40B4-BE49-F238E27FC236}">
                <a16:creationId xmlns:a16="http://schemas.microsoft.com/office/drawing/2014/main" id="{896140E0-BC8B-4F53-BF8E-73705834F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529" y="5847939"/>
            <a:ext cx="1688519" cy="786765"/>
          </a:xfrm>
          <a:prstGeom prst="rect">
            <a:avLst/>
          </a:prstGeom>
          <a:noFill/>
          <a:extLst>
            <a:ext uri="{909E8E84-426E-40DD-AFC4-6F175D3DCCD1}">
              <a14:hiddenFill xmlns:a14="http://schemas.microsoft.com/office/drawing/2010/main">
                <a:solidFill>
                  <a:srgbClr val="FFFFFF"/>
                </a:solidFill>
              </a14:hiddenFill>
            </a:ext>
          </a:extLst>
        </p:spPr>
      </p:pic>
      <p:pic>
        <p:nvPicPr>
          <p:cNvPr id="12" name="Google Shape;421;p18" descr="A close-up of a drawing&#10;&#10;Description automatically generated with low confidence">
            <a:extLst>
              <a:ext uri="{FF2B5EF4-FFF2-40B4-BE49-F238E27FC236}">
                <a16:creationId xmlns:a16="http://schemas.microsoft.com/office/drawing/2014/main" id="{70DA5404-1144-45ED-8871-F840183A0FFB}"/>
              </a:ext>
            </a:extLst>
          </p:cNvPr>
          <p:cNvPicPr preferRelativeResize="0"/>
          <p:nvPr/>
        </p:nvPicPr>
        <p:blipFill rotWithShape="1">
          <a:blip r:embed="rId5">
            <a:alphaModFix/>
          </a:blip>
          <a:srcRect/>
          <a:stretch/>
        </p:blipFill>
        <p:spPr>
          <a:xfrm>
            <a:off x="7777424" y="7126"/>
            <a:ext cx="3945184" cy="2011680"/>
          </a:xfrm>
          <a:prstGeom prst="rect">
            <a:avLst/>
          </a:prstGeom>
          <a:noFill/>
          <a:ln>
            <a:noFill/>
          </a:ln>
        </p:spPr>
      </p:pic>
    </p:spTree>
    <p:extLst>
      <p:ext uri="{BB962C8B-B14F-4D97-AF65-F5344CB8AC3E}">
        <p14:creationId xmlns:p14="http://schemas.microsoft.com/office/powerpoint/2010/main" val="426971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90B77-7C97-48F6-BBD4-A7ADD8087400}"/>
              </a:ext>
            </a:extLst>
          </p:cNvPr>
          <p:cNvSpPr>
            <a:spLocks noGrp="1"/>
          </p:cNvSpPr>
          <p:nvPr>
            <p:ph type="title"/>
          </p:nvPr>
        </p:nvSpPr>
        <p:spPr>
          <a:xfrm>
            <a:off x="838200" y="365125"/>
            <a:ext cx="10515600" cy="1325563"/>
          </a:xfrm>
        </p:spPr>
        <p:txBody>
          <a:bodyPr>
            <a:normAutofit/>
          </a:bodyPr>
          <a:lstStyle/>
          <a:p>
            <a:pPr algn="ctr"/>
            <a:r>
              <a:rPr lang="tr" sz="5400" dirty="0"/>
              <a:t>Data Preparation </a:t>
            </a:r>
            <a:endParaRPr lang="tr-TR" sz="5400" dirty="0"/>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kırçay Üniversitesi - Vikipedi">
            <a:extLst>
              <a:ext uri="{FF2B5EF4-FFF2-40B4-BE49-F238E27FC236}">
                <a16:creationId xmlns:a16="http://schemas.microsoft.com/office/drawing/2014/main" id="{8275387F-AB89-4406-87D5-CBDF4218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498853B-8DD8-4ACC-A04C-C43DA7D7AC94}"/>
              </a:ext>
            </a:extLst>
          </p:cNvPr>
          <p:cNvSpPr>
            <a:spLocks noGrp="1"/>
          </p:cNvSpPr>
          <p:nvPr>
            <p:ph idx="1"/>
          </p:nvPr>
        </p:nvSpPr>
        <p:spPr/>
        <p:txBody>
          <a:bodyPr/>
          <a:lstStyle/>
          <a:p>
            <a:pPr marL="0" indent="0">
              <a:buNone/>
            </a:pPr>
            <a:endParaRPr lang="tr-TR" sz="1800" i="1" dirty="0">
              <a:effectLst/>
              <a:latin typeface="Cambria Math" panose="02040503050406030204" pitchFamily="18" charset="0"/>
              <a:ea typeface="SimSun" panose="02010600030101010101" pitchFamily="2" charset="-122"/>
              <a:cs typeface="Times New Roman" panose="02020603050405020304" pitchFamily="18" charset="0"/>
            </a:endParaRPr>
          </a:p>
          <a:p>
            <a:r>
              <a:rPr lang="tr-TR" sz="1900" dirty="0" err="1">
                <a:effectLst/>
                <a:latin typeface="Times New Roman" panose="02020603050405020304" pitchFamily="18" charset="0"/>
                <a:ea typeface="SimSun" panose="02010600030101010101" pitchFamily="2" charset="-122"/>
              </a:rPr>
              <a:t>Converting</a:t>
            </a:r>
            <a:r>
              <a:rPr lang="tr-TR" sz="1900" dirty="0">
                <a:effectLst/>
                <a:latin typeface="Times New Roman" panose="02020603050405020304" pitchFamily="18" charset="0"/>
                <a:ea typeface="SimSun" panose="02010600030101010101" pitchFamily="2" charset="-122"/>
              </a:rPr>
              <a:t> a </a:t>
            </a:r>
            <a:r>
              <a:rPr lang="tr-TR" sz="1900" dirty="0" err="1">
                <a:effectLst/>
                <a:latin typeface="Times New Roman" panose="02020603050405020304" pitchFamily="18" charset="0"/>
                <a:ea typeface="SimSun" panose="02010600030101010101" pitchFamily="2" charset="-122"/>
              </a:rPr>
              <a:t>regression</a:t>
            </a:r>
            <a:r>
              <a:rPr lang="tr-TR" sz="1900" dirty="0">
                <a:effectLst/>
                <a:latin typeface="Times New Roman" panose="02020603050405020304" pitchFamily="18" charset="0"/>
                <a:ea typeface="SimSun" panose="02010600030101010101" pitchFamily="2" charset="-122"/>
              </a:rPr>
              <a:t> problem </a:t>
            </a:r>
            <a:r>
              <a:rPr lang="tr-TR" sz="1900" dirty="0" err="1">
                <a:effectLst/>
                <a:latin typeface="Times New Roman" panose="02020603050405020304" pitchFamily="18" charset="0"/>
                <a:ea typeface="SimSun" panose="02010600030101010101" pitchFamily="2" charset="-122"/>
              </a:rPr>
              <a:t>to</a:t>
            </a:r>
            <a:r>
              <a:rPr lang="tr-TR" sz="1900" dirty="0">
                <a:effectLst/>
                <a:latin typeface="Times New Roman" panose="02020603050405020304" pitchFamily="18" charset="0"/>
                <a:ea typeface="SimSun" panose="02010600030101010101" pitchFamily="2" charset="-122"/>
              </a:rPr>
              <a:t> a </a:t>
            </a:r>
            <a:r>
              <a:rPr lang="tr-TR" sz="1900" dirty="0" err="1">
                <a:effectLst/>
                <a:latin typeface="Times New Roman" panose="02020603050405020304" pitchFamily="18" charset="0"/>
                <a:ea typeface="SimSun" panose="02010600030101010101" pitchFamily="2" charset="-122"/>
              </a:rPr>
              <a:t>classification</a:t>
            </a:r>
            <a:r>
              <a:rPr lang="tr-TR" sz="1900" dirty="0">
                <a:effectLst/>
                <a:latin typeface="Times New Roman" panose="02020603050405020304" pitchFamily="18" charset="0"/>
                <a:ea typeface="SimSun" panose="02010600030101010101" pitchFamily="2" charset="-122"/>
              </a:rPr>
              <a:t>.</a:t>
            </a:r>
          </a:p>
          <a:p>
            <a:r>
              <a:rPr lang="en-US" sz="1900" dirty="0">
                <a:effectLst/>
                <a:latin typeface="Times New Roman" panose="02020603050405020304" pitchFamily="18" charset="0"/>
                <a:ea typeface="SimSun" panose="02010600030101010101" pitchFamily="2" charset="-122"/>
              </a:rPr>
              <a:t>Equal-Frequency Discretization </a:t>
            </a:r>
            <a:endParaRPr lang="tr-TR" sz="1900" dirty="0">
              <a:effectLst/>
              <a:latin typeface="Times New Roman" panose="02020603050405020304" pitchFamily="18" charset="0"/>
              <a:ea typeface="SimSun" panose="02010600030101010101" pitchFamily="2" charset="-122"/>
            </a:endParaRPr>
          </a:p>
          <a:p>
            <a:pPr marL="0" indent="0">
              <a:buNone/>
            </a:pPr>
            <a:r>
              <a:rPr lang="en-US" sz="1900" dirty="0">
                <a:effectLst/>
                <a:latin typeface="Times New Roman" panose="02020603050405020304" pitchFamily="18" charset="0"/>
                <a:ea typeface="SimSun" panose="02010600030101010101" pitchFamily="2" charset="-122"/>
              </a:rPr>
              <a:t>Separating all possible values into ‘N’ number of bins,</a:t>
            </a:r>
            <a:endParaRPr lang="tr-TR" sz="1900" dirty="0">
              <a:effectLst/>
              <a:latin typeface="Times New Roman" panose="02020603050405020304" pitchFamily="18" charset="0"/>
              <a:ea typeface="SimSun" panose="02010600030101010101" pitchFamily="2" charset="-122"/>
            </a:endParaRPr>
          </a:p>
          <a:p>
            <a:pPr marL="0" indent="0">
              <a:buNone/>
            </a:pPr>
            <a:r>
              <a:rPr lang="en-US" sz="1900" dirty="0">
                <a:effectLst/>
                <a:latin typeface="Times New Roman" panose="02020603050405020304" pitchFamily="18" charset="0"/>
                <a:ea typeface="SimSun" panose="02010600030101010101" pitchFamily="2" charset="-122"/>
              </a:rPr>
              <a:t>each having the same amount of observations.</a:t>
            </a:r>
            <a:endParaRPr lang="tr-TR" sz="1900" dirty="0">
              <a:effectLst/>
              <a:latin typeface="Times New Roman" panose="02020603050405020304" pitchFamily="18" charset="0"/>
              <a:ea typeface="SimSun" panose="02010600030101010101" pitchFamily="2" charset="-122"/>
            </a:endParaRPr>
          </a:p>
          <a:p>
            <a:pPr marL="0" indent="0">
              <a:buNone/>
            </a:pPr>
            <a:endParaRPr lang="tr-TR" sz="1800" dirty="0">
              <a:latin typeface="Times New Roman" panose="02020603050405020304" pitchFamily="18" charset="0"/>
              <a:ea typeface="SimSun" panose="02010600030101010101" pitchFamily="2" charset="-122"/>
            </a:endParaRPr>
          </a:p>
          <a:p>
            <a:pPr marL="0" indent="0">
              <a:buNone/>
            </a:pPr>
            <a:endParaRPr lang="tr-TR" sz="1800" dirty="0">
              <a:latin typeface="Times New Roman" panose="02020603050405020304" pitchFamily="18" charset="0"/>
              <a:ea typeface="SimSun" panose="02010600030101010101" pitchFamily="2" charset="-122"/>
            </a:endParaRPr>
          </a:p>
          <a:p>
            <a:pPr marL="0" indent="0">
              <a:buNone/>
            </a:pPr>
            <a:endParaRPr lang="tr-TR" dirty="0"/>
          </a:p>
        </p:txBody>
      </p:sp>
      <p:graphicFrame>
        <p:nvGraphicFramePr>
          <p:cNvPr id="6" name="Table 5">
            <a:extLst>
              <a:ext uri="{FF2B5EF4-FFF2-40B4-BE49-F238E27FC236}">
                <a16:creationId xmlns:a16="http://schemas.microsoft.com/office/drawing/2014/main" id="{A7742F26-AE71-4937-A696-1706BCEEFD50}"/>
              </a:ext>
            </a:extLst>
          </p:cNvPr>
          <p:cNvGraphicFramePr>
            <a:graphicFrameLocks noGrp="1"/>
          </p:cNvGraphicFramePr>
          <p:nvPr>
            <p:extLst>
              <p:ext uri="{D42A27DB-BD31-4B8C-83A1-F6EECF244321}">
                <p14:modId xmlns:p14="http://schemas.microsoft.com/office/powerpoint/2010/main" val="3346500813"/>
              </p:ext>
            </p:extLst>
          </p:nvPr>
        </p:nvGraphicFramePr>
        <p:xfrm>
          <a:off x="1115367" y="3827728"/>
          <a:ext cx="4090514" cy="2574886"/>
        </p:xfrm>
        <a:graphic>
          <a:graphicData uri="http://schemas.openxmlformats.org/drawingml/2006/table">
            <a:tbl>
              <a:tblPr>
                <a:tableStyleId>{69CF1AB2-1976-4502-BF36-3FF5EA218861}</a:tableStyleId>
              </a:tblPr>
              <a:tblGrid>
                <a:gridCol w="1032368">
                  <a:extLst>
                    <a:ext uri="{9D8B030D-6E8A-4147-A177-3AD203B41FA5}">
                      <a16:colId xmlns:a16="http://schemas.microsoft.com/office/drawing/2014/main" val="2528408207"/>
                    </a:ext>
                  </a:extLst>
                </a:gridCol>
                <a:gridCol w="934974">
                  <a:extLst>
                    <a:ext uri="{9D8B030D-6E8A-4147-A177-3AD203B41FA5}">
                      <a16:colId xmlns:a16="http://schemas.microsoft.com/office/drawing/2014/main" val="3310926884"/>
                    </a:ext>
                  </a:extLst>
                </a:gridCol>
                <a:gridCol w="2123172">
                  <a:extLst>
                    <a:ext uri="{9D8B030D-6E8A-4147-A177-3AD203B41FA5}">
                      <a16:colId xmlns:a16="http://schemas.microsoft.com/office/drawing/2014/main" val="333874785"/>
                    </a:ext>
                  </a:extLst>
                </a:gridCol>
              </a:tblGrid>
              <a:tr h="339490">
                <a:tc>
                  <a:txBody>
                    <a:bodyPr/>
                    <a:lstStyle/>
                    <a:p>
                      <a:pPr algn="ctr" fontAlgn="ctr"/>
                      <a:r>
                        <a:rPr lang="tr-TR" sz="1300" u="none" strike="noStrike" dirty="0">
                          <a:effectLst/>
                          <a:latin typeface="Times New Roman" panose="02020603050405020304" pitchFamily="18" charset="0"/>
                          <a:cs typeface="Times New Roman" panose="02020603050405020304" pitchFamily="18" charset="0"/>
                        </a:rPr>
                        <a:t>Cluster</a:t>
                      </a:r>
                      <a:endParaRPr lang="tr-TR"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ctr"/>
                      <a:r>
                        <a:rPr lang="tr-TR" sz="1300" u="none" strike="noStrike" dirty="0" err="1">
                          <a:effectLst/>
                          <a:latin typeface="Times New Roman" panose="02020603050405020304" pitchFamily="18" charset="0"/>
                          <a:cs typeface="Times New Roman" panose="02020603050405020304" pitchFamily="18" charset="0"/>
                        </a:rPr>
                        <a:t>Label</a:t>
                      </a:r>
                      <a:r>
                        <a:rPr lang="tr-TR" sz="1300" u="none" strike="noStrike" dirty="0">
                          <a:effectLst/>
                          <a:latin typeface="Times New Roman" panose="02020603050405020304" pitchFamily="18" charset="0"/>
                          <a:cs typeface="Times New Roman" panose="02020603050405020304" pitchFamily="18" charset="0"/>
                        </a:rPr>
                        <a:t> #</a:t>
                      </a:r>
                      <a:endParaRPr lang="tr-TR"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ctr"/>
                      <a:r>
                        <a:rPr lang="tr-TR" sz="1300" u="none" strike="noStrike" dirty="0" err="1">
                          <a:effectLst/>
                          <a:latin typeface="Times New Roman" panose="02020603050405020304" pitchFamily="18" charset="0"/>
                          <a:cs typeface="Times New Roman" panose="02020603050405020304" pitchFamily="18" charset="0"/>
                        </a:rPr>
                        <a:t>Discretization</a:t>
                      </a:r>
                      <a:r>
                        <a:rPr lang="tr-TR" sz="1300" u="none" strike="noStrike" dirty="0">
                          <a:effectLst/>
                          <a:latin typeface="Times New Roman" panose="02020603050405020304" pitchFamily="18" charset="0"/>
                          <a:cs typeface="Times New Roman" panose="02020603050405020304" pitchFamily="18" charset="0"/>
                        </a:rPr>
                        <a:t> </a:t>
                      </a:r>
                      <a:r>
                        <a:rPr lang="tr-TR" sz="1300" u="none" strike="noStrike" dirty="0" err="1">
                          <a:effectLst/>
                          <a:latin typeface="Times New Roman" panose="02020603050405020304" pitchFamily="18" charset="0"/>
                          <a:cs typeface="Times New Roman" panose="02020603050405020304" pitchFamily="18" charset="0"/>
                        </a:rPr>
                        <a:t>Intervals</a:t>
                      </a:r>
                      <a:endParaRPr lang="tr-TR"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extLst>
                  <a:ext uri="{0D108BD9-81ED-4DB2-BD59-A6C34878D82A}">
                    <a16:rowId xmlns:a16="http://schemas.microsoft.com/office/drawing/2014/main" val="3587962670"/>
                  </a:ext>
                </a:extLst>
              </a:tr>
              <a:tr h="372566">
                <a:tc>
                  <a:txBody>
                    <a:bodyPr/>
                    <a:lstStyle/>
                    <a:p>
                      <a:pPr algn="ctr" fontAlgn="ctr"/>
                      <a:r>
                        <a:rPr lang="tr-TR" sz="1300" u="none" strike="noStrike" dirty="0">
                          <a:effectLst/>
                          <a:latin typeface="Times New Roman" panose="02020603050405020304" pitchFamily="18" charset="0"/>
                          <a:cs typeface="Times New Roman" panose="02020603050405020304" pitchFamily="18" charset="0"/>
                        </a:rPr>
                        <a:t>1</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25,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760873981"/>
                  </a:ext>
                </a:extLst>
              </a:tr>
              <a:tr h="372566">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1</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3-Label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0, 70,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4136865253"/>
                  </a:ext>
                </a:extLst>
              </a:tr>
              <a:tr h="372566">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2</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2073472113"/>
                  </a:ext>
                </a:extLst>
              </a:tr>
              <a:tr h="372566">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2</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a:effectLst/>
                          <a:latin typeface="Times New Roman" panose="02020603050405020304" pitchFamily="18" charset="0"/>
                          <a:cs typeface="Times New Roman" panose="02020603050405020304" pitchFamily="18" charset="0"/>
                        </a:rPr>
                        <a:t>3-Label</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-22.22, 25.00,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1507847508"/>
                  </a:ext>
                </a:extLst>
              </a:tr>
              <a:tr h="372566">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3</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-11.11,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2045032836"/>
                  </a:ext>
                </a:extLst>
              </a:tr>
              <a:tr h="372566">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3</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3-Label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-25.00, 10.74,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4212520236"/>
                  </a:ext>
                </a:extLst>
              </a:tr>
            </a:tbl>
          </a:graphicData>
        </a:graphic>
      </p:graphicFrame>
      <p:graphicFrame>
        <p:nvGraphicFramePr>
          <p:cNvPr id="7" name="Table 6">
            <a:extLst>
              <a:ext uri="{FF2B5EF4-FFF2-40B4-BE49-F238E27FC236}">
                <a16:creationId xmlns:a16="http://schemas.microsoft.com/office/drawing/2014/main" id="{351CA6AE-B8BF-4BDE-85FE-677776418AB4}"/>
              </a:ext>
            </a:extLst>
          </p:cNvPr>
          <p:cNvGraphicFramePr>
            <a:graphicFrameLocks noGrp="1"/>
          </p:cNvGraphicFramePr>
          <p:nvPr>
            <p:extLst>
              <p:ext uri="{D42A27DB-BD31-4B8C-83A1-F6EECF244321}">
                <p14:modId xmlns:p14="http://schemas.microsoft.com/office/powerpoint/2010/main" val="3406192398"/>
              </p:ext>
            </p:extLst>
          </p:nvPr>
        </p:nvGraphicFramePr>
        <p:xfrm>
          <a:off x="5757705" y="3827727"/>
          <a:ext cx="5318928" cy="2574882"/>
        </p:xfrm>
        <a:graphic>
          <a:graphicData uri="http://schemas.openxmlformats.org/drawingml/2006/table">
            <a:tbl>
              <a:tblPr>
                <a:tableStyleId>{69CF1AB2-1976-4502-BF36-3FF5EA218861}</a:tableStyleId>
              </a:tblPr>
              <a:tblGrid>
                <a:gridCol w="1342396">
                  <a:extLst>
                    <a:ext uri="{9D8B030D-6E8A-4147-A177-3AD203B41FA5}">
                      <a16:colId xmlns:a16="http://schemas.microsoft.com/office/drawing/2014/main" val="1369575941"/>
                    </a:ext>
                  </a:extLst>
                </a:gridCol>
                <a:gridCol w="1215755">
                  <a:extLst>
                    <a:ext uri="{9D8B030D-6E8A-4147-A177-3AD203B41FA5}">
                      <a16:colId xmlns:a16="http://schemas.microsoft.com/office/drawing/2014/main" val="1445514022"/>
                    </a:ext>
                  </a:extLst>
                </a:gridCol>
                <a:gridCol w="2760777">
                  <a:extLst>
                    <a:ext uri="{9D8B030D-6E8A-4147-A177-3AD203B41FA5}">
                      <a16:colId xmlns:a16="http://schemas.microsoft.com/office/drawing/2014/main" val="2533550554"/>
                    </a:ext>
                  </a:extLst>
                </a:gridCol>
              </a:tblGrid>
              <a:tr h="286098">
                <a:tc>
                  <a:txBody>
                    <a:bodyPr/>
                    <a:lstStyle/>
                    <a:p>
                      <a:pPr algn="ctr" fontAlgn="ctr"/>
                      <a:r>
                        <a:rPr lang="tr-TR" sz="1300" u="none" strike="noStrike" dirty="0" err="1">
                          <a:effectLst/>
                          <a:latin typeface="Times New Roman" panose="02020603050405020304" pitchFamily="18" charset="0"/>
                          <a:cs typeface="Times New Roman" panose="02020603050405020304" pitchFamily="18" charset="0"/>
                        </a:rPr>
                        <a:t>Position</a:t>
                      </a:r>
                      <a:endParaRPr lang="tr-TR" sz="13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Label #</a:t>
                      </a:r>
                      <a:endParaRPr lang="tr-TR" sz="1300" b="1"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tc>
                  <a:txBody>
                    <a:bodyPr/>
                    <a:lstStyle/>
                    <a:p>
                      <a:pPr algn="ctr" fontAlgn="ctr"/>
                      <a:r>
                        <a:rPr lang="tr-TR" sz="1300" u="none" strike="noStrike">
                          <a:effectLst/>
                          <a:latin typeface="Times New Roman" panose="02020603050405020304" pitchFamily="18" charset="0"/>
                          <a:cs typeface="Times New Roman" panose="02020603050405020304" pitchFamily="18" charset="0"/>
                        </a:rPr>
                        <a:t>Discretization Intervals</a:t>
                      </a:r>
                      <a:endParaRPr lang="tr-TR" sz="1300" b="1"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ctr"/>
                </a:tc>
                <a:extLst>
                  <a:ext uri="{0D108BD9-81ED-4DB2-BD59-A6C34878D82A}">
                    <a16:rowId xmlns:a16="http://schemas.microsoft.com/office/drawing/2014/main" val="968160629"/>
                  </a:ext>
                </a:extLst>
              </a:tr>
              <a:tr h="286098">
                <a:tc>
                  <a:txBody>
                    <a:bodyPr/>
                    <a:lstStyle/>
                    <a:p>
                      <a:pPr algn="ctr" fontAlgn="b"/>
                      <a:r>
                        <a:rPr lang="tr-TR" sz="1300" u="none" strike="noStrike" dirty="0" err="1">
                          <a:effectLst/>
                          <a:latin typeface="Times New Roman" panose="02020603050405020304" pitchFamily="18" charset="0"/>
                          <a:cs typeface="Times New Roman" panose="02020603050405020304" pitchFamily="18" charset="0"/>
                        </a:rPr>
                        <a:t>Goalkeeper</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a:effectLst/>
                          <a:latin typeface="Times New Roman" panose="02020603050405020304" pitchFamily="18" charset="0"/>
                          <a:cs typeface="Times New Roman" panose="02020603050405020304" pitchFamily="18" charset="0"/>
                        </a:rPr>
                        <a:t>[-∞ 0,∞]</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3424088405"/>
                  </a:ext>
                </a:extLst>
              </a:tr>
              <a:tr h="286098">
                <a:tc>
                  <a:txBody>
                    <a:bodyPr/>
                    <a:lstStyle/>
                    <a:p>
                      <a:pPr algn="ctr" fontAlgn="b"/>
                      <a:r>
                        <a:rPr lang="tr-TR" sz="1300" u="none" strike="noStrike" dirty="0" err="1">
                          <a:effectLst/>
                          <a:latin typeface="Times New Roman" panose="02020603050405020304" pitchFamily="18" charset="0"/>
                          <a:cs typeface="Times New Roman" panose="02020603050405020304" pitchFamily="18" charset="0"/>
                        </a:rPr>
                        <a:t>Goalkeeper</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3-Label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-16.99, 25.00,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2342827955"/>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Defender</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3243315180"/>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Defender</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3-Label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-17.32, 25.00,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3896952456"/>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Midfielder</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2-Label</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763818680"/>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Midfielder</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a:effectLst/>
                          <a:latin typeface="Times New Roman" panose="02020603050405020304" pitchFamily="18" charset="0"/>
                          <a:cs typeface="Times New Roman" panose="02020603050405020304" pitchFamily="18" charset="0"/>
                        </a:rPr>
                        <a:t>3-Label</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-16.99, 25.00,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1938737394"/>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Forward</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a:effectLst/>
                          <a:latin typeface="Times New Roman" panose="02020603050405020304" pitchFamily="18" charset="0"/>
                          <a:cs typeface="Times New Roman" panose="02020603050405020304" pitchFamily="18" charset="0"/>
                        </a:rPr>
                        <a:t>2-Label</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2463953741"/>
                  </a:ext>
                </a:extLst>
              </a:tr>
              <a:tr h="286098">
                <a:tc>
                  <a:txBody>
                    <a:bodyPr/>
                    <a:lstStyle/>
                    <a:p>
                      <a:pPr algn="ctr" fontAlgn="b"/>
                      <a:r>
                        <a:rPr lang="tr-TR" sz="1300" u="none" strike="noStrike">
                          <a:effectLst/>
                          <a:latin typeface="Times New Roman" panose="02020603050405020304" pitchFamily="18" charset="0"/>
                          <a:cs typeface="Times New Roman" panose="02020603050405020304" pitchFamily="18" charset="0"/>
                        </a:rPr>
                        <a:t>Forward</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a:effectLst/>
                          <a:latin typeface="Times New Roman" panose="02020603050405020304" pitchFamily="18" charset="0"/>
                          <a:cs typeface="Times New Roman" panose="02020603050405020304" pitchFamily="18" charset="0"/>
                        </a:rPr>
                        <a:t>3-Label</a:t>
                      </a:r>
                      <a:endParaRPr lang="tr-TR" sz="1300" b="0" i="0" u="none" strike="noStrike">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tc>
                  <a:txBody>
                    <a:bodyPr/>
                    <a:lstStyle/>
                    <a:p>
                      <a:pPr algn="ctr" fontAlgn="b"/>
                      <a:r>
                        <a:rPr lang="tr-TR" sz="1300" u="none" strike="noStrike" dirty="0">
                          <a:effectLst/>
                          <a:latin typeface="Times New Roman" panose="02020603050405020304" pitchFamily="18" charset="0"/>
                          <a:cs typeface="Times New Roman" panose="02020603050405020304" pitchFamily="18" charset="0"/>
                        </a:rPr>
                        <a:t>[-∞, -17.32, 25.00, ∞]</a:t>
                      </a:r>
                      <a:endParaRPr lang="tr-TR"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84" marR="7684" marT="7684" marB="0" anchor="b"/>
                </a:tc>
                <a:extLst>
                  <a:ext uri="{0D108BD9-81ED-4DB2-BD59-A6C34878D82A}">
                    <a16:rowId xmlns:a16="http://schemas.microsoft.com/office/drawing/2014/main" val="1032754937"/>
                  </a:ext>
                </a:extLst>
              </a:tr>
            </a:tbl>
          </a:graphicData>
        </a:graphic>
      </p:graphicFrame>
      <p:pic>
        <p:nvPicPr>
          <p:cNvPr id="5122" name="Picture 2" descr="ML | Binning or Discretization - GeeksforGeeks">
            <a:extLst>
              <a:ext uri="{FF2B5EF4-FFF2-40B4-BE49-F238E27FC236}">
                <a16:creationId xmlns:a16="http://schemas.microsoft.com/office/drawing/2014/main" id="{7396431E-2E3B-4814-AAEB-237038DD8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557" y="1893519"/>
            <a:ext cx="3838469" cy="189451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A71A60A-9306-4038-BFFC-1B5E20CAAEEE}"/>
              </a:ext>
            </a:extLst>
          </p:cNvPr>
          <p:cNvSpPr txBox="1"/>
          <p:nvPr/>
        </p:nvSpPr>
        <p:spPr>
          <a:xfrm>
            <a:off x="1415141" y="6467673"/>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6.  </a:t>
            </a:r>
            <a:r>
              <a:rPr lang="tr-TR" sz="1100" b="1" dirty="0" err="1">
                <a:latin typeface="Times New Roman" panose="02020603050405020304" pitchFamily="18" charset="0"/>
                <a:cs typeface="Times New Roman" panose="02020603050405020304" pitchFamily="18" charset="0"/>
              </a:rPr>
              <a:t>Discretization</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Intervals</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for</a:t>
            </a:r>
            <a:r>
              <a:rPr lang="tr-TR" sz="1100" b="1" dirty="0">
                <a:latin typeface="Times New Roman" panose="02020603050405020304" pitchFamily="18" charset="0"/>
                <a:cs typeface="Times New Roman" panose="02020603050405020304" pitchFamily="18" charset="0"/>
              </a:rPr>
              <a:t> Cluster </a:t>
            </a:r>
            <a:r>
              <a:rPr lang="tr-TR" sz="1100" b="1" dirty="0" err="1">
                <a:latin typeface="Times New Roman" panose="02020603050405020304" pitchFamily="18" charset="0"/>
                <a:cs typeface="Times New Roman" panose="02020603050405020304" pitchFamily="18" charset="0"/>
              </a:rPr>
              <a:t>Based</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Models</a:t>
            </a:r>
            <a:endParaRPr lang="tr-TR" sz="11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F4E1EAA-D738-4530-BF44-5391E1B55752}"/>
              </a:ext>
            </a:extLst>
          </p:cNvPr>
          <p:cNvSpPr txBox="1"/>
          <p:nvPr/>
        </p:nvSpPr>
        <p:spPr>
          <a:xfrm>
            <a:off x="6973557" y="6430454"/>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7.  </a:t>
            </a:r>
            <a:r>
              <a:rPr lang="tr-TR" sz="1100" b="1" dirty="0" err="1">
                <a:latin typeface="Times New Roman" panose="02020603050405020304" pitchFamily="18" charset="0"/>
                <a:cs typeface="Times New Roman" panose="02020603050405020304" pitchFamily="18" charset="0"/>
              </a:rPr>
              <a:t>Discretization</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Intervals</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for</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Position</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Based</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Models</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43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9F535E-6868-42F7-A998-1EF26AE0739D}"/>
              </a:ext>
            </a:extLst>
          </p:cNvPr>
          <p:cNvSpPr>
            <a:spLocks noGrp="1"/>
          </p:cNvSpPr>
          <p:nvPr>
            <p:ph type="title"/>
          </p:nvPr>
        </p:nvSpPr>
        <p:spPr>
          <a:xfrm>
            <a:off x="1051560" y="586822"/>
            <a:ext cx="3657600" cy="1645920"/>
          </a:xfrm>
        </p:spPr>
        <p:txBody>
          <a:bodyPr>
            <a:normAutofit/>
          </a:bodyPr>
          <a:lstStyle/>
          <a:p>
            <a:r>
              <a:rPr lang="tr-TR" sz="5400" dirty="0"/>
              <a:t>Model </a:t>
            </a:r>
            <a:r>
              <a:rPr lang="tr-TR" sz="5400" dirty="0" err="1"/>
              <a:t>Building</a:t>
            </a:r>
            <a:endParaRPr lang="tr-TR" sz="5400" dirty="0"/>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 descr="Bakırçay Üniversitesi - Vikipedi">
            <a:extLst>
              <a:ext uri="{FF2B5EF4-FFF2-40B4-BE49-F238E27FC236}">
                <a16:creationId xmlns:a16="http://schemas.microsoft.com/office/drawing/2014/main" id="{1CE52EC5-490B-465B-804A-D7D88EEDA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 y="6078773"/>
            <a:ext cx="1134852" cy="723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7D9AD53-5873-4BB9-99C1-7A1F6F09400A}"/>
              </a:ext>
            </a:extLst>
          </p:cNvPr>
          <p:cNvSpPr txBox="1"/>
          <p:nvPr/>
        </p:nvSpPr>
        <p:spPr>
          <a:xfrm>
            <a:off x="119128" y="2925356"/>
            <a:ext cx="3719342" cy="2723823"/>
          </a:xfrm>
          <a:prstGeom prst="rect">
            <a:avLst/>
          </a:prstGeom>
          <a:noFill/>
        </p:spPr>
        <p:txBody>
          <a:bodyPr wrap="square" rtlCol="0">
            <a:spAutoFit/>
          </a:bodyPr>
          <a:lstStyle/>
          <a:p>
            <a:r>
              <a:rPr lang="tr-TR" dirty="0"/>
              <a:t>	</a:t>
            </a:r>
            <a:r>
              <a:rPr lang="tr-TR" sz="1900" b="1" dirty="0" err="1">
                <a:latin typeface="Times New Roman" panose="02020603050405020304" pitchFamily="18" charset="0"/>
                <a:cs typeface="Times New Roman" panose="02020603050405020304" pitchFamily="18" charset="0"/>
              </a:rPr>
              <a:t>Algorithms</a:t>
            </a:r>
            <a:endParaRPr lang="tr-TR" sz="1900" b="1" dirty="0">
              <a:latin typeface="Times New Roman" panose="02020603050405020304" pitchFamily="18" charset="0"/>
              <a:cs typeface="Times New Roman" panose="02020603050405020304" pitchFamily="18" charset="0"/>
            </a:endParaRPr>
          </a:p>
          <a:p>
            <a:endParaRPr lang="tr-TR" sz="1900" b="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Support</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Vector</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Machines</a:t>
            </a:r>
            <a:endParaRPr lang="tr-TR" sz="19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Logistic</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Regression</a:t>
            </a:r>
            <a:endParaRPr lang="tr-TR" sz="19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Gradient</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Boosting</a:t>
            </a:r>
            <a:r>
              <a:rPr lang="tr-TR" sz="1900" dirty="0">
                <a:latin typeface="Times New Roman" panose="02020603050405020304" pitchFamily="18" charset="0"/>
                <a:cs typeface="Times New Roman" panose="02020603050405020304" pitchFamily="18" charset="0"/>
              </a:rPr>
              <a:t> Machine</a:t>
            </a:r>
          </a:p>
          <a:p>
            <a:pPr marL="285750" indent="-285750" algn="ctr">
              <a:buFont typeface="Arial" panose="020B0604020202020204" pitchFamily="34" charset="0"/>
              <a:buChar char="•"/>
            </a:pPr>
            <a:r>
              <a:rPr lang="tr-TR" sz="1900" dirty="0">
                <a:latin typeface="Times New Roman" panose="02020603050405020304" pitchFamily="18" charset="0"/>
                <a:cs typeface="Times New Roman" panose="02020603050405020304" pitchFamily="18" charset="0"/>
              </a:rPr>
              <a:t>K-</a:t>
            </a:r>
            <a:r>
              <a:rPr lang="tr-TR" sz="1900" dirty="0" err="1">
                <a:latin typeface="Times New Roman" panose="02020603050405020304" pitchFamily="18" charset="0"/>
                <a:cs typeface="Times New Roman" panose="02020603050405020304" pitchFamily="18" charset="0"/>
              </a:rPr>
              <a:t>Nearest</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Neighbors</a:t>
            </a:r>
            <a:endParaRPr lang="tr-TR" sz="19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Decision</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Tree</a:t>
            </a:r>
            <a:r>
              <a:rPr lang="tr-TR" sz="1900" dirty="0">
                <a:latin typeface="Times New Roman" panose="02020603050405020304" pitchFamily="18" charset="0"/>
                <a:cs typeface="Times New Roman" panose="02020603050405020304" pitchFamily="18" charset="0"/>
              </a:rPr>
              <a:t> (CART)</a:t>
            </a: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Random</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Forrest</a:t>
            </a:r>
            <a:endParaRPr lang="tr-TR" sz="190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tr-TR" sz="1900" dirty="0" err="1">
                <a:latin typeface="Times New Roman" panose="02020603050405020304" pitchFamily="18" charset="0"/>
                <a:cs typeface="Times New Roman" panose="02020603050405020304" pitchFamily="18" charset="0"/>
              </a:rPr>
              <a:t>XGBoost</a:t>
            </a:r>
            <a:endParaRPr lang="tr-TR" sz="19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EEE9E420-8BAE-46FF-BD0A-4D6605F16F76}"/>
              </a:ext>
            </a:extLst>
          </p:cNvPr>
          <p:cNvSpPr txBox="1"/>
          <p:nvPr/>
        </p:nvSpPr>
        <p:spPr>
          <a:xfrm>
            <a:off x="7705800" y="6585589"/>
            <a:ext cx="4016063" cy="261610"/>
          </a:xfrm>
          <a:prstGeom prst="rect">
            <a:avLst/>
          </a:prstGeom>
          <a:noFill/>
        </p:spPr>
        <p:txBody>
          <a:bodyPr wrap="square" rtlCol="0">
            <a:spAutoFit/>
          </a:bodyPr>
          <a:lstStyle/>
          <a:p>
            <a:r>
              <a:rPr lang="tr-TR" sz="1100" b="1" dirty="0" err="1"/>
              <a:t>Table</a:t>
            </a:r>
            <a:r>
              <a:rPr lang="tr-TR" sz="1100" b="1" dirty="0"/>
              <a:t> 8.  </a:t>
            </a:r>
            <a:r>
              <a:rPr lang="tr-TR" sz="1100" b="1" dirty="0" err="1"/>
              <a:t>Feature</a:t>
            </a:r>
            <a:r>
              <a:rPr lang="tr-TR" sz="1100" b="1" dirty="0"/>
              <a:t> </a:t>
            </a:r>
            <a:r>
              <a:rPr lang="tr-TR" sz="1100" b="1" dirty="0" err="1"/>
              <a:t>Selection</a:t>
            </a:r>
            <a:r>
              <a:rPr lang="tr-TR" sz="1100" b="1" dirty="0"/>
              <a:t> </a:t>
            </a:r>
            <a:r>
              <a:rPr lang="tr-TR" sz="1100" b="1" dirty="0" err="1"/>
              <a:t>for</a:t>
            </a:r>
            <a:r>
              <a:rPr lang="tr-TR" sz="1100" b="1" dirty="0"/>
              <a:t> </a:t>
            </a:r>
            <a:r>
              <a:rPr lang="tr-TR" sz="1100" b="1" dirty="0" err="1"/>
              <a:t>Models</a:t>
            </a:r>
            <a:endParaRPr lang="tr-TR" sz="1100" b="1" dirty="0"/>
          </a:p>
        </p:txBody>
      </p:sp>
      <p:graphicFrame>
        <p:nvGraphicFramePr>
          <p:cNvPr id="19" name="Table 18">
            <a:extLst>
              <a:ext uri="{FF2B5EF4-FFF2-40B4-BE49-F238E27FC236}">
                <a16:creationId xmlns:a16="http://schemas.microsoft.com/office/drawing/2014/main" id="{438FA350-C98A-4993-950F-17984099D519}"/>
              </a:ext>
            </a:extLst>
          </p:cNvPr>
          <p:cNvGraphicFramePr>
            <a:graphicFrameLocks noGrp="1"/>
          </p:cNvGraphicFramePr>
          <p:nvPr>
            <p:extLst>
              <p:ext uri="{D42A27DB-BD31-4B8C-83A1-F6EECF244321}">
                <p14:modId xmlns:p14="http://schemas.microsoft.com/office/powerpoint/2010/main" val="3425073967"/>
              </p:ext>
            </p:extLst>
          </p:nvPr>
        </p:nvGraphicFramePr>
        <p:xfrm>
          <a:off x="5206305" y="365125"/>
          <a:ext cx="6579567" cy="6180756"/>
        </p:xfrm>
        <a:graphic>
          <a:graphicData uri="http://schemas.openxmlformats.org/drawingml/2006/table">
            <a:tbl>
              <a:tblPr>
                <a:tableStyleId>{5C22544A-7EE6-4342-B048-85BDC9FD1C3A}</a:tableStyleId>
              </a:tblPr>
              <a:tblGrid>
                <a:gridCol w="3080733">
                  <a:extLst>
                    <a:ext uri="{9D8B030D-6E8A-4147-A177-3AD203B41FA5}">
                      <a16:colId xmlns:a16="http://schemas.microsoft.com/office/drawing/2014/main" val="1968768473"/>
                    </a:ext>
                  </a:extLst>
                </a:gridCol>
                <a:gridCol w="682163">
                  <a:extLst>
                    <a:ext uri="{9D8B030D-6E8A-4147-A177-3AD203B41FA5}">
                      <a16:colId xmlns:a16="http://schemas.microsoft.com/office/drawing/2014/main" val="2531929345"/>
                    </a:ext>
                  </a:extLst>
                </a:gridCol>
                <a:gridCol w="660158">
                  <a:extLst>
                    <a:ext uri="{9D8B030D-6E8A-4147-A177-3AD203B41FA5}">
                      <a16:colId xmlns:a16="http://schemas.microsoft.com/office/drawing/2014/main" val="673548593"/>
                    </a:ext>
                  </a:extLst>
                </a:gridCol>
                <a:gridCol w="682163">
                  <a:extLst>
                    <a:ext uri="{9D8B030D-6E8A-4147-A177-3AD203B41FA5}">
                      <a16:colId xmlns:a16="http://schemas.microsoft.com/office/drawing/2014/main" val="2985808360"/>
                    </a:ext>
                  </a:extLst>
                </a:gridCol>
                <a:gridCol w="726172">
                  <a:extLst>
                    <a:ext uri="{9D8B030D-6E8A-4147-A177-3AD203B41FA5}">
                      <a16:colId xmlns:a16="http://schemas.microsoft.com/office/drawing/2014/main" val="3572228417"/>
                    </a:ext>
                  </a:extLst>
                </a:gridCol>
                <a:gridCol w="748178">
                  <a:extLst>
                    <a:ext uri="{9D8B030D-6E8A-4147-A177-3AD203B41FA5}">
                      <a16:colId xmlns:a16="http://schemas.microsoft.com/office/drawing/2014/main" val="2962256587"/>
                    </a:ext>
                  </a:extLst>
                </a:gridCol>
              </a:tblGrid>
              <a:tr h="413467">
                <a:tc>
                  <a:txBody>
                    <a:bodyPr/>
                    <a:lstStyle/>
                    <a:p>
                      <a:pPr algn="ctr" fontAlgn="ctr"/>
                      <a:r>
                        <a:rPr lang="tr-TR" sz="1300" u="none" strike="noStrike" dirty="0" err="1">
                          <a:effectLst/>
                        </a:rPr>
                        <a:t>Indicator</a:t>
                      </a:r>
                      <a:r>
                        <a:rPr lang="tr-TR" sz="1300" u="none" strike="noStrike" dirty="0">
                          <a:effectLst/>
                        </a:rPr>
                        <a:t>/</a:t>
                      </a:r>
                      <a:r>
                        <a:rPr lang="tr-TR" sz="1300" u="none" strike="noStrike" dirty="0" err="1">
                          <a:effectLst/>
                        </a:rPr>
                        <a:t>Classifiers</a:t>
                      </a:r>
                      <a:endParaRPr lang="tr-TR" sz="1300" b="1" i="0" u="none" strike="noStrike" dirty="0">
                        <a:solidFill>
                          <a:srgbClr val="000000"/>
                        </a:solidFill>
                        <a:effectLst/>
                        <a:latin typeface="Times New Roman" panose="02020603050405020304" pitchFamily="18" charset="0"/>
                      </a:endParaRPr>
                    </a:p>
                  </a:txBody>
                  <a:tcPr marL="6001" marR="6001" marT="6001" marB="0" anchor="ctr"/>
                </a:tc>
                <a:tc>
                  <a:txBody>
                    <a:bodyPr/>
                    <a:lstStyle/>
                    <a:p>
                      <a:pPr algn="ctr" fontAlgn="ctr"/>
                      <a:r>
                        <a:rPr lang="tr-TR" sz="1300" u="none" strike="noStrike">
                          <a:effectLst/>
                        </a:rPr>
                        <a:t> 1-2</a:t>
                      </a:r>
                      <a:endParaRPr lang="tr-TR" sz="1300" b="1"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ctr"/>
                      <a:r>
                        <a:rPr lang="tr-TR" sz="1300" u="none" strike="noStrike">
                          <a:effectLst/>
                        </a:rPr>
                        <a:t> 3-4</a:t>
                      </a:r>
                      <a:endParaRPr lang="tr-TR" sz="1300" b="1"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ctr"/>
                      <a:r>
                        <a:rPr lang="tr-TR" sz="1300" u="none" strike="noStrike">
                          <a:effectLst/>
                        </a:rPr>
                        <a:t> 5-6</a:t>
                      </a:r>
                      <a:endParaRPr lang="tr-TR" sz="1300" b="1"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ctr"/>
                      <a:r>
                        <a:rPr lang="tr-TR" sz="1300" u="none" strike="noStrike">
                          <a:effectLst/>
                        </a:rPr>
                        <a:t> 7-8</a:t>
                      </a:r>
                      <a:endParaRPr lang="tr-TR" sz="1300" b="1"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ctr"/>
                      <a:r>
                        <a:rPr lang="tr-TR" sz="1300" u="none" strike="noStrike">
                          <a:effectLst/>
                        </a:rPr>
                        <a:t> 9-14</a:t>
                      </a:r>
                      <a:endParaRPr lang="tr-TR" sz="1300" b="1" i="0" u="none" strike="noStrike">
                        <a:solidFill>
                          <a:srgbClr val="000000"/>
                        </a:solidFill>
                        <a:effectLst/>
                        <a:latin typeface="Times New Roman" panose="02020603050405020304" pitchFamily="18" charset="0"/>
                      </a:endParaRPr>
                    </a:p>
                  </a:txBody>
                  <a:tcPr marL="6001" marR="6001" marT="6001" marB="0" anchor="ctr"/>
                </a:tc>
                <a:extLst>
                  <a:ext uri="{0D108BD9-81ED-4DB2-BD59-A6C34878D82A}">
                    <a16:rowId xmlns:a16="http://schemas.microsoft.com/office/drawing/2014/main" val="1136729631"/>
                  </a:ext>
                </a:extLst>
              </a:tr>
              <a:tr h="207075">
                <a:tc>
                  <a:txBody>
                    <a:bodyPr/>
                    <a:lstStyle/>
                    <a:p>
                      <a:pPr algn="ctr" fontAlgn="b"/>
                      <a:r>
                        <a:rPr lang="tr-TR" sz="1300" u="none" strike="noStrike" dirty="0" err="1">
                          <a:effectLst/>
                        </a:rPr>
                        <a:t>apps</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714514323"/>
                  </a:ext>
                </a:extLst>
              </a:tr>
              <a:tr h="207075">
                <a:tc>
                  <a:txBody>
                    <a:bodyPr/>
                    <a:lstStyle/>
                    <a:p>
                      <a:pPr algn="ctr" fontAlgn="b"/>
                      <a:r>
                        <a:rPr lang="tr-TR" sz="1300" u="none" strike="noStrike">
                          <a:effectLst/>
                        </a:rPr>
                        <a:t>firstStart</a:t>
                      </a:r>
                      <a:endParaRPr lang="tr-TR" sz="1300" b="0" i="0" u="none" strike="noStrike">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521281176"/>
                  </a:ext>
                </a:extLst>
              </a:tr>
              <a:tr h="207075">
                <a:tc>
                  <a:txBody>
                    <a:bodyPr/>
                    <a:lstStyle/>
                    <a:p>
                      <a:pPr algn="ctr" fontAlgn="b"/>
                      <a:r>
                        <a:rPr lang="tr-TR" sz="1300" u="none" strike="noStrike" dirty="0" err="1">
                          <a:effectLst/>
                        </a:rPr>
                        <a:t>minsPlayed</a:t>
                      </a:r>
                      <a:endParaRPr lang="tr-TR" sz="1300" b="0" i="0" u="none" strike="noStrike" dirty="0">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989316824"/>
                  </a:ext>
                </a:extLst>
              </a:tr>
              <a:tr h="207075">
                <a:tc>
                  <a:txBody>
                    <a:bodyPr/>
                    <a:lstStyle/>
                    <a:p>
                      <a:pPr algn="ctr" fontAlgn="b"/>
                      <a:r>
                        <a:rPr lang="tr-TR" sz="1300" u="none" strike="noStrike" dirty="0" err="1">
                          <a:effectLst/>
                        </a:rPr>
                        <a:t>isForeign</a:t>
                      </a:r>
                      <a:endParaRPr lang="tr-TR" sz="1300" b="0" i="0" u="none" strike="noStrike" dirty="0">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29656174"/>
                  </a:ext>
                </a:extLst>
              </a:tr>
              <a:tr h="207075">
                <a:tc>
                  <a:txBody>
                    <a:bodyPr/>
                    <a:lstStyle/>
                    <a:p>
                      <a:pPr algn="ctr" fontAlgn="b"/>
                      <a:r>
                        <a:rPr lang="tr-TR" sz="1300" u="none" strike="noStrike">
                          <a:effectLst/>
                        </a:rPr>
                        <a:t>newToTeam</a:t>
                      </a:r>
                      <a:endParaRPr lang="tr-TR" sz="1300" b="0" i="0" u="none" strike="noStrike">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873572743"/>
                  </a:ext>
                </a:extLst>
              </a:tr>
              <a:tr h="207075">
                <a:tc>
                  <a:txBody>
                    <a:bodyPr/>
                    <a:lstStyle/>
                    <a:p>
                      <a:pPr algn="ctr" fontAlgn="b"/>
                      <a:r>
                        <a:rPr lang="tr-TR" sz="1300" u="none" strike="noStrike">
                          <a:effectLst/>
                        </a:rPr>
                        <a:t>newToLeague</a:t>
                      </a:r>
                      <a:endParaRPr lang="tr-TR" sz="1300" b="0" i="0" u="none" strike="noStrike">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359198371"/>
                  </a:ext>
                </a:extLst>
              </a:tr>
              <a:tr h="207075">
                <a:tc>
                  <a:txBody>
                    <a:bodyPr/>
                    <a:lstStyle/>
                    <a:p>
                      <a:pPr algn="ctr" fontAlgn="ctr"/>
                      <a:r>
                        <a:rPr lang="tr-TR" sz="1300" u="none" strike="noStrike">
                          <a:effectLst/>
                        </a:rPr>
                        <a:t>goal</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Times New Roman" panose="02020603050405020304" pitchFamily="18"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53055885"/>
                  </a:ext>
                </a:extLst>
              </a:tr>
              <a:tr h="207075">
                <a:tc>
                  <a:txBody>
                    <a:bodyPr/>
                    <a:lstStyle/>
                    <a:p>
                      <a:pPr algn="ctr" fontAlgn="ctr"/>
                      <a:r>
                        <a:rPr lang="tr-TR" sz="1300" u="none" strike="noStrike" dirty="0" err="1">
                          <a:effectLst/>
                        </a:rPr>
                        <a:t>goalShotRatio</a:t>
                      </a:r>
                      <a:endParaRPr lang="tr-TR" sz="1300" b="0" i="0" u="none" strike="noStrike" dirty="0">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Times New Roman" panose="02020603050405020304" pitchFamily="18" charset="0"/>
                      </a:endParaRPr>
                    </a:p>
                  </a:txBody>
                  <a:tcPr marL="6001" marR="6001" marT="6001" marB="0" anchor="b"/>
                </a:tc>
                <a:tc>
                  <a:txBody>
                    <a:bodyPr/>
                    <a:lstStyle/>
                    <a:p>
                      <a:pPr algn="l" fontAlgn="b"/>
                      <a:r>
                        <a:rPr lang="tr-TR" sz="1300" u="none" strike="noStrike" dirty="0">
                          <a:effectLst/>
                        </a:rPr>
                        <a:t> </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108379258"/>
                  </a:ext>
                </a:extLst>
              </a:tr>
              <a:tr h="207075">
                <a:tc>
                  <a:txBody>
                    <a:bodyPr/>
                    <a:lstStyle/>
                    <a:p>
                      <a:pPr algn="ctr" fontAlgn="ctr"/>
                      <a:r>
                        <a:rPr lang="tr-TR" sz="1300" u="none" strike="noStrike">
                          <a:effectLst/>
                        </a:rPr>
                        <a:t>passSuccess</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577453113"/>
                  </a:ext>
                </a:extLst>
              </a:tr>
              <a:tr h="207075">
                <a:tc>
                  <a:txBody>
                    <a:bodyPr/>
                    <a:lstStyle/>
                    <a:p>
                      <a:pPr algn="ctr" fontAlgn="ctr"/>
                      <a:r>
                        <a:rPr lang="tr-TR" sz="1300" u="none" strike="noStrike">
                          <a:effectLst/>
                        </a:rPr>
                        <a:t>keyPassPerGame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dirty="0">
                          <a:effectLst/>
                        </a:rPr>
                        <a:t> </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578087306"/>
                  </a:ext>
                </a:extLst>
              </a:tr>
              <a:tr h="207075">
                <a:tc>
                  <a:txBody>
                    <a:bodyPr/>
                    <a:lstStyle/>
                    <a:p>
                      <a:pPr algn="ctr" fontAlgn="ctr"/>
                      <a:r>
                        <a:rPr lang="tr-TR" sz="1300" u="none" strike="noStrike">
                          <a:effectLst/>
                        </a:rPr>
                        <a:t>assistTotal</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094874746"/>
                  </a:ext>
                </a:extLst>
              </a:tr>
              <a:tr h="207075">
                <a:tc>
                  <a:txBody>
                    <a:bodyPr/>
                    <a:lstStyle/>
                    <a:p>
                      <a:pPr algn="ctr" fontAlgn="ctr"/>
                      <a:r>
                        <a:rPr lang="tr-TR" sz="1300" u="none" strike="noStrike">
                          <a:effectLst/>
                        </a:rPr>
                        <a:t>totalPassesPerGame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471701566"/>
                  </a:ext>
                </a:extLst>
              </a:tr>
              <a:tr h="207075">
                <a:tc>
                  <a:txBody>
                    <a:bodyPr/>
                    <a:lstStyle/>
                    <a:p>
                      <a:pPr algn="ctr" fontAlgn="ctr"/>
                      <a:r>
                        <a:rPr lang="tr-TR" sz="1300" u="none" strike="noStrike">
                          <a:effectLst/>
                        </a:rPr>
                        <a:t>accurateCrossesPerGame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777584075"/>
                  </a:ext>
                </a:extLst>
              </a:tr>
              <a:tr h="207075">
                <a:tc>
                  <a:txBody>
                    <a:bodyPr/>
                    <a:lstStyle/>
                    <a:p>
                      <a:pPr algn="ctr" fontAlgn="ctr"/>
                      <a:r>
                        <a:rPr lang="tr-TR" sz="1300" u="none" strike="noStrike">
                          <a:effectLst/>
                        </a:rPr>
                        <a:t>accurateLongPassPerGame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412276398"/>
                  </a:ext>
                </a:extLst>
              </a:tr>
              <a:tr h="386293">
                <a:tc>
                  <a:txBody>
                    <a:bodyPr/>
                    <a:lstStyle/>
                    <a:p>
                      <a:pPr algn="ctr" fontAlgn="ctr"/>
                      <a:r>
                        <a:rPr lang="tr-TR" sz="1300" u="none" strike="noStrike">
                          <a:effectLst/>
                        </a:rPr>
                        <a:t>accurateThroughBallPerGame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dirty="0">
                          <a:effectLst/>
                        </a:rPr>
                        <a:t> </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48989882"/>
                  </a:ext>
                </a:extLst>
              </a:tr>
              <a:tr h="207075">
                <a:tc>
                  <a:txBody>
                    <a:bodyPr/>
                    <a:lstStyle/>
                    <a:p>
                      <a:pPr algn="ctr" fontAlgn="ctr"/>
                      <a:r>
                        <a:rPr lang="tr-TR" sz="1300" u="none" strike="noStrike">
                          <a:effectLst/>
                        </a:rPr>
                        <a:t>redCard</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936299053"/>
                  </a:ext>
                </a:extLst>
              </a:tr>
              <a:tr h="207075">
                <a:tc>
                  <a:txBody>
                    <a:bodyPr/>
                    <a:lstStyle/>
                    <a:p>
                      <a:pPr algn="ctr" fontAlgn="ctr"/>
                      <a:r>
                        <a:rPr lang="tr-TR" sz="1300" u="none" strike="noStrike">
                          <a:effectLst/>
                        </a:rPr>
                        <a:t>dribbleWonPerGame </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786360831"/>
                  </a:ext>
                </a:extLst>
              </a:tr>
              <a:tr h="207075">
                <a:tc>
                  <a:txBody>
                    <a:bodyPr/>
                    <a:lstStyle/>
                    <a:p>
                      <a:pPr algn="ctr" fontAlgn="ctr"/>
                      <a:r>
                        <a:rPr lang="tr-TR" sz="1300" u="none" strike="noStrike">
                          <a:effectLst/>
                        </a:rPr>
                        <a:t>foulGivenPerGame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3806575255"/>
                  </a:ext>
                </a:extLst>
              </a:tr>
              <a:tr h="207075">
                <a:tc>
                  <a:txBody>
                    <a:bodyPr/>
                    <a:lstStyle/>
                    <a:p>
                      <a:pPr algn="ctr" fontAlgn="ctr"/>
                      <a:r>
                        <a:rPr lang="tr-TR" sz="1300" u="none" strike="noStrike">
                          <a:effectLst/>
                        </a:rPr>
                        <a:t>offsideGivenPerGame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470860917"/>
                  </a:ext>
                </a:extLst>
              </a:tr>
              <a:tr h="207075">
                <a:tc>
                  <a:txBody>
                    <a:bodyPr/>
                    <a:lstStyle/>
                    <a:p>
                      <a:pPr algn="ctr" fontAlgn="ctr"/>
                      <a:r>
                        <a:rPr lang="tr-TR" sz="1300" u="none" strike="noStrike">
                          <a:effectLst/>
                        </a:rPr>
                        <a:t>aerialWonPerGame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98813686"/>
                  </a:ext>
                </a:extLst>
              </a:tr>
              <a:tr h="207075">
                <a:tc>
                  <a:txBody>
                    <a:bodyPr/>
                    <a:lstStyle/>
                    <a:p>
                      <a:pPr algn="ctr" fontAlgn="ctr"/>
                      <a:r>
                        <a:rPr lang="tr-TR" sz="1300" u="none" strike="noStrike">
                          <a:effectLst/>
                        </a:rPr>
                        <a:t>tacklePerGame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935190848"/>
                  </a:ext>
                </a:extLst>
              </a:tr>
              <a:tr h="207075">
                <a:tc>
                  <a:txBody>
                    <a:bodyPr/>
                    <a:lstStyle/>
                    <a:p>
                      <a:pPr algn="ctr" fontAlgn="ctr"/>
                      <a:r>
                        <a:rPr lang="tr-TR" sz="1300" u="none" strike="noStrike">
                          <a:effectLst/>
                        </a:rPr>
                        <a:t>interceptionPerGame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670674251"/>
                  </a:ext>
                </a:extLst>
              </a:tr>
              <a:tr h="204121">
                <a:tc>
                  <a:txBody>
                    <a:bodyPr/>
                    <a:lstStyle/>
                    <a:p>
                      <a:pPr algn="ctr" fontAlgn="ctr"/>
                      <a:r>
                        <a:rPr lang="tr-TR" sz="1300" u="none" strike="noStrike">
                          <a:effectLst/>
                        </a:rPr>
                        <a:t>foulsPerGame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060908933"/>
                  </a:ext>
                </a:extLst>
              </a:tr>
              <a:tr h="207075">
                <a:tc>
                  <a:txBody>
                    <a:bodyPr/>
                    <a:lstStyle/>
                    <a:p>
                      <a:pPr algn="ctr" fontAlgn="ctr"/>
                      <a:r>
                        <a:rPr lang="tr-TR" sz="1300" u="none" strike="noStrike">
                          <a:effectLst/>
                        </a:rPr>
                        <a:t>offsideWonPerGame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695200653"/>
                  </a:ext>
                </a:extLst>
              </a:tr>
              <a:tr h="207075">
                <a:tc>
                  <a:txBody>
                    <a:bodyPr/>
                    <a:lstStyle/>
                    <a:p>
                      <a:pPr algn="ctr" fontAlgn="ctr"/>
                      <a:r>
                        <a:rPr lang="tr-TR" sz="1300" u="none" strike="noStrike">
                          <a:effectLst/>
                        </a:rPr>
                        <a:t>wasDribbledPerGame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2263431316"/>
                  </a:ext>
                </a:extLst>
              </a:tr>
              <a:tr h="207075">
                <a:tc>
                  <a:txBody>
                    <a:bodyPr/>
                    <a:lstStyle/>
                    <a:p>
                      <a:pPr algn="ctr" fontAlgn="ctr"/>
                      <a:r>
                        <a:rPr lang="tr-TR" sz="1300" u="none" strike="noStrike">
                          <a:effectLst/>
                        </a:rPr>
                        <a:t>outfielderBlockPerGame</a:t>
                      </a:r>
                      <a:endParaRPr lang="tr-TR" sz="1300" b="0" i="0" u="none" strike="noStrike">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1273046131"/>
                  </a:ext>
                </a:extLst>
              </a:tr>
              <a:tr h="207075">
                <a:tc>
                  <a:txBody>
                    <a:bodyPr/>
                    <a:lstStyle/>
                    <a:p>
                      <a:pPr algn="ctr" fontAlgn="ctr"/>
                      <a:r>
                        <a:rPr lang="tr-TR" sz="1300" u="none" strike="noStrike" dirty="0" err="1">
                          <a:effectLst/>
                        </a:rPr>
                        <a:t>clearancePerGame</a:t>
                      </a:r>
                      <a:endParaRPr lang="tr-TR" sz="1300" b="0" i="0" u="none" strike="noStrike" dirty="0">
                        <a:solidFill>
                          <a:srgbClr val="000000"/>
                        </a:solidFill>
                        <a:effectLst/>
                        <a:latin typeface="Times New Roman" panose="02020603050405020304" pitchFamily="18" charset="0"/>
                      </a:endParaRPr>
                    </a:p>
                  </a:txBody>
                  <a:tcPr marL="6001" marR="6001" marT="6001" marB="0" anchor="ctr"/>
                </a:tc>
                <a:tc>
                  <a:txBody>
                    <a:bodyPr/>
                    <a:lstStyle/>
                    <a:p>
                      <a:pPr algn="ctr" fontAlgn="b"/>
                      <a:r>
                        <a:rPr lang="tr-TR" sz="1300" u="none" strike="noStrike">
                          <a:effectLst/>
                        </a:rPr>
                        <a:t>✓</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l" fontAlgn="b"/>
                      <a:r>
                        <a:rPr lang="tr-TR" sz="1300" u="none" strike="noStrike">
                          <a:effectLst/>
                        </a:rPr>
                        <a:t> </a:t>
                      </a:r>
                      <a:endParaRPr lang="tr-TR" sz="1300" b="0" i="0" u="none" strike="noStrike">
                        <a:solidFill>
                          <a:srgbClr val="000000"/>
                        </a:solidFill>
                        <a:effectLst/>
                        <a:latin typeface="Calibri" panose="020F0502020204030204" pitchFamily="34" charset="0"/>
                      </a:endParaRPr>
                    </a:p>
                  </a:txBody>
                  <a:tcPr marL="6001" marR="6001" marT="6001" marB="0" anchor="b"/>
                </a:tc>
                <a:tc>
                  <a:txBody>
                    <a:bodyPr/>
                    <a:lstStyle/>
                    <a:p>
                      <a:pPr algn="ctr" fontAlgn="b"/>
                      <a:r>
                        <a:rPr lang="tr-TR" sz="1300" u="none" strike="noStrike" dirty="0">
                          <a:effectLst/>
                        </a:rPr>
                        <a:t>✓</a:t>
                      </a:r>
                      <a:endParaRPr lang="tr-TR" sz="1300" b="0" i="0" u="none" strike="noStrike" dirty="0">
                        <a:solidFill>
                          <a:srgbClr val="000000"/>
                        </a:solidFill>
                        <a:effectLst/>
                        <a:latin typeface="Calibri" panose="020F0502020204030204" pitchFamily="34" charset="0"/>
                      </a:endParaRPr>
                    </a:p>
                  </a:txBody>
                  <a:tcPr marL="6001" marR="6001" marT="6001" marB="0" anchor="b"/>
                </a:tc>
                <a:extLst>
                  <a:ext uri="{0D108BD9-81ED-4DB2-BD59-A6C34878D82A}">
                    <a16:rowId xmlns:a16="http://schemas.microsoft.com/office/drawing/2014/main" val="867989860"/>
                  </a:ext>
                </a:extLst>
              </a:tr>
            </a:tbl>
          </a:graphicData>
        </a:graphic>
      </p:graphicFrame>
    </p:spTree>
    <p:extLst>
      <p:ext uri="{BB962C8B-B14F-4D97-AF65-F5344CB8AC3E}">
        <p14:creationId xmlns:p14="http://schemas.microsoft.com/office/powerpoint/2010/main" val="190889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9315F-B998-4715-A337-5D8C11FF651D}"/>
              </a:ext>
            </a:extLst>
          </p:cNvPr>
          <p:cNvSpPr>
            <a:spLocks noGrp="1"/>
          </p:cNvSpPr>
          <p:nvPr>
            <p:ph type="title"/>
          </p:nvPr>
        </p:nvSpPr>
        <p:spPr>
          <a:xfrm>
            <a:off x="838200" y="365125"/>
            <a:ext cx="10515600" cy="1325563"/>
          </a:xfrm>
        </p:spPr>
        <p:txBody>
          <a:bodyPr>
            <a:normAutofit/>
          </a:bodyPr>
          <a:lstStyle/>
          <a:p>
            <a:pPr algn="ctr"/>
            <a:r>
              <a:rPr lang="tr-TR" sz="5400" dirty="0" err="1"/>
              <a:t>Results</a:t>
            </a:r>
            <a:r>
              <a:rPr lang="tr-TR" sz="5400" dirty="0"/>
              <a:t> – Cluster </a:t>
            </a:r>
            <a:r>
              <a:rPr lang="tr-TR" sz="5400" dirty="0" err="1"/>
              <a:t>Based</a:t>
            </a:r>
            <a:r>
              <a:rPr lang="tr-TR" sz="5400" dirty="0"/>
              <a:t> </a:t>
            </a:r>
            <a:r>
              <a:rPr lang="tr-TR" sz="5400" dirty="0" err="1"/>
              <a:t>Models</a:t>
            </a:r>
            <a:endParaRPr lang="tr-TR" sz="5400" dirty="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Bakırçay Üniversitesi - Vikipedi">
            <a:extLst>
              <a:ext uri="{FF2B5EF4-FFF2-40B4-BE49-F238E27FC236}">
                <a16:creationId xmlns:a16="http://schemas.microsoft.com/office/drawing/2014/main" id="{AFAA3C8A-159D-4573-BD85-7C58EDFD3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CB2765B0-1D49-4F0B-A42E-EA0BA3B7DAA1}"/>
              </a:ext>
            </a:extLst>
          </p:cNvPr>
          <p:cNvGraphicFramePr>
            <a:graphicFrameLocks noGrp="1"/>
          </p:cNvGraphicFramePr>
          <p:nvPr>
            <p:ph idx="1"/>
            <p:extLst>
              <p:ext uri="{D42A27DB-BD31-4B8C-83A1-F6EECF244321}">
                <p14:modId xmlns:p14="http://schemas.microsoft.com/office/powerpoint/2010/main" val="263496568"/>
              </p:ext>
            </p:extLst>
          </p:nvPr>
        </p:nvGraphicFramePr>
        <p:xfrm>
          <a:off x="1598678" y="2241321"/>
          <a:ext cx="4495798" cy="1906969"/>
        </p:xfrm>
        <a:graphic>
          <a:graphicData uri="http://schemas.openxmlformats.org/drawingml/2006/table">
            <a:tbl>
              <a:tblPr>
                <a:tableStyleId>{5C22544A-7EE6-4342-B048-85BDC9FD1C3A}</a:tableStyleId>
              </a:tblPr>
              <a:tblGrid>
                <a:gridCol w="826894">
                  <a:extLst>
                    <a:ext uri="{9D8B030D-6E8A-4147-A177-3AD203B41FA5}">
                      <a16:colId xmlns:a16="http://schemas.microsoft.com/office/drawing/2014/main" val="2520174207"/>
                    </a:ext>
                  </a:extLst>
                </a:gridCol>
                <a:gridCol w="611484">
                  <a:extLst>
                    <a:ext uri="{9D8B030D-6E8A-4147-A177-3AD203B41FA5}">
                      <a16:colId xmlns:a16="http://schemas.microsoft.com/office/drawing/2014/main" val="4050051720"/>
                    </a:ext>
                  </a:extLst>
                </a:gridCol>
                <a:gridCol w="611484">
                  <a:extLst>
                    <a:ext uri="{9D8B030D-6E8A-4147-A177-3AD203B41FA5}">
                      <a16:colId xmlns:a16="http://schemas.microsoft.com/office/drawing/2014/main" val="1206744150"/>
                    </a:ext>
                  </a:extLst>
                </a:gridCol>
                <a:gridCol w="611484">
                  <a:extLst>
                    <a:ext uri="{9D8B030D-6E8A-4147-A177-3AD203B41FA5}">
                      <a16:colId xmlns:a16="http://schemas.microsoft.com/office/drawing/2014/main" val="2102837885"/>
                    </a:ext>
                  </a:extLst>
                </a:gridCol>
                <a:gridCol w="611484">
                  <a:extLst>
                    <a:ext uri="{9D8B030D-6E8A-4147-A177-3AD203B41FA5}">
                      <a16:colId xmlns:a16="http://schemas.microsoft.com/office/drawing/2014/main" val="1177689215"/>
                    </a:ext>
                  </a:extLst>
                </a:gridCol>
                <a:gridCol w="611484">
                  <a:extLst>
                    <a:ext uri="{9D8B030D-6E8A-4147-A177-3AD203B41FA5}">
                      <a16:colId xmlns:a16="http://schemas.microsoft.com/office/drawing/2014/main" val="3713983027"/>
                    </a:ext>
                  </a:extLst>
                </a:gridCol>
                <a:gridCol w="611484">
                  <a:extLst>
                    <a:ext uri="{9D8B030D-6E8A-4147-A177-3AD203B41FA5}">
                      <a16:colId xmlns:a16="http://schemas.microsoft.com/office/drawing/2014/main" val="3718950146"/>
                    </a:ext>
                  </a:extLst>
                </a:gridCol>
              </a:tblGrid>
              <a:tr h="0">
                <a:tc rowSpan="2">
                  <a:txBody>
                    <a:bodyPr/>
                    <a:lstStyle/>
                    <a:p>
                      <a:pPr algn="ctr" fontAlgn="ctr"/>
                      <a:r>
                        <a:rPr lang="tr-TR" sz="1100" u="none" strike="noStrike">
                          <a:effectLst/>
                        </a:rPr>
                        <a:t>Algorithm</a:t>
                      </a:r>
                      <a:endParaRPr lang="tr-TR" sz="1100" b="1" i="0" u="none" strike="noStrike">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642297852"/>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447096288"/>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279645300"/>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282569388"/>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366342067"/>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022328350"/>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0.27</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6358343"/>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0.27</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737762607"/>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526810067"/>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0.12</a:t>
                      </a:r>
                      <a:endParaRPr lang="tr-TR" sz="1100" b="0" i="0" u="none" strike="noStrike" dirty="0">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0.17</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940111215"/>
                  </a:ext>
                </a:extLst>
              </a:tr>
            </a:tbl>
          </a:graphicData>
        </a:graphic>
      </p:graphicFrame>
      <p:graphicFrame>
        <p:nvGraphicFramePr>
          <p:cNvPr id="8" name="Table 7">
            <a:extLst>
              <a:ext uri="{FF2B5EF4-FFF2-40B4-BE49-F238E27FC236}">
                <a16:creationId xmlns:a16="http://schemas.microsoft.com/office/drawing/2014/main" id="{000D746B-2D2F-40DA-A9BF-2FE7050CDF90}"/>
              </a:ext>
            </a:extLst>
          </p:cNvPr>
          <p:cNvGraphicFramePr>
            <a:graphicFrameLocks noGrp="1"/>
          </p:cNvGraphicFramePr>
          <p:nvPr>
            <p:extLst>
              <p:ext uri="{D42A27DB-BD31-4B8C-83A1-F6EECF244321}">
                <p14:modId xmlns:p14="http://schemas.microsoft.com/office/powerpoint/2010/main" val="3214202639"/>
              </p:ext>
            </p:extLst>
          </p:nvPr>
        </p:nvGraphicFramePr>
        <p:xfrm>
          <a:off x="7230629" y="2241321"/>
          <a:ext cx="4294831" cy="1924050"/>
        </p:xfrm>
        <a:graphic>
          <a:graphicData uri="http://schemas.openxmlformats.org/drawingml/2006/table">
            <a:tbl>
              <a:tblPr>
                <a:tableStyleId>{5C22544A-7EE6-4342-B048-85BDC9FD1C3A}</a:tableStyleId>
              </a:tblPr>
              <a:tblGrid>
                <a:gridCol w="614221">
                  <a:extLst>
                    <a:ext uri="{9D8B030D-6E8A-4147-A177-3AD203B41FA5}">
                      <a16:colId xmlns:a16="http://schemas.microsoft.com/office/drawing/2014/main" val="2563033889"/>
                    </a:ext>
                  </a:extLst>
                </a:gridCol>
                <a:gridCol w="613435">
                  <a:extLst>
                    <a:ext uri="{9D8B030D-6E8A-4147-A177-3AD203B41FA5}">
                      <a16:colId xmlns:a16="http://schemas.microsoft.com/office/drawing/2014/main" val="2384330567"/>
                    </a:ext>
                  </a:extLst>
                </a:gridCol>
                <a:gridCol w="613435">
                  <a:extLst>
                    <a:ext uri="{9D8B030D-6E8A-4147-A177-3AD203B41FA5}">
                      <a16:colId xmlns:a16="http://schemas.microsoft.com/office/drawing/2014/main" val="4225323938"/>
                    </a:ext>
                  </a:extLst>
                </a:gridCol>
                <a:gridCol w="613435">
                  <a:extLst>
                    <a:ext uri="{9D8B030D-6E8A-4147-A177-3AD203B41FA5}">
                      <a16:colId xmlns:a16="http://schemas.microsoft.com/office/drawing/2014/main" val="1554979727"/>
                    </a:ext>
                  </a:extLst>
                </a:gridCol>
                <a:gridCol w="613435">
                  <a:extLst>
                    <a:ext uri="{9D8B030D-6E8A-4147-A177-3AD203B41FA5}">
                      <a16:colId xmlns:a16="http://schemas.microsoft.com/office/drawing/2014/main" val="3962618070"/>
                    </a:ext>
                  </a:extLst>
                </a:gridCol>
                <a:gridCol w="613435">
                  <a:extLst>
                    <a:ext uri="{9D8B030D-6E8A-4147-A177-3AD203B41FA5}">
                      <a16:colId xmlns:a16="http://schemas.microsoft.com/office/drawing/2014/main" val="3376526689"/>
                    </a:ext>
                  </a:extLst>
                </a:gridCol>
                <a:gridCol w="613435">
                  <a:extLst>
                    <a:ext uri="{9D8B030D-6E8A-4147-A177-3AD203B41FA5}">
                      <a16:colId xmlns:a16="http://schemas.microsoft.com/office/drawing/2014/main" val="300145676"/>
                    </a:ext>
                  </a:extLst>
                </a:gridCol>
              </a:tblGrid>
              <a:tr h="192405">
                <a:tc rowSpan="2">
                  <a:txBody>
                    <a:bodyPr/>
                    <a:lstStyle/>
                    <a:p>
                      <a:pPr algn="ctr" fontAlgn="ctr"/>
                      <a:r>
                        <a:rPr lang="tr-TR" sz="1100" u="none" strike="noStrike" dirty="0" err="1">
                          <a:effectLst/>
                        </a:rPr>
                        <a:t>Algorithm</a:t>
                      </a:r>
                      <a:endParaRPr lang="tr-TR" sz="1100" b="1" i="0" u="none" strike="noStrike" dirty="0">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153251750"/>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3-label</a:t>
                      </a:r>
                      <a:endParaRPr lang="tr-TR" sz="1100" b="1"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159040662"/>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dirty="0">
                          <a:effectLst/>
                        </a:rPr>
                        <a:t>0.52</a:t>
                      </a:r>
                      <a:endParaRPr lang="tr-TR" sz="1100" b="0" i="0" u="none" strike="noStrike" dirty="0">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716523363"/>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958456993"/>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560316027"/>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dirty="0">
                          <a:effectLst/>
                        </a:rPr>
                        <a:t>0.45</a:t>
                      </a:r>
                      <a:endParaRPr lang="tr-TR" sz="1100" b="0" i="0" u="none" strike="noStrike" dirty="0">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0.26</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373750537"/>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0.20</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004366955"/>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086764363"/>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500989663"/>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0.11</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0.16</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816397775"/>
                  </a:ext>
                </a:extLst>
              </a:tr>
            </a:tbl>
          </a:graphicData>
        </a:graphic>
      </p:graphicFrame>
      <p:graphicFrame>
        <p:nvGraphicFramePr>
          <p:cNvPr id="9" name="Table 8">
            <a:extLst>
              <a:ext uri="{FF2B5EF4-FFF2-40B4-BE49-F238E27FC236}">
                <a16:creationId xmlns:a16="http://schemas.microsoft.com/office/drawing/2014/main" id="{3B61DEDA-25EB-4418-8080-6BADFC29E2F4}"/>
              </a:ext>
            </a:extLst>
          </p:cNvPr>
          <p:cNvGraphicFramePr>
            <a:graphicFrameLocks noGrp="1"/>
          </p:cNvGraphicFramePr>
          <p:nvPr>
            <p:extLst>
              <p:ext uri="{D42A27DB-BD31-4B8C-83A1-F6EECF244321}">
                <p14:modId xmlns:p14="http://schemas.microsoft.com/office/powerpoint/2010/main" val="2711920167"/>
              </p:ext>
            </p:extLst>
          </p:nvPr>
        </p:nvGraphicFramePr>
        <p:xfrm>
          <a:off x="3405971" y="4506010"/>
          <a:ext cx="4793484" cy="1924050"/>
        </p:xfrm>
        <a:graphic>
          <a:graphicData uri="http://schemas.openxmlformats.org/drawingml/2006/table">
            <a:tbl>
              <a:tblPr>
                <a:tableStyleId>{5C22544A-7EE6-4342-B048-85BDC9FD1C3A}</a:tableStyleId>
              </a:tblPr>
              <a:tblGrid>
                <a:gridCol w="881646">
                  <a:extLst>
                    <a:ext uri="{9D8B030D-6E8A-4147-A177-3AD203B41FA5}">
                      <a16:colId xmlns:a16="http://schemas.microsoft.com/office/drawing/2014/main" val="3290110297"/>
                    </a:ext>
                  </a:extLst>
                </a:gridCol>
                <a:gridCol w="651973">
                  <a:extLst>
                    <a:ext uri="{9D8B030D-6E8A-4147-A177-3AD203B41FA5}">
                      <a16:colId xmlns:a16="http://schemas.microsoft.com/office/drawing/2014/main" val="3451721729"/>
                    </a:ext>
                  </a:extLst>
                </a:gridCol>
                <a:gridCol w="651973">
                  <a:extLst>
                    <a:ext uri="{9D8B030D-6E8A-4147-A177-3AD203B41FA5}">
                      <a16:colId xmlns:a16="http://schemas.microsoft.com/office/drawing/2014/main" val="884004283"/>
                    </a:ext>
                  </a:extLst>
                </a:gridCol>
                <a:gridCol w="651973">
                  <a:extLst>
                    <a:ext uri="{9D8B030D-6E8A-4147-A177-3AD203B41FA5}">
                      <a16:colId xmlns:a16="http://schemas.microsoft.com/office/drawing/2014/main" val="3637371021"/>
                    </a:ext>
                  </a:extLst>
                </a:gridCol>
                <a:gridCol w="651973">
                  <a:extLst>
                    <a:ext uri="{9D8B030D-6E8A-4147-A177-3AD203B41FA5}">
                      <a16:colId xmlns:a16="http://schemas.microsoft.com/office/drawing/2014/main" val="3265363895"/>
                    </a:ext>
                  </a:extLst>
                </a:gridCol>
                <a:gridCol w="651973">
                  <a:extLst>
                    <a:ext uri="{9D8B030D-6E8A-4147-A177-3AD203B41FA5}">
                      <a16:colId xmlns:a16="http://schemas.microsoft.com/office/drawing/2014/main" val="1767612080"/>
                    </a:ext>
                  </a:extLst>
                </a:gridCol>
                <a:gridCol w="651973">
                  <a:extLst>
                    <a:ext uri="{9D8B030D-6E8A-4147-A177-3AD203B41FA5}">
                      <a16:colId xmlns:a16="http://schemas.microsoft.com/office/drawing/2014/main" val="4152475557"/>
                    </a:ext>
                  </a:extLst>
                </a:gridCol>
              </a:tblGrid>
              <a:tr h="192405">
                <a:tc rowSpan="2">
                  <a:txBody>
                    <a:bodyPr/>
                    <a:lstStyle/>
                    <a:p>
                      <a:pPr algn="ctr" fontAlgn="ctr"/>
                      <a:r>
                        <a:rPr lang="tr-TR" sz="1100" u="none" strike="noStrike">
                          <a:effectLst/>
                        </a:rPr>
                        <a:t>Algorithm</a:t>
                      </a:r>
                      <a:endParaRPr lang="tr-TR" sz="1100" b="1" i="0" u="none" strike="noStrike">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1834932350"/>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3194904058"/>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785118186"/>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dirty="0">
                          <a:effectLst/>
                        </a:rPr>
                        <a:t>0.50</a:t>
                      </a:r>
                      <a:endParaRPr lang="tr-TR" sz="1100" b="0" i="0" u="none" strike="noStrike" dirty="0">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4070242658"/>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607427880"/>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39118691"/>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0.30</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363507271"/>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0.34</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732070037"/>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555760587"/>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0.08</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0.13</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208655593"/>
                  </a:ext>
                </a:extLst>
              </a:tr>
            </a:tbl>
          </a:graphicData>
        </a:graphic>
      </p:graphicFrame>
      <p:sp>
        <p:nvSpPr>
          <p:cNvPr id="14" name="TextBox 13">
            <a:extLst>
              <a:ext uri="{FF2B5EF4-FFF2-40B4-BE49-F238E27FC236}">
                <a16:creationId xmlns:a16="http://schemas.microsoft.com/office/drawing/2014/main" id="{D2B674FD-0AB7-4027-81A3-31B255936465}"/>
              </a:ext>
            </a:extLst>
          </p:cNvPr>
          <p:cNvSpPr txBox="1"/>
          <p:nvPr/>
        </p:nvSpPr>
        <p:spPr>
          <a:xfrm>
            <a:off x="4394408" y="6476922"/>
            <a:ext cx="4016063" cy="261610"/>
          </a:xfrm>
          <a:prstGeom prst="rect">
            <a:avLst/>
          </a:prstGeom>
          <a:noFill/>
        </p:spPr>
        <p:txBody>
          <a:bodyPr wrap="square" rtlCol="0">
            <a:spAutoFit/>
          </a:bodyPr>
          <a:lstStyle/>
          <a:p>
            <a:r>
              <a:rPr lang="tr-TR" sz="1100" b="1" dirty="0" err="1"/>
              <a:t>Table</a:t>
            </a:r>
            <a:r>
              <a:rPr lang="tr-TR" sz="1100" b="1" dirty="0"/>
              <a:t> 11. Evaluation </a:t>
            </a:r>
            <a:r>
              <a:rPr lang="tr-TR" sz="1100" b="1" dirty="0" err="1"/>
              <a:t>Metrics</a:t>
            </a:r>
            <a:r>
              <a:rPr lang="tr-TR" sz="1100" b="1" dirty="0"/>
              <a:t> </a:t>
            </a:r>
            <a:r>
              <a:rPr lang="tr-TR" sz="1100" b="1" dirty="0" err="1"/>
              <a:t>for</a:t>
            </a:r>
            <a:r>
              <a:rPr lang="tr-TR" sz="1100" b="1" dirty="0"/>
              <a:t> Cluster - 3</a:t>
            </a:r>
          </a:p>
        </p:txBody>
      </p:sp>
      <p:sp>
        <p:nvSpPr>
          <p:cNvPr id="15" name="TextBox 14">
            <a:extLst>
              <a:ext uri="{FF2B5EF4-FFF2-40B4-BE49-F238E27FC236}">
                <a16:creationId xmlns:a16="http://schemas.microsoft.com/office/drawing/2014/main" id="{3CEA8DAD-BCE4-4821-B1F1-13C40EFC6C5C}"/>
              </a:ext>
            </a:extLst>
          </p:cNvPr>
          <p:cNvSpPr txBox="1"/>
          <p:nvPr/>
        </p:nvSpPr>
        <p:spPr>
          <a:xfrm>
            <a:off x="2432845" y="4182292"/>
            <a:ext cx="4294830" cy="261610"/>
          </a:xfrm>
          <a:prstGeom prst="rect">
            <a:avLst/>
          </a:prstGeom>
          <a:noFill/>
        </p:spPr>
        <p:txBody>
          <a:bodyPr wrap="square" rtlCol="0">
            <a:spAutoFit/>
          </a:bodyPr>
          <a:lstStyle/>
          <a:p>
            <a:r>
              <a:rPr lang="tr-TR" sz="1100" b="1" dirty="0" err="1"/>
              <a:t>Table</a:t>
            </a:r>
            <a:r>
              <a:rPr lang="tr-TR" sz="1100" b="1" dirty="0"/>
              <a:t> 9. Evaluation </a:t>
            </a:r>
            <a:r>
              <a:rPr lang="tr-TR" sz="1100" b="1" dirty="0" err="1"/>
              <a:t>Metrics</a:t>
            </a:r>
            <a:r>
              <a:rPr lang="tr-TR" sz="1100" b="1" dirty="0"/>
              <a:t> </a:t>
            </a:r>
            <a:r>
              <a:rPr lang="tr-TR" sz="1100" b="1" dirty="0" err="1"/>
              <a:t>for</a:t>
            </a:r>
            <a:r>
              <a:rPr lang="tr-TR" sz="1100" b="1" dirty="0"/>
              <a:t> Cluster - 1</a:t>
            </a:r>
          </a:p>
        </p:txBody>
      </p:sp>
      <p:sp>
        <p:nvSpPr>
          <p:cNvPr id="16" name="TextBox 15">
            <a:extLst>
              <a:ext uri="{FF2B5EF4-FFF2-40B4-BE49-F238E27FC236}">
                <a16:creationId xmlns:a16="http://schemas.microsoft.com/office/drawing/2014/main" id="{6B6BA2BB-09C4-4CB7-A6BD-3C9760FB4D96}"/>
              </a:ext>
            </a:extLst>
          </p:cNvPr>
          <p:cNvSpPr txBox="1"/>
          <p:nvPr/>
        </p:nvSpPr>
        <p:spPr>
          <a:xfrm>
            <a:off x="8114804" y="4195152"/>
            <a:ext cx="4016063" cy="261610"/>
          </a:xfrm>
          <a:prstGeom prst="rect">
            <a:avLst/>
          </a:prstGeom>
          <a:noFill/>
        </p:spPr>
        <p:txBody>
          <a:bodyPr wrap="square" rtlCol="0">
            <a:spAutoFit/>
          </a:bodyPr>
          <a:lstStyle/>
          <a:p>
            <a:r>
              <a:rPr lang="tr-TR" sz="1100" b="1" dirty="0" err="1"/>
              <a:t>Table</a:t>
            </a:r>
            <a:r>
              <a:rPr lang="tr-TR" sz="1100" b="1" dirty="0"/>
              <a:t> 10. Evaluation </a:t>
            </a:r>
            <a:r>
              <a:rPr lang="tr-TR" sz="1100" b="1" dirty="0" err="1"/>
              <a:t>Metrics</a:t>
            </a:r>
            <a:r>
              <a:rPr lang="tr-TR" sz="1100" b="1" dirty="0"/>
              <a:t> </a:t>
            </a:r>
            <a:r>
              <a:rPr lang="tr-TR" sz="1100" b="1" dirty="0" err="1"/>
              <a:t>for</a:t>
            </a:r>
            <a:r>
              <a:rPr lang="tr-TR" sz="1100" b="1" dirty="0"/>
              <a:t> Cluster - 2</a:t>
            </a:r>
          </a:p>
        </p:txBody>
      </p:sp>
    </p:spTree>
    <p:extLst>
      <p:ext uri="{BB962C8B-B14F-4D97-AF65-F5344CB8AC3E}">
        <p14:creationId xmlns:p14="http://schemas.microsoft.com/office/powerpoint/2010/main" val="403642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9315F-B998-4715-A337-5D8C11FF651D}"/>
              </a:ext>
            </a:extLst>
          </p:cNvPr>
          <p:cNvSpPr>
            <a:spLocks noGrp="1"/>
          </p:cNvSpPr>
          <p:nvPr>
            <p:ph type="title"/>
          </p:nvPr>
        </p:nvSpPr>
        <p:spPr>
          <a:xfrm>
            <a:off x="838200" y="365125"/>
            <a:ext cx="10515600" cy="1325563"/>
          </a:xfrm>
        </p:spPr>
        <p:txBody>
          <a:bodyPr>
            <a:normAutofit/>
          </a:bodyPr>
          <a:lstStyle/>
          <a:p>
            <a:pPr algn="ctr"/>
            <a:r>
              <a:rPr lang="tr-TR" sz="5400" dirty="0" err="1"/>
              <a:t>Results</a:t>
            </a:r>
            <a:r>
              <a:rPr lang="tr-TR" sz="5400" dirty="0"/>
              <a:t> – </a:t>
            </a:r>
            <a:r>
              <a:rPr lang="tr-TR" sz="5400" dirty="0" err="1"/>
              <a:t>Position</a:t>
            </a:r>
            <a:r>
              <a:rPr lang="tr-TR" sz="5400" dirty="0"/>
              <a:t> </a:t>
            </a:r>
            <a:r>
              <a:rPr lang="tr-TR" sz="5400" dirty="0" err="1"/>
              <a:t>Based</a:t>
            </a:r>
            <a:r>
              <a:rPr lang="tr-TR" sz="5400" dirty="0"/>
              <a:t> </a:t>
            </a:r>
            <a:r>
              <a:rPr lang="tr-TR" sz="5400" dirty="0" err="1"/>
              <a:t>Models</a:t>
            </a:r>
            <a:endParaRPr lang="tr-TR" sz="5400" dirty="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Bakırçay Üniversitesi - Vikipedi">
            <a:extLst>
              <a:ext uri="{FF2B5EF4-FFF2-40B4-BE49-F238E27FC236}">
                <a16:creationId xmlns:a16="http://schemas.microsoft.com/office/drawing/2014/main" id="{AFAA3C8A-159D-4573-BD85-7C58EDFD3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2B2BBE09-269E-46AF-B356-C080B23F678A}"/>
              </a:ext>
            </a:extLst>
          </p:cNvPr>
          <p:cNvGraphicFramePr>
            <a:graphicFrameLocks noGrp="1"/>
          </p:cNvGraphicFramePr>
          <p:nvPr>
            <p:extLst>
              <p:ext uri="{D42A27DB-BD31-4B8C-83A1-F6EECF244321}">
                <p14:modId xmlns:p14="http://schemas.microsoft.com/office/powerpoint/2010/main" val="3189860637"/>
              </p:ext>
            </p:extLst>
          </p:nvPr>
        </p:nvGraphicFramePr>
        <p:xfrm>
          <a:off x="838200" y="2074662"/>
          <a:ext cx="4495798" cy="1924050"/>
        </p:xfrm>
        <a:graphic>
          <a:graphicData uri="http://schemas.openxmlformats.org/drawingml/2006/table">
            <a:tbl>
              <a:tblPr>
                <a:tableStyleId>{5C22544A-7EE6-4342-B048-85BDC9FD1C3A}</a:tableStyleId>
              </a:tblPr>
              <a:tblGrid>
                <a:gridCol w="826894">
                  <a:extLst>
                    <a:ext uri="{9D8B030D-6E8A-4147-A177-3AD203B41FA5}">
                      <a16:colId xmlns:a16="http://schemas.microsoft.com/office/drawing/2014/main" val="3004675996"/>
                    </a:ext>
                  </a:extLst>
                </a:gridCol>
                <a:gridCol w="611484">
                  <a:extLst>
                    <a:ext uri="{9D8B030D-6E8A-4147-A177-3AD203B41FA5}">
                      <a16:colId xmlns:a16="http://schemas.microsoft.com/office/drawing/2014/main" val="4085430799"/>
                    </a:ext>
                  </a:extLst>
                </a:gridCol>
                <a:gridCol w="611484">
                  <a:extLst>
                    <a:ext uri="{9D8B030D-6E8A-4147-A177-3AD203B41FA5}">
                      <a16:colId xmlns:a16="http://schemas.microsoft.com/office/drawing/2014/main" val="3982830797"/>
                    </a:ext>
                  </a:extLst>
                </a:gridCol>
                <a:gridCol w="611484">
                  <a:extLst>
                    <a:ext uri="{9D8B030D-6E8A-4147-A177-3AD203B41FA5}">
                      <a16:colId xmlns:a16="http://schemas.microsoft.com/office/drawing/2014/main" val="1495180869"/>
                    </a:ext>
                  </a:extLst>
                </a:gridCol>
                <a:gridCol w="611484">
                  <a:extLst>
                    <a:ext uri="{9D8B030D-6E8A-4147-A177-3AD203B41FA5}">
                      <a16:colId xmlns:a16="http://schemas.microsoft.com/office/drawing/2014/main" val="3128274938"/>
                    </a:ext>
                  </a:extLst>
                </a:gridCol>
                <a:gridCol w="611484">
                  <a:extLst>
                    <a:ext uri="{9D8B030D-6E8A-4147-A177-3AD203B41FA5}">
                      <a16:colId xmlns:a16="http://schemas.microsoft.com/office/drawing/2014/main" val="1262690762"/>
                    </a:ext>
                  </a:extLst>
                </a:gridCol>
                <a:gridCol w="611484">
                  <a:extLst>
                    <a:ext uri="{9D8B030D-6E8A-4147-A177-3AD203B41FA5}">
                      <a16:colId xmlns:a16="http://schemas.microsoft.com/office/drawing/2014/main" val="1168513212"/>
                    </a:ext>
                  </a:extLst>
                </a:gridCol>
              </a:tblGrid>
              <a:tr h="192405">
                <a:tc rowSpan="2">
                  <a:txBody>
                    <a:bodyPr/>
                    <a:lstStyle/>
                    <a:p>
                      <a:pPr algn="ctr" fontAlgn="ctr"/>
                      <a:r>
                        <a:rPr lang="tr-TR" sz="1100" u="none" strike="noStrike">
                          <a:effectLst/>
                        </a:rPr>
                        <a:t>Algorithm</a:t>
                      </a:r>
                      <a:endParaRPr lang="tr-TR" sz="1100" b="1" i="0" u="none" strike="noStrike">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1364271301"/>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3-label</a:t>
                      </a:r>
                      <a:endParaRPr lang="tr-TR" sz="1100" b="1" i="0" u="none" strike="noStrike" dirty="0">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2260835875"/>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0.34</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815137627"/>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97840588"/>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0.19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729820036"/>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0.30</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258107193"/>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988277984"/>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0.71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0.70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199931155"/>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0.39</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49101578"/>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0.07</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0.11</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684375612"/>
                  </a:ext>
                </a:extLst>
              </a:tr>
            </a:tbl>
          </a:graphicData>
        </a:graphic>
      </p:graphicFrame>
      <p:graphicFrame>
        <p:nvGraphicFramePr>
          <p:cNvPr id="11" name="Table 10">
            <a:extLst>
              <a:ext uri="{FF2B5EF4-FFF2-40B4-BE49-F238E27FC236}">
                <a16:creationId xmlns:a16="http://schemas.microsoft.com/office/drawing/2014/main" id="{60FC1D83-4049-4624-9E24-FD66AC1161EF}"/>
              </a:ext>
            </a:extLst>
          </p:cNvPr>
          <p:cNvGraphicFramePr>
            <a:graphicFrameLocks noGrp="1"/>
          </p:cNvGraphicFramePr>
          <p:nvPr>
            <p:extLst>
              <p:ext uri="{D42A27DB-BD31-4B8C-83A1-F6EECF244321}">
                <p14:modId xmlns:p14="http://schemas.microsoft.com/office/powerpoint/2010/main" val="2349662248"/>
              </p:ext>
            </p:extLst>
          </p:nvPr>
        </p:nvGraphicFramePr>
        <p:xfrm>
          <a:off x="838200" y="4342236"/>
          <a:ext cx="4495798" cy="1924050"/>
        </p:xfrm>
        <a:graphic>
          <a:graphicData uri="http://schemas.openxmlformats.org/drawingml/2006/table">
            <a:tbl>
              <a:tblPr>
                <a:tableStyleId>{5C22544A-7EE6-4342-B048-85BDC9FD1C3A}</a:tableStyleId>
              </a:tblPr>
              <a:tblGrid>
                <a:gridCol w="826894">
                  <a:extLst>
                    <a:ext uri="{9D8B030D-6E8A-4147-A177-3AD203B41FA5}">
                      <a16:colId xmlns:a16="http://schemas.microsoft.com/office/drawing/2014/main" val="4193759105"/>
                    </a:ext>
                  </a:extLst>
                </a:gridCol>
                <a:gridCol w="611484">
                  <a:extLst>
                    <a:ext uri="{9D8B030D-6E8A-4147-A177-3AD203B41FA5}">
                      <a16:colId xmlns:a16="http://schemas.microsoft.com/office/drawing/2014/main" val="8816996"/>
                    </a:ext>
                  </a:extLst>
                </a:gridCol>
                <a:gridCol w="611484">
                  <a:extLst>
                    <a:ext uri="{9D8B030D-6E8A-4147-A177-3AD203B41FA5}">
                      <a16:colId xmlns:a16="http://schemas.microsoft.com/office/drawing/2014/main" val="400155751"/>
                    </a:ext>
                  </a:extLst>
                </a:gridCol>
                <a:gridCol w="611484">
                  <a:extLst>
                    <a:ext uri="{9D8B030D-6E8A-4147-A177-3AD203B41FA5}">
                      <a16:colId xmlns:a16="http://schemas.microsoft.com/office/drawing/2014/main" val="3805033900"/>
                    </a:ext>
                  </a:extLst>
                </a:gridCol>
                <a:gridCol w="611484">
                  <a:extLst>
                    <a:ext uri="{9D8B030D-6E8A-4147-A177-3AD203B41FA5}">
                      <a16:colId xmlns:a16="http://schemas.microsoft.com/office/drawing/2014/main" val="2010218637"/>
                    </a:ext>
                  </a:extLst>
                </a:gridCol>
                <a:gridCol w="611484">
                  <a:extLst>
                    <a:ext uri="{9D8B030D-6E8A-4147-A177-3AD203B41FA5}">
                      <a16:colId xmlns:a16="http://schemas.microsoft.com/office/drawing/2014/main" val="3053666354"/>
                    </a:ext>
                  </a:extLst>
                </a:gridCol>
                <a:gridCol w="611484">
                  <a:extLst>
                    <a:ext uri="{9D8B030D-6E8A-4147-A177-3AD203B41FA5}">
                      <a16:colId xmlns:a16="http://schemas.microsoft.com/office/drawing/2014/main" val="33641761"/>
                    </a:ext>
                  </a:extLst>
                </a:gridCol>
              </a:tblGrid>
              <a:tr h="192405">
                <a:tc rowSpan="2">
                  <a:txBody>
                    <a:bodyPr/>
                    <a:lstStyle/>
                    <a:p>
                      <a:pPr algn="ctr" fontAlgn="ctr"/>
                      <a:r>
                        <a:rPr lang="tr-TR" sz="1100" u="none" strike="noStrike">
                          <a:effectLst/>
                        </a:rPr>
                        <a:t>Algorithm</a:t>
                      </a:r>
                      <a:endParaRPr lang="tr-TR" sz="1100" b="1" i="0" u="none" strike="noStrike">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2538116012"/>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3367521635"/>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dirty="0">
                          <a:effectLst/>
                        </a:rPr>
                        <a:t>0.34</a:t>
                      </a:r>
                      <a:endParaRPr lang="tr-TR" sz="1100" b="0" i="0" u="none" strike="noStrike" dirty="0">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493652849"/>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014211635"/>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842747325"/>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447457579"/>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846797722"/>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4087666744"/>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239295164"/>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0.13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0.18</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2989605318"/>
                  </a:ext>
                </a:extLst>
              </a:tr>
            </a:tbl>
          </a:graphicData>
        </a:graphic>
      </p:graphicFrame>
      <p:graphicFrame>
        <p:nvGraphicFramePr>
          <p:cNvPr id="13" name="Table 12">
            <a:extLst>
              <a:ext uri="{FF2B5EF4-FFF2-40B4-BE49-F238E27FC236}">
                <a16:creationId xmlns:a16="http://schemas.microsoft.com/office/drawing/2014/main" id="{00EBF52C-9460-4515-806E-99740A92421E}"/>
              </a:ext>
            </a:extLst>
          </p:cNvPr>
          <p:cNvGraphicFramePr>
            <a:graphicFrameLocks noGrp="1"/>
          </p:cNvGraphicFramePr>
          <p:nvPr>
            <p:extLst>
              <p:ext uri="{D42A27DB-BD31-4B8C-83A1-F6EECF244321}">
                <p14:modId xmlns:p14="http://schemas.microsoft.com/office/powerpoint/2010/main" val="417225506"/>
              </p:ext>
            </p:extLst>
          </p:nvPr>
        </p:nvGraphicFramePr>
        <p:xfrm>
          <a:off x="6671687" y="2055813"/>
          <a:ext cx="4495798" cy="1924050"/>
        </p:xfrm>
        <a:graphic>
          <a:graphicData uri="http://schemas.openxmlformats.org/drawingml/2006/table">
            <a:tbl>
              <a:tblPr>
                <a:tableStyleId>{5C22544A-7EE6-4342-B048-85BDC9FD1C3A}</a:tableStyleId>
              </a:tblPr>
              <a:tblGrid>
                <a:gridCol w="826894">
                  <a:extLst>
                    <a:ext uri="{9D8B030D-6E8A-4147-A177-3AD203B41FA5}">
                      <a16:colId xmlns:a16="http://schemas.microsoft.com/office/drawing/2014/main" val="4286009851"/>
                    </a:ext>
                  </a:extLst>
                </a:gridCol>
                <a:gridCol w="611484">
                  <a:extLst>
                    <a:ext uri="{9D8B030D-6E8A-4147-A177-3AD203B41FA5}">
                      <a16:colId xmlns:a16="http://schemas.microsoft.com/office/drawing/2014/main" val="3174216199"/>
                    </a:ext>
                  </a:extLst>
                </a:gridCol>
                <a:gridCol w="611484">
                  <a:extLst>
                    <a:ext uri="{9D8B030D-6E8A-4147-A177-3AD203B41FA5}">
                      <a16:colId xmlns:a16="http://schemas.microsoft.com/office/drawing/2014/main" val="2388827888"/>
                    </a:ext>
                  </a:extLst>
                </a:gridCol>
                <a:gridCol w="611484">
                  <a:extLst>
                    <a:ext uri="{9D8B030D-6E8A-4147-A177-3AD203B41FA5}">
                      <a16:colId xmlns:a16="http://schemas.microsoft.com/office/drawing/2014/main" val="3286922325"/>
                    </a:ext>
                  </a:extLst>
                </a:gridCol>
                <a:gridCol w="611484">
                  <a:extLst>
                    <a:ext uri="{9D8B030D-6E8A-4147-A177-3AD203B41FA5}">
                      <a16:colId xmlns:a16="http://schemas.microsoft.com/office/drawing/2014/main" val="3270026712"/>
                    </a:ext>
                  </a:extLst>
                </a:gridCol>
                <a:gridCol w="611484">
                  <a:extLst>
                    <a:ext uri="{9D8B030D-6E8A-4147-A177-3AD203B41FA5}">
                      <a16:colId xmlns:a16="http://schemas.microsoft.com/office/drawing/2014/main" val="2509933045"/>
                    </a:ext>
                  </a:extLst>
                </a:gridCol>
                <a:gridCol w="611484">
                  <a:extLst>
                    <a:ext uri="{9D8B030D-6E8A-4147-A177-3AD203B41FA5}">
                      <a16:colId xmlns:a16="http://schemas.microsoft.com/office/drawing/2014/main" val="4171206486"/>
                    </a:ext>
                  </a:extLst>
                </a:gridCol>
              </a:tblGrid>
              <a:tr h="192405">
                <a:tc rowSpan="2">
                  <a:txBody>
                    <a:bodyPr/>
                    <a:lstStyle/>
                    <a:p>
                      <a:pPr algn="ctr" fontAlgn="ctr"/>
                      <a:r>
                        <a:rPr lang="tr-TR" sz="1100" u="none" strike="noStrike">
                          <a:effectLst/>
                        </a:rPr>
                        <a:t>Algorithm</a:t>
                      </a:r>
                      <a:endParaRPr lang="tr-TR" sz="1100" b="1" i="0" u="none" strike="noStrike">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4150766184"/>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4160492520"/>
                  </a:ext>
                </a:extLst>
              </a:tr>
              <a:tr h="192405">
                <a:tc>
                  <a:txBody>
                    <a:bodyPr/>
                    <a:lstStyle/>
                    <a:p>
                      <a:pPr algn="ctr" fontAlgn="ctr"/>
                      <a:r>
                        <a:rPr lang="tr-TR" sz="1100" u="none" strike="noStrike">
                          <a:effectLst/>
                        </a:rPr>
                        <a:t>SVM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0.44</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181734674"/>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588225249"/>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0.43</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655707572"/>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0.37</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155023580"/>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0.42</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794245195"/>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808853588"/>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819875412"/>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0.28</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0.14</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0.36</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0.19</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516114258"/>
                  </a:ext>
                </a:extLst>
              </a:tr>
            </a:tbl>
          </a:graphicData>
        </a:graphic>
      </p:graphicFrame>
      <p:graphicFrame>
        <p:nvGraphicFramePr>
          <p:cNvPr id="17" name="Table 16">
            <a:extLst>
              <a:ext uri="{FF2B5EF4-FFF2-40B4-BE49-F238E27FC236}">
                <a16:creationId xmlns:a16="http://schemas.microsoft.com/office/drawing/2014/main" id="{8AB307A3-6FB8-415B-8A6E-FC1F30255235}"/>
              </a:ext>
            </a:extLst>
          </p:cNvPr>
          <p:cNvGraphicFramePr>
            <a:graphicFrameLocks noGrp="1"/>
          </p:cNvGraphicFramePr>
          <p:nvPr>
            <p:extLst>
              <p:ext uri="{D42A27DB-BD31-4B8C-83A1-F6EECF244321}">
                <p14:modId xmlns:p14="http://schemas.microsoft.com/office/powerpoint/2010/main" val="3518712962"/>
              </p:ext>
            </p:extLst>
          </p:nvPr>
        </p:nvGraphicFramePr>
        <p:xfrm>
          <a:off x="6671687" y="4363681"/>
          <a:ext cx="4495796" cy="1924050"/>
        </p:xfrm>
        <a:graphic>
          <a:graphicData uri="http://schemas.openxmlformats.org/drawingml/2006/table">
            <a:tbl>
              <a:tblPr>
                <a:tableStyleId>{5C22544A-7EE6-4342-B048-85BDC9FD1C3A}</a:tableStyleId>
              </a:tblPr>
              <a:tblGrid>
                <a:gridCol w="642962">
                  <a:extLst>
                    <a:ext uri="{9D8B030D-6E8A-4147-A177-3AD203B41FA5}">
                      <a16:colId xmlns:a16="http://schemas.microsoft.com/office/drawing/2014/main" val="3894023479"/>
                    </a:ext>
                  </a:extLst>
                </a:gridCol>
                <a:gridCol w="642139">
                  <a:extLst>
                    <a:ext uri="{9D8B030D-6E8A-4147-A177-3AD203B41FA5}">
                      <a16:colId xmlns:a16="http://schemas.microsoft.com/office/drawing/2014/main" val="3829318040"/>
                    </a:ext>
                  </a:extLst>
                </a:gridCol>
                <a:gridCol w="642139">
                  <a:extLst>
                    <a:ext uri="{9D8B030D-6E8A-4147-A177-3AD203B41FA5}">
                      <a16:colId xmlns:a16="http://schemas.microsoft.com/office/drawing/2014/main" val="3057340279"/>
                    </a:ext>
                  </a:extLst>
                </a:gridCol>
                <a:gridCol w="642139">
                  <a:extLst>
                    <a:ext uri="{9D8B030D-6E8A-4147-A177-3AD203B41FA5}">
                      <a16:colId xmlns:a16="http://schemas.microsoft.com/office/drawing/2014/main" val="1910739837"/>
                    </a:ext>
                  </a:extLst>
                </a:gridCol>
                <a:gridCol w="642139">
                  <a:extLst>
                    <a:ext uri="{9D8B030D-6E8A-4147-A177-3AD203B41FA5}">
                      <a16:colId xmlns:a16="http://schemas.microsoft.com/office/drawing/2014/main" val="1991574571"/>
                    </a:ext>
                  </a:extLst>
                </a:gridCol>
                <a:gridCol w="642139">
                  <a:extLst>
                    <a:ext uri="{9D8B030D-6E8A-4147-A177-3AD203B41FA5}">
                      <a16:colId xmlns:a16="http://schemas.microsoft.com/office/drawing/2014/main" val="4208108541"/>
                    </a:ext>
                  </a:extLst>
                </a:gridCol>
                <a:gridCol w="642139">
                  <a:extLst>
                    <a:ext uri="{9D8B030D-6E8A-4147-A177-3AD203B41FA5}">
                      <a16:colId xmlns:a16="http://schemas.microsoft.com/office/drawing/2014/main" val="1569290356"/>
                    </a:ext>
                  </a:extLst>
                </a:gridCol>
              </a:tblGrid>
              <a:tr h="192405">
                <a:tc rowSpan="2">
                  <a:txBody>
                    <a:bodyPr/>
                    <a:lstStyle/>
                    <a:p>
                      <a:pPr algn="ctr" fontAlgn="ctr"/>
                      <a:r>
                        <a:rPr lang="tr-TR" sz="1100" u="none" strike="noStrike" dirty="0" err="1">
                          <a:effectLst/>
                        </a:rPr>
                        <a:t>Algorithm</a:t>
                      </a:r>
                      <a:endParaRPr lang="tr-TR" sz="1100" b="1" i="0" u="none" strike="noStrike" dirty="0">
                        <a:solidFill>
                          <a:srgbClr val="000000"/>
                        </a:solidFill>
                        <a:effectLst/>
                        <a:latin typeface="Times New Roman" panose="02020603050405020304" pitchFamily="18" charset="0"/>
                      </a:endParaRPr>
                    </a:p>
                  </a:txBody>
                  <a:tcPr marL="7684" marR="7684" marT="7684" marB="0" anchor="ctr"/>
                </a:tc>
                <a:tc gridSpan="2">
                  <a:txBody>
                    <a:bodyPr/>
                    <a:lstStyle/>
                    <a:p>
                      <a:pPr algn="ctr" fontAlgn="ctr"/>
                      <a:r>
                        <a:rPr lang="tr-TR" sz="1100" u="none" strike="noStrike">
                          <a:effectLst/>
                        </a:rPr>
                        <a:t>Recall</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Precision </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tc gridSpan="2">
                  <a:txBody>
                    <a:bodyPr/>
                    <a:lstStyle/>
                    <a:p>
                      <a:pPr algn="ctr" fontAlgn="ctr"/>
                      <a:r>
                        <a:rPr lang="tr-TR" sz="1100" u="none" strike="noStrike">
                          <a:effectLst/>
                        </a:rPr>
                        <a:t>F-measure</a:t>
                      </a:r>
                      <a:endParaRPr lang="tr-TR" sz="1100" b="1" i="0" u="none" strike="noStrike">
                        <a:solidFill>
                          <a:srgbClr val="000000"/>
                        </a:solidFill>
                        <a:effectLst/>
                        <a:latin typeface="Times New Roman" panose="02020603050405020304" pitchFamily="18" charset="0"/>
                      </a:endParaRPr>
                    </a:p>
                  </a:txBody>
                  <a:tcPr marL="7684" marR="7684" marT="7684" marB="0" anchor="ctr"/>
                </a:tc>
                <a:tc hMerge="1">
                  <a:txBody>
                    <a:bodyPr/>
                    <a:lstStyle/>
                    <a:p>
                      <a:endParaRPr lang="tr-TR"/>
                    </a:p>
                  </a:txBody>
                  <a:tcPr/>
                </a:tc>
                <a:extLst>
                  <a:ext uri="{0D108BD9-81ED-4DB2-BD59-A6C34878D82A}">
                    <a16:rowId xmlns:a16="http://schemas.microsoft.com/office/drawing/2014/main" val="4240051740"/>
                  </a:ext>
                </a:extLst>
              </a:tr>
              <a:tr h="192405">
                <a:tc vMerge="1">
                  <a:txBody>
                    <a:bodyPr/>
                    <a:lstStyle/>
                    <a:p>
                      <a:endParaRPr lang="tr-TR"/>
                    </a:p>
                  </a:txBody>
                  <a:tcP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2-label</a:t>
                      </a:r>
                      <a:endParaRPr lang="tr-TR" sz="1100" b="1"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3-label</a:t>
                      </a:r>
                      <a:endParaRPr lang="tr-TR" sz="1100" b="1" i="0" u="none" strike="noStrike">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166863217"/>
                  </a:ext>
                </a:extLst>
              </a:tr>
              <a:tr h="192405">
                <a:tc>
                  <a:txBody>
                    <a:bodyPr/>
                    <a:lstStyle/>
                    <a:p>
                      <a:pPr algn="ctr" fontAlgn="ctr"/>
                      <a:r>
                        <a:rPr lang="tr-TR" sz="1100" u="none" strike="noStrike" dirty="0">
                          <a:effectLst/>
                        </a:rPr>
                        <a:t>SVM</a:t>
                      </a:r>
                      <a:endParaRPr lang="tr-TR" sz="1100" b="0" i="0" u="none" strike="noStrike" dirty="0">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0.63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0.29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3292430729"/>
                  </a:ext>
                </a:extLst>
              </a:tr>
              <a:tr h="192405">
                <a:tc>
                  <a:txBody>
                    <a:bodyPr/>
                    <a:lstStyle/>
                    <a:p>
                      <a:pPr algn="ctr" fontAlgn="ctr"/>
                      <a:r>
                        <a:rPr lang="tr-TR" sz="1100" u="none" strike="noStrike">
                          <a:effectLst/>
                        </a:rPr>
                        <a:t>LR</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dirty="0">
                          <a:effectLst/>
                        </a:rPr>
                        <a:t>0.60</a:t>
                      </a:r>
                      <a:endParaRPr lang="tr-TR" sz="1100" b="0" i="0" u="none" strike="noStrike" dirty="0">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dirty="0">
                          <a:effectLst/>
                        </a:rPr>
                        <a:t>0.47</a:t>
                      </a:r>
                      <a:endParaRPr lang="tr-TR" sz="1100" b="0" i="0" u="none" strike="noStrike" dirty="0">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615663212"/>
                  </a:ext>
                </a:extLst>
              </a:tr>
              <a:tr h="192405">
                <a:tc>
                  <a:txBody>
                    <a:bodyPr/>
                    <a:lstStyle/>
                    <a:p>
                      <a:pPr algn="ctr" fontAlgn="ctr"/>
                      <a:r>
                        <a:rPr lang="tr-TR" sz="1100" u="none" strike="noStrike">
                          <a:effectLst/>
                        </a:rPr>
                        <a:t>GBM</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0.54</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265593335"/>
                  </a:ext>
                </a:extLst>
              </a:tr>
              <a:tr h="192405">
                <a:tc>
                  <a:txBody>
                    <a:bodyPr/>
                    <a:lstStyle/>
                    <a:p>
                      <a:pPr algn="ctr" fontAlgn="ctr"/>
                      <a:r>
                        <a:rPr lang="tr-TR" sz="1100" u="none" strike="noStrike">
                          <a:effectLst/>
                        </a:rPr>
                        <a:t> DT</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80609553"/>
                  </a:ext>
                </a:extLst>
              </a:tr>
              <a:tr h="192405">
                <a:tc>
                  <a:txBody>
                    <a:bodyPr/>
                    <a:lstStyle/>
                    <a:p>
                      <a:pPr algn="ctr" fontAlgn="ctr"/>
                      <a:r>
                        <a:rPr lang="tr-TR" sz="1100" u="none" strike="noStrike">
                          <a:effectLst/>
                        </a:rPr>
                        <a:t>KNN</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0.59</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0.61</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0.55</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0.57</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0.41</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2685841399"/>
                  </a:ext>
                </a:extLst>
              </a:tr>
              <a:tr h="192405">
                <a:tc>
                  <a:txBody>
                    <a:bodyPr/>
                    <a:lstStyle/>
                    <a:p>
                      <a:pPr algn="ctr" fontAlgn="ctr"/>
                      <a:r>
                        <a:rPr lang="tr-TR" sz="1100" u="none" strike="noStrike">
                          <a:effectLst/>
                        </a:rPr>
                        <a:t>RF</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0.52</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0.53</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0.39</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792562369"/>
                  </a:ext>
                </a:extLst>
              </a:tr>
              <a:tr h="192405">
                <a:tc>
                  <a:txBody>
                    <a:bodyPr/>
                    <a:lstStyle/>
                    <a:p>
                      <a:pPr algn="ctr" fontAlgn="ctr"/>
                      <a:r>
                        <a:rPr lang="tr-TR" sz="1100" u="none" strike="noStrike">
                          <a:effectLst/>
                        </a:rPr>
                        <a:t>XGB</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0.48</a:t>
                      </a:r>
                      <a:endParaRPr lang="tr-TR" sz="1100" b="0" i="0" u="none" strike="noStrike">
                        <a:solidFill>
                          <a:srgbClr val="000000"/>
                        </a:solidFill>
                        <a:effectLst/>
                        <a:latin typeface="Times New Roman" panose="02020603050405020304" pitchFamily="18" charset="0"/>
                      </a:endParaRPr>
                    </a:p>
                  </a:txBody>
                  <a:tcPr marL="7684" marR="7684" marT="7684" marB="0"/>
                </a:tc>
                <a:tc>
                  <a:txBody>
                    <a:bodyPr/>
                    <a:lstStyle/>
                    <a:p>
                      <a:pPr algn="ctr" fontAlgn="t"/>
                      <a:r>
                        <a:rPr lang="tr-TR" sz="1100" u="none" strike="noStrike">
                          <a:effectLst/>
                        </a:rPr>
                        <a:t>0.46</a:t>
                      </a:r>
                      <a:endParaRPr lang="tr-TR" sz="1100" b="0" i="0" u="none" strike="noStrike">
                        <a:solidFill>
                          <a:srgbClr val="000000"/>
                        </a:solidFill>
                        <a:effectLst/>
                        <a:latin typeface="Times New Roman" panose="02020603050405020304" pitchFamily="18" charset="0"/>
                      </a:endParaRPr>
                    </a:p>
                  </a:txBody>
                  <a:tcPr marL="7684" marR="7684" marT="7684" marB="0"/>
                </a:tc>
                <a:extLst>
                  <a:ext uri="{0D108BD9-81ED-4DB2-BD59-A6C34878D82A}">
                    <a16:rowId xmlns:a16="http://schemas.microsoft.com/office/drawing/2014/main" val="1471451526"/>
                  </a:ext>
                </a:extLst>
              </a:tr>
              <a:tr h="192405">
                <a:tc>
                  <a:txBody>
                    <a:bodyPr/>
                    <a:lstStyle/>
                    <a:p>
                      <a:pPr algn="ctr" fontAlgn="ctr"/>
                      <a:r>
                        <a:rPr lang="tr-TR" sz="1100" u="none" strike="noStrike">
                          <a:effectLst/>
                        </a:rPr>
                        <a:t>MC</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0.24</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0.08</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0.50</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a:effectLst/>
                        </a:rPr>
                        <a:t>0.33</a:t>
                      </a:r>
                      <a:endParaRPr lang="tr-TR" sz="1100" b="0" i="0" u="none" strike="noStrike">
                        <a:solidFill>
                          <a:srgbClr val="000000"/>
                        </a:solidFill>
                        <a:effectLst/>
                        <a:latin typeface="Times New Roman" panose="02020603050405020304" pitchFamily="18" charset="0"/>
                      </a:endParaRPr>
                    </a:p>
                  </a:txBody>
                  <a:tcPr marL="7684" marR="7684" marT="7684" marB="0" anchor="ctr"/>
                </a:tc>
                <a:tc>
                  <a:txBody>
                    <a:bodyPr/>
                    <a:lstStyle/>
                    <a:p>
                      <a:pPr algn="ctr" fontAlgn="ctr"/>
                      <a:r>
                        <a:rPr lang="tr-TR" sz="1100" u="none" strike="noStrike" dirty="0">
                          <a:effectLst/>
                        </a:rPr>
                        <a:t>0.13</a:t>
                      </a:r>
                      <a:endParaRPr lang="tr-TR" sz="1100" b="0" i="0" u="none" strike="noStrike" dirty="0">
                        <a:solidFill>
                          <a:srgbClr val="000000"/>
                        </a:solidFill>
                        <a:effectLst/>
                        <a:latin typeface="Times New Roman" panose="02020603050405020304" pitchFamily="18" charset="0"/>
                      </a:endParaRPr>
                    </a:p>
                  </a:txBody>
                  <a:tcPr marL="7684" marR="7684" marT="7684" marB="0" anchor="ctr"/>
                </a:tc>
                <a:extLst>
                  <a:ext uri="{0D108BD9-81ED-4DB2-BD59-A6C34878D82A}">
                    <a16:rowId xmlns:a16="http://schemas.microsoft.com/office/drawing/2014/main" val="65507713"/>
                  </a:ext>
                </a:extLst>
              </a:tr>
            </a:tbl>
          </a:graphicData>
        </a:graphic>
      </p:graphicFrame>
      <p:sp>
        <p:nvSpPr>
          <p:cNvPr id="18" name="TextBox 17">
            <a:extLst>
              <a:ext uri="{FF2B5EF4-FFF2-40B4-BE49-F238E27FC236}">
                <a16:creationId xmlns:a16="http://schemas.microsoft.com/office/drawing/2014/main" id="{786F7C94-3DD2-4A6B-B56F-D414FBF09B7F}"/>
              </a:ext>
            </a:extLst>
          </p:cNvPr>
          <p:cNvSpPr txBox="1"/>
          <p:nvPr/>
        </p:nvSpPr>
        <p:spPr>
          <a:xfrm>
            <a:off x="1877295" y="6311255"/>
            <a:ext cx="4016063" cy="261610"/>
          </a:xfrm>
          <a:prstGeom prst="rect">
            <a:avLst/>
          </a:prstGeom>
          <a:noFill/>
        </p:spPr>
        <p:txBody>
          <a:bodyPr wrap="square" rtlCol="0">
            <a:spAutoFit/>
          </a:bodyPr>
          <a:lstStyle/>
          <a:p>
            <a:r>
              <a:rPr lang="tr-TR" sz="1100" b="1" dirty="0" err="1"/>
              <a:t>Table</a:t>
            </a:r>
            <a:r>
              <a:rPr lang="tr-TR" sz="1100" b="1" dirty="0"/>
              <a:t> 13. Evaluation </a:t>
            </a:r>
            <a:r>
              <a:rPr lang="tr-TR" sz="1100" b="1" dirty="0" err="1"/>
              <a:t>Metrics</a:t>
            </a:r>
            <a:r>
              <a:rPr lang="tr-TR" sz="1100" b="1" dirty="0"/>
              <a:t> </a:t>
            </a:r>
            <a:r>
              <a:rPr lang="tr-TR" sz="1100" b="1" dirty="0" err="1"/>
              <a:t>for</a:t>
            </a:r>
            <a:r>
              <a:rPr lang="tr-TR" sz="1100" b="1" dirty="0"/>
              <a:t> </a:t>
            </a:r>
            <a:r>
              <a:rPr lang="tr-TR" sz="1100" b="1" dirty="0" err="1"/>
              <a:t>Defence</a:t>
            </a:r>
            <a:r>
              <a:rPr lang="tr-TR" sz="1100" b="1" dirty="0"/>
              <a:t> </a:t>
            </a:r>
            <a:r>
              <a:rPr lang="tr-TR" sz="1100" b="1" dirty="0" err="1"/>
              <a:t>Postion</a:t>
            </a:r>
            <a:endParaRPr lang="tr-TR" sz="1100" b="1" dirty="0"/>
          </a:p>
        </p:txBody>
      </p:sp>
      <p:sp>
        <p:nvSpPr>
          <p:cNvPr id="19" name="TextBox 18">
            <a:extLst>
              <a:ext uri="{FF2B5EF4-FFF2-40B4-BE49-F238E27FC236}">
                <a16:creationId xmlns:a16="http://schemas.microsoft.com/office/drawing/2014/main" id="{AB12F756-2E62-4CFC-877B-05047CCAB04B}"/>
              </a:ext>
            </a:extLst>
          </p:cNvPr>
          <p:cNvSpPr txBox="1"/>
          <p:nvPr/>
        </p:nvSpPr>
        <p:spPr>
          <a:xfrm>
            <a:off x="7770653" y="6311255"/>
            <a:ext cx="4016063" cy="261610"/>
          </a:xfrm>
          <a:prstGeom prst="rect">
            <a:avLst/>
          </a:prstGeom>
          <a:noFill/>
        </p:spPr>
        <p:txBody>
          <a:bodyPr wrap="square" rtlCol="0">
            <a:spAutoFit/>
          </a:bodyPr>
          <a:lstStyle/>
          <a:p>
            <a:r>
              <a:rPr lang="tr-TR" sz="1100" b="1" dirty="0" err="1"/>
              <a:t>Table</a:t>
            </a:r>
            <a:r>
              <a:rPr lang="tr-TR" sz="1100" b="1" dirty="0"/>
              <a:t> 15. Evaluation </a:t>
            </a:r>
            <a:r>
              <a:rPr lang="tr-TR" sz="1100" b="1" dirty="0" err="1"/>
              <a:t>Metrics</a:t>
            </a:r>
            <a:r>
              <a:rPr lang="tr-TR" sz="1100" b="1" dirty="0"/>
              <a:t> </a:t>
            </a:r>
            <a:r>
              <a:rPr lang="tr-TR" sz="1100" b="1" dirty="0" err="1"/>
              <a:t>for</a:t>
            </a:r>
            <a:r>
              <a:rPr lang="tr-TR" sz="1100" b="1" dirty="0"/>
              <a:t> </a:t>
            </a:r>
            <a:r>
              <a:rPr lang="tr-TR" sz="1100" b="1" dirty="0" err="1"/>
              <a:t>Forward</a:t>
            </a:r>
            <a:r>
              <a:rPr lang="tr-TR" sz="1100" b="1" dirty="0"/>
              <a:t> </a:t>
            </a:r>
            <a:r>
              <a:rPr lang="tr-TR" sz="1100" b="1" dirty="0" err="1"/>
              <a:t>Postion</a:t>
            </a:r>
            <a:endParaRPr lang="tr-TR" sz="1100" b="1" dirty="0"/>
          </a:p>
        </p:txBody>
      </p:sp>
      <p:sp>
        <p:nvSpPr>
          <p:cNvPr id="20" name="TextBox 19">
            <a:extLst>
              <a:ext uri="{FF2B5EF4-FFF2-40B4-BE49-F238E27FC236}">
                <a16:creationId xmlns:a16="http://schemas.microsoft.com/office/drawing/2014/main" id="{0BB8BA5A-3CE9-4E65-AA61-0EBF6DD25733}"/>
              </a:ext>
            </a:extLst>
          </p:cNvPr>
          <p:cNvSpPr txBox="1"/>
          <p:nvPr/>
        </p:nvSpPr>
        <p:spPr>
          <a:xfrm>
            <a:off x="7770654" y="4040967"/>
            <a:ext cx="4016063" cy="261610"/>
          </a:xfrm>
          <a:prstGeom prst="rect">
            <a:avLst/>
          </a:prstGeom>
          <a:noFill/>
        </p:spPr>
        <p:txBody>
          <a:bodyPr wrap="square" rtlCol="0">
            <a:spAutoFit/>
          </a:bodyPr>
          <a:lstStyle/>
          <a:p>
            <a:r>
              <a:rPr lang="tr-TR" sz="1100" b="1" dirty="0" err="1"/>
              <a:t>Table</a:t>
            </a:r>
            <a:r>
              <a:rPr lang="tr-TR" sz="1100" b="1" dirty="0"/>
              <a:t> 14. Evaluation </a:t>
            </a:r>
            <a:r>
              <a:rPr lang="tr-TR" sz="1100" b="1" dirty="0" err="1"/>
              <a:t>Metrics</a:t>
            </a:r>
            <a:r>
              <a:rPr lang="tr-TR" sz="1100" b="1" dirty="0"/>
              <a:t> </a:t>
            </a:r>
            <a:r>
              <a:rPr lang="tr-TR" sz="1100" b="1" dirty="0" err="1"/>
              <a:t>for</a:t>
            </a:r>
            <a:r>
              <a:rPr lang="tr-TR" sz="1100" b="1" dirty="0"/>
              <a:t> </a:t>
            </a:r>
            <a:r>
              <a:rPr lang="tr-TR" sz="1100" b="1" dirty="0" err="1"/>
              <a:t>Middlefield</a:t>
            </a:r>
            <a:r>
              <a:rPr lang="tr-TR" sz="1100" b="1" dirty="0"/>
              <a:t> </a:t>
            </a:r>
            <a:r>
              <a:rPr lang="tr-TR" sz="1100" b="1" dirty="0" err="1"/>
              <a:t>Postion</a:t>
            </a:r>
            <a:endParaRPr lang="tr-TR" sz="1100" b="1" dirty="0"/>
          </a:p>
        </p:txBody>
      </p:sp>
      <p:sp>
        <p:nvSpPr>
          <p:cNvPr id="21" name="TextBox 20">
            <a:extLst>
              <a:ext uri="{FF2B5EF4-FFF2-40B4-BE49-F238E27FC236}">
                <a16:creationId xmlns:a16="http://schemas.microsoft.com/office/drawing/2014/main" id="{89A45628-C6AD-497F-9569-9FE6B3777668}"/>
              </a:ext>
            </a:extLst>
          </p:cNvPr>
          <p:cNvSpPr txBox="1"/>
          <p:nvPr/>
        </p:nvSpPr>
        <p:spPr>
          <a:xfrm>
            <a:off x="1877296" y="4001930"/>
            <a:ext cx="4016063" cy="261610"/>
          </a:xfrm>
          <a:prstGeom prst="rect">
            <a:avLst/>
          </a:prstGeom>
          <a:noFill/>
        </p:spPr>
        <p:txBody>
          <a:bodyPr wrap="square" rtlCol="0">
            <a:spAutoFit/>
          </a:bodyPr>
          <a:lstStyle/>
          <a:p>
            <a:r>
              <a:rPr lang="tr-TR" sz="1100" b="1" dirty="0" err="1"/>
              <a:t>Table</a:t>
            </a:r>
            <a:r>
              <a:rPr lang="tr-TR" sz="1100" b="1" dirty="0"/>
              <a:t> 12. Evaluation </a:t>
            </a:r>
            <a:r>
              <a:rPr lang="tr-TR" sz="1100" b="1" dirty="0" err="1"/>
              <a:t>Metrics</a:t>
            </a:r>
            <a:r>
              <a:rPr lang="tr-TR" sz="1100" b="1" dirty="0"/>
              <a:t> </a:t>
            </a:r>
            <a:r>
              <a:rPr lang="tr-TR" sz="1100" b="1" dirty="0" err="1"/>
              <a:t>for</a:t>
            </a:r>
            <a:r>
              <a:rPr lang="tr-TR" sz="1100" b="1" dirty="0"/>
              <a:t> </a:t>
            </a:r>
            <a:r>
              <a:rPr lang="tr-TR" sz="1100" b="1" dirty="0" err="1"/>
              <a:t>Goalkeeper</a:t>
            </a:r>
            <a:r>
              <a:rPr lang="tr-TR" sz="1100" b="1" dirty="0"/>
              <a:t> </a:t>
            </a:r>
            <a:r>
              <a:rPr lang="tr-TR" sz="1100" b="1" dirty="0" err="1"/>
              <a:t>Postion</a:t>
            </a:r>
            <a:endParaRPr lang="tr-TR" sz="1100" b="1" dirty="0"/>
          </a:p>
        </p:txBody>
      </p:sp>
    </p:spTree>
    <p:extLst>
      <p:ext uri="{BB962C8B-B14F-4D97-AF65-F5344CB8AC3E}">
        <p14:creationId xmlns:p14="http://schemas.microsoft.com/office/powerpoint/2010/main" val="408032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1FFF6-9839-4C47-A42E-44705D50C2CA}"/>
              </a:ext>
            </a:extLst>
          </p:cNvPr>
          <p:cNvSpPr>
            <a:spLocks noGrp="1"/>
          </p:cNvSpPr>
          <p:nvPr>
            <p:ph type="title"/>
          </p:nvPr>
        </p:nvSpPr>
        <p:spPr>
          <a:xfrm>
            <a:off x="572493" y="238539"/>
            <a:ext cx="11018520" cy="1434415"/>
          </a:xfrm>
        </p:spPr>
        <p:txBody>
          <a:bodyPr anchor="b">
            <a:normAutofit/>
          </a:bodyPr>
          <a:lstStyle/>
          <a:p>
            <a:pPr algn="ctr"/>
            <a:r>
              <a:rPr lang="tr-TR" sz="5400" dirty="0" err="1"/>
              <a:t>Conclusion</a:t>
            </a:r>
            <a:endParaRPr lang="tr-TR" sz="5400" dirty="0"/>
          </a:p>
        </p:txBody>
      </p:sp>
      <p:sp>
        <p:nvSpPr>
          <p:cNvPr id="1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326725-873B-4700-9FA3-6E83C794784D}"/>
              </a:ext>
            </a:extLst>
          </p:cNvPr>
          <p:cNvSpPr>
            <a:spLocks noGrp="1"/>
          </p:cNvSpPr>
          <p:nvPr>
            <p:ph idx="1"/>
          </p:nvPr>
        </p:nvSpPr>
        <p:spPr>
          <a:xfrm>
            <a:off x="572493" y="2071316"/>
            <a:ext cx="6713552" cy="4119172"/>
          </a:xfrm>
        </p:spPr>
        <p:txBody>
          <a:bodyPr anchor="t">
            <a:normAutofit/>
          </a:bodyPr>
          <a:lstStyle/>
          <a:p>
            <a:pPr algn="just"/>
            <a:r>
              <a:rPr lang="tr-TR" sz="1900" dirty="0" err="1">
                <a:latin typeface="Times New Roman" panose="02020603050405020304" pitchFamily="18" charset="0"/>
                <a:ea typeface="SimSun" panose="02010600030101010101" pitchFamily="2" charset="-122"/>
                <a:cs typeface="Times New Roman" panose="02020603050405020304" pitchFamily="18" charset="0"/>
              </a:rPr>
              <a:t>Fourteen</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models are deployed according to football players’ positions and our clusters which is based on playing minutes and appearances features in order to predict player valuation </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chang</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e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that</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based</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on total of 639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rows</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of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our</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unique</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data set.</a:t>
            </a:r>
            <a:endParaRPr lang="tr-TR" sz="1900" dirty="0">
              <a:latin typeface="Times New Roman" panose="02020603050405020304" pitchFamily="18" charset="0"/>
              <a:cs typeface="Times New Roman" panose="02020603050405020304" pitchFamily="18" charset="0"/>
            </a:endParaRPr>
          </a:p>
          <a:p>
            <a:pPr algn="just"/>
            <a:r>
              <a:rPr lang="tr-TR" sz="1900" dirty="0" err="1">
                <a:latin typeface="Times New Roman" panose="02020603050405020304" pitchFamily="18" charset="0"/>
                <a:cs typeface="Times New Roman" panose="02020603050405020304" pitchFamily="18" charset="0"/>
              </a:rPr>
              <a:t>The</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best</a:t>
            </a:r>
            <a:r>
              <a:rPr lang="tr-TR" sz="1900" dirty="0">
                <a:latin typeface="Times New Roman" panose="02020603050405020304" pitchFamily="18" charset="0"/>
                <a:cs typeface="Times New Roman" panose="02020603050405020304" pitchFamily="18" charset="0"/>
              </a:rPr>
              <a:t> F1 – </a:t>
            </a:r>
            <a:r>
              <a:rPr lang="tr-TR" sz="1900" dirty="0" err="1">
                <a:latin typeface="Times New Roman" panose="02020603050405020304" pitchFamily="18" charset="0"/>
                <a:cs typeface="Times New Roman" panose="02020603050405020304" pitchFamily="18" charset="0"/>
              </a:rPr>
              <a:t>measure</a:t>
            </a:r>
            <a:r>
              <a:rPr lang="tr-TR" sz="1900" dirty="0">
                <a:latin typeface="Times New Roman" panose="02020603050405020304" pitchFamily="18" charset="0"/>
                <a:cs typeface="Times New Roman" panose="02020603050405020304" pitchFamily="18" charset="0"/>
              </a:rPr>
              <a:t> is 0.70 </a:t>
            </a:r>
            <a:r>
              <a:rPr lang="tr-TR" sz="1900" dirty="0" err="1">
                <a:latin typeface="Times New Roman" panose="02020603050405020304" pitchFamily="18" charset="0"/>
                <a:cs typeface="Times New Roman" panose="02020603050405020304" pitchFamily="18" charset="0"/>
              </a:rPr>
              <a:t>and</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achived</a:t>
            </a:r>
            <a:r>
              <a:rPr lang="tr-TR" sz="1900" dirty="0">
                <a:latin typeface="Times New Roman" panose="02020603050405020304" pitchFamily="18" charset="0"/>
                <a:cs typeface="Times New Roman" panose="02020603050405020304" pitchFamily="18" charset="0"/>
              </a:rPr>
              <a:t> at </a:t>
            </a:r>
            <a:r>
              <a:rPr lang="tr-TR" sz="1900" dirty="0" err="1">
                <a:latin typeface="Times New Roman" panose="02020603050405020304" pitchFamily="18" charset="0"/>
                <a:cs typeface="Times New Roman" panose="02020603050405020304" pitchFamily="18" charset="0"/>
              </a:rPr>
              <a:t>position-based</a:t>
            </a:r>
            <a:r>
              <a:rPr lang="tr-TR" sz="1900" dirty="0">
                <a:latin typeface="Times New Roman" panose="02020603050405020304" pitchFamily="18" charset="0"/>
                <a:cs typeface="Times New Roman" panose="02020603050405020304" pitchFamily="18" charset="0"/>
              </a:rPr>
              <a:t> model </a:t>
            </a:r>
            <a:r>
              <a:rPr lang="tr-TR" sz="1900" dirty="0" err="1">
                <a:latin typeface="Times New Roman" panose="02020603050405020304" pitchFamily="18" charset="0"/>
                <a:cs typeface="Times New Roman" panose="02020603050405020304" pitchFamily="18" charset="0"/>
              </a:rPr>
              <a:t>for</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goalkeepers</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with</a:t>
            </a:r>
            <a:r>
              <a:rPr lang="tr-TR" sz="1900" dirty="0">
                <a:latin typeface="Times New Roman" panose="02020603050405020304" pitchFamily="18" charset="0"/>
                <a:cs typeface="Times New Roman" panose="02020603050405020304" pitchFamily="18" charset="0"/>
              </a:rPr>
              <a:t> 2 </a:t>
            </a:r>
            <a:r>
              <a:rPr lang="tr-TR" sz="1900" dirty="0" err="1">
                <a:latin typeface="Times New Roman" panose="02020603050405020304" pitchFamily="18" charset="0"/>
                <a:cs typeface="Times New Roman" panose="02020603050405020304" pitchFamily="18" charset="0"/>
              </a:rPr>
              <a:t>labelled</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target</a:t>
            </a:r>
            <a:r>
              <a:rPr lang="tr-TR" sz="1900" dirty="0">
                <a:latin typeface="Times New Roman" panose="02020603050405020304" pitchFamily="18" charset="0"/>
                <a:cs typeface="Times New Roman" panose="02020603050405020304" pitchFamily="18" charset="0"/>
              </a:rPr>
              <a:t>.</a:t>
            </a:r>
          </a:p>
          <a:p>
            <a:pPr algn="just"/>
            <a:r>
              <a:rPr lang="tr-TR" sz="1900" dirty="0">
                <a:latin typeface="Times New Roman" panose="02020603050405020304" pitchFamily="18" charset="0"/>
                <a:cs typeface="Times New Roman" panose="02020603050405020304" pitchFamily="18" charset="0"/>
              </a:rPr>
              <a:t>W</a:t>
            </a:r>
            <a:r>
              <a:rPr lang="en-US" sz="1900" i="0" u="none" strike="noStrike" baseline="0" dirty="0">
                <a:latin typeface="Times New Roman" panose="02020603050405020304" pitchFamily="18" charset="0"/>
                <a:cs typeface="Times New Roman" panose="02020603050405020304" pitchFamily="18" charset="0"/>
              </a:rPr>
              <a:t>e demonstrated the value of </a:t>
            </a:r>
            <a:r>
              <a:rPr lang="en-US" sz="1900" dirty="0">
                <a:latin typeface="Times New Roman" panose="02020603050405020304" pitchFamily="18" charset="0"/>
                <a:cs typeface="Times New Roman" panose="02020603050405020304" pitchFamily="18" charset="0"/>
              </a:rPr>
              <a:t>m</a:t>
            </a:r>
            <a:r>
              <a:rPr lang="en-US" sz="1900" i="0" u="none" strike="noStrike" baseline="0" dirty="0">
                <a:latin typeface="Times New Roman" panose="02020603050405020304" pitchFamily="18" charset="0"/>
                <a:cs typeface="Times New Roman" panose="02020603050405020304" pitchFamily="18" charset="0"/>
              </a:rPr>
              <a:t>achine</a:t>
            </a:r>
            <a:r>
              <a:rPr lang="tr-TR" sz="1900" i="0" u="none" strike="noStrike" baseline="0" dirty="0">
                <a:latin typeface="Times New Roman" panose="02020603050405020304" pitchFamily="18" charset="0"/>
                <a:cs typeface="Times New Roman" panose="02020603050405020304" pitchFamily="18" charset="0"/>
              </a:rPr>
              <a:t> </a:t>
            </a:r>
            <a:r>
              <a:rPr lang="tr-TR" sz="1900" i="0" u="none" strike="noStrike" baseline="0" dirty="0" err="1">
                <a:latin typeface="Times New Roman" panose="02020603050405020304" pitchFamily="18" charset="0"/>
                <a:cs typeface="Times New Roman" panose="02020603050405020304" pitchFamily="18" charset="0"/>
              </a:rPr>
              <a:t>learning</a:t>
            </a:r>
            <a:r>
              <a:rPr lang="tr-TR" sz="1900" i="0" u="none" strike="noStrike" baseline="0" dirty="0">
                <a:latin typeface="Times New Roman" panose="02020603050405020304" pitchFamily="18" charset="0"/>
                <a:cs typeface="Times New Roman" panose="02020603050405020304" pitchFamily="18" charset="0"/>
              </a:rPr>
              <a:t> </a:t>
            </a:r>
            <a:r>
              <a:rPr lang="tr-TR" sz="1900" i="0" u="none" strike="noStrike" baseline="0" dirty="0" err="1">
                <a:latin typeface="Times New Roman" panose="02020603050405020304" pitchFamily="18" charset="0"/>
                <a:cs typeface="Times New Roman" panose="02020603050405020304" pitchFamily="18" charset="0"/>
              </a:rPr>
              <a:t>and</a:t>
            </a:r>
            <a:r>
              <a:rPr lang="tr-TR" sz="1900" i="0" u="none" strike="noStrike" baseline="0" dirty="0">
                <a:latin typeface="Times New Roman" panose="02020603050405020304" pitchFamily="18" charset="0"/>
                <a:cs typeface="Times New Roman" panose="02020603050405020304" pitchFamily="18" charset="0"/>
              </a:rPr>
              <a:t> data </a:t>
            </a:r>
            <a:r>
              <a:rPr lang="en-AU" sz="1900" i="0" u="none" strike="noStrike" baseline="0" dirty="0">
                <a:latin typeface="Times New Roman" panose="02020603050405020304" pitchFamily="18" charset="0"/>
                <a:cs typeface="Times New Roman" panose="02020603050405020304" pitchFamily="18" charset="0"/>
              </a:rPr>
              <a:t>mining tech</a:t>
            </a:r>
            <a:r>
              <a:rPr lang="tr-TR" sz="1900" i="0" u="none" strike="noStrike" baseline="0" dirty="0">
                <a:latin typeface="Times New Roman" panose="02020603050405020304" pitchFamily="18" charset="0"/>
                <a:cs typeface="Times New Roman" panose="02020603050405020304" pitchFamily="18" charset="0"/>
              </a:rPr>
              <a:t>n</a:t>
            </a:r>
            <a:r>
              <a:rPr lang="en-AU" sz="1900" i="0" u="none" strike="noStrike" baseline="0" dirty="0" err="1">
                <a:latin typeface="Times New Roman" panose="02020603050405020304" pitchFamily="18" charset="0"/>
                <a:cs typeface="Times New Roman" panose="02020603050405020304" pitchFamily="18" charset="0"/>
              </a:rPr>
              <a:t>iques</a:t>
            </a:r>
            <a:r>
              <a:rPr lang="en-AU" sz="1900" i="0" u="none" strike="noStrike" baseline="0" dirty="0">
                <a:latin typeface="Times New Roman" panose="02020603050405020304" pitchFamily="18" charset="0"/>
                <a:cs typeface="Times New Roman" panose="02020603050405020304" pitchFamily="18" charset="0"/>
              </a:rPr>
              <a:t> </a:t>
            </a:r>
            <a:r>
              <a:rPr lang="en-US" sz="1900" i="0" u="none" strike="noStrike" baseline="0" dirty="0">
                <a:latin typeface="Times New Roman" panose="02020603050405020304" pitchFamily="18" charset="0"/>
                <a:cs typeface="Times New Roman" panose="02020603050405020304" pitchFamily="18" charset="0"/>
              </a:rPr>
              <a:t>to estimate players’ </a:t>
            </a:r>
            <a:r>
              <a:rPr lang="tr-TR" sz="1900" i="0" u="none" strike="noStrike" baseline="0" dirty="0">
                <a:latin typeface="Times New Roman" panose="02020603050405020304" pitchFamily="18" charset="0"/>
                <a:cs typeface="Times New Roman" panose="02020603050405020304" pitchFamily="18" charset="0"/>
              </a:rPr>
              <a:t>transfer </a:t>
            </a:r>
            <a:r>
              <a:rPr lang="en-US" sz="1900" i="0" u="none" strike="noStrike" baseline="0" dirty="0">
                <a:latin typeface="Times New Roman" panose="02020603050405020304" pitchFamily="18" charset="0"/>
                <a:cs typeface="Times New Roman" panose="02020603050405020304" pitchFamily="18" charset="0"/>
              </a:rPr>
              <a:t>market values.</a:t>
            </a:r>
            <a:r>
              <a:rPr lang="tr-TR" sz="1900" i="0" u="none" strike="noStrike" baseline="0" dirty="0">
                <a:latin typeface="Times New Roman" panose="02020603050405020304" pitchFamily="18" charset="0"/>
                <a:cs typeface="Times New Roman" panose="02020603050405020304" pitchFamily="18" charset="0"/>
              </a:rPr>
              <a:t> </a:t>
            </a:r>
            <a:r>
              <a:rPr lang="en-US" sz="1900" i="0" u="none" strike="noStrike" baseline="0" dirty="0">
                <a:latin typeface="Times New Roman" panose="02020603050405020304" pitchFamily="18" charset="0"/>
                <a:cs typeface="Times New Roman" panose="02020603050405020304" pitchFamily="18" charset="0"/>
              </a:rPr>
              <a:t>The methodology we propose can be adapted not only to the Turkish league, but also to other football leagues and sports branches.</a:t>
            </a:r>
            <a:endParaRPr lang="tr-TR" sz="1900" dirty="0">
              <a:latin typeface="Times New Roman" panose="02020603050405020304" pitchFamily="18" charset="0"/>
              <a:cs typeface="Times New Roman" panose="02020603050405020304" pitchFamily="18" charset="0"/>
            </a:endParaRPr>
          </a:p>
          <a:p>
            <a:pPr algn="just"/>
            <a:r>
              <a:rPr lang="tr-TR" sz="1900" dirty="0">
                <a:latin typeface="Times New Roman" panose="02020603050405020304" pitchFamily="18" charset="0"/>
                <a:cs typeface="Times New Roman" panose="02020603050405020304" pitchFamily="18" charset="0"/>
              </a:rPr>
              <a:t>W</a:t>
            </a:r>
            <a:r>
              <a:rPr lang="en-US" sz="1900" i="0" u="none" strike="noStrike" baseline="0" dirty="0">
                <a:latin typeface="Times New Roman" panose="02020603050405020304" pitchFamily="18" charset="0"/>
                <a:cs typeface="Times New Roman" panose="02020603050405020304" pitchFamily="18" charset="0"/>
              </a:rPr>
              <a:t>e expect that the football industry will increasingly adopt data analytics to support player recruitment and transfer negotiations</a:t>
            </a:r>
            <a:r>
              <a:rPr lang="tr-TR" sz="1900" i="0" u="none" strike="noStrike" baseline="0" dirty="0">
                <a:latin typeface="Times New Roman" panose="02020603050405020304" pitchFamily="18" charset="0"/>
                <a:cs typeface="Times New Roman" panose="02020603050405020304" pitchFamily="18" charset="0"/>
              </a:rPr>
              <a:t> </a:t>
            </a:r>
            <a:r>
              <a:rPr lang="tr-TR" sz="1900" i="0" u="none" strike="noStrike" baseline="0" dirty="0" err="1">
                <a:latin typeface="Times New Roman" panose="02020603050405020304" pitchFamily="18" charset="0"/>
                <a:cs typeface="Times New Roman" panose="02020603050405020304" pitchFamily="18" charset="0"/>
              </a:rPr>
              <a:t>decisions</a:t>
            </a:r>
            <a:r>
              <a:rPr lang="en-US" sz="1900" i="0" u="none" strike="noStrike" baseline="0" dirty="0">
                <a:latin typeface="Times New Roman" panose="02020603050405020304" pitchFamily="18" charset="0"/>
                <a:cs typeface="Times New Roman" panose="02020603050405020304" pitchFamily="18" charset="0"/>
              </a:rPr>
              <a:t>.</a:t>
            </a:r>
            <a:endParaRPr lang="tr-TR" sz="1900" dirty="0">
              <a:latin typeface="Times New Roman" panose="02020603050405020304" pitchFamily="18" charset="0"/>
              <a:cs typeface="Times New Roman" panose="02020603050405020304" pitchFamily="18" charset="0"/>
            </a:endParaRPr>
          </a:p>
          <a:p>
            <a:pPr marL="0" indent="0">
              <a:buNone/>
            </a:pPr>
            <a:endParaRPr lang="en-GB" sz="1900" dirty="0"/>
          </a:p>
          <a:p>
            <a:endParaRPr lang="tr-TR" sz="1900" dirty="0"/>
          </a:p>
        </p:txBody>
      </p:sp>
      <p:pic>
        <p:nvPicPr>
          <p:cNvPr id="8196" name="Picture 4" descr="Careers in Sports Analytics Discussion with ESPN Analyst Neil Johnson |  Data Analytics Major">
            <a:extLst>
              <a:ext uri="{FF2B5EF4-FFF2-40B4-BE49-F238E27FC236}">
                <a16:creationId xmlns:a16="http://schemas.microsoft.com/office/drawing/2014/main" id="{B151F500-61C4-4A02-93C7-3DC62DF3BE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88" r="7996"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Bakırçay Üniversitesi - Vikipedi">
            <a:extLst>
              <a:ext uri="{FF2B5EF4-FFF2-40B4-BE49-F238E27FC236}">
                <a16:creationId xmlns:a16="http://schemas.microsoft.com/office/drawing/2014/main" id="{5D637D5A-5DAC-4DD4-B74B-D05290F76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51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7AC22-B2FB-4C13-909C-5B5EB993137B}"/>
              </a:ext>
            </a:extLst>
          </p:cNvPr>
          <p:cNvSpPr>
            <a:spLocks noGrp="1"/>
          </p:cNvSpPr>
          <p:nvPr>
            <p:ph type="title"/>
          </p:nvPr>
        </p:nvSpPr>
        <p:spPr>
          <a:xfrm>
            <a:off x="589560" y="856180"/>
            <a:ext cx="4560584" cy="1128068"/>
          </a:xfrm>
        </p:spPr>
        <p:txBody>
          <a:bodyPr anchor="ctr">
            <a:normAutofit/>
          </a:bodyPr>
          <a:lstStyle/>
          <a:p>
            <a:r>
              <a:rPr lang="tr-TR" sz="4000" dirty="0" err="1"/>
              <a:t>Future</a:t>
            </a:r>
            <a:r>
              <a:rPr lang="tr-TR" sz="4000" dirty="0"/>
              <a:t> Works</a:t>
            </a:r>
          </a:p>
        </p:txBody>
      </p:sp>
      <p:grpSp>
        <p:nvGrpSpPr>
          <p:cNvPr id="73" name="Group 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3F55CE-2908-4D50-BC29-9953B68EEA34}"/>
              </a:ext>
            </a:extLst>
          </p:cNvPr>
          <p:cNvSpPr>
            <a:spLocks noGrp="1"/>
          </p:cNvSpPr>
          <p:nvPr>
            <p:ph idx="1"/>
          </p:nvPr>
        </p:nvSpPr>
        <p:spPr>
          <a:xfrm>
            <a:off x="496824" y="1083484"/>
            <a:ext cx="4559425" cy="3979585"/>
          </a:xfrm>
        </p:spPr>
        <p:txBody>
          <a:bodyPr anchor="ctr">
            <a:normAutofit/>
          </a:bodyPr>
          <a:lstStyle/>
          <a:p>
            <a:pPr marL="0" indent="0" algn="just">
              <a:buNone/>
            </a:pPr>
            <a:r>
              <a:rPr lang="tr-TR" sz="1900" dirty="0" err="1">
                <a:latin typeface="Times New Roman" panose="02020603050405020304" pitchFamily="18" charset="0"/>
                <a:cs typeface="Times New Roman" panose="02020603050405020304" pitchFamily="18" charset="0"/>
              </a:rPr>
              <a:t>Predicting</a:t>
            </a:r>
            <a:r>
              <a:rPr lang="tr-TR" sz="1900" dirty="0">
                <a:latin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transfer market values</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of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football</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players</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who</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play</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in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Turkish</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latin typeface="Times New Roman" panose="02020603050405020304" pitchFamily="18" charset="0"/>
                <a:ea typeface="SimSun" panose="02010600030101010101" pitchFamily="2" charset="-122"/>
                <a:cs typeface="Times New Roman" panose="02020603050405020304" pitchFamily="18" charset="0"/>
              </a:rPr>
              <a:t>Super</a:t>
            </a:r>
            <a:r>
              <a:rPr lang="tr-TR" sz="1900" dirty="0">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latin typeface="Times New Roman" panose="02020603050405020304" pitchFamily="18" charset="0"/>
                <a:ea typeface="SimSun" panose="02010600030101010101" pitchFamily="2" charset="-122"/>
                <a:cs typeface="Times New Roman" panose="02020603050405020304" pitchFamily="18" charset="0"/>
              </a:rPr>
              <a:t>League</a:t>
            </a:r>
            <a:r>
              <a:rPr lang="tr-TR" sz="1900" dirty="0">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with</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our</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trained</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machine</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learning</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models</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tr-TR" sz="1900" dirty="0" err="1">
                <a:effectLst/>
                <a:latin typeface="Times New Roman" panose="02020603050405020304" pitchFamily="18" charset="0"/>
                <a:ea typeface="SimSun" panose="02010600030101010101" pitchFamily="2" charset="-122"/>
                <a:cs typeface="Times New Roman" panose="02020603050405020304" pitchFamily="18" charset="0"/>
              </a:rPr>
              <a:t>for</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the 20</a:t>
            </a:r>
            <a:r>
              <a:rPr lang="tr-TR" sz="1900" dirty="0">
                <a:effectLst/>
                <a:latin typeface="Times New Roman" panose="02020603050405020304" pitchFamily="18" charset="0"/>
                <a:ea typeface="SimSun" panose="02010600030101010101" pitchFamily="2" charset="-122"/>
                <a:cs typeface="Times New Roman" panose="02020603050405020304" pitchFamily="18" charset="0"/>
              </a:rPr>
              <a:t>21</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-202</a:t>
            </a:r>
            <a:r>
              <a:rPr lang="tr-TR" sz="1900" dirty="0">
                <a:latin typeface="Times New Roman" panose="02020603050405020304" pitchFamily="18" charset="0"/>
                <a:ea typeface="SimSun" panose="02010600030101010101" pitchFamily="2" charset="-122"/>
                <a:cs typeface="Times New Roman" panose="02020603050405020304" pitchFamily="18" charset="0"/>
              </a:rPr>
              <a:t>2</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season. </a:t>
            </a:r>
            <a:endParaRPr lang="tr-TR" sz="19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üper Lig: En çok değer kazananlar Muriqi ve Uğurcan – Büyük isimler değer  kaybetti | Transfermarkt">
            <a:extLst>
              <a:ext uri="{FF2B5EF4-FFF2-40B4-BE49-F238E27FC236}">
                <a16:creationId xmlns:a16="http://schemas.microsoft.com/office/drawing/2014/main" id="{02FB06E7-BA39-4442-B8FC-9D08D9553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kırçay Üniversitesi - Vikipedi">
            <a:extLst>
              <a:ext uri="{FF2B5EF4-FFF2-40B4-BE49-F238E27FC236}">
                <a16:creationId xmlns:a16="http://schemas.microsoft.com/office/drawing/2014/main" id="{8ADCE526-FCD6-462B-A431-F10E7D1D6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07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E6D5-5E5E-4DF1-B17F-BDA87A0E5A4C}"/>
              </a:ext>
            </a:extLst>
          </p:cNvPr>
          <p:cNvSpPr>
            <a:spLocks noGrp="1"/>
          </p:cNvSpPr>
          <p:nvPr>
            <p:ph type="title"/>
          </p:nvPr>
        </p:nvSpPr>
        <p:spPr/>
        <p:txBody>
          <a:bodyPr/>
          <a:lstStyle/>
          <a:p>
            <a:pPr algn="ctr"/>
            <a:r>
              <a:rPr lang="tr" sz="4400" b="1" dirty="0"/>
              <a:t>THANK YOU FOR YOUR ATTENTION!</a:t>
            </a:r>
            <a:endParaRPr lang="tr-TR" dirty="0"/>
          </a:p>
        </p:txBody>
      </p:sp>
      <p:pic>
        <p:nvPicPr>
          <p:cNvPr id="5" name="Google Shape;553;p27" descr="Teşekkürler – Rakamlar Yalan Söylemez (2018 Versiyonu)InkJet Magazine">
            <a:extLst>
              <a:ext uri="{FF2B5EF4-FFF2-40B4-BE49-F238E27FC236}">
                <a16:creationId xmlns:a16="http://schemas.microsoft.com/office/drawing/2014/main" id="{B7E6E90B-06BE-4029-B3B6-ED58F64E4175}"/>
              </a:ext>
            </a:extLst>
          </p:cNvPr>
          <p:cNvPicPr preferRelativeResize="0">
            <a:picLocks noGrp="1"/>
          </p:cNvPicPr>
          <p:nvPr/>
        </p:nvPicPr>
        <p:blipFill rotWithShape="1">
          <a:blip r:embed="rId2">
            <a:alphaModFix/>
          </a:blip>
          <a:srcRect l="1877" t="2464" r="817" b="1649"/>
          <a:stretch/>
        </p:blipFill>
        <p:spPr>
          <a:xfrm>
            <a:off x="2319939" y="2146694"/>
            <a:ext cx="7069800" cy="3709200"/>
          </a:xfrm>
          <a:prstGeom prst="rect">
            <a:avLst/>
          </a:prstGeom>
          <a:noFill/>
          <a:ln>
            <a:noFill/>
          </a:ln>
        </p:spPr>
      </p:pic>
      <p:pic>
        <p:nvPicPr>
          <p:cNvPr id="6" name="Picture 2" descr="Bakırçay Üniversitesi - Vikipedi">
            <a:extLst>
              <a:ext uri="{FF2B5EF4-FFF2-40B4-BE49-F238E27FC236}">
                <a16:creationId xmlns:a16="http://schemas.microsoft.com/office/drawing/2014/main" id="{B3D05432-B9F8-4637-9FA2-EBEC195B6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04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5171E-2F3C-4A6B-A596-AAD0F382771B}"/>
              </a:ext>
            </a:extLst>
          </p:cNvPr>
          <p:cNvSpPr>
            <a:spLocks noGrp="1"/>
          </p:cNvSpPr>
          <p:nvPr>
            <p:ph type="title"/>
          </p:nvPr>
        </p:nvSpPr>
        <p:spPr>
          <a:xfrm>
            <a:off x="838200" y="365125"/>
            <a:ext cx="10515600" cy="1325563"/>
          </a:xfrm>
        </p:spPr>
        <p:txBody>
          <a:bodyPr>
            <a:normAutofit/>
          </a:bodyPr>
          <a:lstStyle/>
          <a:p>
            <a:pPr algn="ctr"/>
            <a:r>
              <a:rPr lang="tr-TR" sz="5400" dirty="0"/>
              <a:t>Content</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600C16-E4C3-4608-8FC4-462246581A44}"/>
              </a:ext>
            </a:extLst>
          </p:cNvPr>
          <p:cNvSpPr>
            <a:spLocks noGrp="1"/>
          </p:cNvSpPr>
          <p:nvPr>
            <p:ph idx="1"/>
          </p:nvPr>
        </p:nvSpPr>
        <p:spPr>
          <a:xfrm>
            <a:off x="838200" y="1929384"/>
            <a:ext cx="10515600" cy="4251960"/>
          </a:xfrm>
        </p:spPr>
        <p:txBody>
          <a:bodyPr>
            <a:normAutofit/>
          </a:bodyPr>
          <a:lstStyle/>
          <a:p>
            <a:r>
              <a:rPr lang="en-US" sz="1900" dirty="0"/>
              <a:t>Business Understanding</a:t>
            </a:r>
          </a:p>
          <a:p>
            <a:r>
              <a:rPr lang="en-US" sz="1900" dirty="0"/>
              <a:t>Project Aim</a:t>
            </a:r>
          </a:p>
          <a:p>
            <a:r>
              <a:rPr lang="en-US" sz="1900" dirty="0"/>
              <a:t>Proposed Models</a:t>
            </a:r>
          </a:p>
          <a:p>
            <a:r>
              <a:rPr lang="en-US" sz="1900" dirty="0"/>
              <a:t>Data Collection – Web Scrapping</a:t>
            </a:r>
          </a:p>
          <a:p>
            <a:r>
              <a:rPr lang="en-US" sz="1900" dirty="0"/>
              <a:t>Data Description</a:t>
            </a:r>
          </a:p>
          <a:p>
            <a:r>
              <a:rPr lang="en-US" sz="1900" dirty="0"/>
              <a:t>Data Preparation </a:t>
            </a:r>
          </a:p>
          <a:p>
            <a:r>
              <a:rPr lang="en-US" sz="1900" dirty="0"/>
              <a:t>Model Building</a:t>
            </a:r>
          </a:p>
          <a:p>
            <a:r>
              <a:rPr lang="en-US" sz="1900" dirty="0"/>
              <a:t>Results – Cluster Based Models</a:t>
            </a:r>
          </a:p>
          <a:p>
            <a:r>
              <a:rPr lang="en-US" sz="1900" dirty="0"/>
              <a:t>Results – Position Based Models</a:t>
            </a:r>
          </a:p>
          <a:p>
            <a:r>
              <a:rPr lang="en-US" sz="1900" dirty="0"/>
              <a:t>Conclusion</a:t>
            </a:r>
          </a:p>
          <a:p>
            <a:r>
              <a:rPr lang="en-US" sz="1900" dirty="0"/>
              <a:t>Future Works</a:t>
            </a:r>
            <a:endParaRPr lang="tr-TR" sz="1900" dirty="0"/>
          </a:p>
        </p:txBody>
      </p:sp>
      <p:pic>
        <p:nvPicPr>
          <p:cNvPr id="5" name="Picture 2" descr="Bakırçay Üniversitesi - Vikipedi">
            <a:extLst>
              <a:ext uri="{FF2B5EF4-FFF2-40B4-BE49-F238E27FC236}">
                <a16:creationId xmlns:a16="http://schemas.microsoft.com/office/drawing/2014/main" id="{76BD4F0F-948D-4743-9DDF-BE0360533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6" y="6100260"/>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29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8E03B0-14B8-40DE-8E7B-EF8C807CAACA}"/>
              </a:ext>
            </a:extLst>
          </p:cNvPr>
          <p:cNvSpPr>
            <a:spLocks noGrp="1"/>
          </p:cNvSpPr>
          <p:nvPr>
            <p:ph type="title"/>
          </p:nvPr>
        </p:nvSpPr>
        <p:spPr>
          <a:xfrm>
            <a:off x="640080" y="325369"/>
            <a:ext cx="4368602" cy="1956841"/>
          </a:xfrm>
        </p:spPr>
        <p:txBody>
          <a:bodyPr anchor="b">
            <a:normAutofit/>
          </a:bodyPr>
          <a:lstStyle/>
          <a:p>
            <a:r>
              <a:rPr lang="tr" sz="5400" dirty="0"/>
              <a:t>Business Understanding</a:t>
            </a:r>
            <a:endParaRPr lang="tr-TR" sz="5400" dirty="0"/>
          </a:p>
        </p:txBody>
      </p:sp>
      <p:sp>
        <p:nvSpPr>
          <p:cNvPr id="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AB7A3F14-D1B6-4552-BFDD-4CA8E25DE5C7}"/>
              </a:ext>
            </a:extLst>
          </p:cNvPr>
          <p:cNvSpPr>
            <a:spLocks noGrp="1"/>
          </p:cNvSpPr>
          <p:nvPr>
            <p:ph idx="1"/>
          </p:nvPr>
        </p:nvSpPr>
        <p:spPr>
          <a:xfrm>
            <a:off x="640080" y="2872899"/>
            <a:ext cx="4243589" cy="3320668"/>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Every year </a:t>
            </a:r>
            <a:r>
              <a:rPr lang="en-GB" sz="1900" dirty="0">
                <a:latin typeface="Times New Roman" panose="02020603050405020304" pitchFamily="18" charset="0"/>
                <a:cs typeface="Times New Roman" panose="02020603050405020304" pitchFamily="18" charset="0"/>
              </a:rPr>
              <a:t>astronomical</a:t>
            </a:r>
            <a:r>
              <a:rPr lang="tr-TR"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amount of money is invested by the football clubs in the transfer window period to hire or release</a:t>
            </a:r>
            <a:r>
              <a:rPr lang="tr-TR"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players. </a:t>
            </a:r>
            <a:r>
              <a:rPr lang="en-GB" sz="1900" dirty="0">
                <a:latin typeface="Times New Roman" panose="02020603050405020304" pitchFamily="18" charset="0"/>
                <a:cs typeface="Times New Roman" panose="02020603050405020304" pitchFamily="18" charset="0"/>
              </a:rPr>
              <a:t>Predicting</a:t>
            </a:r>
            <a:r>
              <a:rPr lang="en-US" sz="1900" dirty="0">
                <a:latin typeface="Times New Roman" panose="02020603050405020304" pitchFamily="18" charset="0"/>
                <a:cs typeface="Times New Roman" panose="02020603050405020304" pitchFamily="18" charset="0"/>
              </a:rPr>
              <a:t> players’ </a:t>
            </a:r>
            <a:r>
              <a:rPr lang="tr-TR" sz="1900" dirty="0">
                <a:latin typeface="Times New Roman" panose="02020603050405020304" pitchFamily="18" charset="0"/>
                <a:cs typeface="Times New Roman" panose="02020603050405020304" pitchFamily="18" charset="0"/>
              </a:rPr>
              <a:t>transfer market </a:t>
            </a:r>
            <a:r>
              <a:rPr lang="en-US" sz="1900" dirty="0">
                <a:latin typeface="Times New Roman" panose="02020603050405020304" pitchFamily="18" charset="0"/>
                <a:cs typeface="Times New Roman" panose="02020603050405020304" pitchFamily="18" charset="0"/>
              </a:rPr>
              <a:t>value is a crucial task for the </a:t>
            </a:r>
            <a:r>
              <a:rPr lang="tr-TR" sz="1900" dirty="0" err="1">
                <a:latin typeface="Times New Roman" panose="02020603050405020304" pitchFamily="18" charset="0"/>
                <a:cs typeface="Times New Roman" panose="02020603050405020304" pitchFamily="18" charset="0"/>
              </a:rPr>
              <a:t>football</a:t>
            </a:r>
            <a:r>
              <a:rPr lang="tr-TR"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clubs</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to</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sustain</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their</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financial</a:t>
            </a:r>
            <a:r>
              <a:rPr lang="tr-TR"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balance</a:t>
            </a:r>
            <a:r>
              <a:rPr lang="en-US" sz="1900" dirty="0">
                <a:latin typeface="Times New Roman" panose="02020603050405020304" pitchFamily="18" charset="0"/>
                <a:cs typeface="Times New Roman" panose="02020603050405020304" pitchFamily="18" charset="0"/>
              </a:rPr>
              <a:t>. </a:t>
            </a:r>
            <a:endParaRPr lang="tr-TR" sz="1900" dirty="0">
              <a:latin typeface="Times New Roman" panose="02020603050405020304" pitchFamily="18" charset="0"/>
              <a:cs typeface="Times New Roman" panose="02020603050405020304" pitchFamily="18" charset="0"/>
            </a:endParaRPr>
          </a:p>
        </p:txBody>
      </p:sp>
      <p:pic>
        <p:nvPicPr>
          <p:cNvPr id="2052" name="Picture 4" descr="Breaking: Neymar set to sign new four year deal with PSG">
            <a:extLst>
              <a:ext uri="{FF2B5EF4-FFF2-40B4-BE49-F238E27FC236}">
                <a16:creationId xmlns:a16="http://schemas.microsoft.com/office/drawing/2014/main" id="{2C047712-9804-471C-A454-4E3D6773C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22" r="27197"/>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11" name="Picture 2" descr="Bakırçay Üniversitesi - Vikipedi">
            <a:extLst>
              <a:ext uri="{FF2B5EF4-FFF2-40B4-BE49-F238E27FC236}">
                <a16:creationId xmlns:a16="http://schemas.microsoft.com/office/drawing/2014/main" id="{E38B7365-30E9-4E98-8A82-3C7F80111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96937-A590-4F4B-BCD5-251170839E68}"/>
              </a:ext>
            </a:extLst>
          </p:cNvPr>
          <p:cNvSpPr>
            <a:spLocks noGrp="1"/>
          </p:cNvSpPr>
          <p:nvPr>
            <p:ph type="title"/>
          </p:nvPr>
        </p:nvSpPr>
        <p:spPr>
          <a:xfrm>
            <a:off x="640080" y="325369"/>
            <a:ext cx="4368602" cy="1956841"/>
          </a:xfrm>
        </p:spPr>
        <p:txBody>
          <a:bodyPr anchor="b">
            <a:normAutofit/>
          </a:bodyPr>
          <a:lstStyle/>
          <a:p>
            <a:r>
              <a:rPr lang="tr-TR" sz="5400" dirty="0"/>
              <a:t>Project </a:t>
            </a:r>
            <a:r>
              <a:rPr lang="tr-TR" sz="5400" dirty="0" err="1"/>
              <a:t>Aim</a:t>
            </a:r>
            <a:endParaRPr lang="tr-TR" sz="5400" dirty="0"/>
          </a:p>
        </p:txBody>
      </p:sp>
      <p:sp>
        <p:nvSpPr>
          <p:cNvPr id="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B4752B-D736-4678-8E72-48CAD1A129D9}"/>
              </a:ext>
            </a:extLst>
          </p:cNvPr>
          <p:cNvSpPr>
            <a:spLocks noGrp="1"/>
          </p:cNvSpPr>
          <p:nvPr>
            <p:ph idx="1"/>
          </p:nvPr>
        </p:nvSpPr>
        <p:spPr>
          <a:xfrm>
            <a:off x="702586" y="2766352"/>
            <a:ext cx="4243589" cy="3320668"/>
          </a:xfrm>
        </p:spPr>
        <p:txBody>
          <a:bodyPr>
            <a:noAutofit/>
          </a:bodyPr>
          <a:lstStyle/>
          <a:p>
            <a:pPr algn="just"/>
            <a:r>
              <a:rPr lang="en-US" sz="1900" dirty="0">
                <a:effectLst/>
                <a:latin typeface="Times New Roman" panose="02020603050405020304" pitchFamily="18" charset="0"/>
                <a:ea typeface="SimSun" panose="02010600030101010101" pitchFamily="2" charset="-122"/>
              </a:rPr>
              <a:t>The main aim of the project is to evaluate performance metrics of an end season statistics of players to discover </a:t>
            </a:r>
            <a:r>
              <a:rPr lang="tr-TR" sz="1900" dirty="0" err="1">
                <a:effectLst/>
                <a:latin typeface="Times New Roman" panose="02020603050405020304" pitchFamily="18" charset="0"/>
                <a:ea typeface="SimSun" panose="02010600030101010101" pitchFamily="2" charset="-122"/>
              </a:rPr>
              <a:t>player</a:t>
            </a:r>
            <a:r>
              <a:rPr lang="tr-TR" sz="1900" dirty="0">
                <a:effectLst/>
                <a:latin typeface="Times New Roman" panose="02020603050405020304" pitchFamily="18" charset="0"/>
                <a:ea typeface="SimSun" panose="02010600030101010101" pitchFamily="2" charset="-122"/>
              </a:rPr>
              <a:t> </a:t>
            </a:r>
            <a:r>
              <a:rPr lang="tr-TR" sz="1900" dirty="0" err="1">
                <a:effectLst/>
                <a:latin typeface="Times New Roman" panose="02020603050405020304" pitchFamily="18" charset="0"/>
                <a:ea typeface="SimSun" panose="02010600030101010101" pitchFamily="2" charset="-122"/>
              </a:rPr>
              <a:t>valuation</a:t>
            </a:r>
            <a:r>
              <a:rPr lang="tr-TR" sz="1900" dirty="0">
                <a:effectLst/>
                <a:latin typeface="Times New Roman" panose="02020603050405020304" pitchFamily="18" charset="0"/>
                <a:ea typeface="SimSun" panose="02010600030101010101" pitchFamily="2" charset="-122"/>
              </a:rPr>
              <a:t> </a:t>
            </a:r>
            <a:r>
              <a:rPr lang="tr-TR" sz="1900" dirty="0" err="1">
                <a:effectLst/>
                <a:latin typeface="Times New Roman" panose="02020603050405020304" pitchFamily="18" charset="0"/>
                <a:ea typeface="SimSun" panose="02010600030101010101" pitchFamily="2" charset="-122"/>
              </a:rPr>
              <a:t>changes</a:t>
            </a:r>
            <a:r>
              <a:rPr lang="tr-TR" sz="1900" dirty="0">
                <a:effectLst/>
                <a:latin typeface="Times New Roman" panose="02020603050405020304" pitchFamily="18" charset="0"/>
                <a:ea typeface="SimSun" panose="02010600030101010101" pitchFamily="2" charset="-122"/>
              </a:rPr>
              <a:t> </a:t>
            </a:r>
            <a:r>
              <a:rPr lang="tr-TR" sz="1900" dirty="0" err="1">
                <a:latin typeface="Times New Roman" panose="02020603050405020304" pitchFamily="18" charset="0"/>
                <a:ea typeface="SimSun" panose="02010600030101010101" pitchFamily="2" charset="-122"/>
              </a:rPr>
              <a:t>by</a:t>
            </a:r>
            <a:r>
              <a:rPr lang="tr-TR" sz="1900" dirty="0">
                <a:latin typeface="Times New Roman" panose="02020603050405020304" pitchFamily="18" charset="0"/>
                <a:ea typeface="SimSun" panose="02010600030101010101" pitchFamily="2" charset="-122"/>
              </a:rPr>
              <a:t> </a:t>
            </a:r>
            <a:r>
              <a:rPr lang="tr-TR" sz="1900" dirty="0" err="1">
                <a:latin typeface="Times New Roman" panose="02020603050405020304" pitchFamily="18" charset="0"/>
                <a:ea typeface="SimSun" panose="02010600030101010101" pitchFamily="2" charset="-122"/>
              </a:rPr>
              <a:t>means</a:t>
            </a:r>
            <a:r>
              <a:rPr lang="tr-TR" sz="1900" dirty="0">
                <a:latin typeface="Times New Roman" panose="02020603050405020304" pitchFamily="18" charset="0"/>
                <a:ea typeface="SimSun" panose="02010600030101010101" pitchFamily="2" charset="-122"/>
              </a:rPr>
              <a:t> of</a:t>
            </a:r>
            <a:r>
              <a:rPr lang="en-US" sz="1900" dirty="0">
                <a:effectLst/>
                <a:latin typeface="Times New Roman" panose="02020603050405020304" pitchFamily="18" charset="0"/>
                <a:ea typeface="SimSun" panose="02010600030101010101" pitchFamily="2" charset="-122"/>
              </a:rPr>
              <a:t> their performance and contribute </a:t>
            </a:r>
            <a:r>
              <a:rPr lang="tr-TR" sz="1900" dirty="0" err="1">
                <a:effectLst/>
                <a:latin typeface="Times New Roman" panose="02020603050405020304" pitchFamily="18" charset="0"/>
                <a:ea typeface="SimSun" panose="02010600030101010101" pitchFamily="2" charset="-122"/>
              </a:rPr>
              <a:t>football</a:t>
            </a:r>
            <a:r>
              <a:rPr lang="tr-TR" sz="1900" dirty="0">
                <a:effectLst/>
                <a:latin typeface="Times New Roman" panose="02020603050405020304" pitchFamily="18" charset="0"/>
                <a:ea typeface="SimSun" panose="02010600030101010101" pitchFamily="2" charset="-122"/>
              </a:rPr>
              <a:t> </a:t>
            </a:r>
            <a:r>
              <a:rPr lang="en-US" sz="1900" dirty="0">
                <a:effectLst/>
                <a:latin typeface="Times New Roman" panose="02020603050405020304" pitchFamily="18" charset="0"/>
                <a:ea typeface="SimSun" panose="02010600030101010101" pitchFamily="2" charset="-122"/>
              </a:rPr>
              <a:t>teams regarding </a:t>
            </a:r>
            <a:r>
              <a:rPr lang="tr-TR" sz="1900" dirty="0" err="1">
                <a:effectLst/>
                <a:latin typeface="Times New Roman" panose="02020603050405020304" pitchFamily="18" charset="0"/>
                <a:ea typeface="SimSun" panose="02010600030101010101" pitchFamily="2" charset="-122"/>
              </a:rPr>
              <a:t>to</a:t>
            </a:r>
            <a:r>
              <a:rPr lang="tr-TR" sz="1900" dirty="0">
                <a:effectLst/>
                <a:latin typeface="Times New Roman" panose="02020603050405020304" pitchFamily="18" charset="0"/>
                <a:ea typeface="SimSun" panose="02010600030101010101" pitchFamily="2" charset="-122"/>
              </a:rPr>
              <a:t> </a:t>
            </a:r>
            <a:r>
              <a:rPr lang="en-US" sz="1900" dirty="0">
                <a:effectLst/>
                <a:latin typeface="Times New Roman" panose="02020603050405020304" pitchFamily="18" charset="0"/>
                <a:ea typeface="SimSun" panose="02010600030101010101" pitchFamily="2" charset="-122"/>
              </a:rPr>
              <a:t>creating a team according to their budgets. </a:t>
            </a:r>
            <a:endParaRPr lang="tr-TR" sz="1900" dirty="0">
              <a:effectLst/>
              <a:latin typeface="Times New Roman" panose="02020603050405020304" pitchFamily="18" charset="0"/>
              <a:ea typeface="SimSun" panose="02010600030101010101" pitchFamily="2" charset="-122"/>
            </a:endParaRPr>
          </a:p>
          <a:p>
            <a:pPr algn="just"/>
            <a:r>
              <a:rPr lang="en-US" sz="1900" dirty="0">
                <a:effectLst/>
                <a:latin typeface="Times New Roman" panose="02020603050405020304" pitchFamily="18" charset="0"/>
                <a:ea typeface="SimSun" panose="02010600030101010101" pitchFamily="2" charset="-122"/>
              </a:rPr>
              <a:t>This concept is very similar to Moneyball strategy used by Billy Beane at Oakland Athletics Baseball team in the 2002 season. The statistical analyzes is used to get new players with a reasonable budget. </a:t>
            </a:r>
            <a:endParaRPr lang="tr-TR" sz="1900" dirty="0"/>
          </a:p>
        </p:txBody>
      </p:sp>
      <p:pic>
        <p:nvPicPr>
          <p:cNvPr id="4102" name="Picture 6" descr="The Mean of Moneyball. and the modern Mode of exploitation | by Leo Cookman  | Medium">
            <a:extLst>
              <a:ext uri="{FF2B5EF4-FFF2-40B4-BE49-F238E27FC236}">
                <a16:creationId xmlns:a16="http://schemas.microsoft.com/office/drawing/2014/main" id="{4892AF1D-9443-4D92-8B99-0B2D4C45BD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7" r="1257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2" descr="Bakırçay Üniversitesi - Vikipedi">
            <a:extLst>
              <a:ext uri="{FF2B5EF4-FFF2-40B4-BE49-F238E27FC236}">
                <a16:creationId xmlns:a16="http://schemas.microsoft.com/office/drawing/2014/main" id="{64D28CAE-69C6-46CB-A82F-12B79C320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87020"/>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8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9315F-B998-4715-A337-5D8C11FF651D}"/>
              </a:ext>
            </a:extLst>
          </p:cNvPr>
          <p:cNvSpPr>
            <a:spLocks noGrp="1"/>
          </p:cNvSpPr>
          <p:nvPr>
            <p:ph type="title"/>
          </p:nvPr>
        </p:nvSpPr>
        <p:spPr>
          <a:xfrm>
            <a:off x="838200" y="365125"/>
            <a:ext cx="10515600" cy="1325563"/>
          </a:xfrm>
        </p:spPr>
        <p:txBody>
          <a:bodyPr>
            <a:normAutofit/>
          </a:bodyPr>
          <a:lstStyle/>
          <a:p>
            <a:pPr algn="ctr"/>
            <a:r>
              <a:rPr lang="tr-TR" sz="5400" dirty="0" err="1"/>
              <a:t>Proposed</a:t>
            </a:r>
            <a:r>
              <a:rPr lang="tr-TR" sz="5400" dirty="0"/>
              <a:t> </a:t>
            </a:r>
            <a:r>
              <a:rPr lang="tr-TR" sz="5400" dirty="0" err="1"/>
              <a:t>Models</a:t>
            </a:r>
            <a:endParaRPr lang="tr-TR" sz="5400" dirty="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Bakırçay Üniversitesi - Vikipedi">
            <a:extLst>
              <a:ext uri="{FF2B5EF4-FFF2-40B4-BE49-F238E27FC236}">
                <a16:creationId xmlns:a16="http://schemas.microsoft.com/office/drawing/2014/main" id="{AFAA3C8A-159D-4573-BD85-7C58EDFD3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A271793F-1D46-4390-8DAB-755CF94E5216}"/>
              </a:ext>
            </a:extLst>
          </p:cNvPr>
          <p:cNvGraphicFramePr>
            <a:graphicFrameLocks noGrp="1"/>
          </p:cNvGraphicFramePr>
          <p:nvPr>
            <p:ph idx="1"/>
            <p:extLst>
              <p:ext uri="{D42A27DB-BD31-4B8C-83A1-F6EECF244321}">
                <p14:modId xmlns:p14="http://schemas.microsoft.com/office/powerpoint/2010/main" val="370563990"/>
              </p:ext>
            </p:extLst>
          </p:nvPr>
        </p:nvGraphicFramePr>
        <p:xfrm>
          <a:off x="1359107" y="2228087"/>
          <a:ext cx="9473791" cy="3948880"/>
        </p:xfrm>
        <a:graphic>
          <a:graphicData uri="http://schemas.openxmlformats.org/drawingml/2006/table">
            <a:tbl>
              <a:tblPr firstRow="1" firstCol="1" bandRow="1">
                <a:tableStyleId>{5C22544A-7EE6-4342-B048-85BDC9FD1C3A}</a:tableStyleId>
              </a:tblPr>
              <a:tblGrid>
                <a:gridCol w="1314677">
                  <a:extLst>
                    <a:ext uri="{9D8B030D-6E8A-4147-A177-3AD203B41FA5}">
                      <a16:colId xmlns:a16="http://schemas.microsoft.com/office/drawing/2014/main" val="3613764340"/>
                    </a:ext>
                  </a:extLst>
                </a:gridCol>
                <a:gridCol w="1314677">
                  <a:extLst>
                    <a:ext uri="{9D8B030D-6E8A-4147-A177-3AD203B41FA5}">
                      <a16:colId xmlns:a16="http://schemas.microsoft.com/office/drawing/2014/main" val="2021687655"/>
                    </a:ext>
                  </a:extLst>
                </a:gridCol>
                <a:gridCol w="1194365">
                  <a:extLst>
                    <a:ext uri="{9D8B030D-6E8A-4147-A177-3AD203B41FA5}">
                      <a16:colId xmlns:a16="http://schemas.microsoft.com/office/drawing/2014/main" val="1341432756"/>
                    </a:ext>
                  </a:extLst>
                </a:gridCol>
                <a:gridCol w="1194365">
                  <a:extLst>
                    <a:ext uri="{9D8B030D-6E8A-4147-A177-3AD203B41FA5}">
                      <a16:colId xmlns:a16="http://schemas.microsoft.com/office/drawing/2014/main" val="2912574904"/>
                    </a:ext>
                  </a:extLst>
                </a:gridCol>
                <a:gridCol w="964680">
                  <a:extLst>
                    <a:ext uri="{9D8B030D-6E8A-4147-A177-3AD203B41FA5}">
                      <a16:colId xmlns:a16="http://schemas.microsoft.com/office/drawing/2014/main" val="658572821"/>
                    </a:ext>
                  </a:extLst>
                </a:gridCol>
                <a:gridCol w="591899">
                  <a:extLst>
                    <a:ext uri="{9D8B030D-6E8A-4147-A177-3AD203B41FA5}">
                      <a16:colId xmlns:a16="http://schemas.microsoft.com/office/drawing/2014/main" val="848536021"/>
                    </a:ext>
                  </a:extLst>
                </a:gridCol>
                <a:gridCol w="591899">
                  <a:extLst>
                    <a:ext uri="{9D8B030D-6E8A-4147-A177-3AD203B41FA5}">
                      <a16:colId xmlns:a16="http://schemas.microsoft.com/office/drawing/2014/main" val="692835661"/>
                    </a:ext>
                  </a:extLst>
                </a:gridCol>
                <a:gridCol w="591901">
                  <a:extLst>
                    <a:ext uri="{9D8B030D-6E8A-4147-A177-3AD203B41FA5}">
                      <a16:colId xmlns:a16="http://schemas.microsoft.com/office/drawing/2014/main" val="1676169612"/>
                    </a:ext>
                  </a:extLst>
                </a:gridCol>
                <a:gridCol w="857664">
                  <a:extLst>
                    <a:ext uri="{9D8B030D-6E8A-4147-A177-3AD203B41FA5}">
                      <a16:colId xmlns:a16="http://schemas.microsoft.com/office/drawing/2014/main" val="621180805"/>
                    </a:ext>
                  </a:extLst>
                </a:gridCol>
                <a:gridCol w="857664">
                  <a:extLst>
                    <a:ext uri="{9D8B030D-6E8A-4147-A177-3AD203B41FA5}">
                      <a16:colId xmlns:a16="http://schemas.microsoft.com/office/drawing/2014/main" val="377611017"/>
                    </a:ext>
                  </a:extLst>
                </a:gridCol>
              </a:tblGrid>
              <a:tr h="246805">
                <a:tc rowSpan="2">
                  <a:txBody>
                    <a:bodyPr/>
                    <a:lstStyle/>
                    <a:p>
                      <a:pPr algn="ctr">
                        <a:lnSpc>
                          <a:spcPct val="107000"/>
                        </a:lnSpc>
                        <a:spcAft>
                          <a:spcPts val="1200"/>
                        </a:spcAft>
                      </a:pPr>
                      <a:r>
                        <a:rPr lang="tr-TR" sz="1300" dirty="0" err="1">
                          <a:effectLst/>
                        </a:rPr>
                        <a:t>Classifier</a:t>
                      </a:r>
                      <a:endParaRPr lang="tr-TR" sz="13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b"/>
                </a:tc>
                <a:tc gridSpan="4">
                  <a:txBody>
                    <a:bodyPr/>
                    <a:lstStyle/>
                    <a:p>
                      <a:pPr algn="ctr">
                        <a:lnSpc>
                          <a:spcPct val="107000"/>
                        </a:lnSpc>
                        <a:spcAft>
                          <a:spcPts val="1200"/>
                        </a:spcAft>
                      </a:pPr>
                      <a:r>
                        <a:rPr lang="tr-TR" sz="1300">
                          <a:effectLst/>
                        </a:rPr>
                        <a:t>Positions</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hMerge="1">
                  <a:txBody>
                    <a:bodyPr/>
                    <a:lstStyle/>
                    <a:p>
                      <a:endParaRPr lang="tr-TR"/>
                    </a:p>
                  </a:txBody>
                  <a:tcPr/>
                </a:tc>
                <a:tc hMerge="1">
                  <a:txBody>
                    <a:bodyPr/>
                    <a:lstStyle/>
                    <a:p>
                      <a:endParaRPr lang="tr-TR"/>
                    </a:p>
                  </a:txBody>
                  <a:tcPr/>
                </a:tc>
                <a:tc hMerge="1">
                  <a:txBody>
                    <a:bodyPr/>
                    <a:lstStyle/>
                    <a:p>
                      <a:endParaRPr lang="tr-TR"/>
                    </a:p>
                  </a:txBody>
                  <a:tcPr/>
                </a:tc>
                <a:tc gridSpan="3">
                  <a:txBody>
                    <a:bodyPr/>
                    <a:lstStyle/>
                    <a:p>
                      <a:pPr algn="ctr">
                        <a:lnSpc>
                          <a:spcPct val="107000"/>
                        </a:lnSpc>
                        <a:spcAft>
                          <a:spcPts val="1200"/>
                        </a:spcAft>
                      </a:pPr>
                      <a:r>
                        <a:rPr lang="tr-TR" sz="1300">
                          <a:effectLst/>
                        </a:rPr>
                        <a:t>Clusters</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hMerge="1">
                  <a:txBody>
                    <a:bodyPr/>
                    <a:lstStyle/>
                    <a:p>
                      <a:endParaRPr lang="tr-TR"/>
                    </a:p>
                  </a:txBody>
                  <a:tcPr/>
                </a:tc>
                <a:tc hMerge="1">
                  <a:txBody>
                    <a:bodyPr/>
                    <a:lstStyle/>
                    <a:p>
                      <a:endParaRPr lang="tr-TR"/>
                    </a:p>
                  </a:txBody>
                  <a:tcPr/>
                </a:tc>
                <a:tc gridSpan="2">
                  <a:txBody>
                    <a:bodyPr/>
                    <a:lstStyle/>
                    <a:p>
                      <a:pPr algn="ctr">
                        <a:lnSpc>
                          <a:spcPct val="107000"/>
                        </a:lnSpc>
                        <a:spcAft>
                          <a:spcPts val="1200"/>
                        </a:spcAft>
                      </a:pPr>
                      <a:r>
                        <a:rPr lang="tr-TR" sz="1300">
                          <a:effectLst/>
                        </a:rPr>
                        <a:t>Class Labels</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hMerge="1">
                  <a:txBody>
                    <a:bodyPr/>
                    <a:lstStyle/>
                    <a:p>
                      <a:endParaRPr lang="tr-TR"/>
                    </a:p>
                  </a:txBody>
                  <a:tcPr/>
                </a:tc>
                <a:extLst>
                  <a:ext uri="{0D108BD9-81ED-4DB2-BD59-A6C34878D82A}">
                    <a16:rowId xmlns:a16="http://schemas.microsoft.com/office/drawing/2014/main" val="530030013"/>
                  </a:ext>
                </a:extLst>
              </a:tr>
              <a:tr h="246805">
                <a:tc vMerge="1">
                  <a:txBody>
                    <a:bodyPr/>
                    <a:lstStyle/>
                    <a:p>
                      <a:endParaRPr lang="tr-TR"/>
                    </a:p>
                  </a:txBody>
                  <a:tcPr/>
                </a:tc>
                <a:tc>
                  <a:txBody>
                    <a:bodyPr/>
                    <a:lstStyle/>
                    <a:p>
                      <a:pPr algn="ctr">
                        <a:lnSpc>
                          <a:spcPct val="107000"/>
                        </a:lnSpc>
                        <a:spcAft>
                          <a:spcPts val="1200"/>
                        </a:spcAft>
                      </a:pPr>
                      <a:r>
                        <a:rPr lang="tr-TR" sz="1300">
                          <a:effectLst/>
                        </a:rPr>
                        <a:t>Goalkeeper</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Defender</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Midfielder</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Forward</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1</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2</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3</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2</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tr-TR" sz="1300">
                          <a:effectLst/>
                        </a:rPr>
                        <a:t>3</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575591790"/>
                  </a:ext>
                </a:extLst>
              </a:tr>
              <a:tr h="246805">
                <a:tc>
                  <a:txBody>
                    <a:bodyPr/>
                    <a:lstStyle/>
                    <a:p>
                      <a:pPr algn="ctr">
                        <a:lnSpc>
                          <a:spcPct val="107000"/>
                        </a:lnSpc>
                        <a:spcAft>
                          <a:spcPts val="1200"/>
                        </a:spcAft>
                      </a:pPr>
                      <a:r>
                        <a:rPr lang="tr-TR" sz="1300">
                          <a:effectLst/>
                        </a:rPr>
                        <a:t>1</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1291756844"/>
                  </a:ext>
                </a:extLst>
              </a:tr>
              <a:tr h="246805">
                <a:tc>
                  <a:txBody>
                    <a:bodyPr/>
                    <a:lstStyle/>
                    <a:p>
                      <a:pPr algn="ctr">
                        <a:lnSpc>
                          <a:spcPct val="107000"/>
                        </a:lnSpc>
                        <a:spcAft>
                          <a:spcPts val="1200"/>
                        </a:spcAft>
                      </a:pPr>
                      <a:r>
                        <a:rPr lang="tr-TR" sz="1300">
                          <a:effectLst/>
                        </a:rPr>
                        <a:t>2</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3028774826"/>
                  </a:ext>
                </a:extLst>
              </a:tr>
              <a:tr h="246805">
                <a:tc>
                  <a:txBody>
                    <a:bodyPr/>
                    <a:lstStyle/>
                    <a:p>
                      <a:pPr algn="ctr">
                        <a:lnSpc>
                          <a:spcPct val="107000"/>
                        </a:lnSpc>
                        <a:spcAft>
                          <a:spcPts val="1200"/>
                        </a:spcAft>
                      </a:pPr>
                      <a:r>
                        <a:rPr lang="tr-TR" sz="1300">
                          <a:effectLst/>
                        </a:rPr>
                        <a:t>3</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4023851152"/>
                  </a:ext>
                </a:extLst>
              </a:tr>
              <a:tr h="246805">
                <a:tc>
                  <a:txBody>
                    <a:bodyPr/>
                    <a:lstStyle/>
                    <a:p>
                      <a:pPr algn="ctr">
                        <a:lnSpc>
                          <a:spcPct val="107000"/>
                        </a:lnSpc>
                        <a:spcAft>
                          <a:spcPts val="1200"/>
                        </a:spcAft>
                      </a:pPr>
                      <a:r>
                        <a:rPr lang="tr-TR" sz="1300">
                          <a:effectLst/>
                        </a:rPr>
                        <a:t>4</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1083078827"/>
                  </a:ext>
                </a:extLst>
              </a:tr>
              <a:tr h="246805">
                <a:tc>
                  <a:txBody>
                    <a:bodyPr/>
                    <a:lstStyle/>
                    <a:p>
                      <a:pPr algn="ctr">
                        <a:lnSpc>
                          <a:spcPct val="107000"/>
                        </a:lnSpc>
                        <a:spcAft>
                          <a:spcPts val="1200"/>
                        </a:spcAft>
                      </a:pPr>
                      <a:r>
                        <a:rPr lang="tr-TR" sz="1300">
                          <a:effectLst/>
                        </a:rPr>
                        <a:t>5</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3601027308"/>
                  </a:ext>
                </a:extLst>
              </a:tr>
              <a:tr h="246805">
                <a:tc>
                  <a:txBody>
                    <a:bodyPr/>
                    <a:lstStyle/>
                    <a:p>
                      <a:pPr algn="ctr">
                        <a:lnSpc>
                          <a:spcPct val="107000"/>
                        </a:lnSpc>
                        <a:spcAft>
                          <a:spcPts val="1200"/>
                        </a:spcAft>
                      </a:pPr>
                      <a:r>
                        <a:rPr lang="tr-TR" sz="1300">
                          <a:effectLst/>
                        </a:rPr>
                        <a:t>6</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3371536229"/>
                  </a:ext>
                </a:extLst>
              </a:tr>
              <a:tr h="246805">
                <a:tc>
                  <a:txBody>
                    <a:bodyPr/>
                    <a:lstStyle/>
                    <a:p>
                      <a:pPr algn="ctr">
                        <a:lnSpc>
                          <a:spcPct val="107000"/>
                        </a:lnSpc>
                        <a:spcAft>
                          <a:spcPts val="1200"/>
                        </a:spcAft>
                      </a:pPr>
                      <a:r>
                        <a:rPr lang="tr-TR" sz="1300">
                          <a:effectLst/>
                        </a:rPr>
                        <a:t>7</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2568542459"/>
                  </a:ext>
                </a:extLst>
              </a:tr>
              <a:tr h="246805">
                <a:tc>
                  <a:txBody>
                    <a:bodyPr/>
                    <a:lstStyle/>
                    <a:p>
                      <a:pPr algn="ctr">
                        <a:lnSpc>
                          <a:spcPct val="107000"/>
                        </a:lnSpc>
                        <a:spcAft>
                          <a:spcPts val="1200"/>
                        </a:spcAft>
                      </a:pPr>
                      <a:r>
                        <a:rPr lang="tr-TR" sz="1300">
                          <a:effectLst/>
                        </a:rPr>
                        <a:t>8</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4251082460"/>
                  </a:ext>
                </a:extLst>
              </a:tr>
              <a:tr h="246805">
                <a:tc>
                  <a:txBody>
                    <a:bodyPr/>
                    <a:lstStyle/>
                    <a:p>
                      <a:pPr algn="ctr">
                        <a:lnSpc>
                          <a:spcPct val="107000"/>
                        </a:lnSpc>
                        <a:spcAft>
                          <a:spcPts val="1200"/>
                        </a:spcAft>
                      </a:pPr>
                      <a:r>
                        <a:rPr lang="tr-TR" sz="1300">
                          <a:effectLst/>
                        </a:rPr>
                        <a:t>9</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3905737168"/>
                  </a:ext>
                </a:extLst>
              </a:tr>
              <a:tr h="246805">
                <a:tc>
                  <a:txBody>
                    <a:bodyPr/>
                    <a:lstStyle/>
                    <a:p>
                      <a:pPr algn="ctr">
                        <a:lnSpc>
                          <a:spcPct val="107000"/>
                        </a:lnSpc>
                        <a:spcAft>
                          <a:spcPts val="1200"/>
                        </a:spcAft>
                      </a:pPr>
                      <a:r>
                        <a:rPr lang="tr-TR" sz="1300">
                          <a:effectLst/>
                        </a:rPr>
                        <a:t>10</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614296850"/>
                  </a:ext>
                </a:extLst>
              </a:tr>
              <a:tr h="246805">
                <a:tc>
                  <a:txBody>
                    <a:bodyPr/>
                    <a:lstStyle/>
                    <a:p>
                      <a:pPr algn="ctr">
                        <a:lnSpc>
                          <a:spcPct val="107000"/>
                        </a:lnSpc>
                        <a:spcAft>
                          <a:spcPts val="1200"/>
                        </a:spcAft>
                      </a:pPr>
                      <a:r>
                        <a:rPr lang="tr-TR" sz="1300">
                          <a:effectLst/>
                        </a:rPr>
                        <a:t>11</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778923652"/>
                  </a:ext>
                </a:extLst>
              </a:tr>
              <a:tr h="246805">
                <a:tc>
                  <a:txBody>
                    <a:bodyPr/>
                    <a:lstStyle/>
                    <a:p>
                      <a:pPr algn="ctr">
                        <a:lnSpc>
                          <a:spcPct val="107000"/>
                        </a:lnSpc>
                        <a:spcAft>
                          <a:spcPts val="1200"/>
                        </a:spcAft>
                      </a:pPr>
                      <a:r>
                        <a:rPr lang="tr-TR" sz="1300">
                          <a:effectLst/>
                        </a:rPr>
                        <a:t>12</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3802311365"/>
                  </a:ext>
                </a:extLst>
              </a:tr>
              <a:tr h="246805">
                <a:tc>
                  <a:txBody>
                    <a:bodyPr/>
                    <a:lstStyle/>
                    <a:p>
                      <a:pPr algn="ctr">
                        <a:lnSpc>
                          <a:spcPct val="107000"/>
                        </a:lnSpc>
                        <a:spcAft>
                          <a:spcPts val="1200"/>
                        </a:spcAft>
                      </a:pPr>
                      <a:r>
                        <a:rPr lang="tr-TR" sz="1300">
                          <a:effectLst/>
                        </a:rPr>
                        <a:t>13</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extLst>
                  <a:ext uri="{0D108BD9-81ED-4DB2-BD59-A6C34878D82A}">
                    <a16:rowId xmlns:a16="http://schemas.microsoft.com/office/drawing/2014/main" val="447929758"/>
                  </a:ext>
                </a:extLst>
              </a:tr>
              <a:tr h="246805">
                <a:tc>
                  <a:txBody>
                    <a:bodyPr/>
                    <a:lstStyle/>
                    <a:p>
                      <a:pPr algn="ctr">
                        <a:lnSpc>
                          <a:spcPct val="107000"/>
                        </a:lnSpc>
                        <a:spcAft>
                          <a:spcPts val="1200"/>
                        </a:spcAft>
                      </a:pPr>
                      <a:r>
                        <a:rPr lang="tr-TR" sz="1300">
                          <a:effectLst/>
                        </a:rPr>
                        <a:t>14</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a:effectLst/>
                          <a:sym typeface="Wingdings" panose="05000000000000000000" pitchFamily="2" charset="2"/>
                        </a:rPr>
                        <a:t></a:t>
                      </a:r>
                      <a:endParaRPr lang="tr-TR" sz="130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tc>
                  <a:txBody>
                    <a:bodyPr/>
                    <a:lstStyle/>
                    <a:p>
                      <a:pPr>
                        <a:lnSpc>
                          <a:spcPct val="107000"/>
                        </a:lnSpc>
                      </a:pPr>
                      <a:endParaRPr lang="tr-TR" sz="1300">
                        <a:effectLst/>
                        <a:latin typeface="Calibri" panose="020F0502020204030204" pitchFamily="34" charset="0"/>
                        <a:cs typeface="Times New Roman" panose="02020603050405020304" pitchFamily="18" charset="0"/>
                      </a:endParaRPr>
                    </a:p>
                  </a:txBody>
                  <a:tcPr marL="53854" marR="53854" marT="0" marB="0" anchor="ctr"/>
                </a:tc>
                <a:tc>
                  <a:txBody>
                    <a:bodyPr/>
                    <a:lstStyle/>
                    <a:p>
                      <a:pPr algn="ctr">
                        <a:lnSpc>
                          <a:spcPct val="107000"/>
                        </a:lnSpc>
                        <a:spcAft>
                          <a:spcPts val="1200"/>
                        </a:spcAft>
                      </a:pPr>
                      <a:r>
                        <a:rPr lang="en-US" sz="1300" dirty="0">
                          <a:effectLst/>
                          <a:sym typeface="Wingdings" panose="05000000000000000000" pitchFamily="2" charset="2"/>
                        </a:rPr>
                        <a:t></a:t>
                      </a:r>
                      <a:endParaRPr lang="tr-TR" sz="13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3854" marR="53854" marT="0" marB="0" anchor="ctr"/>
                </a:tc>
                <a:extLst>
                  <a:ext uri="{0D108BD9-81ED-4DB2-BD59-A6C34878D82A}">
                    <a16:rowId xmlns:a16="http://schemas.microsoft.com/office/drawing/2014/main" val="2056445431"/>
                  </a:ext>
                </a:extLst>
              </a:tr>
            </a:tbl>
          </a:graphicData>
        </a:graphic>
      </p:graphicFrame>
      <p:sp>
        <p:nvSpPr>
          <p:cNvPr id="8" name="TextBox 7">
            <a:extLst>
              <a:ext uri="{FF2B5EF4-FFF2-40B4-BE49-F238E27FC236}">
                <a16:creationId xmlns:a16="http://schemas.microsoft.com/office/drawing/2014/main" id="{D3178351-B73D-40BC-905C-EEF77D8791C7}"/>
              </a:ext>
            </a:extLst>
          </p:cNvPr>
          <p:cNvSpPr txBox="1"/>
          <p:nvPr/>
        </p:nvSpPr>
        <p:spPr>
          <a:xfrm>
            <a:off x="4886012" y="6176967"/>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1.  </a:t>
            </a:r>
            <a:r>
              <a:rPr lang="tr-TR" sz="1100" b="1" dirty="0" err="1">
                <a:latin typeface="Times New Roman" panose="02020603050405020304" pitchFamily="18" charset="0"/>
                <a:cs typeface="Times New Roman" panose="02020603050405020304" pitchFamily="18" charset="0"/>
              </a:rPr>
              <a:t>Proposed</a:t>
            </a:r>
            <a:r>
              <a:rPr lang="tr-TR" sz="1100" b="1" dirty="0">
                <a:latin typeface="Times New Roman" panose="02020603050405020304" pitchFamily="18" charset="0"/>
                <a:cs typeface="Times New Roman" panose="02020603050405020304" pitchFamily="18" charset="0"/>
              </a:rPr>
              <a:t> Model </a:t>
            </a:r>
            <a:r>
              <a:rPr lang="tr-TR" sz="1100" b="1" dirty="0" err="1">
                <a:latin typeface="Times New Roman" panose="02020603050405020304" pitchFamily="18" charset="0"/>
                <a:cs typeface="Times New Roman" panose="02020603050405020304" pitchFamily="18" charset="0"/>
              </a:rPr>
              <a:t>Scenarios</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26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EE85B-C44F-476B-8534-E9FB5B39DB27}"/>
              </a:ext>
            </a:extLst>
          </p:cNvPr>
          <p:cNvSpPr>
            <a:spLocks noGrp="1"/>
          </p:cNvSpPr>
          <p:nvPr>
            <p:ph type="title"/>
          </p:nvPr>
        </p:nvSpPr>
        <p:spPr>
          <a:xfrm>
            <a:off x="640080" y="329184"/>
            <a:ext cx="6894576" cy="1783080"/>
          </a:xfrm>
        </p:spPr>
        <p:txBody>
          <a:bodyPr anchor="b">
            <a:normAutofit/>
          </a:bodyPr>
          <a:lstStyle/>
          <a:p>
            <a:r>
              <a:rPr lang="tr-TR" sz="5400" dirty="0"/>
              <a:t>Data Collection – Web </a:t>
            </a:r>
            <a:r>
              <a:rPr lang="tr-TR" sz="5400" dirty="0" err="1"/>
              <a:t>Scrapping</a:t>
            </a:r>
            <a:endParaRPr lang="tr-TR" sz="5400" dirty="0"/>
          </a:p>
        </p:txBody>
      </p:sp>
      <p:sp>
        <p:nvSpPr>
          <p:cNvPr id="7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7D3C60-A88B-46DD-9E99-BFE5EC895628}"/>
              </a:ext>
            </a:extLst>
          </p:cNvPr>
          <p:cNvSpPr>
            <a:spLocks noGrp="1"/>
          </p:cNvSpPr>
          <p:nvPr>
            <p:ph idx="1"/>
          </p:nvPr>
        </p:nvSpPr>
        <p:spPr>
          <a:xfrm>
            <a:off x="640080" y="2706624"/>
            <a:ext cx="6894576" cy="3483864"/>
          </a:xfrm>
        </p:spPr>
        <p:txBody>
          <a:bodyPr>
            <a:normAutofit/>
          </a:bodyPr>
          <a:lstStyle/>
          <a:p>
            <a:pPr marL="0" indent="0" algn="just">
              <a:buNone/>
            </a:pPr>
            <a:endParaRPr lang="tr-TR" sz="2000" dirty="0"/>
          </a:p>
          <a:p>
            <a:pPr algn="just"/>
            <a:r>
              <a:rPr lang="en-US" sz="1900" b="0" i="0" u="none" strike="noStrike" baseline="0" dirty="0">
                <a:latin typeface="Times New Roman" panose="02020603050405020304" pitchFamily="18" charset="0"/>
                <a:cs typeface="Times New Roman" panose="02020603050405020304" pitchFamily="18" charset="0"/>
              </a:rPr>
              <a:t>Tranfermarkt.com is a reference website that determines the transfer fee of the</a:t>
            </a:r>
            <a:r>
              <a:rPr lang="tr-TR" sz="1900" b="0" i="0" u="none" strike="noStrike" baseline="0" dirty="0">
                <a:latin typeface="Times New Roman" panose="02020603050405020304" pitchFamily="18" charset="0"/>
                <a:cs typeface="Times New Roman" panose="02020603050405020304" pitchFamily="18" charset="0"/>
              </a:rPr>
              <a:t> </a:t>
            </a:r>
            <a:r>
              <a:rPr lang="en-US" sz="1900" b="0" i="0" u="none" strike="noStrike" baseline="0" dirty="0">
                <a:latin typeface="Times New Roman" panose="02020603050405020304" pitchFamily="18" charset="0"/>
                <a:cs typeface="Times New Roman" panose="02020603050405020304" pitchFamily="18" charset="0"/>
              </a:rPr>
              <a:t>players based on its members’ opinions.</a:t>
            </a:r>
            <a:endParaRPr lang="tr-TR" sz="1900" b="0" i="0" u="none" strike="noStrike" baseline="0" dirty="0">
              <a:latin typeface="Times New Roman" panose="02020603050405020304" pitchFamily="18" charset="0"/>
              <a:cs typeface="Times New Roman" panose="02020603050405020304" pitchFamily="18" charset="0"/>
            </a:endParaRPr>
          </a:p>
          <a:p>
            <a:pPr algn="just"/>
            <a:r>
              <a:rPr lang="en-US" sz="1900" dirty="0" err="1">
                <a:latin typeface="Times New Roman" panose="02020603050405020304" pitchFamily="18" charset="0"/>
                <a:cs typeface="Times New Roman" panose="02020603050405020304" pitchFamily="18" charset="0"/>
              </a:rPr>
              <a:t>WhoScored</a:t>
            </a:r>
            <a:r>
              <a:rPr lang="en-US" sz="1900" dirty="0">
                <a:latin typeface="Times New Roman" panose="02020603050405020304" pitchFamily="18" charset="0"/>
                <a:cs typeface="Times New Roman" panose="02020603050405020304" pitchFamily="18" charset="0"/>
              </a:rPr>
              <a:t> </a:t>
            </a:r>
            <a:r>
              <a:rPr lang="tr-TR" sz="1900" dirty="0" err="1">
                <a:latin typeface="Times New Roman" panose="02020603050405020304" pitchFamily="18" charset="0"/>
                <a:cs typeface="Times New Roman" panose="02020603050405020304" pitchFamily="18" charset="0"/>
              </a:rPr>
              <a:t>provides</a:t>
            </a:r>
            <a:r>
              <a:rPr lang="tr-TR"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match results</a:t>
            </a:r>
            <a:r>
              <a:rPr lang="tr-TR" sz="1900" dirty="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player ratings from the top football leagues and competitions</a:t>
            </a:r>
            <a:endParaRPr lang="tr-TR"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Beautiful Soup is a Python package for parsing HTML and XML documents. It creates parse trees that is helpful to extract the data easily.</a:t>
            </a:r>
            <a:endParaRPr lang="tr-TR" sz="1900" dirty="0">
              <a:latin typeface="Times New Roman" panose="02020603050405020304" pitchFamily="18" charset="0"/>
              <a:cs typeface="Times New Roman" panose="02020603050405020304" pitchFamily="18" charset="0"/>
            </a:endParaRPr>
          </a:p>
          <a:p>
            <a:pPr algn="just"/>
            <a:r>
              <a:rPr lang="tr-TR" sz="1900" dirty="0" err="1">
                <a:latin typeface="Times New Roman" panose="02020603050405020304" pitchFamily="18" charset="0"/>
                <a:cs typeface="Times New Roman" panose="02020603050405020304" pitchFamily="18" charset="0"/>
              </a:rPr>
              <a:t>Collected</a:t>
            </a:r>
            <a:r>
              <a:rPr lang="tr-TR" sz="1900" dirty="0">
                <a:latin typeface="Times New Roman" panose="02020603050405020304" pitchFamily="18" charset="0"/>
                <a:cs typeface="Times New Roman" panose="02020603050405020304" pitchFamily="18" charset="0"/>
              </a:rPr>
              <a:t> data </a:t>
            </a:r>
            <a:r>
              <a:rPr lang="en-US" sz="1800" dirty="0">
                <a:effectLst/>
                <a:latin typeface="Times New Roman" panose="02020603050405020304" pitchFamily="18" charset="0"/>
                <a:ea typeface="SimSun" panose="02010600030101010101" pitchFamily="2" charset="-122"/>
              </a:rPr>
              <a:t>contains football players’ features who plays in Turkish Super Football League and their whole season performance stats and transfer market values of the 20</a:t>
            </a:r>
            <a:r>
              <a:rPr lang="tr-TR" sz="1800" dirty="0">
                <a:effectLst/>
                <a:latin typeface="Times New Roman" panose="02020603050405020304" pitchFamily="18" charset="0"/>
                <a:ea typeface="SimSun" panose="02010600030101010101" pitchFamily="2" charset="-122"/>
              </a:rPr>
              <a:t>20</a:t>
            </a:r>
            <a:r>
              <a:rPr lang="en-US" sz="1800" dirty="0">
                <a:effectLst/>
                <a:latin typeface="Times New Roman" panose="02020603050405020304" pitchFamily="18" charset="0"/>
                <a:ea typeface="SimSun" panose="02010600030101010101" pitchFamily="2" charset="-122"/>
              </a:rPr>
              <a:t>-202</a:t>
            </a:r>
            <a:r>
              <a:rPr lang="tr-TR" sz="1800" dirty="0">
                <a:effectLst/>
                <a:latin typeface="Times New Roman" panose="02020603050405020304" pitchFamily="18" charset="0"/>
                <a:ea typeface="SimSun" panose="02010600030101010101" pitchFamily="2" charset="-122"/>
              </a:rPr>
              <a:t>1</a:t>
            </a:r>
            <a:r>
              <a:rPr lang="en-US" sz="1800" dirty="0">
                <a:effectLst/>
                <a:latin typeface="Times New Roman" panose="02020603050405020304" pitchFamily="18" charset="0"/>
                <a:ea typeface="SimSun" panose="02010600030101010101" pitchFamily="2" charset="-122"/>
              </a:rPr>
              <a:t> season. </a:t>
            </a:r>
            <a:endParaRPr lang="tr-TR" sz="1900" dirty="0">
              <a:latin typeface="Times New Roman" panose="02020603050405020304" pitchFamily="18" charset="0"/>
              <a:cs typeface="Times New Roman" panose="02020603050405020304" pitchFamily="18" charset="0"/>
            </a:endParaRPr>
          </a:p>
        </p:txBody>
      </p:sp>
      <p:pic>
        <p:nvPicPr>
          <p:cNvPr id="6148" name="Picture 4" descr="Transfermarkt - Vikipedi">
            <a:extLst>
              <a:ext uri="{FF2B5EF4-FFF2-40B4-BE49-F238E27FC236}">
                <a16:creationId xmlns:a16="http://schemas.microsoft.com/office/drawing/2014/main" id="{0A51E271-FC7B-41C6-8705-079F04C19F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704423"/>
            <a:ext cx="4014216" cy="267948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oScored Football App - Apps on Google Play">
            <a:extLst>
              <a:ext uri="{FF2B5EF4-FFF2-40B4-BE49-F238E27FC236}">
                <a16:creationId xmlns:a16="http://schemas.microsoft.com/office/drawing/2014/main" id="{818326DC-540F-4C80-B557-9BA7812D46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27340" y="4079193"/>
            <a:ext cx="3868928" cy="21762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akırçay Üniversitesi - Vikipedi">
            <a:extLst>
              <a:ext uri="{FF2B5EF4-FFF2-40B4-BE49-F238E27FC236}">
                <a16:creationId xmlns:a16="http://schemas.microsoft.com/office/drawing/2014/main" id="{63F5E8C5-093A-4BD6-9B05-0FB68BBFA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7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90B77-7C97-48F6-BBD4-A7ADD8087400}"/>
              </a:ext>
            </a:extLst>
          </p:cNvPr>
          <p:cNvSpPr>
            <a:spLocks noGrp="1"/>
          </p:cNvSpPr>
          <p:nvPr>
            <p:ph type="title"/>
          </p:nvPr>
        </p:nvSpPr>
        <p:spPr>
          <a:xfrm>
            <a:off x="838200" y="365125"/>
            <a:ext cx="10515600" cy="1325563"/>
          </a:xfrm>
        </p:spPr>
        <p:txBody>
          <a:bodyPr>
            <a:normAutofit/>
          </a:bodyPr>
          <a:lstStyle/>
          <a:p>
            <a:pPr algn="ctr"/>
            <a:r>
              <a:rPr lang="tr-TR" sz="5400" dirty="0"/>
              <a:t>Data </a:t>
            </a:r>
            <a:r>
              <a:rPr lang="tr-TR" sz="5400" dirty="0" err="1"/>
              <a:t>Description</a:t>
            </a:r>
            <a:endParaRPr lang="tr-TR" sz="5400" dirty="0"/>
          </a:p>
        </p:txBody>
      </p:sp>
      <p:sp>
        <p:nvSpPr>
          <p:cNvPr id="2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kırçay Üniversitesi - Vikipedi">
            <a:extLst>
              <a:ext uri="{FF2B5EF4-FFF2-40B4-BE49-F238E27FC236}">
                <a16:creationId xmlns:a16="http://schemas.microsoft.com/office/drawing/2014/main" id="{8275387F-AB89-4406-87D5-CBDF4218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5">
            <a:extLst>
              <a:ext uri="{FF2B5EF4-FFF2-40B4-BE49-F238E27FC236}">
                <a16:creationId xmlns:a16="http://schemas.microsoft.com/office/drawing/2014/main" id="{C26DD7DA-DCE0-411B-9081-FE881646F2BE}"/>
              </a:ext>
            </a:extLst>
          </p:cNvPr>
          <p:cNvGraphicFramePr>
            <a:graphicFrameLocks noGrp="1"/>
          </p:cNvGraphicFramePr>
          <p:nvPr>
            <p:ph idx="1"/>
            <p:extLst>
              <p:ext uri="{D42A27DB-BD31-4B8C-83A1-F6EECF244321}">
                <p14:modId xmlns:p14="http://schemas.microsoft.com/office/powerpoint/2010/main" val="3074149871"/>
              </p:ext>
            </p:extLst>
          </p:nvPr>
        </p:nvGraphicFramePr>
        <p:xfrm>
          <a:off x="1087120" y="1989328"/>
          <a:ext cx="10066550" cy="4383142"/>
        </p:xfrm>
        <a:graphic>
          <a:graphicData uri="http://schemas.openxmlformats.org/drawingml/2006/table">
            <a:tbl>
              <a:tblPr firstRow="1" bandRow="1">
                <a:tableStyleId>{5C22544A-7EE6-4342-B048-85BDC9FD1C3A}</a:tableStyleId>
              </a:tblPr>
              <a:tblGrid>
                <a:gridCol w="2864466">
                  <a:extLst>
                    <a:ext uri="{9D8B030D-6E8A-4147-A177-3AD203B41FA5}">
                      <a16:colId xmlns:a16="http://schemas.microsoft.com/office/drawing/2014/main" val="1957245849"/>
                    </a:ext>
                  </a:extLst>
                </a:gridCol>
                <a:gridCol w="1554996">
                  <a:extLst>
                    <a:ext uri="{9D8B030D-6E8A-4147-A177-3AD203B41FA5}">
                      <a16:colId xmlns:a16="http://schemas.microsoft.com/office/drawing/2014/main" val="3693954929"/>
                    </a:ext>
                  </a:extLst>
                </a:gridCol>
                <a:gridCol w="5647088">
                  <a:extLst>
                    <a:ext uri="{9D8B030D-6E8A-4147-A177-3AD203B41FA5}">
                      <a16:colId xmlns:a16="http://schemas.microsoft.com/office/drawing/2014/main" val="1402054679"/>
                    </a:ext>
                  </a:extLst>
                </a:gridCol>
              </a:tblGrid>
              <a:tr h="296336">
                <a:tc>
                  <a:txBody>
                    <a:bodyPr/>
                    <a:lstStyle/>
                    <a:p>
                      <a:pPr algn="ctr" fontAlgn="ctr"/>
                      <a:r>
                        <a:rPr lang="tr-TR" sz="1400" u="none" strike="noStrike" dirty="0" err="1">
                          <a:effectLst/>
                        </a:rPr>
                        <a:t>Indicator</a:t>
                      </a:r>
                      <a:endParaRPr lang="tr-TR" sz="1400" b="1" i="0" u="none" strike="noStrike" dirty="0">
                        <a:solidFill>
                          <a:srgbClr val="000000"/>
                        </a:solidFill>
                        <a:effectLst/>
                        <a:latin typeface="Times New Roman" panose="02020603050405020304" pitchFamily="18" charset="0"/>
                      </a:endParaRPr>
                    </a:p>
                  </a:txBody>
                  <a:tcPr marL="9681" marR="9681" marT="9681" marB="0" anchor="ctr"/>
                </a:tc>
                <a:tc>
                  <a:txBody>
                    <a:bodyPr/>
                    <a:lstStyle/>
                    <a:p>
                      <a:pPr algn="ctr" fontAlgn="ctr"/>
                      <a:r>
                        <a:rPr lang="tr-TR" sz="1400" u="none" strike="noStrike">
                          <a:effectLst/>
                        </a:rPr>
                        <a:t>Type</a:t>
                      </a:r>
                      <a:endParaRPr lang="tr-TR" sz="1400" b="1"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ctr"/>
                      <a:r>
                        <a:rPr lang="tr-TR" sz="1400" u="none" strike="noStrike">
                          <a:effectLst/>
                        </a:rPr>
                        <a:t>Description</a:t>
                      </a:r>
                      <a:endParaRPr lang="tr-TR" sz="1400" b="1" i="0" u="none" strike="noStrike">
                        <a:solidFill>
                          <a:srgbClr val="000000"/>
                        </a:solidFill>
                        <a:effectLst/>
                        <a:latin typeface="Times New Roman" panose="02020603050405020304" pitchFamily="18" charset="0"/>
                      </a:endParaRPr>
                    </a:p>
                  </a:txBody>
                  <a:tcPr marL="9681" marR="9681" marT="9681" marB="0" anchor="ctr"/>
                </a:tc>
                <a:extLst>
                  <a:ext uri="{0D108BD9-81ED-4DB2-BD59-A6C34878D82A}">
                    <a16:rowId xmlns:a16="http://schemas.microsoft.com/office/drawing/2014/main" val="3733623562"/>
                  </a:ext>
                </a:extLst>
              </a:tr>
              <a:tr h="296336">
                <a:tc>
                  <a:txBody>
                    <a:bodyPr/>
                    <a:lstStyle/>
                    <a:p>
                      <a:pPr algn="ctr" fontAlgn="ctr"/>
                      <a:r>
                        <a:rPr lang="tr-TR" sz="1400" u="none" strike="noStrike">
                          <a:effectLst/>
                        </a:rPr>
                        <a:t>accurateThroughBallPerGame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accurate long pass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2243293440"/>
                  </a:ext>
                </a:extLst>
              </a:tr>
              <a:tr h="296336">
                <a:tc>
                  <a:txBody>
                    <a:bodyPr/>
                    <a:lstStyle/>
                    <a:p>
                      <a:pPr algn="ctr" fontAlgn="ctr"/>
                      <a:r>
                        <a:rPr lang="tr-TR" sz="1400" u="none" strike="noStrike">
                          <a:effectLst/>
                        </a:rPr>
                        <a:t>redCard</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the # of red cards received by a player.</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1421474529"/>
                  </a:ext>
                </a:extLst>
              </a:tr>
              <a:tr h="296336">
                <a:tc>
                  <a:txBody>
                    <a:bodyPr/>
                    <a:lstStyle/>
                    <a:p>
                      <a:pPr algn="ctr" fontAlgn="ctr"/>
                      <a:r>
                        <a:rPr lang="tr-TR" sz="1400" u="none" strike="noStrike">
                          <a:effectLst/>
                        </a:rPr>
                        <a:t>dribbleWonPerGame </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successful ball maneuvers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3033690493"/>
                  </a:ext>
                </a:extLst>
              </a:tr>
              <a:tr h="296336">
                <a:tc>
                  <a:txBody>
                    <a:bodyPr/>
                    <a:lstStyle/>
                    <a:p>
                      <a:pPr algn="ctr" fontAlgn="ctr"/>
                      <a:r>
                        <a:rPr lang="tr-TR" sz="1400" u="none" strike="noStrike">
                          <a:effectLst/>
                        </a:rPr>
                        <a:t>foulGivenPerGame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dirty="0">
                          <a:effectLst/>
                        </a:rPr>
                        <a:t>Refers to # of fouls committed on a player per match</a:t>
                      </a:r>
                      <a:endParaRPr lang="en-US" sz="1400" b="0" i="0" u="none" strike="noStrike" dirty="0">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1218668347"/>
                  </a:ext>
                </a:extLst>
              </a:tr>
              <a:tr h="296336">
                <a:tc>
                  <a:txBody>
                    <a:bodyPr/>
                    <a:lstStyle/>
                    <a:p>
                      <a:pPr algn="ctr" fontAlgn="ctr"/>
                      <a:r>
                        <a:rPr lang="tr-TR" sz="1400" u="none" strike="noStrike" dirty="0" err="1">
                          <a:effectLst/>
                        </a:rPr>
                        <a:t>offsideGivenPerGame</a:t>
                      </a:r>
                      <a:endParaRPr lang="tr-TR" sz="1400" b="0" i="0" u="none" strike="noStrike" dirty="0">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 of being offside status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544406595"/>
                  </a:ext>
                </a:extLst>
              </a:tr>
              <a:tr h="296336">
                <a:tc>
                  <a:txBody>
                    <a:bodyPr/>
                    <a:lstStyle/>
                    <a:p>
                      <a:pPr algn="ctr" fontAlgn="ctr"/>
                      <a:r>
                        <a:rPr lang="tr-TR" sz="1400" u="none" strike="noStrike">
                          <a:effectLst/>
                        </a:rPr>
                        <a:t>aerialWonPerGame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 of aerial ball duels won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298851126"/>
                  </a:ext>
                </a:extLst>
              </a:tr>
              <a:tr h="296336">
                <a:tc>
                  <a:txBody>
                    <a:bodyPr/>
                    <a:lstStyle/>
                    <a:p>
                      <a:pPr algn="ctr" fontAlgn="ctr"/>
                      <a:r>
                        <a:rPr lang="tr-TR" sz="1400" u="none" strike="noStrike">
                          <a:effectLst/>
                        </a:rPr>
                        <a:t>tacklePerGame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success rate of a player’s tackles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1694903194"/>
                  </a:ext>
                </a:extLst>
              </a:tr>
              <a:tr h="296336">
                <a:tc>
                  <a:txBody>
                    <a:bodyPr/>
                    <a:lstStyle/>
                    <a:p>
                      <a:pPr algn="ctr" fontAlgn="ctr"/>
                      <a:r>
                        <a:rPr lang="tr-TR" sz="1400" u="none" strike="noStrike">
                          <a:effectLst/>
                        </a:rPr>
                        <a:t>interceptionPerGame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success rate of a player’s interception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485463147"/>
                  </a:ext>
                </a:extLst>
              </a:tr>
              <a:tr h="296336">
                <a:tc>
                  <a:txBody>
                    <a:bodyPr/>
                    <a:lstStyle/>
                    <a:p>
                      <a:pPr algn="ctr" fontAlgn="ctr"/>
                      <a:r>
                        <a:rPr lang="tr-TR" sz="1400" u="none" strike="noStrike">
                          <a:effectLst/>
                        </a:rPr>
                        <a:t>foulsPerGame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 of fouls committed.</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4277698598"/>
                  </a:ext>
                </a:extLst>
              </a:tr>
              <a:tr h="296336">
                <a:tc>
                  <a:txBody>
                    <a:bodyPr/>
                    <a:lstStyle/>
                    <a:p>
                      <a:pPr algn="ctr" fontAlgn="ctr"/>
                      <a:r>
                        <a:rPr lang="tr-TR" sz="1400" u="none" strike="noStrike">
                          <a:effectLst/>
                        </a:rPr>
                        <a:t>offsideWonPerGame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 of offside won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1684416477"/>
                  </a:ext>
                </a:extLst>
              </a:tr>
              <a:tr h="530774">
                <a:tc>
                  <a:txBody>
                    <a:bodyPr/>
                    <a:lstStyle/>
                    <a:p>
                      <a:pPr algn="ctr" fontAlgn="ctr"/>
                      <a:r>
                        <a:rPr lang="tr-TR" sz="1400" u="none" strike="noStrike">
                          <a:effectLst/>
                        </a:rPr>
                        <a:t>wasDribbledPerGame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a player’s # of get passed by the opponent with ball maneuvers per game.</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2830433917"/>
                  </a:ext>
                </a:extLst>
              </a:tr>
              <a:tr h="296336">
                <a:tc>
                  <a:txBody>
                    <a:bodyPr/>
                    <a:lstStyle/>
                    <a:p>
                      <a:pPr algn="ctr" fontAlgn="ctr"/>
                      <a:r>
                        <a:rPr lang="tr-TR" sz="1400" u="none" strike="noStrike">
                          <a:effectLst/>
                        </a:rPr>
                        <a:t>outfielderBlockPerGame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a:effectLst/>
                        </a:rPr>
                        <a:t>Refers to # of blocks made by players per game. </a:t>
                      </a:r>
                      <a:endParaRPr lang="en-US" sz="1400" b="0" i="0" u="none" strike="noStrike">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1415379674"/>
                  </a:ext>
                </a:extLst>
              </a:tr>
              <a:tr h="296336">
                <a:tc>
                  <a:txBody>
                    <a:bodyPr/>
                    <a:lstStyle/>
                    <a:p>
                      <a:pPr algn="ctr" fontAlgn="ctr"/>
                      <a:r>
                        <a:rPr lang="tr-TR" sz="1400" u="none" strike="noStrike">
                          <a:effectLst/>
                        </a:rPr>
                        <a:t>clearancePerGame</a:t>
                      </a:r>
                      <a:endParaRPr lang="tr-TR" sz="1400" b="0" i="0" u="none" strike="noStrike">
                        <a:solidFill>
                          <a:srgbClr val="000000"/>
                        </a:solidFill>
                        <a:effectLst/>
                        <a:latin typeface="Times New Roman" panose="02020603050405020304" pitchFamily="18" charset="0"/>
                      </a:endParaRPr>
                    </a:p>
                  </a:txBody>
                  <a:tcPr marL="9681" marR="9681" marT="968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9681" marR="9681" marT="9681" marB="0"/>
                </a:tc>
                <a:tc>
                  <a:txBody>
                    <a:bodyPr/>
                    <a:lstStyle/>
                    <a:p>
                      <a:pPr algn="l" fontAlgn="b"/>
                      <a:r>
                        <a:rPr lang="en-US" sz="1400" u="none" strike="noStrike" dirty="0">
                          <a:effectLst/>
                        </a:rPr>
                        <a:t>Refers to # of clearances made by players per game. </a:t>
                      </a:r>
                      <a:endParaRPr lang="en-US" sz="1400" b="0" i="0" u="none" strike="noStrike" dirty="0">
                        <a:solidFill>
                          <a:srgbClr val="000000"/>
                        </a:solidFill>
                        <a:effectLst/>
                        <a:latin typeface="Calibri" panose="020F0502020204030204" pitchFamily="34" charset="0"/>
                      </a:endParaRPr>
                    </a:p>
                  </a:txBody>
                  <a:tcPr marL="9681" marR="9681" marT="9681" marB="0" anchor="b"/>
                </a:tc>
                <a:extLst>
                  <a:ext uri="{0D108BD9-81ED-4DB2-BD59-A6C34878D82A}">
                    <a16:rowId xmlns:a16="http://schemas.microsoft.com/office/drawing/2014/main" val="788840485"/>
                  </a:ext>
                </a:extLst>
              </a:tr>
            </a:tbl>
          </a:graphicData>
        </a:graphic>
      </p:graphicFrame>
      <p:sp>
        <p:nvSpPr>
          <p:cNvPr id="8" name="TextBox 7">
            <a:extLst>
              <a:ext uri="{FF2B5EF4-FFF2-40B4-BE49-F238E27FC236}">
                <a16:creationId xmlns:a16="http://schemas.microsoft.com/office/drawing/2014/main" id="{5EB02362-0BBB-441E-B120-49CDCF363ADE}"/>
              </a:ext>
            </a:extLst>
          </p:cNvPr>
          <p:cNvSpPr txBox="1"/>
          <p:nvPr/>
        </p:nvSpPr>
        <p:spPr>
          <a:xfrm>
            <a:off x="4373545" y="6391315"/>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2.  </a:t>
            </a:r>
            <a:r>
              <a:rPr lang="tr-TR" sz="1100" b="1" dirty="0" err="1">
                <a:latin typeface="Times New Roman" panose="02020603050405020304" pitchFamily="18" charset="0"/>
                <a:cs typeface="Times New Roman" panose="02020603050405020304" pitchFamily="18" charset="0"/>
              </a:rPr>
              <a:t>Feature</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Description</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54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90B77-7C97-48F6-BBD4-A7ADD8087400}"/>
              </a:ext>
            </a:extLst>
          </p:cNvPr>
          <p:cNvSpPr>
            <a:spLocks noGrp="1"/>
          </p:cNvSpPr>
          <p:nvPr>
            <p:ph type="title"/>
          </p:nvPr>
        </p:nvSpPr>
        <p:spPr>
          <a:xfrm>
            <a:off x="838200" y="365125"/>
            <a:ext cx="10515600" cy="1325563"/>
          </a:xfrm>
        </p:spPr>
        <p:txBody>
          <a:bodyPr>
            <a:normAutofit/>
          </a:bodyPr>
          <a:lstStyle/>
          <a:p>
            <a:pPr algn="ctr"/>
            <a:r>
              <a:rPr lang="tr-TR" sz="5400" dirty="0"/>
              <a:t>Data </a:t>
            </a:r>
            <a:r>
              <a:rPr lang="tr-TR" sz="5400" dirty="0" err="1"/>
              <a:t>Description</a:t>
            </a:r>
            <a:endParaRPr lang="tr-TR" sz="5400" dirty="0"/>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kırçay Üniversitesi - Vikipedi">
            <a:extLst>
              <a:ext uri="{FF2B5EF4-FFF2-40B4-BE49-F238E27FC236}">
                <a16:creationId xmlns:a16="http://schemas.microsoft.com/office/drawing/2014/main" id="{8275387F-AB89-4406-87D5-CBDF4218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E91D78D1-C977-48D7-A47D-E03A66D35881}"/>
              </a:ext>
            </a:extLst>
          </p:cNvPr>
          <p:cNvGraphicFramePr>
            <a:graphicFrameLocks noGrp="1"/>
          </p:cNvGraphicFramePr>
          <p:nvPr>
            <p:ph idx="1"/>
            <p:extLst>
              <p:ext uri="{D42A27DB-BD31-4B8C-83A1-F6EECF244321}">
                <p14:modId xmlns:p14="http://schemas.microsoft.com/office/powerpoint/2010/main" val="3110191269"/>
              </p:ext>
            </p:extLst>
          </p:nvPr>
        </p:nvGraphicFramePr>
        <p:xfrm>
          <a:off x="838200" y="2065861"/>
          <a:ext cx="10515600" cy="4192185"/>
        </p:xfrm>
        <a:graphic>
          <a:graphicData uri="http://schemas.openxmlformats.org/drawingml/2006/table">
            <a:tbl>
              <a:tblPr firstRow="1" bandRow="1">
                <a:tableStyleId>{5C22544A-7EE6-4342-B048-85BDC9FD1C3A}</a:tableStyleId>
              </a:tblPr>
              <a:tblGrid>
                <a:gridCol w="2830016">
                  <a:extLst>
                    <a:ext uri="{9D8B030D-6E8A-4147-A177-3AD203B41FA5}">
                      <a16:colId xmlns:a16="http://schemas.microsoft.com/office/drawing/2014/main" val="3392176267"/>
                    </a:ext>
                  </a:extLst>
                </a:gridCol>
                <a:gridCol w="1659388">
                  <a:extLst>
                    <a:ext uri="{9D8B030D-6E8A-4147-A177-3AD203B41FA5}">
                      <a16:colId xmlns:a16="http://schemas.microsoft.com/office/drawing/2014/main" val="2782502623"/>
                    </a:ext>
                  </a:extLst>
                </a:gridCol>
                <a:gridCol w="6026196">
                  <a:extLst>
                    <a:ext uri="{9D8B030D-6E8A-4147-A177-3AD203B41FA5}">
                      <a16:colId xmlns:a16="http://schemas.microsoft.com/office/drawing/2014/main" val="1488179045"/>
                    </a:ext>
                  </a:extLst>
                </a:gridCol>
              </a:tblGrid>
              <a:tr h="279479">
                <a:tc>
                  <a:txBody>
                    <a:bodyPr/>
                    <a:lstStyle/>
                    <a:p>
                      <a:pPr algn="ctr" fontAlgn="ctr"/>
                      <a:r>
                        <a:rPr lang="tr-TR" sz="1400" u="none" strike="noStrike" dirty="0" err="1">
                          <a:effectLst/>
                        </a:rPr>
                        <a:t>Indicator</a:t>
                      </a:r>
                      <a:endParaRPr lang="tr-TR" sz="1400" b="1" i="0" u="none" strike="noStrike" dirty="0">
                        <a:solidFill>
                          <a:srgbClr val="000000"/>
                        </a:solidFill>
                        <a:effectLst/>
                        <a:latin typeface="Times New Roman" panose="02020603050405020304" pitchFamily="18" charset="0"/>
                      </a:endParaRPr>
                    </a:p>
                  </a:txBody>
                  <a:tcPr marL="8141" marR="8141" marT="8141" marB="0" anchor="ctr"/>
                </a:tc>
                <a:tc>
                  <a:txBody>
                    <a:bodyPr/>
                    <a:lstStyle/>
                    <a:p>
                      <a:pPr algn="ctr" fontAlgn="ctr"/>
                      <a:r>
                        <a:rPr lang="tr-TR" sz="1400" u="none" strike="noStrike" dirty="0" err="1">
                          <a:effectLst/>
                        </a:rPr>
                        <a:t>Type</a:t>
                      </a:r>
                      <a:endParaRPr lang="tr-TR" sz="1400" b="1" i="0" u="none" strike="noStrike" dirty="0">
                        <a:solidFill>
                          <a:srgbClr val="000000"/>
                        </a:solidFill>
                        <a:effectLst/>
                        <a:latin typeface="Times New Roman" panose="02020603050405020304" pitchFamily="18" charset="0"/>
                      </a:endParaRPr>
                    </a:p>
                  </a:txBody>
                  <a:tcPr marL="8141" marR="8141" marT="8141" marB="0" anchor="ctr"/>
                </a:tc>
                <a:tc>
                  <a:txBody>
                    <a:bodyPr/>
                    <a:lstStyle/>
                    <a:p>
                      <a:pPr algn="ctr" fontAlgn="ctr"/>
                      <a:r>
                        <a:rPr lang="tr-TR" sz="1400" u="none" strike="noStrike" dirty="0" err="1">
                          <a:effectLst/>
                        </a:rPr>
                        <a:t>Description</a:t>
                      </a:r>
                      <a:endParaRPr lang="tr-TR" sz="1400" b="1" i="0" u="none" strike="noStrike" dirty="0">
                        <a:solidFill>
                          <a:srgbClr val="000000"/>
                        </a:solidFill>
                        <a:effectLst/>
                        <a:latin typeface="Times New Roman" panose="02020603050405020304" pitchFamily="18" charset="0"/>
                      </a:endParaRPr>
                    </a:p>
                  </a:txBody>
                  <a:tcPr marL="8141" marR="8141" marT="8141" marB="0" anchor="ctr"/>
                </a:tc>
                <a:extLst>
                  <a:ext uri="{0D108BD9-81ED-4DB2-BD59-A6C34878D82A}">
                    <a16:rowId xmlns:a16="http://schemas.microsoft.com/office/drawing/2014/main" val="1993343523"/>
                  </a:ext>
                </a:extLst>
              </a:tr>
              <a:tr h="279479">
                <a:tc>
                  <a:txBody>
                    <a:bodyPr/>
                    <a:lstStyle/>
                    <a:p>
                      <a:pPr algn="ctr" fontAlgn="ctr"/>
                      <a:r>
                        <a:rPr lang="tr-TR" sz="1400" u="none" strike="noStrike">
                          <a:effectLst/>
                        </a:rPr>
                        <a:t>apps</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a player's total # of appearances in the matches.</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2015499220"/>
                  </a:ext>
                </a:extLst>
              </a:tr>
              <a:tr h="279479">
                <a:tc>
                  <a:txBody>
                    <a:bodyPr/>
                    <a:lstStyle/>
                    <a:p>
                      <a:pPr algn="ctr" fontAlgn="ctr"/>
                      <a:r>
                        <a:rPr lang="tr-TR" sz="1400" u="none" strike="noStrike">
                          <a:effectLst/>
                        </a:rPr>
                        <a:t>firstStart</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a player's total # of being in starting XI in the matches.</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1069793"/>
                  </a:ext>
                </a:extLst>
              </a:tr>
              <a:tr h="279479">
                <a:tc>
                  <a:txBody>
                    <a:bodyPr/>
                    <a:lstStyle/>
                    <a:p>
                      <a:pPr algn="ctr" fontAlgn="ctr"/>
                      <a:r>
                        <a:rPr lang="tr-TR" sz="1400" u="none" strike="noStrike">
                          <a:effectLst/>
                        </a:rPr>
                        <a:t>minsPlayed</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minutes played at league matches.</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4170519431"/>
                  </a:ext>
                </a:extLst>
              </a:tr>
              <a:tr h="279479">
                <a:tc>
                  <a:txBody>
                    <a:bodyPr/>
                    <a:lstStyle/>
                    <a:p>
                      <a:pPr algn="ctr" fontAlgn="ctr"/>
                      <a:r>
                        <a:rPr lang="tr-TR" sz="1400" u="none" strike="noStrike">
                          <a:effectLst/>
                        </a:rPr>
                        <a:t>isForeign</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Binary-Nominal</a:t>
                      </a:r>
                      <a:endParaRPr lang="tr-TR" sz="1400" b="0" i="0" u="none" strike="noStrike">
                        <a:solidFill>
                          <a:srgbClr val="000000"/>
                        </a:solidFill>
                        <a:effectLst/>
                        <a:latin typeface="Times New Roman" panose="02020603050405020304" pitchFamily="18" charset="0"/>
                      </a:endParaRPr>
                    </a:p>
                  </a:txBody>
                  <a:tcPr marL="8141" marR="8141" marT="8141" marB="0"/>
                </a:tc>
                <a:tc>
                  <a:txBody>
                    <a:bodyPr/>
                    <a:lstStyle/>
                    <a:p>
                      <a:pPr algn="l" fontAlgn="b"/>
                      <a:r>
                        <a:rPr lang="en-US" sz="1400" u="none" strike="noStrike">
                          <a:effectLst/>
                        </a:rPr>
                        <a:t>Refers whether the player is foreign or local.</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271730134"/>
                  </a:ext>
                </a:extLst>
              </a:tr>
              <a:tr h="279479">
                <a:tc>
                  <a:txBody>
                    <a:bodyPr/>
                    <a:lstStyle/>
                    <a:p>
                      <a:pPr algn="ctr" fontAlgn="ctr"/>
                      <a:r>
                        <a:rPr lang="tr-TR" sz="1400" u="none" strike="noStrike">
                          <a:effectLst/>
                        </a:rPr>
                        <a:t>newToTeam</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Binary-Nominal</a:t>
                      </a:r>
                      <a:endParaRPr lang="tr-TR" sz="1400" b="0" i="0" u="none" strike="noStrike">
                        <a:solidFill>
                          <a:srgbClr val="000000"/>
                        </a:solidFill>
                        <a:effectLst/>
                        <a:latin typeface="Times New Roman" panose="02020603050405020304" pitchFamily="18" charset="0"/>
                      </a:endParaRPr>
                    </a:p>
                  </a:txBody>
                  <a:tcPr marL="8141" marR="8141" marT="8141" marB="0"/>
                </a:tc>
                <a:tc>
                  <a:txBody>
                    <a:bodyPr/>
                    <a:lstStyle/>
                    <a:p>
                      <a:pPr algn="l" fontAlgn="b"/>
                      <a:r>
                        <a:rPr lang="en-US" sz="1400" u="none" strike="noStrike">
                          <a:effectLst/>
                        </a:rPr>
                        <a:t>Refers whether the player joined the team recently or not.</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567371116"/>
                  </a:ext>
                </a:extLst>
              </a:tr>
              <a:tr h="279479">
                <a:tc>
                  <a:txBody>
                    <a:bodyPr/>
                    <a:lstStyle/>
                    <a:p>
                      <a:pPr algn="ctr" fontAlgn="ctr"/>
                      <a:r>
                        <a:rPr lang="tr-TR" sz="1400" u="none" strike="noStrike">
                          <a:effectLst/>
                        </a:rPr>
                        <a:t>newToLeague</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Binary-Nominal</a:t>
                      </a:r>
                      <a:endParaRPr lang="tr-TR" sz="1400" b="0" i="0" u="none" strike="noStrike">
                        <a:solidFill>
                          <a:srgbClr val="000000"/>
                        </a:solidFill>
                        <a:effectLst/>
                        <a:latin typeface="Times New Roman" panose="02020603050405020304" pitchFamily="18" charset="0"/>
                      </a:endParaRPr>
                    </a:p>
                  </a:txBody>
                  <a:tcPr marL="8141" marR="8141" marT="8141" marB="0"/>
                </a:tc>
                <a:tc>
                  <a:txBody>
                    <a:bodyPr/>
                    <a:lstStyle/>
                    <a:p>
                      <a:pPr algn="l" fontAlgn="b"/>
                      <a:r>
                        <a:rPr lang="en-US" sz="1400" u="none" strike="noStrike">
                          <a:effectLst/>
                        </a:rPr>
                        <a:t>Refers whether the player joined the league recently or not.</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377839422"/>
                  </a:ext>
                </a:extLst>
              </a:tr>
              <a:tr h="279479">
                <a:tc>
                  <a:txBody>
                    <a:bodyPr/>
                    <a:lstStyle/>
                    <a:p>
                      <a:pPr algn="ctr" fontAlgn="ctr"/>
                      <a:r>
                        <a:rPr lang="tr-TR" sz="1400" u="none" strike="noStrike">
                          <a:effectLst/>
                        </a:rPr>
                        <a:t>goal</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the # of goals a player has scored in the season.</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44470905"/>
                  </a:ext>
                </a:extLst>
              </a:tr>
              <a:tr h="279479">
                <a:tc>
                  <a:txBody>
                    <a:bodyPr/>
                    <a:lstStyle/>
                    <a:p>
                      <a:pPr algn="ctr" fontAlgn="ctr"/>
                      <a:r>
                        <a:rPr lang="tr-TR" sz="1400" u="none" strike="noStrike">
                          <a:effectLst/>
                        </a:rPr>
                        <a:t>goalShotRatio</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how many of a player's total shots were scored.</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786277429"/>
                  </a:ext>
                </a:extLst>
              </a:tr>
              <a:tr h="279479">
                <a:tc>
                  <a:txBody>
                    <a:bodyPr/>
                    <a:lstStyle/>
                    <a:p>
                      <a:pPr algn="ctr" fontAlgn="ctr"/>
                      <a:r>
                        <a:rPr lang="tr-TR" sz="1400" u="none" strike="noStrike">
                          <a:effectLst/>
                        </a:rPr>
                        <a:t>passSuccess</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a player's successful pass percentage in the season.</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182072138"/>
                  </a:ext>
                </a:extLst>
              </a:tr>
              <a:tr h="279479">
                <a:tc>
                  <a:txBody>
                    <a:bodyPr/>
                    <a:lstStyle/>
                    <a:p>
                      <a:pPr algn="ctr" fontAlgn="ctr"/>
                      <a:r>
                        <a:rPr lang="tr-TR" sz="1400" u="none" strike="noStrike">
                          <a:effectLst/>
                        </a:rPr>
                        <a:t>keyPassPerGame</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a player's # of key passes per game.</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322146100"/>
                  </a:ext>
                </a:extLst>
              </a:tr>
              <a:tr h="279479">
                <a:tc>
                  <a:txBody>
                    <a:bodyPr/>
                    <a:lstStyle/>
                    <a:p>
                      <a:pPr algn="ctr" fontAlgn="ctr"/>
                      <a:r>
                        <a:rPr lang="tr-TR" sz="1400" u="none" strike="noStrike">
                          <a:effectLst/>
                        </a:rPr>
                        <a:t>assistTotal</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the # of assists a player has made in the season.</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67773187"/>
                  </a:ext>
                </a:extLst>
              </a:tr>
              <a:tr h="279479">
                <a:tc>
                  <a:txBody>
                    <a:bodyPr/>
                    <a:lstStyle/>
                    <a:p>
                      <a:pPr algn="ctr" fontAlgn="ctr"/>
                      <a:r>
                        <a:rPr lang="tr-TR" sz="1400" u="none" strike="noStrike">
                          <a:effectLst/>
                        </a:rPr>
                        <a:t>totalPassesPerGame</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dirty="0">
                          <a:effectLst/>
                        </a:rPr>
                        <a:t>Refers to the total # of passes a player has made per game.</a:t>
                      </a:r>
                      <a:endParaRPr lang="en-US" sz="1400" b="0" i="0" u="none" strike="noStrike" dirty="0">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3882342059"/>
                  </a:ext>
                </a:extLst>
              </a:tr>
              <a:tr h="279479">
                <a:tc>
                  <a:txBody>
                    <a:bodyPr/>
                    <a:lstStyle/>
                    <a:p>
                      <a:pPr algn="ctr" fontAlgn="ctr"/>
                      <a:r>
                        <a:rPr lang="tr-TR" sz="1400" u="none" strike="noStrike">
                          <a:effectLst/>
                        </a:rPr>
                        <a:t>accurateCrossesPerGame</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a:effectLst/>
                        </a:rPr>
                        <a:t>Refers to a player's accurate cross per game.</a:t>
                      </a:r>
                      <a:endParaRPr lang="en-US" sz="1400" b="0" i="0" u="none" strike="noStrike">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1433235897"/>
                  </a:ext>
                </a:extLst>
              </a:tr>
              <a:tr h="279479">
                <a:tc>
                  <a:txBody>
                    <a:bodyPr/>
                    <a:lstStyle/>
                    <a:p>
                      <a:pPr algn="ctr" fontAlgn="ctr"/>
                      <a:r>
                        <a:rPr lang="tr-TR" sz="1400" u="none" strike="noStrike">
                          <a:effectLst/>
                        </a:rPr>
                        <a:t>accurateLongPassPerGame</a:t>
                      </a:r>
                      <a:endParaRPr lang="tr-TR" sz="1400" b="0" i="0" u="none" strike="noStrike">
                        <a:solidFill>
                          <a:srgbClr val="000000"/>
                        </a:solidFill>
                        <a:effectLst/>
                        <a:latin typeface="Times New Roman" panose="02020603050405020304" pitchFamily="18" charset="0"/>
                      </a:endParaRPr>
                    </a:p>
                  </a:txBody>
                  <a:tcPr marL="8141" marR="8141" marT="8141" marB="0" anchor="ctr"/>
                </a:tc>
                <a:tc>
                  <a:txBody>
                    <a:bodyPr/>
                    <a:lstStyle/>
                    <a:p>
                      <a:pPr algn="ctr" fontAlgn="t"/>
                      <a:r>
                        <a:rPr lang="tr-TR" sz="1400" u="none" strike="noStrike">
                          <a:effectLst/>
                        </a:rPr>
                        <a:t>Numerical</a:t>
                      </a:r>
                      <a:endParaRPr lang="tr-TR" sz="1400" b="0" i="0" u="none" strike="noStrike">
                        <a:solidFill>
                          <a:srgbClr val="000000"/>
                        </a:solidFill>
                        <a:effectLst/>
                        <a:latin typeface="Calibri" panose="020F0502020204030204" pitchFamily="34" charset="0"/>
                      </a:endParaRPr>
                    </a:p>
                  </a:txBody>
                  <a:tcPr marL="8141" marR="8141" marT="8141" marB="0"/>
                </a:tc>
                <a:tc>
                  <a:txBody>
                    <a:bodyPr/>
                    <a:lstStyle/>
                    <a:p>
                      <a:pPr algn="l" fontAlgn="b"/>
                      <a:r>
                        <a:rPr lang="en-US" sz="1400" u="none" strike="noStrike" dirty="0">
                          <a:effectLst/>
                        </a:rPr>
                        <a:t>Refers to a player's accurate long pass per game.</a:t>
                      </a:r>
                      <a:endParaRPr lang="en-US" sz="1400" b="0" i="0" u="none" strike="noStrike" dirty="0">
                        <a:solidFill>
                          <a:srgbClr val="000000"/>
                        </a:solidFill>
                        <a:effectLst/>
                        <a:latin typeface="Calibri" panose="020F0502020204030204" pitchFamily="34" charset="0"/>
                      </a:endParaRPr>
                    </a:p>
                  </a:txBody>
                  <a:tcPr marL="8141" marR="8141" marT="8141" marB="0" anchor="b"/>
                </a:tc>
                <a:extLst>
                  <a:ext uri="{0D108BD9-81ED-4DB2-BD59-A6C34878D82A}">
                    <a16:rowId xmlns:a16="http://schemas.microsoft.com/office/drawing/2014/main" val="2031123082"/>
                  </a:ext>
                </a:extLst>
              </a:tr>
            </a:tbl>
          </a:graphicData>
        </a:graphic>
      </p:graphicFrame>
      <p:sp>
        <p:nvSpPr>
          <p:cNvPr id="7" name="TextBox 6">
            <a:extLst>
              <a:ext uri="{FF2B5EF4-FFF2-40B4-BE49-F238E27FC236}">
                <a16:creationId xmlns:a16="http://schemas.microsoft.com/office/drawing/2014/main" id="{BA8C0D1C-3EBC-4F76-8665-04D9ABD6C0EC}"/>
              </a:ext>
            </a:extLst>
          </p:cNvPr>
          <p:cNvSpPr txBox="1"/>
          <p:nvPr/>
        </p:nvSpPr>
        <p:spPr>
          <a:xfrm>
            <a:off x="4373545" y="6391315"/>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3.  </a:t>
            </a:r>
            <a:r>
              <a:rPr lang="tr-TR" sz="1100" b="1" dirty="0" err="1">
                <a:latin typeface="Times New Roman" panose="02020603050405020304" pitchFamily="18" charset="0"/>
                <a:cs typeface="Times New Roman" panose="02020603050405020304" pitchFamily="18" charset="0"/>
              </a:rPr>
              <a:t>Feature</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Description</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55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907D0-4FB4-4C48-96CE-2B89A8E70A1B}"/>
              </a:ext>
            </a:extLst>
          </p:cNvPr>
          <p:cNvSpPr>
            <a:spLocks noGrp="1"/>
          </p:cNvSpPr>
          <p:nvPr>
            <p:ph type="title"/>
          </p:nvPr>
        </p:nvSpPr>
        <p:spPr>
          <a:xfrm>
            <a:off x="876602" y="426101"/>
            <a:ext cx="10168128" cy="914400"/>
          </a:xfrm>
        </p:spPr>
        <p:txBody>
          <a:bodyPr>
            <a:normAutofit/>
          </a:bodyPr>
          <a:lstStyle/>
          <a:p>
            <a:pPr algn="ctr"/>
            <a:r>
              <a:rPr lang="tr-TR" sz="5400" dirty="0"/>
              <a:t>Data </a:t>
            </a:r>
            <a:r>
              <a:rPr lang="tr-TR" sz="5400" dirty="0" err="1"/>
              <a:t>Description</a:t>
            </a:r>
            <a:endParaRPr lang="tr-TR" sz="5400" dirty="0"/>
          </a:p>
        </p:txBody>
      </p:sp>
      <p:sp>
        <p:nvSpPr>
          <p:cNvPr id="26" name="Rectangle 2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1FF8D602-1F23-4BA5-8C9A-B0A8B7DC57C1}"/>
              </a:ext>
            </a:extLst>
          </p:cNvPr>
          <p:cNvGraphicFramePr>
            <a:graphicFrameLocks noGrp="1"/>
          </p:cNvGraphicFramePr>
          <p:nvPr>
            <p:ph idx="1"/>
            <p:extLst>
              <p:ext uri="{D42A27DB-BD31-4B8C-83A1-F6EECF244321}">
                <p14:modId xmlns:p14="http://schemas.microsoft.com/office/powerpoint/2010/main" val="2606631820"/>
              </p:ext>
            </p:extLst>
          </p:nvPr>
        </p:nvGraphicFramePr>
        <p:xfrm>
          <a:off x="876602" y="1229969"/>
          <a:ext cx="10511244" cy="5281512"/>
        </p:xfrm>
        <a:graphic>
          <a:graphicData uri="http://schemas.openxmlformats.org/drawingml/2006/table">
            <a:tbl>
              <a:tblPr firstRow="1" bandRow="1">
                <a:tableStyleId>{5C22544A-7EE6-4342-B048-85BDC9FD1C3A}</a:tableStyleId>
              </a:tblPr>
              <a:tblGrid>
                <a:gridCol w="4215978">
                  <a:extLst>
                    <a:ext uri="{9D8B030D-6E8A-4147-A177-3AD203B41FA5}">
                      <a16:colId xmlns:a16="http://schemas.microsoft.com/office/drawing/2014/main" val="1723513261"/>
                    </a:ext>
                  </a:extLst>
                </a:gridCol>
                <a:gridCol w="1381038">
                  <a:extLst>
                    <a:ext uri="{9D8B030D-6E8A-4147-A177-3AD203B41FA5}">
                      <a16:colId xmlns:a16="http://schemas.microsoft.com/office/drawing/2014/main" val="3100050577"/>
                    </a:ext>
                  </a:extLst>
                </a:gridCol>
                <a:gridCol w="1311717">
                  <a:extLst>
                    <a:ext uri="{9D8B030D-6E8A-4147-A177-3AD203B41FA5}">
                      <a16:colId xmlns:a16="http://schemas.microsoft.com/office/drawing/2014/main" val="290572012"/>
                    </a:ext>
                  </a:extLst>
                </a:gridCol>
                <a:gridCol w="1306251">
                  <a:extLst>
                    <a:ext uri="{9D8B030D-6E8A-4147-A177-3AD203B41FA5}">
                      <a16:colId xmlns:a16="http://schemas.microsoft.com/office/drawing/2014/main" val="1352641578"/>
                    </a:ext>
                  </a:extLst>
                </a:gridCol>
                <a:gridCol w="990009">
                  <a:extLst>
                    <a:ext uri="{9D8B030D-6E8A-4147-A177-3AD203B41FA5}">
                      <a16:colId xmlns:a16="http://schemas.microsoft.com/office/drawing/2014/main" val="2416352541"/>
                    </a:ext>
                  </a:extLst>
                </a:gridCol>
                <a:gridCol w="1306251">
                  <a:extLst>
                    <a:ext uri="{9D8B030D-6E8A-4147-A177-3AD203B41FA5}">
                      <a16:colId xmlns:a16="http://schemas.microsoft.com/office/drawing/2014/main" val="22642860"/>
                    </a:ext>
                  </a:extLst>
                </a:gridCol>
              </a:tblGrid>
              <a:tr h="217712">
                <a:tc>
                  <a:txBody>
                    <a:bodyPr/>
                    <a:lstStyle/>
                    <a:p>
                      <a:pPr algn="ctr" fontAlgn="ctr">
                        <a:spcBef>
                          <a:spcPts val="0"/>
                        </a:spcBef>
                        <a:spcAft>
                          <a:spcPts val="0"/>
                        </a:spcAft>
                      </a:pPr>
                      <a:r>
                        <a:rPr lang="tr-TR" sz="1300" b="0" u="none" strike="noStrike" dirty="0" err="1">
                          <a:solidFill>
                            <a:schemeClr val="bg1"/>
                          </a:solidFill>
                          <a:effectLst/>
                        </a:rPr>
                        <a:t>Variable</a:t>
                      </a:r>
                      <a:endParaRPr lang="tr-TR" sz="1300" b="0" i="0" u="none" strike="noStrike" dirty="0">
                        <a:solidFill>
                          <a:schemeClr val="bg1"/>
                        </a:solidFill>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err="1">
                          <a:solidFill>
                            <a:schemeClr val="bg1"/>
                          </a:solidFill>
                          <a:effectLst/>
                        </a:rPr>
                        <a:t>Mean</a:t>
                      </a:r>
                      <a:endParaRPr lang="tr-TR" sz="1300" b="0" i="0" u="none" strike="noStrike" dirty="0">
                        <a:solidFill>
                          <a:schemeClr val="bg1"/>
                        </a:solidFill>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err="1">
                          <a:solidFill>
                            <a:schemeClr val="bg1"/>
                          </a:solidFill>
                          <a:effectLst/>
                        </a:rPr>
                        <a:t>Median</a:t>
                      </a:r>
                      <a:endParaRPr lang="tr-TR" sz="1300" b="0" i="0" u="none" strike="noStrike" dirty="0">
                        <a:solidFill>
                          <a:schemeClr val="bg1"/>
                        </a:solidFill>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err="1">
                          <a:solidFill>
                            <a:schemeClr val="bg1"/>
                          </a:solidFill>
                          <a:effectLst/>
                        </a:rPr>
                        <a:t>Std</a:t>
                      </a:r>
                      <a:r>
                        <a:rPr lang="tr-TR" sz="1300" b="0" u="none" strike="noStrike" dirty="0">
                          <a:solidFill>
                            <a:schemeClr val="bg1"/>
                          </a:solidFill>
                          <a:effectLst/>
                        </a:rPr>
                        <a:t>.</a:t>
                      </a:r>
                      <a:endParaRPr lang="tr-TR" sz="1300" b="0" i="0" u="none" strike="noStrike" dirty="0">
                        <a:solidFill>
                          <a:schemeClr val="bg1"/>
                        </a:solidFill>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err="1">
                          <a:solidFill>
                            <a:schemeClr val="bg1"/>
                          </a:solidFill>
                          <a:effectLst/>
                        </a:rPr>
                        <a:t>Min</a:t>
                      </a:r>
                      <a:endParaRPr lang="tr-TR" sz="1300" b="0" i="0" u="none" strike="noStrike" dirty="0">
                        <a:solidFill>
                          <a:schemeClr val="bg1"/>
                        </a:solidFill>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err="1">
                          <a:solidFill>
                            <a:schemeClr val="bg1"/>
                          </a:solidFill>
                          <a:effectLst/>
                        </a:rPr>
                        <a:t>Max</a:t>
                      </a:r>
                      <a:endParaRPr lang="tr-TR" sz="1300" b="0" i="0" u="none" strike="noStrike" dirty="0">
                        <a:solidFill>
                          <a:schemeClr val="bg1"/>
                        </a:solidFill>
                        <a:effectLst/>
                        <a:latin typeface="Arial" panose="020B0604020202020204" pitchFamily="34" charset="0"/>
                      </a:endParaRPr>
                    </a:p>
                  </a:txBody>
                  <a:tcPr marL="4432" marR="4432" marT="4432" marB="0" anchor="ctr"/>
                </a:tc>
                <a:extLst>
                  <a:ext uri="{0D108BD9-81ED-4DB2-BD59-A6C34878D82A}">
                    <a16:rowId xmlns:a16="http://schemas.microsoft.com/office/drawing/2014/main" val="4172651165"/>
                  </a:ext>
                </a:extLst>
              </a:tr>
              <a:tr h="198787">
                <a:tc>
                  <a:txBody>
                    <a:bodyPr/>
                    <a:lstStyle/>
                    <a:p>
                      <a:pPr algn="ctr" fontAlgn="ctr">
                        <a:spcBef>
                          <a:spcPts val="0"/>
                        </a:spcBef>
                        <a:spcAft>
                          <a:spcPts val="0"/>
                        </a:spcAft>
                      </a:pPr>
                      <a:r>
                        <a:rPr lang="tr-TR" sz="1300" b="0" u="none" strike="noStrike" dirty="0" err="1">
                          <a:solidFill>
                            <a:srgbClr val="000000"/>
                          </a:solidFill>
                          <a:effectLst/>
                        </a:rPr>
                        <a:t>newToTeam</a:t>
                      </a:r>
                      <a:endParaRPr lang="tr-TR" sz="1300" b="0" i="0" u="none" strike="noStrike" dirty="0">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a:solidFill>
                            <a:srgbClr val="000000"/>
                          </a:solidFill>
                          <a:effectLst/>
                        </a:rPr>
                        <a:t>1</a:t>
                      </a:r>
                      <a:endParaRPr lang="tr-TR" sz="1300" b="0" i="0" u="none" strike="noStrike" dirty="0">
                        <a:effectLst/>
                        <a:latin typeface="Arial" panose="020B0604020202020204" pitchFamily="34" charset="0"/>
                      </a:endParaRPr>
                    </a:p>
                  </a:txBody>
                  <a:tcPr marL="4432" marR="4432" marT="4432" marB="0" anchor="ctr"/>
                </a:tc>
                <a:extLst>
                  <a:ext uri="{0D108BD9-81ED-4DB2-BD59-A6C34878D82A}">
                    <a16:rowId xmlns:a16="http://schemas.microsoft.com/office/drawing/2014/main" val="3842134088"/>
                  </a:ext>
                </a:extLst>
              </a:tr>
              <a:tr h="198787">
                <a:tc>
                  <a:txBody>
                    <a:bodyPr/>
                    <a:lstStyle/>
                    <a:p>
                      <a:pPr algn="ctr" fontAlgn="ctr">
                        <a:spcBef>
                          <a:spcPts val="0"/>
                        </a:spcBef>
                        <a:spcAft>
                          <a:spcPts val="0"/>
                        </a:spcAft>
                      </a:pPr>
                      <a:r>
                        <a:rPr lang="tr-TR" sz="1300" b="0" u="none" strike="noStrike">
                          <a:solidFill>
                            <a:srgbClr val="000000"/>
                          </a:solidFill>
                          <a:effectLst/>
                        </a:rPr>
                        <a:t>newToLeague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3698454882"/>
                  </a:ext>
                </a:extLst>
              </a:tr>
              <a:tr h="198787">
                <a:tc>
                  <a:txBody>
                    <a:bodyPr/>
                    <a:lstStyle/>
                    <a:p>
                      <a:pPr algn="ctr" fontAlgn="ctr">
                        <a:spcBef>
                          <a:spcPts val="0"/>
                        </a:spcBef>
                        <a:spcAft>
                          <a:spcPts val="0"/>
                        </a:spcAft>
                      </a:pPr>
                      <a:r>
                        <a:rPr lang="tr-TR" sz="1300" b="0" u="none" strike="noStrike" dirty="0" err="1">
                          <a:solidFill>
                            <a:srgbClr val="000000"/>
                          </a:solidFill>
                          <a:effectLst/>
                        </a:rPr>
                        <a:t>isForeign</a:t>
                      </a:r>
                      <a:endParaRPr lang="tr-TR" sz="1300" b="0" i="0" u="none" strike="noStrike" dirty="0">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1244697476"/>
                  </a:ext>
                </a:extLst>
              </a:tr>
              <a:tr h="198787">
                <a:tc>
                  <a:txBody>
                    <a:bodyPr/>
                    <a:lstStyle/>
                    <a:p>
                      <a:pPr algn="ctr" fontAlgn="ctr">
                        <a:spcBef>
                          <a:spcPts val="0"/>
                        </a:spcBef>
                        <a:spcAft>
                          <a:spcPts val="0"/>
                        </a:spcAft>
                      </a:pPr>
                      <a:r>
                        <a:rPr lang="tr-TR" sz="1300" b="0" u="none" strike="noStrike">
                          <a:solidFill>
                            <a:srgbClr val="000000"/>
                          </a:solidFill>
                          <a:effectLst/>
                        </a:rPr>
                        <a:t>firstStart</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14.05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11.42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39</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2282801530"/>
                  </a:ext>
                </a:extLst>
              </a:tr>
              <a:tr h="198787">
                <a:tc>
                  <a:txBody>
                    <a:bodyPr/>
                    <a:lstStyle/>
                    <a:p>
                      <a:pPr algn="ctr" fontAlgn="ctr">
                        <a:spcBef>
                          <a:spcPts val="0"/>
                        </a:spcBef>
                        <a:spcAft>
                          <a:spcPts val="0"/>
                        </a:spcAft>
                      </a:pPr>
                      <a:r>
                        <a:rPr lang="tr-TR" sz="1300" b="0" u="none" strike="noStrike" dirty="0" err="1">
                          <a:solidFill>
                            <a:srgbClr val="000000"/>
                          </a:solidFill>
                          <a:effectLst/>
                        </a:rPr>
                        <a:t>apps</a:t>
                      </a:r>
                      <a:endParaRPr lang="tr-TR" sz="1300" b="0" i="0" u="none" strike="noStrike" dirty="0">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19.17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19</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11.61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40</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953216536"/>
                  </a:ext>
                </a:extLst>
              </a:tr>
              <a:tr h="198787">
                <a:tc>
                  <a:txBody>
                    <a:bodyPr/>
                    <a:lstStyle/>
                    <a:p>
                      <a:pPr algn="ctr" fontAlgn="ctr">
                        <a:spcBef>
                          <a:spcPts val="0"/>
                        </a:spcBef>
                        <a:spcAft>
                          <a:spcPts val="0"/>
                        </a:spcAft>
                      </a:pPr>
                      <a:r>
                        <a:rPr lang="tr-TR" sz="1300" b="0" u="none" strike="noStrike">
                          <a:solidFill>
                            <a:srgbClr val="000000"/>
                          </a:solidFill>
                          <a:effectLst/>
                        </a:rPr>
                        <a:t>minsPlayed </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1259.64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1102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984.78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3424</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592154082"/>
                  </a:ext>
                </a:extLst>
              </a:tr>
              <a:tr h="198787">
                <a:tc>
                  <a:txBody>
                    <a:bodyPr/>
                    <a:lstStyle/>
                    <a:p>
                      <a:pPr algn="ctr" fontAlgn="ctr">
                        <a:spcBef>
                          <a:spcPts val="0"/>
                        </a:spcBef>
                        <a:spcAft>
                          <a:spcPts val="0"/>
                        </a:spcAft>
                      </a:pPr>
                      <a:r>
                        <a:rPr lang="tr-TR" sz="1300" b="0" u="none" strike="noStrike">
                          <a:solidFill>
                            <a:srgbClr val="000000"/>
                          </a:solidFill>
                          <a:effectLst/>
                        </a:rPr>
                        <a:t>goal</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1.68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2.91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22</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2153873864"/>
                  </a:ext>
                </a:extLst>
              </a:tr>
              <a:tr h="198787">
                <a:tc>
                  <a:txBody>
                    <a:bodyPr/>
                    <a:lstStyle/>
                    <a:p>
                      <a:pPr algn="ctr" fontAlgn="ctr">
                        <a:spcBef>
                          <a:spcPts val="0"/>
                        </a:spcBef>
                        <a:spcAft>
                          <a:spcPts val="0"/>
                        </a:spcAft>
                      </a:pPr>
                      <a:r>
                        <a:rPr lang="tr-TR" sz="1300" b="0" u="none" strike="noStrike">
                          <a:solidFill>
                            <a:srgbClr val="000000"/>
                          </a:solidFill>
                          <a:effectLst/>
                        </a:rPr>
                        <a:t>foulGivenPerGame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0.67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3.35</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608717118"/>
                  </a:ext>
                </a:extLst>
              </a:tr>
              <a:tr h="198787">
                <a:tc>
                  <a:txBody>
                    <a:bodyPr/>
                    <a:lstStyle/>
                    <a:p>
                      <a:pPr algn="ctr" fontAlgn="ctr">
                        <a:spcBef>
                          <a:spcPts val="0"/>
                        </a:spcBef>
                        <a:spcAft>
                          <a:spcPts val="0"/>
                        </a:spcAft>
                      </a:pPr>
                      <a:r>
                        <a:rPr lang="tr-TR" sz="1300" b="0" u="none" strike="noStrike">
                          <a:solidFill>
                            <a:srgbClr val="000000"/>
                          </a:solidFill>
                          <a:effectLst/>
                        </a:rPr>
                        <a:t>tacklePerGame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0.84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0.78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0.68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b">
                        <a:spcBef>
                          <a:spcPts val="0"/>
                        </a:spcBef>
                        <a:spcAft>
                          <a:spcPts val="0"/>
                        </a:spcAft>
                      </a:pPr>
                      <a:r>
                        <a:rPr lang="tr-TR" sz="1300" b="0" u="none" strike="noStrike">
                          <a:solidFill>
                            <a:srgbClr val="000000"/>
                          </a:solidFill>
                          <a:effectLst/>
                        </a:rPr>
                        <a:t>4</a:t>
                      </a:r>
                      <a:endParaRPr lang="tr-TR" sz="1300" b="0" i="0" u="none" strike="noStrike">
                        <a:effectLst/>
                        <a:latin typeface="Arial" panose="020B0604020202020204" pitchFamily="34" charset="0"/>
                      </a:endParaRPr>
                    </a:p>
                  </a:txBody>
                  <a:tcPr marL="4432" marR="4432" marT="4432" marB="0" anchor="b"/>
                </a:tc>
                <a:extLst>
                  <a:ext uri="{0D108BD9-81ED-4DB2-BD59-A6C34878D82A}">
                    <a16:rowId xmlns:a16="http://schemas.microsoft.com/office/drawing/2014/main" val="2386184026"/>
                  </a:ext>
                </a:extLst>
              </a:tr>
              <a:tr h="198787">
                <a:tc>
                  <a:txBody>
                    <a:bodyPr/>
                    <a:lstStyle/>
                    <a:p>
                      <a:pPr algn="ctr" fontAlgn="ctr">
                        <a:spcBef>
                          <a:spcPts val="0"/>
                        </a:spcBef>
                        <a:spcAft>
                          <a:spcPts val="0"/>
                        </a:spcAft>
                      </a:pPr>
                      <a:r>
                        <a:rPr lang="tr-TR" sz="1300" b="0" u="none" strike="noStrike">
                          <a:solidFill>
                            <a:srgbClr val="000000"/>
                          </a:solidFill>
                          <a:effectLst/>
                        </a:rPr>
                        <a:t>interceptionPerGame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0.68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0.63</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b">
                        <a:spcBef>
                          <a:spcPts val="0"/>
                        </a:spcBef>
                        <a:spcAft>
                          <a:spcPts val="0"/>
                        </a:spcAft>
                      </a:pPr>
                      <a:r>
                        <a:rPr lang="tr-TR" sz="1300" b="0" u="none" strike="noStrike">
                          <a:solidFill>
                            <a:srgbClr val="000000"/>
                          </a:solidFill>
                          <a:effectLst/>
                        </a:rPr>
                        <a:t>4</a:t>
                      </a:r>
                      <a:endParaRPr lang="tr-TR" sz="1300" b="0" i="0" u="none" strike="noStrike">
                        <a:effectLst/>
                        <a:latin typeface="Arial" panose="020B0604020202020204" pitchFamily="34" charset="0"/>
                      </a:endParaRPr>
                    </a:p>
                  </a:txBody>
                  <a:tcPr marL="4432" marR="4432" marT="4432" marB="0" anchor="b"/>
                </a:tc>
                <a:extLst>
                  <a:ext uri="{0D108BD9-81ED-4DB2-BD59-A6C34878D82A}">
                    <a16:rowId xmlns:a16="http://schemas.microsoft.com/office/drawing/2014/main" val="1314793238"/>
                  </a:ext>
                </a:extLst>
              </a:tr>
              <a:tr h="198787">
                <a:tc>
                  <a:txBody>
                    <a:bodyPr/>
                    <a:lstStyle/>
                    <a:p>
                      <a:pPr algn="ctr" fontAlgn="ctr">
                        <a:spcBef>
                          <a:spcPts val="0"/>
                        </a:spcBef>
                        <a:spcAft>
                          <a:spcPts val="0"/>
                        </a:spcAft>
                      </a:pPr>
                      <a:r>
                        <a:rPr lang="tr-TR" sz="1300" b="0" u="none" strike="noStrike">
                          <a:solidFill>
                            <a:srgbClr val="000000"/>
                          </a:solidFill>
                          <a:effectLst/>
                        </a:rPr>
                        <a:t>foulsPerGame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0.77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0.75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b">
                        <a:spcBef>
                          <a:spcPts val="0"/>
                        </a:spcBef>
                        <a:spcAft>
                          <a:spcPts val="0"/>
                        </a:spcAft>
                      </a:pPr>
                      <a:r>
                        <a:rPr lang="tr-TR" sz="1300" b="0" u="none" strike="noStrike" dirty="0">
                          <a:solidFill>
                            <a:srgbClr val="000000"/>
                          </a:solidFill>
                          <a:effectLst/>
                        </a:rPr>
                        <a:t>3</a:t>
                      </a:r>
                      <a:endParaRPr lang="tr-TR" sz="1300" b="0" i="0" u="none" strike="noStrike" dirty="0">
                        <a:effectLst/>
                        <a:latin typeface="Arial" panose="020B0604020202020204" pitchFamily="34" charset="0"/>
                      </a:endParaRPr>
                    </a:p>
                  </a:txBody>
                  <a:tcPr marL="4432" marR="4432" marT="4432" marB="0" anchor="b"/>
                </a:tc>
                <a:extLst>
                  <a:ext uri="{0D108BD9-81ED-4DB2-BD59-A6C34878D82A}">
                    <a16:rowId xmlns:a16="http://schemas.microsoft.com/office/drawing/2014/main" val="3766105545"/>
                  </a:ext>
                </a:extLst>
              </a:tr>
              <a:tr h="198787">
                <a:tc>
                  <a:txBody>
                    <a:bodyPr/>
                    <a:lstStyle/>
                    <a:p>
                      <a:pPr algn="ctr" fontAlgn="ctr">
                        <a:spcBef>
                          <a:spcPts val="0"/>
                        </a:spcBef>
                        <a:spcAft>
                          <a:spcPts val="0"/>
                        </a:spcAft>
                      </a:pPr>
                      <a:r>
                        <a:rPr lang="tr-TR" sz="1300" b="0" u="none" strike="noStrike">
                          <a:solidFill>
                            <a:srgbClr val="000000"/>
                          </a:solidFill>
                          <a:effectLst/>
                        </a:rPr>
                        <a:t>offsideWonPerGame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0.10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0.20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1.50</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4265419849"/>
                  </a:ext>
                </a:extLst>
              </a:tr>
              <a:tr h="198787">
                <a:tc>
                  <a:txBody>
                    <a:bodyPr/>
                    <a:lstStyle/>
                    <a:p>
                      <a:pPr algn="ctr" fontAlgn="ctr">
                        <a:spcBef>
                          <a:spcPts val="0"/>
                        </a:spcBef>
                        <a:spcAft>
                          <a:spcPts val="0"/>
                        </a:spcAft>
                      </a:pPr>
                      <a:r>
                        <a:rPr lang="tr-TR" sz="1300" b="0" u="none" strike="noStrike">
                          <a:solidFill>
                            <a:srgbClr val="000000"/>
                          </a:solidFill>
                          <a:effectLst/>
                        </a:rPr>
                        <a:t>wasDribbledPerGame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0.45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0.41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2.03</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2968652221"/>
                  </a:ext>
                </a:extLst>
              </a:tr>
              <a:tr h="198787">
                <a:tc>
                  <a:txBody>
                    <a:bodyPr/>
                    <a:lstStyle/>
                    <a:p>
                      <a:pPr algn="ctr" fontAlgn="ctr">
                        <a:spcBef>
                          <a:spcPts val="0"/>
                        </a:spcBef>
                        <a:spcAft>
                          <a:spcPts val="0"/>
                        </a:spcAft>
                      </a:pPr>
                      <a:r>
                        <a:rPr lang="tr-TR" sz="1300" b="0" u="none" strike="noStrike">
                          <a:solidFill>
                            <a:srgbClr val="000000"/>
                          </a:solidFill>
                          <a:effectLst/>
                        </a:rPr>
                        <a:t>outfielderBlockPerGame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0.15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0.06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0.22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1.30</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4236512824"/>
                  </a:ext>
                </a:extLst>
              </a:tr>
              <a:tr h="198787">
                <a:tc>
                  <a:txBody>
                    <a:bodyPr/>
                    <a:lstStyle/>
                    <a:p>
                      <a:pPr algn="ctr" fontAlgn="ctr">
                        <a:spcBef>
                          <a:spcPts val="0"/>
                        </a:spcBef>
                        <a:spcAft>
                          <a:spcPts val="0"/>
                        </a:spcAft>
                      </a:pPr>
                      <a:r>
                        <a:rPr lang="tr-TR" sz="1300" b="0" u="none" strike="noStrike">
                          <a:solidFill>
                            <a:srgbClr val="000000"/>
                          </a:solidFill>
                          <a:effectLst/>
                        </a:rPr>
                        <a:t>aerialWonPerGame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0.87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0.59</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0.88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5.67</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1056788864"/>
                  </a:ext>
                </a:extLst>
              </a:tr>
              <a:tr h="198787">
                <a:tc>
                  <a:txBody>
                    <a:bodyPr/>
                    <a:lstStyle/>
                    <a:p>
                      <a:pPr algn="ctr" fontAlgn="ctr">
                        <a:spcBef>
                          <a:spcPts val="0"/>
                        </a:spcBef>
                        <a:spcAft>
                          <a:spcPts val="0"/>
                        </a:spcAft>
                      </a:pPr>
                      <a:r>
                        <a:rPr lang="tr-TR" sz="1300" b="0" u="none" strike="noStrike">
                          <a:solidFill>
                            <a:srgbClr val="000000"/>
                          </a:solidFill>
                          <a:effectLst/>
                        </a:rPr>
                        <a:t>keyPassPerGame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0.46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0.36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0.45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2.87</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944063971"/>
                  </a:ext>
                </a:extLst>
              </a:tr>
              <a:tr h="198787">
                <a:tc>
                  <a:txBody>
                    <a:bodyPr/>
                    <a:lstStyle/>
                    <a:p>
                      <a:pPr algn="ctr" fontAlgn="ctr">
                        <a:spcBef>
                          <a:spcPts val="0"/>
                        </a:spcBef>
                        <a:spcAft>
                          <a:spcPts val="0"/>
                        </a:spcAft>
                      </a:pPr>
                      <a:r>
                        <a:rPr lang="tr-TR" sz="1300" b="0" u="none" strike="noStrike">
                          <a:solidFill>
                            <a:srgbClr val="000000"/>
                          </a:solidFill>
                          <a:effectLst/>
                        </a:rPr>
                        <a:t>dribbleWonPerGame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0.49</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0.37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3.93</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3852469378"/>
                  </a:ext>
                </a:extLst>
              </a:tr>
              <a:tr h="198787">
                <a:tc>
                  <a:txBody>
                    <a:bodyPr/>
                    <a:lstStyle/>
                    <a:p>
                      <a:pPr algn="ctr" fontAlgn="ctr">
                        <a:spcBef>
                          <a:spcPts val="0"/>
                        </a:spcBef>
                        <a:spcAft>
                          <a:spcPts val="0"/>
                        </a:spcAft>
                      </a:pPr>
                      <a:r>
                        <a:rPr lang="tr-TR" sz="1300" b="0" u="none" strike="noStrike">
                          <a:solidFill>
                            <a:srgbClr val="000000"/>
                          </a:solidFill>
                          <a:effectLst/>
                        </a:rPr>
                        <a:t>assistTotal</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1.11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1.84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17</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3198267436"/>
                  </a:ext>
                </a:extLst>
              </a:tr>
              <a:tr h="198787">
                <a:tc>
                  <a:txBody>
                    <a:bodyPr/>
                    <a:lstStyle/>
                    <a:p>
                      <a:pPr algn="ctr" fontAlgn="ctr">
                        <a:spcBef>
                          <a:spcPts val="0"/>
                        </a:spcBef>
                        <a:spcAft>
                          <a:spcPts val="0"/>
                        </a:spcAft>
                      </a:pPr>
                      <a:r>
                        <a:rPr lang="tr-TR" sz="1300" b="0" u="none" strike="noStrike">
                          <a:solidFill>
                            <a:srgbClr val="000000"/>
                          </a:solidFill>
                          <a:effectLst/>
                        </a:rPr>
                        <a:t>totalPassesPerGame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24.86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23.50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15.05</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76.97</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1563475727"/>
                  </a:ext>
                </a:extLst>
              </a:tr>
              <a:tr h="198787">
                <a:tc>
                  <a:txBody>
                    <a:bodyPr/>
                    <a:lstStyle/>
                    <a:p>
                      <a:pPr algn="ctr" fontAlgn="ctr">
                        <a:spcBef>
                          <a:spcPts val="0"/>
                        </a:spcBef>
                        <a:spcAft>
                          <a:spcPts val="0"/>
                        </a:spcAft>
                      </a:pPr>
                      <a:r>
                        <a:rPr lang="tr-TR" sz="1300" b="0" u="none" strike="noStrike">
                          <a:solidFill>
                            <a:srgbClr val="000000"/>
                          </a:solidFill>
                          <a:effectLst/>
                        </a:rPr>
                        <a:t>accurateCrossesPerGame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0.27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0.08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0.36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2.53</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3599639757"/>
                  </a:ext>
                </a:extLst>
              </a:tr>
              <a:tr h="198787">
                <a:tc>
                  <a:txBody>
                    <a:bodyPr/>
                    <a:lstStyle/>
                    <a:p>
                      <a:pPr algn="ctr" fontAlgn="ctr">
                        <a:spcBef>
                          <a:spcPts val="0"/>
                        </a:spcBef>
                        <a:spcAft>
                          <a:spcPts val="0"/>
                        </a:spcAft>
                      </a:pPr>
                      <a:r>
                        <a:rPr lang="tr-TR" sz="1300" b="0" u="none" strike="noStrike">
                          <a:solidFill>
                            <a:srgbClr val="000000"/>
                          </a:solidFill>
                          <a:effectLst/>
                        </a:rPr>
                        <a:t>accurateLongPassPerGame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1.77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1.14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1.88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b">
                        <a:spcBef>
                          <a:spcPts val="0"/>
                        </a:spcBef>
                        <a:spcAft>
                          <a:spcPts val="0"/>
                        </a:spcAft>
                      </a:pPr>
                      <a:r>
                        <a:rPr lang="tr-TR" sz="1300" b="0" u="none" strike="noStrike" dirty="0">
                          <a:solidFill>
                            <a:srgbClr val="000000"/>
                          </a:solidFill>
                          <a:effectLst/>
                        </a:rPr>
                        <a:t>12</a:t>
                      </a:r>
                      <a:endParaRPr lang="tr-TR" sz="1300" b="0" i="0" u="none" strike="noStrike" dirty="0">
                        <a:effectLst/>
                        <a:latin typeface="Arial" panose="020B0604020202020204" pitchFamily="34" charset="0"/>
                      </a:endParaRPr>
                    </a:p>
                  </a:txBody>
                  <a:tcPr marL="4432" marR="4432" marT="4432" marB="0" anchor="b"/>
                </a:tc>
                <a:extLst>
                  <a:ext uri="{0D108BD9-81ED-4DB2-BD59-A6C34878D82A}">
                    <a16:rowId xmlns:a16="http://schemas.microsoft.com/office/drawing/2014/main" val="3563528017"/>
                  </a:ext>
                </a:extLst>
              </a:tr>
              <a:tr h="198787">
                <a:tc>
                  <a:txBody>
                    <a:bodyPr/>
                    <a:lstStyle/>
                    <a:p>
                      <a:pPr algn="ctr" fontAlgn="ctr">
                        <a:spcBef>
                          <a:spcPts val="0"/>
                        </a:spcBef>
                        <a:spcAft>
                          <a:spcPts val="0"/>
                        </a:spcAft>
                      </a:pPr>
                      <a:r>
                        <a:rPr lang="tr-TR" sz="1300" b="0" u="none" strike="noStrike">
                          <a:solidFill>
                            <a:srgbClr val="000000"/>
                          </a:solidFill>
                          <a:effectLst/>
                        </a:rPr>
                        <a:t>accurateThroughBallPerGame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0.01</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0.03</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0.25</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350823645"/>
                  </a:ext>
                </a:extLst>
              </a:tr>
              <a:tr h="198787">
                <a:tc>
                  <a:txBody>
                    <a:bodyPr/>
                    <a:lstStyle/>
                    <a:p>
                      <a:pPr algn="ctr" fontAlgn="ctr">
                        <a:spcBef>
                          <a:spcPts val="0"/>
                        </a:spcBef>
                        <a:spcAft>
                          <a:spcPts val="0"/>
                        </a:spcAft>
                      </a:pPr>
                      <a:r>
                        <a:rPr lang="tr-TR" sz="1300" b="0" u="none" strike="noStrike">
                          <a:solidFill>
                            <a:srgbClr val="000000"/>
                          </a:solidFill>
                          <a:effectLst/>
                        </a:rPr>
                        <a:t>clearancePerGame </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0.98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0.56</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1.14</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a:solidFill>
                            <a:srgbClr val="000000"/>
                          </a:solidFill>
                          <a:effectLst/>
                        </a:rPr>
                        <a:t>0</a:t>
                      </a:r>
                      <a:endParaRPr lang="tr-TR" sz="1300" b="0" i="0" u="none" strike="noStrike" dirty="0">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6.04</a:t>
                      </a:r>
                      <a:endParaRPr lang="tr-TR" sz="1300" b="0" i="0" u="none" strike="noStrike">
                        <a:effectLst/>
                        <a:latin typeface="Arial" panose="020B0604020202020204" pitchFamily="34" charset="0"/>
                      </a:endParaRPr>
                    </a:p>
                  </a:txBody>
                  <a:tcPr marL="4432" marR="4432" marT="4432" marB="0" anchor="ctr"/>
                </a:tc>
                <a:extLst>
                  <a:ext uri="{0D108BD9-81ED-4DB2-BD59-A6C34878D82A}">
                    <a16:rowId xmlns:a16="http://schemas.microsoft.com/office/drawing/2014/main" val="1008018618"/>
                  </a:ext>
                </a:extLst>
              </a:tr>
              <a:tr h="198787">
                <a:tc>
                  <a:txBody>
                    <a:bodyPr/>
                    <a:lstStyle/>
                    <a:p>
                      <a:pPr algn="ctr" fontAlgn="ctr">
                        <a:spcBef>
                          <a:spcPts val="0"/>
                        </a:spcBef>
                        <a:spcAft>
                          <a:spcPts val="0"/>
                        </a:spcAft>
                      </a:pPr>
                      <a:r>
                        <a:rPr lang="tr-TR" sz="1300" b="0" u="none" strike="noStrike">
                          <a:solidFill>
                            <a:srgbClr val="000000"/>
                          </a:solidFill>
                          <a:effectLst/>
                        </a:rPr>
                        <a:t>offsideGivenPerGame</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0.10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 0.18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b">
                        <a:spcBef>
                          <a:spcPts val="0"/>
                        </a:spcBef>
                        <a:spcAft>
                          <a:spcPts val="0"/>
                        </a:spcAft>
                      </a:pPr>
                      <a:r>
                        <a:rPr lang="tr-TR" sz="1300" b="0" u="none" strike="noStrike">
                          <a:solidFill>
                            <a:srgbClr val="000000"/>
                          </a:solidFill>
                          <a:effectLst/>
                        </a:rPr>
                        <a:t>2</a:t>
                      </a:r>
                      <a:endParaRPr lang="tr-TR" sz="1300" b="0" i="0" u="none" strike="noStrike">
                        <a:effectLst/>
                        <a:latin typeface="Arial" panose="020B0604020202020204" pitchFamily="34" charset="0"/>
                      </a:endParaRPr>
                    </a:p>
                  </a:txBody>
                  <a:tcPr marL="4432" marR="4432" marT="4432" marB="0" anchor="b"/>
                </a:tc>
                <a:extLst>
                  <a:ext uri="{0D108BD9-81ED-4DB2-BD59-A6C34878D82A}">
                    <a16:rowId xmlns:a16="http://schemas.microsoft.com/office/drawing/2014/main" val="2467938397"/>
                  </a:ext>
                </a:extLst>
              </a:tr>
              <a:tr h="198787">
                <a:tc>
                  <a:txBody>
                    <a:bodyPr/>
                    <a:lstStyle/>
                    <a:p>
                      <a:pPr algn="ctr" fontAlgn="ctr">
                        <a:spcBef>
                          <a:spcPts val="0"/>
                        </a:spcBef>
                        <a:spcAft>
                          <a:spcPts val="0"/>
                        </a:spcAft>
                      </a:pPr>
                      <a:r>
                        <a:rPr lang="tr-TR" sz="1300" b="0" u="none" strike="noStrike" dirty="0" err="1">
                          <a:solidFill>
                            <a:srgbClr val="000000"/>
                          </a:solidFill>
                          <a:effectLst/>
                        </a:rPr>
                        <a:t>passSuccess</a:t>
                      </a:r>
                      <a:endParaRPr lang="tr-TR" sz="1300" b="0" i="0" u="none" strike="noStrike" dirty="0">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77.52</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80.27</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13.58</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a:solidFill>
                            <a:srgbClr val="000000"/>
                          </a:solidFill>
                          <a:effectLst/>
                        </a:rPr>
                        <a:t>0</a:t>
                      </a:r>
                      <a:endParaRPr lang="tr-TR" sz="1300" b="0" i="0" u="none" strike="noStrike">
                        <a:effectLst/>
                        <a:latin typeface="Arial" panose="020B0604020202020204" pitchFamily="34" charset="0"/>
                      </a:endParaRPr>
                    </a:p>
                  </a:txBody>
                  <a:tcPr marL="4432" marR="4432" marT="4432" marB="0" anchor="ctr"/>
                </a:tc>
                <a:tc>
                  <a:txBody>
                    <a:bodyPr/>
                    <a:lstStyle/>
                    <a:p>
                      <a:pPr algn="ctr" fontAlgn="ctr">
                        <a:spcBef>
                          <a:spcPts val="0"/>
                        </a:spcBef>
                        <a:spcAft>
                          <a:spcPts val="0"/>
                        </a:spcAft>
                      </a:pPr>
                      <a:r>
                        <a:rPr lang="tr-TR" sz="1300" b="0" u="none" strike="noStrike" dirty="0">
                          <a:solidFill>
                            <a:srgbClr val="000000"/>
                          </a:solidFill>
                          <a:effectLst/>
                        </a:rPr>
                        <a:t>100</a:t>
                      </a:r>
                      <a:endParaRPr lang="tr-TR" sz="1300" b="0" i="0" u="none" strike="noStrike" dirty="0">
                        <a:effectLst/>
                        <a:latin typeface="Arial" panose="020B0604020202020204" pitchFamily="34" charset="0"/>
                      </a:endParaRPr>
                    </a:p>
                  </a:txBody>
                  <a:tcPr marL="4432" marR="4432" marT="4432" marB="0" anchor="ctr"/>
                </a:tc>
                <a:extLst>
                  <a:ext uri="{0D108BD9-81ED-4DB2-BD59-A6C34878D82A}">
                    <a16:rowId xmlns:a16="http://schemas.microsoft.com/office/drawing/2014/main" val="3190421454"/>
                  </a:ext>
                </a:extLst>
              </a:tr>
            </a:tbl>
          </a:graphicData>
        </a:graphic>
      </p:graphicFrame>
      <p:pic>
        <p:nvPicPr>
          <p:cNvPr id="16" name="Picture 2" descr="Bakırçay Üniversitesi - Vikipedi">
            <a:extLst>
              <a:ext uri="{FF2B5EF4-FFF2-40B4-BE49-F238E27FC236}">
                <a16:creationId xmlns:a16="http://schemas.microsoft.com/office/drawing/2014/main" id="{F2CE41EC-EEFD-42EE-BB7C-9396A1B11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99" y="6073373"/>
            <a:ext cx="1115111" cy="7108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2E377E5-12FF-4D48-8DD0-D76A0593D2B8}"/>
              </a:ext>
            </a:extLst>
          </p:cNvPr>
          <p:cNvSpPr txBox="1"/>
          <p:nvPr/>
        </p:nvSpPr>
        <p:spPr>
          <a:xfrm>
            <a:off x="4564464" y="6530870"/>
            <a:ext cx="6094324" cy="261610"/>
          </a:xfrm>
          <a:prstGeom prst="rect">
            <a:avLst/>
          </a:prstGeom>
          <a:noFill/>
        </p:spPr>
        <p:txBody>
          <a:bodyPr wrap="square">
            <a:spAutoFit/>
          </a:bodyPr>
          <a:lstStyle/>
          <a:p>
            <a:r>
              <a:rPr lang="tr-TR" sz="1100" b="1" dirty="0" err="1">
                <a:latin typeface="Times New Roman" panose="02020603050405020304" pitchFamily="18" charset="0"/>
                <a:cs typeface="Times New Roman" panose="02020603050405020304" pitchFamily="18" charset="0"/>
              </a:rPr>
              <a:t>Table</a:t>
            </a:r>
            <a:r>
              <a:rPr lang="tr-TR" sz="1100" b="1" dirty="0">
                <a:latin typeface="Times New Roman" panose="02020603050405020304" pitchFamily="18" charset="0"/>
                <a:cs typeface="Times New Roman" panose="02020603050405020304" pitchFamily="18" charset="0"/>
              </a:rPr>
              <a:t> 4.  Statistical </a:t>
            </a:r>
            <a:r>
              <a:rPr lang="tr-TR" sz="1100" b="1" dirty="0" err="1">
                <a:latin typeface="Times New Roman" panose="02020603050405020304" pitchFamily="18" charset="0"/>
                <a:cs typeface="Times New Roman" panose="02020603050405020304" pitchFamily="18" charset="0"/>
              </a:rPr>
              <a:t>Feature</a:t>
            </a:r>
            <a:r>
              <a:rPr lang="tr-TR" sz="1100" b="1" dirty="0">
                <a:latin typeface="Times New Roman" panose="02020603050405020304" pitchFamily="18" charset="0"/>
                <a:cs typeface="Times New Roman" panose="02020603050405020304" pitchFamily="18" charset="0"/>
              </a:rPr>
              <a:t> </a:t>
            </a:r>
            <a:r>
              <a:rPr lang="tr-TR" sz="1100" b="1" dirty="0" err="1">
                <a:latin typeface="Times New Roman" panose="02020603050405020304" pitchFamily="18" charset="0"/>
                <a:cs typeface="Times New Roman" panose="02020603050405020304" pitchFamily="18" charset="0"/>
              </a:rPr>
              <a:t>Description</a:t>
            </a:r>
            <a:endParaRPr lang="tr-T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34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2213</Words>
  <Application>Microsoft Office PowerPoint</Application>
  <PresentationFormat>Widescreen</PresentationFormat>
  <Paragraphs>1096</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IZMIR BAKIRCAY UNIVERSITY  GRADUATE EDUCATION INSTITUTE  BUSINESS INTELLIGENCE AND DATA ANALYTICS NON-THESIS MASTER'S PROGRAM  GRADUATION PROJECT PRESENTATION  </vt:lpstr>
      <vt:lpstr>Content</vt:lpstr>
      <vt:lpstr>Business Understanding</vt:lpstr>
      <vt:lpstr>Project Aim</vt:lpstr>
      <vt:lpstr>Proposed Models</vt:lpstr>
      <vt:lpstr>Data Collection – Web Scrapping</vt:lpstr>
      <vt:lpstr>Data Description</vt:lpstr>
      <vt:lpstr>Data Description</vt:lpstr>
      <vt:lpstr>Data Description</vt:lpstr>
      <vt:lpstr>Data Preparation</vt:lpstr>
      <vt:lpstr>Data Preparation </vt:lpstr>
      <vt:lpstr>Data Preparation </vt:lpstr>
      <vt:lpstr>Model Building</vt:lpstr>
      <vt:lpstr>Results – Cluster Based Models</vt:lpstr>
      <vt:lpstr>Results – Position Based Models</vt:lpstr>
      <vt:lpstr>Conclusion</vt:lpstr>
      <vt:lpstr>Future Works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İZMİR BAKIRÇAY ÜNİVERSİTESİ  LİSANSÜSTÜ EĞİTİM ENSTİTÜSÜ  İŞ ZEKASI ve VERİ ANALİTİĞİ TEZSİZ YÜKSEK LİSANS PROGRAMI  DÖNEM PROJESİ SUNUMU  </dc:title>
  <dc:creator>Erkan ÇETİNYAMAÇ</dc:creator>
  <cp:lastModifiedBy>Erkan ÇETİNYAMAÇ</cp:lastModifiedBy>
  <cp:revision>21</cp:revision>
  <dcterms:created xsi:type="dcterms:W3CDTF">2022-01-26T19:05:08Z</dcterms:created>
  <dcterms:modified xsi:type="dcterms:W3CDTF">2022-01-28T16:13:40Z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