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70" r:id="rId6"/>
    <p:sldId id="269" r:id="rId7"/>
    <p:sldId id="271" r:id="rId8"/>
    <p:sldId id="268" r:id="rId9"/>
    <p:sldId id="264" r:id="rId10"/>
    <p:sldId id="265" r:id="rId11"/>
    <p:sldId id="266" r:id="rId12"/>
    <p:sldId id="272" r:id="rId13"/>
    <p:sldId id="267" r:id="rId14"/>
    <p:sldId id="275" r:id="rId15"/>
    <p:sldId id="262" r:id="rId16"/>
    <p:sldId id="263" r:id="rId17"/>
    <p:sldId id="260" r:id="rId18"/>
    <p:sldId id="27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8D5C0-9760-43F4-AA84-2D0C2630540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33F9D62-6B95-458B-A8AB-18C7ED3A7D5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581F576-677D-4913-BA1D-D531A5C87C1E}"/>
              </a:ext>
            </a:extLst>
          </p:cNvPr>
          <p:cNvSpPr>
            <a:spLocks noGrp="1"/>
          </p:cNvSpPr>
          <p:nvPr>
            <p:ph type="dt" sz="half" idx="10"/>
          </p:nvPr>
        </p:nvSpPr>
        <p:spPr/>
        <p:txBody>
          <a:bodyPr/>
          <a:lstStyle/>
          <a:p>
            <a:fld id="{EF576C0C-5F0C-42B2-9452-331A33A2B9BD}" type="datetimeFigureOut">
              <a:rPr lang="en-US" smtClean="0"/>
              <a:t>6/15/2021</a:t>
            </a:fld>
            <a:endParaRPr lang="en-US"/>
          </a:p>
        </p:txBody>
      </p:sp>
      <p:sp>
        <p:nvSpPr>
          <p:cNvPr id="5" name="Footer Placeholder 4">
            <a:extLst>
              <a:ext uri="{FF2B5EF4-FFF2-40B4-BE49-F238E27FC236}">
                <a16:creationId xmlns:a16="http://schemas.microsoft.com/office/drawing/2014/main" id="{2C1E1EE4-E230-4CDC-8170-CBDA1121658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30C2699-9E2C-4013-988C-DC1CEB917465}"/>
              </a:ext>
            </a:extLst>
          </p:cNvPr>
          <p:cNvSpPr>
            <a:spLocks noGrp="1"/>
          </p:cNvSpPr>
          <p:nvPr>
            <p:ph type="sldNum" sz="quarter" idx="12"/>
          </p:nvPr>
        </p:nvSpPr>
        <p:spPr/>
        <p:txBody>
          <a:bodyPr/>
          <a:lstStyle/>
          <a:p>
            <a:fld id="{5AF9B6E7-BC8E-425F-90EC-CD3B05DEA35B}" type="slidenum">
              <a:rPr lang="en-US" smtClean="0"/>
              <a:t>‹#›</a:t>
            </a:fld>
            <a:endParaRPr lang="en-US"/>
          </a:p>
        </p:txBody>
      </p:sp>
    </p:spTree>
    <p:extLst>
      <p:ext uri="{BB962C8B-B14F-4D97-AF65-F5344CB8AC3E}">
        <p14:creationId xmlns:p14="http://schemas.microsoft.com/office/powerpoint/2010/main" val="380833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E980C8-9144-4E76-A7F9-12E43C67A46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C7FBB15-74AD-4267-BD2C-42F67CD50EF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471C95-ABB8-4745-8A4D-3D9103439DD0}"/>
              </a:ext>
            </a:extLst>
          </p:cNvPr>
          <p:cNvSpPr>
            <a:spLocks noGrp="1"/>
          </p:cNvSpPr>
          <p:nvPr>
            <p:ph type="dt" sz="half" idx="10"/>
          </p:nvPr>
        </p:nvSpPr>
        <p:spPr/>
        <p:txBody>
          <a:bodyPr/>
          <a:lstStyle/>
          <a:p>
            <a:fld id="{EF576C0C-5F0C-42B2-9452-331A33A2B9BD}" type="datetimeFigureOut">
              <a:rPr lang="en-US" smtClean="0"/>
              <a:t>6/15/2021</a:t>
            </a:fld>
            <a:endParaRPr lang="en-US"/>
          </a:p>
        </p:txBody>
      </p:sp>
      <p:sp>
        <p:nvSpPr>
          <p:cNvPr id="5" name="Footer Placeholder 4">
            <a:extLst>
              <a:ext uri="{FF2B5EF4-FFF2-40B4-BE49-F238E27FC236}">
                <a16:creationId xmlns:a16="http://schemas.microsoft.com/office/drawing/2014/main" id="{A8E9B021-EF2B-4616-885C-B9929AC3C2E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CCE3BA-4516-40A9-AF3E-C518C75C8578}"/>
              </a:ext>
            </a:extLst>
          </p:cNvPr>
          <p:cNvSpPr>
            <a:spLocks noGrp="1"/>
          </p:cNvSpPr>
          <p:nvPr>
            <p:ph type="sldNum" sz="quarter" idx="12"/>
          </p:nvPr>
        </p:nvSpPr>
        <p:spPr/>
        <p:txBody>
          <a:bodyPr/>
          <a:lstStyle/>
          <a:p>
            <a:fld id="{5AF9B6E7-BC8E-425F-90EC-CD3B05DEA35B}" type="slidenum">
              <a:rPr lang="en-US" smtClean="0"/>
              <a:t>‹#›</a:t>
            </a:fld>
            <a:endParaRPr lang="en-US"/>
          </a:p>
        </p:txBody>
      </p:sp>
    </p:spTree>
    <p:extLst>
      <p:ext uri="{BB962C8B-B14F-4D97-AF65-F5344CB8AC3E}">
        <p14:creationId xmlns:p14="http://schemas.microsoft.com/office/powerpoint/2010/main" val="10186983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7417FA2-C319-4B92-8A57-AB4A7358797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969E6C6-0BFF-4FB9-BC6C-BEB443A1D92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1B0BC4-9675-4F3C-B7E4-5D925E5647AC}"/>
              </a:ext>
            </a:extLst>
          </p:cNvPr>
          <p:cNvSpPr>
            <a:spLocks noGrp="1"/>
          </p:cNvSpPr>
          <p:nvPr>
            <p:ph type="dt" sz="half" idx="10"/>
          </p:nvPr>
        </p:nvSpPr>
        <p:spPr/>
        <p:txBody>
          <a:bodyPr/>
          <a:lstStyle/>
          <a:p>
            <a:fld id="{EF576C0C-5F0C-42B2-9452-331A33A2B9BD}" type="datetimeFigureOut">
              <a:rPr lang="en-US" smtClean="0"/>
              <a:t>6/15/2021</a:t>
            </a:fld>
            <a:endParaRPr lang="en-US"/>
          </a:p>
        </p:txBody>
      </p:sp>
      <p:sp>
        <p:nvSpPr>
          <p:cNvPr id="5" name="Footer Placeholder 4">
            <a:extLst>
              <a:ext uri="{FF2B5EF4-FFF2-40B4-BE49-F238E27FC236}">
                <a16:creationId xmlns:a16="http://schemas.microsoft.com/office/drawing/2014/main" id="{BAF35401-1A8C-41FF-8046-191A626A79F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80958CE-59A5-4FAE-B643-21FC97F59780}"/>
              </a:ext>
            </a:extLst>
          </p:cNvPr>
          <p:cNvSpPr>
            <a:spLocks noGrp="1"/>
          </p:cNvSpPr>
          <p:nvPr>
            <p:ph type="sldNum" sz="quarter" idx="12"/>
          </p:nvPr>
        </p:nvSpPr>
        <p:spPr/>
        <p:txBody>
          <a:bodyPr/>
          <a:lstStyle/>
          <a:p>
            <a:fld id="{5AF9B6E7-BC8E-425F-90EC-CD3B05DEA35B}" type="slidenum">
              <a:rPr lang="en-US" smtClean="0"/>
              <a:t>‹#›</a:t>
            </a:fld>
            <a:endParaRPr lang="en-US"/>
          </a:p>
        </p:txBody>
      </p:sp>
    </p:spTree>
    <p:extLst>
      <p:ext uri="{BB962C8B-B14F-4D97-AF65-F5344CB8AC3E}">
        <p14:creationId xmlns:p14="http://schemas.microsoft.com/office/powerpoint/2010/main" val="32539791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02FBFA-7717-4A72-9B8C-38FCE98329B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39C6571-BD1D-43A6-8DA1-6ABFB1ABB5A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F864922-840C-4B9B-97EC-1B374248104A}"/>
              </a:ext>
            </a:extLst>
          </p:cNvPr>
          <p:cNvSpPr>
            <a:spLocks noGrp="1"/>
          </p:cNvSpPr>
          <p:nvPr>
            <p:ph type="dt" sz="half" idx="10"/>
          </p:nvPr>
        </p:nvSpPr>
        <p:spPr/>
        <p:txBody>
          <a:bodyPr/>
          <a:lstStyle/>
          <a:p>
            <a:fld id="{EF576C0C-5F0C-42B2-9452-331A33A2B9BD}" type="datetimeFigureOut">
              <a:rPr lang="en-US" smtClean="0"/>
              <a:t>6/15/2021</a:t>
            </a:fld>
            <a:endParaRPr lang="en-US"/>
          </a:p>
        </p:txBody>
      </p:sp>
      <p:sp>
        <p:nvSpPr>
          <p:cNvPr id="5" name="Footer Placeholder 4">
            <a:extLst>
              <a:ext uri="{FF2B5EF4-FFF2-40B4-BE49-F238E27FC236}">
                <a16:creationId xmlns:a16="http://schemas.microsoft.com/office/drawing/2014/main" id="{5EBA911C-E6C6-466D-89EB-F1691B286BE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88B818D-996E-4598-8D67-58DB700DA06E}"/>
              </a:ext>
            </a:extLst>
          </p:cNvPr>
          <p:cNvSpPr>
            <a:spLocks noGrp="1"/>
          </p:cNvSpPr>
          <p:nvPr>
            <p:ph type="sldNum" sz="quarter" idx="12"/>
          </p:nvPr>
        </p:nvSpPr>
        <p:spPr/>
        <p:txBody>
          <a:bodyPr/>
          <a:lstStyle/>
          <a:p>
            <a:fld id="{5AF9B6E7-BC8E-425F-90EC-CD3B05DEA35B}" type="slidenum">
              <a:rPr lang="en-US" smtClean="0"/>
              <a:t>‹#›</a:t>
            </a:fld>
            <a:endParaRPr lang="en-US"/>
          </a:p>
        </p:txBody>
      </p:sp>
    </p:spTree>
    <p:extLst>
      <p:ext uri="{BB962C8B-B14F-4D97-AF65-F5344CB8AC3E}">
        <p14:creationId xmlns:p14="http://schemas.microsoft.com/office/powerpoint/2010/main" val="10028225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72DEA-B283-41F9-A139-202A5267BBE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C4E10B1-D883-4FC3-BC14-1EA2F1AED1F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6E55D3A-43C6-46E6-A5D6-7A237186B12F}"/>
              </a:ext>
            </a:extLst>
          </p:cNvPr>
          <p:cNvSpPr>
            <a:spLocks noGrp="1"/>
          </p:cNvSpPr>
          <p:nvPr>
            <p:ph type="dt" sz="half" idx="10"/>
          </p:nvPr>
        </p:nvSpPr>
        <p:spPr/>
        <p:txBody>
          <a:bodyPr/>
          <a:lstStyle/>
          <a:p>
            <a:fld id="{EF576C0C-5F0C-42B2-9452-331A33A2B9BD}" type="datetimeFigureOut">
              <a:rPr lang="en-US" smtClean="0"/>
              <a:t>6/15/2021</a:t>
            </a:fld>
            <a:endParaRPr lang="en-US"/>
          </a:p>
        </p:txBody>
      </p:sp>
      <p:sp>
        <p:nvSpPr>
          <p:cNvPr id="5" name="Footer Placeholder 4">
            <a:extLst>
              <a:ext uri="{FF2B5EF4-FFF2-40B4-BE49-F238E27FC236}">
                <a16:creationId xmlns:a16="http://schemas.microsoft.com/office/drawing/2014/main" id="{79D2AE45-A4E4-46EF-B172-8CA358307B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7A87BD-881D-44E0-96D2-01B16902AAC1}"/>
              </a:ext>
            </a:extLst>
          </p:cNvPr>
          <p:cNvSpPr>
            <a:spLocks noGrp="1"/>
          </p:cNvSpPr>
          <p:nvPr>
            <p:ph type="sldNum" sz="quarter" idx="12"/>
          </p:nvPr>
        </p:nvSpPr>
        <p:spPr/>
        <p:txBody>
          <a:bodyPr/>
          <a:lstStyle/>
          <a:p>
            <a:fld id="{5AF9B6E7-BC8E-425F-90EC-CD3B05DEA35B}" type="slidenum">
              <a:rPr lang="en-US" smtClean="0"/>
              <a:t>‹#›</a:t>
            </a:fld>
            <a:endParaRPr lang="en-US"/>
          </a:p>
        </p:txBody>
      </p:sp>
    </p:spTree>
    <p:extLst>
      <p:ext uri="{BB962C8B-B14F-4D97-AF65-F5344CB8AC3E}">
        <p14:creationId xmlns:p14="http://schemas.microsoft.com/office/powerpoint/2010/main" val="24790993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785604-6EF1-4B97-9201-B53A17F478C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F9326E2-870C-4CDD-B89F-947FBB4DB43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4880A51-F870-4145-833D-12B9234CA3C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80DC93D-D7D0-4864-8E33-FC727D96F2F5}"/>
              </a:ext>
            </a:extLst>
          </p:cNvPr>
          <p:cNvSpPr>
            <a:spLocks noGrp="1"/>
          </p:cNvSpPr>
          <p:nvPr>
            <p:ph type="dt" sz="half" idx="10"/>
          </p:nvPr>
        </p:nvSpPr>
        <p:spPr/>
        <p:txBody>
          <a:bodyPr/>
          <a:lstStyle/>
          <a:p>
            <a:fld id="{EF576C0C-5F0C-42B2-9452-331A33A2B9BD}" type="datetimeFigureOut">
              <a:rPr lang="en-US" smtClean="0"/>
              <a:t>6/15/2021</a:t>
            </a:fld>
            <a:endParaRPr lang="en-US"/>
          </a:p>
        </p:txBody>
      </p:sp>
      <p:sp>
        <p:nvSpPr>
          <p:cNvPr id="6" name="Footer Placeholder 5">
            <a:extLst>
              <a:ext uri="{FF2B5EF4-FFF2-40B4-BE49-F238E27FC236}">
                <a16:creationId xmlns:a16="http://schemas.microsoft.com/office/drawing/2014/main" id="{123D7712-38C8-4D9A-BF41-6CD2012902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0DFC026-1034-4B3F-9D44-9E350D48E53A}"/>
              </a:ext>
            </a:extLst>
          </p:cNvPr>
          <p:cNvSpPr>
            <a:spLocks noGrp="1"/>
          </p:cNvSpPr>
          <p:nvPr>
            <p:ph type="sldNum" sz="quarter" idx="12"/>
          </p:nvPr>
        </p:nvSpPr>
        <p:spPr/>
        <p:txBody>
          <a:bodyPr/>
          <a:lstStyle/>
          <a:p>
            <a:fld id="{5AF9B6E7-BC8E-425F-90EC-CD3B05DEA35B}" type="slidenum">
              <a:rPr lang="en-US" smtClean="0"/>
              <a:t>‹#›</a:t>
            </a:fld>
            <a:endParaRPr lang="en-US"/>
          </a:p>
        </p:txBody>
      </p:sp>
    </p:spTree>
    <p:extLst>
      <p:ext uri="{BB962C8B-B14F-4D97-AF65-F5344CB8AC3E}">
        <p14:creationId xmlns:p14="http://schemas.microsoft.com/office/powerpoint/2010/main" val="26129953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7A451-1E29-407E-81E2-C0E4283342A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303DB98-43B2-4FD8-847C-B7E693871F7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F717652-3B5B-4A73-A4A6-52561C5BB54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B80C0FD-CBEB-4A67-B1EA-D90015B9B96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8069BB5-E75E-4EE9-B92F-EE997354697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616C878-BFF4-4975-BB47-6A87E7CDB851}"/>
              </a:ext>
            </a:extLst>
          </p:cNvPr>
          <p:cNvSpPr>
            <a:spLocks noGrp="1"/>
          </p:cNvSpPr>
          <p:nvPr>
            <p:ph type="dt" sz="half" idx="10"/>
          </p:nvPr>
        </p:nvSpPr>
        <p:spPr/>
        <p:txBody>
          <a:bodyPr/>
          <a:lstStyle/>
          <a:p>
            <a:fld id="{EF576C0C-5F0C-42B2-9452-331A33A2B9BD}" type="datetimeFigureOut">
              <a:rPr lang="en-US" smtClean="0"/>
              <a:t>6/15/2021</a:t>
            </a:fld>
            <a:endParaRPr lang="en-US"/>
          </a:p>
        </p:txBody>
      </p:sp>
      <p:sp>
        <p:nvSpPr>
          <p:cNvPr id="8" name="Footer Placeholder 7">
            <a:extLst>
              <a:ext uri="{FF2B5EF4-FFF2-40B4-BE49-F238E27FC236}">
                <a16:creationId xmlns:a16="http://schemas.microsoft.com/office/drawing/2014/main" id="{D3F38510-27B9-437F-AE20-3C32ACD8467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4C33E4A-DDC2-4B6A-AE45-E95C42079807}"/>
              </a:ext>
            </a:extLst>
          </p:cNvPr>
          <p:cNvSpPr>
            <a:spLocks noGrp="1"/>
          </p:cNvSpPr>
          <p:nvPr>
            <p:ph type="sldNum" sz="quarter" idx="12"/>
          </p:nvPr>
        </p:nvSpPr>
        <p:spPr/>
        <p:txBody>
          <a:bodyPr/>
          <a:lstStyle/>
          <a:p>
            <a:fld id="{5AF9B6E7-BC8E-425F-90EC-CD3B05DEA35B}" type="slidenum">
              <a:rPr lang="en-US" smtClean="0"/>
              <a:t>‹#›</a:t>
            </a:fld>
            <a:endParaRPr lang="en-US"/>
          </a:p>
        </p:txBody>
      </p:sp>
    </p:spTree>
    <p:extLst>
      <p:ext uri="{BB962C8B-B14F-4D97-AF65-F5344CB8AC3E}">
        <p14:creationId xmlns:p14="http://schemas.microsoft.com/office/powerpoint/2010/main" val="9737258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67A04F-3404-4BC8-AE67-F1AA4A41845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6198C61-61C4-4C45-A734-735B97488794}"/>
              </a:ext>
            </a:extLst>
          </p:cNvPr>
          <p:cNvSpPr>
            <a:spLocks noGrp="1"/>
          </p:cNvSpPr>
          <p:nvPr>
            <p:ph type="dt" sz="half" idx="10"/>
          </p:nvPr>
        </p:nvSpPr>
        <p:spPr/>
        <p:txBody>
          <a:bodyPr/>
          <a:lstStyle/>
          <a:p>
            <a:fld id="{EF576C0C-5F0C-42B2-9452-331A33A2B9BD}" type="datetimeFigureOut">
              <a:rPr lang="en-US" smtClean="0"/>
              <a:t>6/15/2021</a:t>
            </a:fld>
            <a:endParaRPr lang="en-US"/>
          </a:p>
        </p:txBody>
      </p:sp>
      <p:sp>
        <p:nvSpPr>
          <p:cNvPr id="4" name="Footer Placeholder 3">
            <a:extLst>
              <a:ext uri="{FF2B5EF4-FFF2-40B4-BE49-F238E27FC236}">
                <a16:creationId xmlns:a16="http://schemas.microsoft.com/office/drawing/2014/main" id="{DBADC975-3E31-4F3F-930F-DF4EBE092DC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FC94E14-2AA2-4BBE-8843-BB02FDDC986D}"/>
              </a:ext>
            </a:extLst>
          </p:cNvPr>
          <p:cNvSpPr>
            <a:spLocks noGrp="1"/>
          </p:cNvSpPr>
          <p:nvPr>
            <p:ph type="sldNum" sz="quarter" idx="12"/>
          </p:nvPr>
        </p:nvSpPr>
        <p:spPr/>
        <p:txBody>
          <a:bodyPr/>
          <a:lstStyle/>
          <a:p>
            <a:fld id="{5AF9B6E7-BC8E-425F-90EC-CD3B05DEA35B}" type="slidenum">
              <a:rPr lang="en-US" smtClean="0"/>
              <a:t>‹#›</a:t>
            </a:fld>
            <a:endParaRPr lang="en-US"/>
          </a:p>
        </p:txBody>
      </p:sp>
    </p:spTree>
    <p:extLst>
      <p:ext uri="{BB962C8B-B14F-4D97-AF65-F5344CB8AC3E}">
        <p14:creationId xmlns:p14="http://schemas.microsoft.com/office/powerpoint/2010/main" val="4407476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626A86A-1401-45E7-9D19-DE423A495A29}"/>
              </a:ext>
            </a:extLst>
          </p:cNvPr>
          <p:cNvSpPr>
            <a:spLocks noGrp="1"/>
          </p:cNvSpPr>
          <p:nvPr>
            <p:ph type="dt" sz="half" idx="10"/>
          </p:nvPr>
        </p:nvSpPr>
        <p:spPr/>
        <p:txBody>
          <a:bodyPr/>
          <a:lstStyle/>
          <a:p>
            <a:fld id="{EF576C0C-5F0C-42B2-9452-331A33A2B9BD}" type="datetimeFigureOut">
              <a:rPr lang="en-US" smtClean="0"/>
              <a:t>6/15/2021</a:t>
            </a:fld>
            <a:endParaRPr lang="en-US"/>
          </a:p>
        </p:txBody>
      </p:sp>
      <p:sp>
        <p:nvSpPr>
          <p:cNvPr id="3" name="Footer Placeholder 2">
            <a:extLst>
              <a:ext uri="{FF2B5EF4-FFF2-40B4-BE49-F238E27FC236}">
                <a16:creationId xmlns:a16="http://schemas.microsoft.com/office/drawing/2014/main" id="{1006B6D1-A3B8-40FC-AE95-C2BE07A192B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A4C7A87-DFFF-4759-A062-44EE26FB2E68}"/>
              </a:ext>
            </a:extLst>
          </p:cNvPr>
          <p:cNvSpPr>
            <a:spLocks noGrp="1"/>
          </p:cNvSpPr>
          <p:nvPr>
            <p:ph type="sldNum" sz="quarter" idx="12"/>
          </p:nvPr>
        </p:nvSpPr>
        <p:spPr/>
        <p:txBody>
          <a:bodyPr/>
          <a:lstStyle/>
          <a:p>
            <a:fld id="{5AF9B6E7-BC8E-425F-90EC-CD3B05DEA35B}" type="slidenum">
              <a:rPr lang="en-US" smtClean="0"/>
              <a:t>‹#›</a:t>
            </a:fld>
            <a:endParaRPr lang="en-US"/>
          </a:p>
        </p:txBody>
      </p:sp>
    </p:spTree>
    <p:extLst>
      <p:ext uri="{BB962C8B-B14F-4D97-AF65-F5344CB8AC3E}">
        <p14:creationId xmlns:p14="http://schemas.microsoft.com/office/powerpoint/2010/main" val="42874570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18718B-7287-4687-AF50-032E2DB6066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FDD3B12-978F-46CF-8E62-D4EC2261914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61E7B05-42C7-4DF6-81AD-224D6E3ADFA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4350075-77D6-4F30-853F-BC5A33707F24}"/>
              </a:ext>
            </a:extLst>
          </p:cNvPr>
          <p:cNvSpPr>
            <a:spLocks noGrp="1"/>
          </p:cNvSpPr>
          <p:nvPr>
            <p:ph type="dt" sz="half" idx="10"/>
          </p:nvPr>
        </p:nvSpPr>
        <p:spPr/>
        <p:txBody>
          <a:bodyPr/>
          <a:lstStyle/>
          <a:p>
            <a:fld id="{EF576C0C-5F0C-42B2-9452-331A33A2B9BD}" type="datetimeFigureOut">
              <a:rPr lang="en-US" smtClean="0"/>
              <a:t>6/15/2021</a:t>
            </a:fld>
            <a:endParaRPr lang="en-US"/>
          </a:p>
        </p:txBody>
      </p:sp>
      <p:sp>
        <p:nvSpPr>
          <p:cNvPr id="6" name="Footer Placeholder 5">
            <a:extLst>
              <a:ext uri="{FF2B5EF4-FFF2-40B4-BE49-F238E27FC236}">
                <a16:creationId xmlns:a16="http://schemas.microsoft.com/office/drawing/2014/main" id="{D630CEB3-E4A0-4223-BAEF-BCDA3E9BC5E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B11ED11-D66B-46C9-804E-928494B77805}"/>
              </a:ext>
            </a:extLst>
          </p:cNvPr>
          <p:cNvSpPr>
            <a:spLocks noGrp="1"/>
          </p:cNvSpPr>
          <p:nvPr>
            <p:ph type="sldNum" sz="quarter" idx="12"/>
          </p:nvPr>
        </p:nvSpPr>
        <p:spPr/>
        <p:txBody>
          <a:bodyPr/>
          <a:lstStyle/>
          <a:p>
            <a:fld id="{5AF9B6E7-BC8E-425F-90EC-CD3B05DEA35B}" type="slidenum">
              <a:rPr lang="en-US" smtClean="0"/>
              <a:t>‹#›</a:t>
            </a:fld>
            <a:endParaRPr lang="en-US"/>
          </a:p>
        </p:txBody>
      </p:sp>
    </p:spTree>
    <p:extLst>
      <p:ext uri="{BB962C8B-B14F-4D97-AF65-F5344CB8AC3E}">
        <p14:creationId xmlns:p14="http://schemas.microsoft.com/office/powerpoint/2010/main" val="36802061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A07ABE-3329-45D0-9BB8-4C279208CC1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39C76E2-20E1-4AE5-8B8E-72DD808DAD9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1579996-D3FB-4944-866C-09E0F51E4BB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C6F41E0-F5AE-42B7-92B3-98FA28BF3E5D}"/>
              </a:ext>
            </a:extLst>
          </p:cNvPr>
          <p:cNvSpPr>
            <a:spLocks noGrp="1"/>
          </p:cNvSpPr>
          <p:nvPr>
            <p:ph type="dt" sz="half" idx="10"/>
          </p:nvPr>
        </p:nvSpPr>
        <p:spPr/>
        <p:txBody>
          <a:bodyPr/>
          <a:lstStyle/>
          <a:p>
            <a:fld id="{EF576C0C-5F0C-42B2-9452-331A33A2B9BD}" type="datetimeFigureOut">
              <a:rPr lang="en-US" smtClean="0"/>
              <a:t>6/15/2021</a:t>
            </a:fld>
            <a:endParaRPr lang="en-US"/>
          </a:p>
        </p:txBody>
      </p:sp>
      <p:sp>
        <p:nvSpPr>
          <p:cNvPr id="6" name="Footer Placeholder 5">
            <a:extLst>
              <a:ext uri="{FF2B5EF4-FFF2-40B4-BE49-F238E27FC236}">
                <a16:creationId xmlns:a16="http://schemas.microsoft.com/office/drawing/2014/main" id="{C1DA7C5C-D28C-47E9-B2C3-84B547C106A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6CFF128-8D4D-4396-9F86-C1CA6355EA07}"/>
              </a:ext>
            </a:extLst>
          </p:cNvPr>
          <p:cNvSpPr>
            <a:spLocks noGrp="1"/>
          </p:cNvSpPr>
          <p:nvPr>
            <p:ph type="sldNum" sz="quarter" idx="12"/>
          </p:nvPr>
        </p:nvSpPr>
        <p:spPr/>
        <p:txBody>
          <a:bodyPr/>
          <a:lstStyle/>
          <a:p>
            <a:fld id="{5AF9B6E7-BC8E-425F-90EC-CD3B05DEA35B}" type="slidenum">
              <a:rPr lang="en-US" smtClean="0"/>
              <a:t>‹#›</a:t>
            </a:fld>
            <a:endParaRPr lang="en-US"/>
          </a:p>
        </p:txBody>
      </p:sp>
    </p:spTree>
    <p:extLst>
      <p:ext uri="{BB962C8B-B14F-4D97-AF65-F5344CB8AC3E}">
        <p14:creationId xmlns:p14="http://schemas.microsoft.com/office/powerpoint/2010/main" val="21809648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494D8F1-6E89-4D79-BE98-DFFF4BBF625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0A09A36-D5DE-4B69-BE75-7E3958E2826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042D139-E352-4294-B114-7258056C1E0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F576C0C-5F0C-42B2-9452-331A33A2B9BD}" type="datetimeFigureOut">
              <a:rPr lang="en-US" smtClean="0"/>
              <a:t>6/15/2021</a:t>
            </a:fld>
            <a:endParaRPr lang="en-US"/>
          </a:p>
        </p:txBody>
      </p:sp>
      <p:sp>
        <p:nvSpPr>
          <p:cNvPr id="5" name="Footer Placeholder 4">
            <a:extLst>
              <a:ext uri="{FF2B5EF4-FFF2-40B4-BE49-F238E27FC236}">
                <a16:creationId xmlns:a16="http://schemas.microsoft.com/office/drawing/2014/main" id="{66FDB623-8D23-4353-8491-8B9C1B02435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AF8F57E-799E-43D4-999F-D5ED56E946D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AF9B6E7-BC8E-425F-90EC-CD3B05DEA35B}" type="slidenum">
              <a:rPr lang="en-US" smtClean="0"/>
              <a:t>‹#›</a:t>
            </a:fld>
            <a:endParaRPr lang="en-US"/>
          </a:p>
        </p:txBody>
      </p:sp>
    </p:spTree>
    <p:extLst>
      <p:ext uri="{BB962C8B-B14F-4D97-AF65-F5344CB8AC3E}">
        <p14:creationId xmlns:p14="http://schemas.microsoft.com/office/powerpoint/2010/main" val="7171994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İzmir Bakırçay Üniversitesi – İzmir Üniversiteleri Platformu">
            <a:extLst>
              <a:ext uri="{FF2B5EF4-FFF2-40B4-BE49-F238E27FC236}">
                <a16:creationId xmlns:a16="http://schemas.microsoft.com/office/drawing/2014/main" id="{74CBB639-FEE4-4D0B-AE63-7408E548CC36}"/>
              </a:ext>
            </a:extLst>
          </p:cNvPr>
          <p:cNvPicPr>
            <a:picLocks noChangeAspect="1" noChangeArrowheads="1"/>
          </p:cNvPicPr>
          <p:nvPr/>
        </p:nvPicPr>
        <p:blipFill rotWithShape="1">
          <a:blip r:embed="rId2">
            <a:alphaModFix/>
            <a:extLst>
              <a:ext uri="{28A0092B-C50C-407E-A947-70E740481C1C}">
                <a14:useLocalDpi xmlns:a14="http://schemas.microsoft.com/office/drawing/2010/main" val="0"/>
              </a:ext>
            </a:extLst>
          </a:blip>
          <a:srcRect t="5531" b="6234"/>
          <a:stretch/>
        </p:blipFill>
        <p:spPr bwMode="auto">
          <a:xfrm>
            <a:off x="20" y="9535"/>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71" name="Rectangle 70">
            <a:extLst>
              <a:ext uri="{FF2B5EF4-FFF2-40B4-BE49-F238E27FC236}">
                <a16:creationId xmlns:a16="http://schemas.microsoft.com/office/drawing/2014/main" id="{D38A241E-0395-41E5-8607-BAA2799A43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1" y="4892040"/>
            <a:ext cx="12191999" cy="1965960"/>
          </a:xfrm>
          <a:prstGeom prst="rect">
            <a:avLst/>
          </a:prstGeom>
          <a:solidFill>
            <a:schemeClr val="bg1">
              <a:alpha val="72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CC0A3BB-22F3-4A5F-93D6-98022F26746C}"/>
              </a:ext>
            </a:extLst>
          </p:cNvPr>
          <p:cNvSpPr>
            <a:spLocks noGrp="1"/>
          </p:cNvSpPr>
          <p:nvPr>
            <p:ph type="ctrTitle"/>
          </p:nvPr>
        </p:nvSpPr>
        <p:spPr>
          <a:xfrm>
            <a:off x="969264" y="5154168"/>
            <a:ext cx="6973204" cy="1261872"/>
          </a:xfrm>
        </p:spPr>
        <p:txBody>
          <a:bodyPr anchor="ctr">
            <a:normAutofit fontScale="90000"/>
          </a:bodyPr>
          <a:lstStyle/>
          <a:p>
            <a:r>
              <a:rPr lang="tr-TR" sz="2700" dirty="0">
                <a:solidFill>
                  <a:schemeClr val="tx1">
                    <a:lumMod val="85000"/>
                    <a:lumOff val="15000"/>
                  </a:schemeClr>
                </a:solidFill>
                <a:latin typeface="+mn-lt"/>
              </a:rPr>
              <a:t>IZV504 - Uygulamalı Karar Modelleri </a:t>
            </a:r>
            <a:br>
              <a:rPr lang="tr-TR" sz="2700" dirty="0">
                <a:solidFill>
                  <a:schemeClr val="tx1">
                    <a:lumMod val="85000"/>
                    <a:lumOff val="15000"/>
                  </a:schemeClr>
                </a:solidFill>
                <a:latin typeface="+mn-lt"/>
              </a:rPr>
            </a:br>
            <a:r>
              <a:rPr lang="tr-TR" sz="2700" dirty="0">
                <a:solidFill>
                  <a:schemeClr val="tx1">
                    <a:lumMod val="85000"/>
                    <a:lumOff val="15000"/>
                  </a:schemeClr>
                </a:solidFill>
                <a:latin typeface="+mn-lt"/>
              </a:rPr>
              <a:t>Tabu Arama (Tabu </a:t>
            </a:r>
            <a:r>
              <a:rPr lang="tr-TR" sz="2700" dirty="0" err="1">
                <a:solidFill>
                  <a:schemeClr val="tx1">
                    <a:lumMod val="85000"/>
                    <a:lumOff val="15000"/>
                  </a:schemeClr>
                </a:solidFill>
                <a:latin typeface="+mn-lt"/>
              </a:rPr>
              <a:t>Search</a:t>
            </a:r>
            <a:r>
              <a:rPr lang="tr-TR" sz="2700" dirty="0">
                <a:solidFill>
                  <a:schemeClr val="tx1">
                    <a:lumMod val="85000"/>
                    <a:lumOff val="15000"/>
                  </a:schemeClr>
                </a:solidFill>
                <a:latin typeface="+mn-lt"/>
              </a:rPr>
              <a:t>) Algoritması</a:t>
            </a:r>
            <a:br>
              <a:rPr lang="tr-TR" sz="2700" dirty="0">
                <a:solidFill>
                  <a:schemeClr val="tx1">
                    <a:lumMod val="85000"/>
                    <a:lumOff val="15000"/>
                  </a:schemeClr>
                </a:solidFill>
                <a:latin typeface="+mn-lt"/>
              </a:rPr>
            </a:br>
            <a:r>
              <a:rPr lang="tr-TR" sz="2700" dirty="0">
                <a:solidFill>
                  <a:schemeClr val="tx1">
                    <a:lumMod val="85000"/>
                    <a:lumOff val="15000"/>
                  </a:schemeClr>
                </a:solidFill>
                <a:latin typeface="+mn-lt"/>
              </a:rPr>
              <a:t>Sunumu</a:t>
            </a:r>
            <a:br>
              <a:rPr lang="tr-TR" sz="2700" dirty="0">
                <a:solidFill>
                  <a:schemeClr val="tx1">
                    <a:lumMod val="85000"/>
                    <a:lumOff val="15000"/>
                  </a:schemeClr>
                </a:solidFill>
                <a:latin typeface="+mn-lt"/>
              </a:rPr>
            </a:br>
            <a:r>
              <a:rPr lang="tr-TR" sz="2700" dirty="0">
                <a:solidFill>
                  <a:schemeClr val="tx1">
                    <a:lumMod val="85000"/>
                    <a:lumOff val="15000"/>
                  </a:schemeClr>
                </a:solidFill>
                <a:latin typeface="+mn-lt"/>
              </a:rPr>
              <a:t>Prof. Dr. Abdulkadir Hızıroğlu</a:t>
            </a:r>
            <a:br>
              <a:rPr lang="en-US" sz="3400" dirty="0">
                <a:solidFill>
                  <a:schemeClr val="tx1">
                    <a:lumMod val="85000"/>
                    <a:lumOff val="15000"/>
                  </a:schemeClr>
                </a:solidFill>
              </a:rPr>
            </a:br>
            <a:endParaRPr lang="en-US" sz="3400" dirty="0">
              <a:solidFill>
                <a:schemeClr val="tx1">
                  <a:lumMod val="85000"/>
                  <a:lumOff val="15000"/>
                </a:schemeClr>
              </a:solidFill>
            </a:endParaRPr>
          </a:p>
        </p:txBody>
      </p:sp>
      <p:sp>
        <p:nvSpPr>
          <p:cNvPr id="3" name="Subtitle 2">
            <a:extLst>
              <a:ext uri="{FF2B5EF4-FFF2-40B4-BE49-F238E27FC236}">
                <a16:creationId xmlns:a16="http://schemas.microsoft.com/office/drawing/2014/main" id="{CC13C555-D81F-45CA-8145-541343C56584}"/>
              </a:ext>
            </a:extLst>
          </p:cNvPr>
          <p:cNvSpPr>
            <a:spLocks noGrp="1"/>
          </p:cNvSpPr>
          <p:nvPr>
            <p:ph type="subTitle" idx="1"/>
          </p:nvPr>
        </p:nvSpPr>
        <p:spPr>
          <a:xfrm>
            <a:off x="8458200" y="5058918"/>
            <a:ext cx="3162295" cy="1261871"/>
          </a:xfrm>
        </p:spPr>
        <p:txBody>
          <a:bodyPr anchor="ctr">
            <a:normAutofit/>
          </a:bodyPr>
          <a:lstStyle/>
          <a:p>
            <a:r>
              <a:rPr lang="tr-TR" sz="2800" dirty="0">
                <a:solidFill>
                  <a:schemeClr val="tx2"/>
                </a:solidFill>
              </a:rPr>
              <a:t>Hazırlayan</a:t>
            </a:r>
          </a:p>
          <a:p>
            <a:r>
              <a:rPr lang="tr-TR" sz="2800" dirty="0">
                <a:solidFill>
                  <a:schemeClr val="tx2"/>
                </a:solidFill>
              </a:rPr>
              <a:t>Erkan Çetinyamaç</a:t>
            </a:r>
            <a:endParaRPr lang="en-US" sz="2800" dirty="0">
              <a:solidFill>
                <a:schemeClr val="tx2"/>
              </a:solidFill>
            </a:endParaRPr>
          </a:p>
        </p:txBody>
      </p:sp>
      <p:cxnSp>
        <p:nvCxnSpPr>
          <p:cNvPr id="73" name="Straight Connector 72">
            <a:extLst>
              <a:ext uri="{FF2B5EF4-FFF2-40B4-BE49-F238E27FC236}">
                <a16:creationId xmlns:a16="http://schemas.microsoft.com/office/drawing/2014/main" id="{CE352288-84AD-4CA8-BCD5-76C29D34E1D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138160" y="5325066"/>
            <a:ext cx="0" cy="9144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pic>
        <p:nvPicPr>
          <p:cNvPr id="72" name="Resim 22">
            <a:extLst>
              <a:ext uri="{FF2B5EF4-FFF2-40B4-BE49-F238E27FC236}">
                <a16:creationId xmlns:a16="http://schemas.microsoft.com/office/drawing/2014/main" id="{88930DAB-024E-40F3-BA2C-8BF178354509}"/>
              </a:ext>
            </a:extLst>
          </p:cNvPr>
          <p:cNvPicPr>
            <a:picLocks noChangeAspect="1"/>
          </p:cNvPicPr>
          <p:nvPr/>
        </p:nvPicPr>
        <p:blipFill>
          <a:blip r:embed="rId3"/>
          <a:stretch>
            <a:fillRect/>
          </a:stretch>
        </p:blipFill>
        <p:spPr>
          <a:xfrm>
            <a:off x="11121728" y="85725"/>
            <a:ext cx="955972" cy="955972"/>
          </a:xfrm>
          <a:prstGeom prst="rect">
            <a:avLst/>
          </a:prstGeom>
        </p:spPr>
      </p:pic>
    </p:spTree>
    <p:extLst>
      <p:ext uri="{BB962C8B-B14F-4D97-AF65-F5344CB8AC3E}">
        <p14:creationId xmlns:p14="http://schemas.microsoft.com/office/powerpoint/2010/main" val="2138349010"/>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9EF2EF0-9EEC-47D1-AAC3-9D6FB62D4834}"/>
              </a:ext>
            </a:extLst>
          </p:cNvPr>
          <p:cNvSpPr>
            <a:spLocks noGrp="1"/>
          </p:cNvSpPr>
          <p:nvPr>
            <p:ph type="title"/>
          </p:nvPr>
        </p:nvSpPr>
        <p:spPr>
          <a:xfrm>
            <a:off x="838200" y="346075"/>
            <a:ext cx="10515600" cy="1325563"/>
          </a:xfrm>
        </p:spPr>
        <p:txBody>
          <a:bodyPr>
            <a:normAutofit/>
          </a:bodyPr>
          <a:lstStyle/>
          <a:p>
            <a:pPr algn="ctr"/>
            <a:r>
              <a:rPr lang="tr-TR" sz="4600" dirty="0"/>
              <a:t>Tabu Arama Algoritmasının Parametreleri</a:t>
            </a:r>
            <a:endParaRPr lang="en-US" sz="4600" dirty="0"/>
          </a:p>
        </p:txBody>
      </p:sp>
      <p:sp>
        <p:nvSpPr>
          <p:cNvPr id="11"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0D4ED82-3FEA-4073-8F1A-9E2B3C322ABC}"/>
              </a:ext>
            </a:extLst>
          </p:cNvPr>
          <p:cNvSpPr>
            <a:spLocks noGrp="1"/>
          </p:cNvSpPr>
          <p:nvPr>
            <p:ph idx="1"/>
          </p:nvPr>
        </p:nvSpPr>
        <p:spPr>
          <a:xfrm>
            <a:off x="838200" y="1929384"/>
            <a:ext cx="10515600" cy="4251960"/>
          </a:xfrm>
        </p:spPr>
        <p:txBody>
          <a:bodyPr>
            <a:normAutofit/>
          </a:bodyPr>
          <a:lstStyle/>
          <a:p>
            <a:r>
              <a:rPr lang="tr-TR" sz="2400" b="0" i="0" dirty="0">
                <a:effectLst/>
              </a:rPr>
              <a:t>Yerel arama prosedürü </a:t>
            </a:r>
          </a:p>
          <a:p>
            <a:r>
              <a:rPr lang="tr-TR" sz="2400" dirty="0" err="1"/>
              <a:t>Neighborhood</a:t>
            </a:r>
            <a:r>
              <a:rPr lang="tr-TR" sz="2400" dirty="0"/>
              <a:t> (</a:t>
            </a:r>
            <a:r>
              <a:rPr lang="tr-TR" sz="2400" b="0" i="0" dirty="0">
                <a:effectLst/>
              </a:rPr>
              <a:t>komşuluk) yapısı </a:t>
            </a:r>
          </a:p>
          <a:p>
            <a:r>
              <a:rPr lang="tr-TR" sz="2400" b="0" i="0" dirty="0" err="1">
                <a:effectLst/>
              </a:rPr>
              <a:t>Aspirasyon</a:t>
            </a:r>
            <a:r>
              <a:rPr lang="tr-TR" sz="2400" b="0" i="0" dirty="0">
                <a:effectLst/>
              </a:rPr>
              <a:t> koşulları </a:t>
            </a:r>
          </a:p>
          <a:p>
            <a:r>
              <a:rPr lang="tr-TR" sz="2400" b="0" i="0" dirty="0">
                <a:effectLst/>
              </a:rPr>
              <a:t>Tabu hareketlerinin formu </a:t>
            </a:r>
          </a:p>
          <a:p>
            <a:r>
              <a:rPr lang="tr-TR" sz="2400" b="0" i="0" dirty="0">
                <a:effectLst/>
              </a:rPr>
              <a:t>Bir tabu hareketinin eklenmesi</a:t>
            </a:r>
          </a:p>
          <a:p>
            <a:r>
              <a:rPr lang="tr-TR" sz="2400" b="0" i="0" dirty="0">
                <a:effectLst/>
              </a:rPr>
              <a:t>Tabu listesinin maksimum boyutu </a:t>
            </a:r>
          </a:p>
          <a:p>
            <a:r>
              <a:rPr lang="tr-TR" sz="2400" b="0" i="0" dirty="0">
                <a:effectLst/>
              </a:rPr>
              <a:t>Durdurma kuralı </a:t>
            </a:r>
            <a:endParaRPr lang="en-US" sz="2400" dirty="0"/>
          </a:p>
        </p:txBody>
      </p:sp>
      <p:pic>
        <p:nvPicPr>
          <p:cNvPr id="4" name="Resim 22" descr="Logo, company name&#10;&#10;Description automatically generated">
            <a:extLst>
              <a:ext uri="{FF2B5EF4-FFF2-40B4-BE49-F238E27FC236}">
                <a16:creationId xmlns:a16="http://schemas.microsoft.com/office/drawing/2014/main" id="{862BAA35-491A-4CE6-A83E-6FE92776FC37}"/>
              </a:ext>
            </a:extLst>
          </p:cNvPr>
          <p:cNvPicPr>
            <a:picLocks noChangeAspect="1"/>
          </p:cNvPicPr>
          <p:nvPr/>
        </p:nvPicPr>
        <p:blipFill>
          <a:blip r:embed="rId2"/>
          <a:stretch>
            <a:fillRect/>
          </a:stretch>
        </p:blipFill>
        <p:spPr>
          <a:xfrm>
            <a:off x="11121728" y="85725"/>
            <a:ext cx="955972" cy="955972"/>
          </a:xfrm>
          <a:prstGeom prst="rect">
            <a:avLst/>
          </a:prstGeom>
        </p:spPr>
      </p:pic>
    </p:spTree>
    <p:extLst>
      <p:ext uri="{BB962C8B-B14F-4D97-AF65-F5344CB8AC3E}">
        <p14:creationId xmlns:p14="http://schemas.microsoft.com/office/powerpoint/2010/main" val="40414364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5DCB5928-DC7D-4612-9922-441966E156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4" name="Freeform: Shape 33">
            <a:extLst>
              <a:ext uri="{FF2B5EF4-FFF2-40B4-BE49-F238E27FC236}">
                <a16:creationId xmlns:a16="http://schemas.microsoft.com/office/drawing/2014/main" id="{682C1161-1736-45EC-99B7-33F3CAE9D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59047" cy="6858000"/>
          </a:xfrm>
          <a:custGeom>
            <a:avLst/>
            <a:gdLst>
              <a:gd name="connsiteX0" fmla="*/ 0 w 4959047"/>
              <a:gd name="connsiteY0" fmla="*/ 0 h 6858000"/>
              <a:gd name="connsiteX1" fmla="*/ 4110127 w 4959047"/>
              <a:gd name="connsiteY1" fmla="*/ 0 h 6858000"/>
              <a:gd name="connsiteX2" fmla="*/ 4179024 w 4959047"/>
              <a:gd name="connsiteY2" fmla="*/ 123368 h 6858000"/>
              <a:gd name="connsiteX3" fmla="*/ 4959047 w 4959047"/>
              <a:gd name="connsiteY3" fmla="*/ 3429000 h 6858000"/>
              <a:gd name="connsiteX4" fmla="*/ 4179024 w 4959047"/>
              <a:gd name="connsiteY4" fmla="*/ 6734633 h 6858000"/>
              <a:gd name="connsiteX5" fmla="*/ 4110127 w 4959047"/>
              <a:gd name="connsiteY5" fmla="*/ 6858000 h 6858000"/>
              <a:gd name="connsiteX6" fmla="*/ 0 w 495904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59047" h="6858000">
                <a:moveTo>
                  <a:pt x="0" y="0"/>
                </a:moveTo>
                <a:lnTo>
                  <a:pt x="4110127" y="0"/>
                </a:lnTo>
                <a:lnTo>
                  <a:pt x="4179024" y="123368"/>
                </a:lnTo>
                <a:cubicBezTo>
                  <a:pt x="4668929" y="1045156"/>
                  <a:pt x="4959047" y="2189404"/>
                  <a:pt x="4959047" y="3429000"/>
                </a:cubicBezTo>
                <a:cubicBezTo>
                  <a:pt x="4959047" y="4668597"/>
                  <a:pt x="4668929" y="5812845"/>
                  <a:pt x="4179024" y="6734633"/>
                </a:cubicBezTo>
                <a:lnTo>
                  <a:pt x="4110127" y="6858000"/>
                </a:lnTo>
                <a:lnTo>
                  <a:pt x="0" y="6858000"/>
                </a:lnTo>
                <a:close/>
              </a:path>
            </a:pathLst>
          </a:custGeom>
          <a:ln w="9525">
            <a:solidFill>
              <a:srgbClr val="E6E6E6"/>
            </a:solidFill>
          </a:ln>
          <a:effectLst>
            <a:outerShdw blurRad="762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6" name="Freeform: Shape 35">
            <a:extLst>
              <a:ext uri="{FF2B5EF4-FFF2-40B4-BE49-F238E27FC236}">
                <a16:creationId xmlns:a16="http://schemas.microsoft.com/office/drawing/2014/main" id="{84D4DDB8-B68F-45B0-9F62-C4279996F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48887" cy="6858000"/>
          </a:xfrm>
          <a:custGeom>
            <a:avLst/>
            <a:gdLst>
              <a:gd name="connsiteX0" fmla="*/ 0 w 4948887"/>
              <a:gd name="connsiteY0" fmla="*/ 0 h 6858000"/>
              <a:gd name="connsiteX1" fmla="*/ 4099967 w 4948887"/>
              <a:gd name="connsiteY1" fmla="*/ 0 h 6858000"/>
              <a:gd name="connsiteX2" fmla="*/ 4168864 w 4948887"/>
              <a:gd name="connsiteY2" fmla="*/ 123368 h 6858000"/>
              <a:gd name="connsiteX3" fmla="*/ 4948887 w 4948887"/>
              <a:gd name="connsiteY3" fmla="*/ 3429000 h 6858000"/>
              <a:gd name="connsiteX4" fmla="*/ 4168864 w 4948887"/>
              <a:gd name="connsiteY4" fmla="*/ 6734633 h 6858000"/>
              <a:gd name="connsiteX5" fmla="*/ 4099967 w 4948887"/>
              <a:gd name="connsiteY5" fmla="*/ 6858000 h 6858000"/>
              <a:gd name="connsiteX6" fmla="*/ 0 w 494888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8887" h="6858000">
                <a:moveTo>
                  <a:pt x="0" y="0"/>
                </a:moveTo>
                <a:lnTo>
                  <a:pt x="4099967" y="0"/>
                </a:lnTo>
                <a:lnTo>
                  <a:pt x="4168864" y="123368"/>
                </a:lnTo>
                <a:cubicBezTo>
                  <a:pt x="4658769" y="1045156"/>
                  <a:pt x="4948887" y="2189404"/>
                  <a:pt x="4948887" y="3429000"/>
                </a:cubicBezTo>
                <a:cubicBezTo>
                  <a:pt x="4948887" y="4668597"/>
                  <a:pt x="4658769" y="5812845"/>
                  <a:pt x="4168864" y="6734633"/>
                </a:cubicBezTo>
                <a:lnTo>
                  <a:pt x="4099967"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9BFDFF3-E49A-48E7-A105-4A5C30D53BB6}"/>
              </a:ext>
            </a:extLst>
          </p:cNvPr>
          <p:cNvSpPr>
            <a:spLocks noGrp="1"/>
          </p:cNvSpPr>
          <p:nvPr>
            <p:ph type="title"/>
          </p:nvPr>
        </p:nvSpPr>
        <p:spPr>
          <a:xfrm>
            <a:off x="477981" y="1122363"/>
            <a:ext cx="4023360" cy="3204134"/>
          </a:xfrm>
        </p:spPr>
        <p:txBody>
          <a:bodyPr vert="horz" lIns="91440" tIns="45720" rIns="91440" bIns="45720" rtlCol="0" anchor="b">
            <a:normAutofit/>
          </a:bodyPr>
          <a:lstStyle/>
          <a:p>
            <a:pPr algn="ctr"/>
            <a:r>
              <a:rPr lang="en-US" sz="4800" kern="1200" dirty="0">
                <a:solidFill>
                  <a:schemeClr val="tx1"/>
                </a:solidFill>
                <a:latin typeface="+mj-lt"/>
                <a:ea typeface="+mj-ea"/>
                <a:cs typeface="+mj-cs"/>
              </a:rPr>
              <a:t> Tabu </a:t>
            </a:r>
            <a:r>
              <a:rPr lang="en-US" sz="4800" kern="1200" dirty="0" err="1">
                <a:solidFill>
                  <a:schemeClr val="tx1"/>
                </a:solidFill>
                <a:latin typeface="+mj-lt"/>
                <a:ea typeface="+mj-ea"/>
                <a:cs typeface="+mj-cs"/>
              </a:rPr>
              <a:t>Arama</a:t>
            </a:r>
            <a:r>
              <a:rPr lang="en-US" sz="4800" kern="1200" dirty="0">
                <a:solidFill>
                  <a:schemeClr val="tx1"/>
                </a:solidFill>
                <a:latin typeface="+mj-lt"/>
                <a:ea typeface="+mj-ea"/>
                <a:cs typeface="+mj-cs"/>
              </a:rPr>
              <a:t> </a:t>
            </a:r>
            <a:r>
              <a:rPr lang="en-US" sz="4800" kern="1200" dirty="0" err="1">
                <a:solidFill>
                  <a:schemeClr val="tx1"/>
                </a:solidFill>
                <a:latin typeface="+mj-lt"/>
                <a:ea typeface="+mj-ea"/>
                <a:cs typeface="+mj-cs"/>
              </a:rPr>
              <a:t>Algoritması</a:t>
            </a:r>
            <a:r>
              <a:rPr lang="en-US" sz="4800" kern="1200" dirty="0">
                <a:solidFill>
                  <a:schemeClr val="tx1"/>
                </a:solidFill>
                <a:latin typeface="+mj-lt"/>
                <a:ea typeface="+mj-ea"/>
                <a:cs typeface="+mj-cs"/>
              </a:rPr>
              <a:t> Pseudocode</a:t>
            </a:r>
          </a:p>
        </p:txBody>
      </p:sp>
      <p:sp>
        <p:nvSpPr>
          <p:cNvPr id="38" name="Rectangle 37">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40" name="Rectangle 39">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4" name="Picture 13" descr="Text&#10;&#10;Description automatically generated">
            <a:extLst>
              <a:ext uri="{FF2B5EF4-FFF2-40B4-BE49-F238E27FC236}">
                <a16:creationId xmlns:a16="http://schemas.microsoft.com/office/drawing/2014/main" id="{E1B2D57B-0203-47BA-9FF4-B5F3A079BAD4}"/>
              </a:ext>
            </a:extLst>
          </p:cNvPr>
          <p:cNvPicPr>
            <a:picLocks noChangeAspect="1"/>
          </p:cNvPicPr>
          <p:nvPr/>
        </p:nvPicPr>
        <p:blipFill>
          <a:blip r:embed="rId2"/>
          <a:stretch>
            <a:fillRect/>
          </a:stretch>
        </p:blipFill>
        <p:spPr>
          <a:xfrm>
            <a:off x="6007011" y="625684"/>
            <a:ext cx="5223525" cy="5455380"/>
          </a:xfrm>
          <a:prstGeom prst="rect">
            <a:avLst/>
          </a:prstGeom>
        </p:spPr>
      </p:pic>
      <p:pic>
        <p:nvPicPr>
          <p:cNvPr id="4" name="Resim 22" descr="Logo, company name&#10;&#10;Description automatically generated">
            <a:extLst>
              <a:ext uri="{FF2B5EF4-FFF2-40B4-BE49-F238E27FC236}">
                <a16:creationId xmlns:a16="http://schemas.microsoft.com/office/drawing/2014/main" id="{5103B4D3-D535-45EF-B74A-D06DBE767CF0}"/>
              </a:ext>
            </a:extLst>
          </p:cNvPr>
          <p:cNvPicPr>
            <a:picLocks noChangeAspect="1"/>
          </p:cNvPicPr>
          <p:nvPr/>
        </p:nvPicPr>
        <p:blipFill>
          <a:blip r:embed="rId3"/>
          <a:stretch>
            <a:fillRect/>
          </a:stretch>
        </p:blipFill>
        <p:spPr>
          <a:xfrm>
            <a:off x="11121728" y="85725"/>
            <a:ext cx="955972" cy="955972"/>
          </a:xfrm>
          <a:prstGeom prst="rect">
            <a:avLst/>
          </a:prstGeom>
        </p:spPr>
      </p:pic>
    </p:spTree>
    <p:extLst>
      <p:ext uri="{BB962C8B-B14F-4D97-AF65-F5344CB8AC3E}">
        <p14:creationId xmlns:p14="http://schemas.microsoft.com/office/powerpoint/2010/main" val="8943207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Slide Number Placeholder 5">
            <a:extLst>
              <a:ext uri="{FF2B5EF4-FFF2-40B4-BE49-F238E27FC236}">
                <a16:creationId xmlns:a16="http://schemas.microsoft.com/office/drawing/2014/main" id="{8882965A-6239-4C56-BE9B-12FAA23B6756}"/>
              </a:ext>
            </a:extLst>
          </p:cNvPr>
          <p:cNvSpPr>
            <a:spLocks noGrp="1"/>
          </p:cNvSpPr>
          <p:nvPr>
            <p:ph type="sldNum" sz="quarter" idx="12"/>
          </p:nvPr>
        </p:nvSpPr>
        <p:spPr/>
        <p:txBody>
          <a:bodyPr/>
          <a:lstStyle/>
          <a:p>
            <a:fld id="{2A1035DE-7ADA-40A3-900E-2A2C361D4F76}" type="slidenum">
              <a:rPr lang="zh-CN" altLang="en-US"/>
              <a:pPr/>
              <a:t>12</a:t>
            </a:fld>
            <a:endParaRPr lang="en-US" altLang="zh-CN"/>
          </a:p>
        </p:txBody>
      </p:sp>
      <p:sp>
        <p:nvSpPr>
          <p:cNvPr id="3074" name="Rectangle 2">
            <a:extLst>
              <a:ext uri="{FF2B5EF4-FFF2-40B4-BE49-F238E27FC236}">
                <a16:creationId xmlns:a16="http://schemas.microsoft.com/office/drawing/2014/main" id="{DAB74E5F-1A87-4DAD-9957-4092357AA1F0}"/>
              </a:ext>
            </a:extLst>
          </p:cNvPr>
          <p:cNvSpPr>
            <a:spLocks noGrp="1" noChangeArrowheads="1"/>
          </p:cNvSpPr>
          <p:nvPr>
            <p:ph type="title"/>
          </p:nvPr>
        </p:nvSpPr>
        <p:spPr/>
        <p:txBody>
          <a:bodyPr/>
          <a:lstStyle/>
          <a:p>
            <a:pPr algn="ctr"/>
            <a:r>
              <a:rPr lang="en-US" altLang="zh-CN" sz="4000" dirty="0">
                <a:ea typeface="宋体" panose="02010600030101010101" pitchFamily="2" charset="-122"/>
              </a:rPr>
              <a:t>Tabu </a:t>
            </a:r>
            <a:r>
              <a:rPr lang="en-US" altLang="zh-CN" sz="4000" dirty="0" err="1">
                <a:ea typeface="宋体" panose="02010600030101010101" pitchFamily="2" charset="-122"/>
              </a:rPr>
              <a:t>Arama</a:t>
            </a:r>
            <a:r>
              <a:rPr lang="en-US" altLang="zh-CN" sz="4000" dirty="0">
                <a:ea typeface="宋体" panose="02010600030101010101" pitchFamily="2" charset="-122"/>
              </a:rPr>
              <a:t> </a:t>
            </a:r>
            <a:r>
              <a:rPr lang="en-US" altLang="zh-CN" sz="4000" dirty="0" err="1">
                <a:ea typeface="宋体" panose="02010600030101010101" pitchFamily="2" charset="-122"/>
              </a:rPr>
              <a:t>Algoritmasının</a:t>
            </a:r>
            <a:r>
              <a:rPr lang="en-US" altLang="zh-CN" sz="4000" dirty="0">
                <a:ea typeface="宋体" panose="02010600030101010101" pitchFamily="2" charset="-122"/>
              </a:rPr>
              <a:t> </a:t>
            </a:r>
            <a:r>
              <a:rPr lang="en-US" altLang="zh-CN" sz="4000" dirty="0" err="1">
                <a:ea typeface="宋体" panose="02010600030101010101" pitchFamily="2" charset="-122"/>
              </a:rPr>
              <a:t>Akış</a:t>
            </a:r>
            <a:r>
              <a:rPr lang="en-US" altLang="zh-CN" sz="4000" dirty="0">
                <a:ea typeface="宋体" panose="02010600030101010101" pitchFamily="2" charset="-122"/>
              </a:rPr>
              <a:t> </a:t>
            </a:r>
            <a:r>
              <a:rPr lang="en-US" altLang="zh-CN" sz="4000" dirty="0" err="1">
                <a:ea typeface="宋体" panose="02010600030101010101" pitchFamily="2" charset="-122"/>
              </a:rPr>
              <a:t>Şeması</a:t>
            </a:r>
            <a:r>
              <a:rPr lang="en-US" altLang="zh-CN" sz="4000" dirty="0">
                <a:ea typeface="宋体" panose="02010600030101010101" pitchFamily="2" charset="-122"/>
              </a:rPr>
              <a:t> </a:t>
            </a:r>
            <a:endParaRPr lang="en-US" altLang="zh-CN" sz="2400" dirty="0">
              <a:ea typeface="宋体" panose="02010600030101010101" pitchFamily="2" charset="-122"/>
            </a:endParaRPr>
          </a:p>
        </p:txBody>
      </p:sp>
      <p:sp>
        <p:nvSpPr>
          <p:cNvPr id="3076" name="AutoShape 4">
            <a:extLst>
              <a:ext uri="{FF2B5EF4-FFF2-40B4-BE49-F238E27FC236}">
                <a16:creationId xmlns:a16="http://schemas.microsoft.com/office/drawing/2014/main" id="{4523A98F-8F53-4A97-A1A9-57C69E55FE28}"/>
              </a:ext>
            </a:extLst>
          </p:cNvPr>
          <p:cNvSpPr>
            <a:spLocks noChangeArrowheads="1"/>
          </p:cNvSpPr>
          <p:nvPr/>
        </p:nvSpPr>
        <p:spPr bwMode="auto">
          <a:xfrm>
            <a:off x="1828800" y="2057400"/>
            <a:ext cx="2209800" cy="762000"/>
          </a:xfrm>
          <a:prstGeom prst="flowChartInputOutpu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tr-TR" altLang="zh-CN" dirty="0">
                <a:ea typeface="宋体" panose="02010600030101010101" pitchFamily="2" charset="-122"/>
              </a:rPr>
              <a:t>Başlangıç çözüm</a:t>
            </a:r>
            <a:endParaRPr lang="en-US" altLang="zh-CN" dirty="0">
              <a:ea typeface="宋体" panose="02010600030101010101" pitchFamily="2" charset="-122"/>
            </a:endParaRPr>
          </a:p>
          <a:p>
            <a:pPr algn="ctr"/>
            <a:r>
              <a:rPr lang="en-US" altLang="zh-CN" dirty="0">
                <a:ea typeface="宋体" panose="02010600030101010101" pitchFamily="2" charset="-122"/>
              </a:rPr>
              <a:t>(</a:t>
            </a:r>
            <a:r>
              <a:rPr lang="en-US" altLang="zh-CN" dirty="0" err="1">
                <a:ea typeface="宋体" panose="02010600030101010101" pitchFamily="2" charset="-122"/>
              </a:rPr>
              <a:t>i</a:t>
            </a:r>
            <a:r>
              <a:rPr lang="en-US" altLang="zh-CN" dirty="0">
                <a:ea typeface="宋体" panose="02010600030101010101" pitchFamily="2" charset="-122"/>
              </a:rPr>
              <a:t> in S)</a:t>
            </a:r>
          </a:p>
        </p:txBody>
      </p:sp>
      <p:sp>
        <p:nvSpPr>
          <p:cNvPr id="3077" name="Rectangle 5">
            <a:extLst>
              <a:ext uri="{FF2B5EF4-FFF2-40B4-BE49-F238E27FC236}">
                <a16:creationId xmlns:a16="http://schemas.microsoft.com/office/drawing/2014/main" id="{196E274B-A1A1-4C56-B2B5-AEFAA5471865}"/>
              </a:ext>
            </a:extLst>
          </p:cNvPr>
          <p:cNvSpPr>
            <a:spLocks noChangeArrowheads="1"/>
          </p:cNvSpPr>
          <p:nvPr/>
        </p:nvSpPr>
        <p:spPr bwMode="auto">
          <a:xfrm>
            <a:off x="4838698" y="1743610"/>
            <a:ext cx="2495548" cy="119276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tr-TR" altLang="zh-CN" dirty="0">
                <a:ea typeface="宋体" panose="02010600030101010101" pitchFamily="2" charset="-122"/>
              </a:rPr>
              <a:t>Aday çözüm listesi </a:t>
            </a:r>
          </a:p>
          <a:p>
            <a:pPr algn="ctr"/>
            <a:r>
              <a:rPr lang="tr-TR" altLang="zh-CN" dirty="0">
                <a:ea typeface="宋体" panose="02010600030101010101" pitchFamily="2" charset="-122"/>
              </a:rPr>
              <a:t>oluştur.</a:t>
            </a:r>
            <a:endParaRPr lang="en-US" altLang="zh-CN" dirty="0">
              <a:ea typeface="宋体" panose="02010600030101010101" pitchFamily="2" charset="-122"/>
            </a:endParaRPr>
          </a:p>
        </p:txBody>
      </p:sp>
      <p:sp>
        <p:nvSpPr>
          <p:cNvPr id="3079" name="Rectangle 7">
            <a:extLst>
              <a:ext uri="{FF2B5EF4-FFF2-40B4-BE49-F238E27FC236}">
                <a16:creationId xmlns:a16="http://schemas.microsoft.com/office/drawing/2014/main" id="{9058273A-F866-403A-AD43-CCFB6775C23C}"/>
              </a:ext>
            </a:extLst>
          </p:cNvPr>
          <p:cNvSpPr>
            <a:spLocks noChangeArrowheads="1"/>
          </p:cNvSpPr>
          <p:nvPr/>
        </p:nvSpPr>
        <p:spPr bwMode="auto">
          <a:xfrm>
            <a:off x="7972423" y="2107942"/>
            <a:ext cx="2133600" cy="762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tr-TR" altLang="zh-CN" dirty="0">
                <a:ea typeface="宋体" panose="02010600030101010101" pitchFamily="2" charset="-122"/>
              </a:rPr>
              <a:t>Çözümleri değerlendir.</a:t>
            </a:r>
            <a:endParaRPr lang="en-US" altLang="zh-CN" dirty="0">
              <a:ea typeface="宋体" panose="02010600030101010101" pitchFamily="2" charset="-122"/>
            </a:endParaRPr>
          </a:p>
        </p:txBody>
      </p:sp>
      <p:sp>
        <p:nvSpPr>
          <p:cNvPr id="3081" name="Rectangle 9">
            <a:extLst>
              <a:ext uri="{FF2B5EF4-FFF2-40B4-BE49-F238E27FC236}">
                <a16:creationId xmlns:a16="http://schemas.microsoft.com/office/drawing/2014/main" id="{61CE3D10-6065-484A-AB81-4AAAA55FA8A9}"/>
              </a:ext>
            </a:extLst>
          </p:cNvPr>
          <p:cNvSpPr>
            <a:spLocks noChangeArrowheads="1"/>
          </p:cNvSpPr>
          <p:nvPr/>
        </p:nvSpPr>
        <p:spPr bwMode="auto">
          <a:xfrm>
            <a:off x="8239125" y="3851146"/>
            <a:ext cx="2133600" cy="762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tr-TR" altLang="zh-CN" dirty="0">
                <a:ea typeface="宋体" panose="02010600030101010101" pitchFamily="2" charset="-122"/>
              </a:rPr>
              <a:t>En iyi </a:t>
            </a:r>
            <a:r>
              <a:rPr lang="tr-TR" altLang="zh-CN" dirty="0" err="1">
                <a:ea typeface="宋体" panose="02010600030101010101" pitchFamily="2" charset="-122"/>
              </a:rPr>
              <a:t>kabuledilebilir</a:t>
            </a:r>
            <a:endParaRPr lang="tr-TR" altLang="zh-CN" dirty="0">
              <a:ea typeface="宋体" panose="02010600030101010101" pitchFamily="2" charset="-122"/>
            </a:endParaRPr>
          </a:p>
          <a:p>
            <a:pPr algn="ctr"/>
            <a:r>
              <a:rPr lang="tr-TR" altLang="zh-CN" dirty="0">
                <a:ea typeface="宋体" panose="02010600030101010101" pitchFamily="2" charset="-122"/>
              </a:rPr>
              <a:t> çözümü seç.</a:t>
            </a:r>
            <a:endParaRPr lang="en-US" altLang="zh-CN" dirty="0">
              <a:ea typeface="宋体" panose="02010600030101010101" pitchFamily="2" charset="-122"/>
            </a:endParaRPr>
          </a:p>
        </p:txBody>
      </p:sp>
      <p:sp>
        <p:nvSpPr>
          <p:cNvPr id="3082" name="AutoShape 10">
            <a:extLst>
              <a:ext uri="{FF2B5EF4-FFF2-40B4-BE49-F238E27FC236}">
                <a16:creationId xmlns:a16="http://schemas.microsoft.com/office/drawing/2014/main" id="{C40DD01D-E1BD-488E-A18F-FAE63116C74E}"/>
              </a:ext>
            </a:extLst>
          </p:cNvPr>
          <p:cNvSpPr>
            <a:spLocks noChangeArrowheads="1"/>
          </p:cNvSpPr>
          <p:nvPr/>
        </p:nvSpPr>
        <p:spPr bwMode="auto">
          <a:xfrm>
            <a:off x="4571999" y="3287196"/>
            <a:ext cx="3030579" cy="1894404"/>
          </a:xfrm>
          <a:prstGeom prst="diamond">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tr-TR" altLang="zh-CN" dirty="0">
                <a:ea typeface="宋体" panose="02010600030101010101" pitchFamily="2" charset="-122"/>
              </a:rPr>
              <a:t>   Durdurulma koşullarının </a:t>
            </a:r>
          </a:p>
          <a:p>
            <a:pPr algn="ctr"/>
            <a:r>
              <a:rPr lang="tr-TR" altLang="zh-CN" dirty="0">
                <a:ea typeface="宋体" panose="02010600030101010101" pitchFamily="2" charset="-122"/>
              </a:rPr>
              <a:t>sağlanıp sağlanmadığını </a:t>
            </a:r>
          </a:p>
          <a:p>
            <a:pPr algn="ctr"/>
            <a:r>
              <a:rPr lang="tr-TR" altLang="zh-CN" dirty="0">
                <a:ea typeface="宋体" panose="02010600030101010101" pitchFamily="2" charset="-122"/>
              </a:rPr>
              <a:t>kontrol et.</a:t>
            </a:r>
            <a:endParaRPr lang="en-US" altLang="zh-CN" dirty="0">
              <a:ea typeface="宋体" panose="02010600030101010101" pitchFamily="2" charset="-122"/>
            </a:endParaRPr>
          </a:p>
        </p:txBody>
      </p:sp>
      <p:sp>
        <p:nvSpPr>
          <p:cNvPr id="3084" name="Rectangle 12">
            <a:extLst>
              <a:ext uri="{FF2B5EF4-FFF2-40B4-BE49-F238E27FC236}">
                <a16:creationId xmlns:a16="http://schemas.microsoft.com/office/drawing/2014/main" id="{7F9FD520-2ECD-4F62-B12B-E3B0286D5B2B}"/>
              </a:ext>
            </a:extLst>
          </p:cNvPr>
          <p:cNvSpPr>
            <a:spLocks noChangeArrowheads="1"/>
          </p:cNvSpPr>
          <p:nvPr/>
        </p:nvSpPr>
        <p:spPr bwMode="auto">
          <a:xfrm>
            <a:off x="1828800" y="3733800"/>
            <a:ext cx="2133600" cy="12954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tr-TR" altLang="zh-CN" dirty="0">
                <a:ea typeface="宋体" panose="02010600030101010101" pitchFamily="2" charset="-122"/>
              </a:rPr>
              <a:t>Tabuyu ve</a:t>
            </a:r>
            <a:endParaRPr lang="en-US" altLang="zh-CN" dirty="0">
              <a:ea typeface="宋体" panose="02010600030101010101" pitchFamily="2" charset="-122"/>
            </a:endParaRPr>
          </a:p>
          <a:p>
            <a:pPr algn="ctr"/>
            <a:r>
              <a:rPr lang="en-US" altLang="zh-CN" dirty="0" err="1">
                <a:ea typeface="宋体" panose="02010600030101010101" pitchFamily="2" charset="-122"/>
              </a:rPr>
              <a:t>Aspira</a:t>
            </a:r>
            <a:r>
              <a:rPr lang="tr-TR" altLang="zh-CN" dirty="0" err="1">
                <a:ea typeface="宋体" panose="02010600030101010101" pitchFamily="2" charset="-122"/>
              </a:rPr>
              <a:t>syon</a:t>
            </a:r>
            <a:r>
              <a:rPr lang="tr-TR" altLang="zh-CN" dirty="0">
                <a:ea typeface="宋体" panose="02010600030101010101" pitchFamily="2" charset="-122"/>
              </a:rPr>
              <a:t> koşullarını</a:t>
            </a:r>
          </a:p>
          <a:p>
            <a:pPr algn="ctr"/>
            <a:r>
              <a:rPr lang="tr-TR" altLang="zh-CN" dirty="0">
                <a:ea typeface="宋体" panose="02010600030101010101" pitchFamily="2" charset="-122"/>
              </a:rPr>
              <a:t>güncelle.</a:t>
            </a:r>
            <a:endParaRPr lang="en-US" altLang="zh-CN" dirty="0">
              <a:ea typeface="宋体" panose="02010600030101010101" pitchFamily="2" charset="-122"/>
            </a:endParaRPr>
          </a:p>
        </p:txBody>
      </p:sp>
      <p:sp>
        <p:nvSpPr>
          <p:cNvPr id="3085" name="AutoShape 13">
            <a:extLst>
              <a:ext uri="{FF2B5EF4-FFF2-40B4-BE49-F238E27FC236}">
                <a16:creationId xmlns:a16="http://schemas.microsoft.com/office/drawing/2014/main" id="{48568F27-52F3-499F-96AD-A695FB55FBF1}"/>
              </a:ext>
            </a:extLst>
          </p:cNvPr>
          <p:cNvSpPr>
            <a:spLocks noChangeArrowheads="1"/>
          </p:cNvSpPr>
          <p:nvPr/>
        </p:nvSpPr>
        <p:spPr bwMode="auto">
          <a:xfrm>
            <a:off x="4775584" y="5594350"/>
            <a:ext cx="2209800" cy="762000"/>
          </a:xfrm>
          <a:prstGeom prst="flowChartInputOutpu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tr-TR" altLang="zh-CN" dirty="0">
                <a:ea typeface="宋体" panose="02010600030101010101" pitchFamily="2" charset="-122"/>
              </a:rPr>
              <a:t>Final Çözüm.</a:t>
            </a:r>
            <a:endParaRPr lang="en-US" altLang="zh-CN" dirty="0">
              <a:ea typeface="宋体" panose="02010600030101010101" pitchFamily="2" charset="-122"/>
            </a:endParaRPr>
          </a:p>
        </p:txBody>
      </p:sp>
      <p:cxnSp>
        <p:nvCxnSpPr>
          <p:cNvPr id="3086" name="AutoShape 14">
            <a:extLst>
              <a:ext uri="{FF2B5EF4-FFF2-40B4-BE49-F238E27FC236}">
                <a16:creationId xmlns:a16="http://schemas.microsoft.com/office/drawing/2014/main" id="{66F080BD-6885-4FA1-ACC4-1CADB02E210A}"/>
              </a:ext>
            </a:extLst>
          </p:cNvPr>
          <p:cNvCxnSpPr>
            <a:cxnSpLocks noChangeShapeType="1"/>
            <a:stCxn id="3076" idx="5"/>
            <a:endCxn id="3077" idx="1"/>
          </p:cNvCxnSpPr>
          <p:nvPr/>
        </p:nvCxnSpPr>
        <p:spPr bwMode="auto">
          <a:xfrm flipV="1">
            <a:off x="3817620" y="2339994"/>
            <a:ext cx="1021078" cy="98406"/>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87" name="AutoShape 15">
            <a:extLst>
              <a:ext uri="{FF2B5EF4-FFF2-40B4-BE49-F238E27FC236}">
                <a16:creationId xmlns:a16="http://schemas.microsoft.com/office/drawing/2014/main" id="{D6B1080D-A835-40F3-8CA0-63943C63D344}"/>
              </a:ext>
            </a:extLst>
          </p:cNvPr>
          <p:cNvCxnSpPr>
            <a:cxnSpLocks noChangeShapeType="1"/>
            <a:stCxn id="3077" idx="3"/>
            <a:endCxn id="3079" idx="1"/>
          </p:cNvCxnSpPr>
          <p:nvPr/>
        </p:nvCxnSpPr>
        <p:spPr bwMode="auto">
          <a:xfrm>
            <a:off x="7334246" y="2339994"/>
            <a:ext cx="638177" cy="148948"/>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88" name="AutoShape 16">
            <a:extLst>
              <a:ext uri="{FF2B5EF4-FFF2-40B4-BE49-F238E27FC236}">
                <a16:creationId xmlns:a16="http://schemas.microsoft.com/office/drawing/2014/main" id="{476CC170-7C13-4A38-9456-B233D235755E}"/>
              </a:ext>
            </a:extLst>
          </p:cNvPr>
          <p:cNvCxnSpPr>
            <a:cxnSpLocks noChangeShapeType="1"/>
            <a:stCxn id="3079" idx="2"/>
            <a:endCxn id="3081" idx="0"/>
          </p:cNvCxnSpPr>
          <p:nvPr/>
        </p:nvCxnSpPr>
        <p:spPr bwMode="auto">
          <a:xfrm>
            <a:off x="9039223" y="2869942"/>
            <a:ext cx="266702" cy="981204"/>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90" name="AutoShape 18">
            <a:extLst>
              <a:ext uri="{FF2B5EF4-FFF2-40B4-BE49-F238E27FC236}">
                <a16:creationId xmlns:a16="http://schemas.microsoft.com/office/drawing/2014/main" id="{DDC4B09A-306D-4689-8CF5-C0F63EA3CCDA}"/>
              </a:ext>
            </a:extLst>
          </p:cNvPr>
          <p:cNvCxnSpPr>
            <a:cxnSpLocks noChangeShapeType="1"/>
            <a:stCxn id="3081" idx="1"/>
            <a:endCxn id="3082" idx="3"/>
          </p:cNvCxnSpPr>
          <p:nvPr/>
        </p:nvCxnSpPr>
        <p:spPr bwMode="auto">
          <a:xfrm rot="10800000" flipV="1">
            <a:off x="7602579" y="4232146"/>
            <a:ext cx="636547" cy="2252"/>
          </a:xfrm>
          <a:prstGeom prst="bentConnector3">
            <a:avLst>
              <a:gd name="adj1" fmla="val 50000"/>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91" name="AutoShape 19">
            <a:extLst>
              <a:ext uri="{FF2B5EF4-FFF2-40B4-BE49-F238E27FC236}">
                <a16:creationId xmlns:a16="http://schemas.microsoft.com/office/drawing/2014/main" id="{EBF722F9-FFED-41F9-86D0-BB87F100394E}"/>
              </a:ext>
            </a:extLst>
          </p:cNvPr>
          <p:cNvCxnSpPr>
            <a:cxnSpLocks noChangeShapeType="1"/>
            <a:stCxn id="3082" idx="2"/>
            <a:endCxn id="3085" idx="1"/>
          </p:cNvCxnSpPr>
          <p:nvPr/>
        </p:nvCxnSpPr>
        <p:spPr bwMode="auto">
          <a:xfrm flipH="1">
            <a:off x="5880484" y="5181600"/>
            <a:ext cx="206805" cy="41275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96" name="AutoShape 24">
            <a:extLst>
              <a:ext uri="{FF2B5EF4-FFF2-40B4-BE49-F238E27FC236}">
                <a16:creationId xmlns:a16="http://schemas.microsoft.com/office/drawing/2014/main" id="{49D3CB82-0953-40A1-ADAC-2468A6AC89D4}"/>
              </a:ext>
            </a:extLst>
          </p:cNvPr>
          <p:cNvCxnSpPr>
            <a:cxnSpLocks noChangeShapeType="1"/>
            <a:stCxn id="3082" idx="1"/>
            <a:endCxn id="3084" idx="3"/>
          </p:cNvCxnSpPr>
          <p:nvPr/>
        </p:nvCxnSpPr>
        <p:spPr bwMode="auto">
          <a:xfrm flipH="1">
            <a:off x="3962400" y="4234398"/>
            <a:ext cx="609599" cy="147102"/>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99" name="AutoShape 27">
            <a:extLst>
              <a:ext uri="{FF2B5EF4-FFF2-40B4-BE49-F238E27FC236}">
                <a16:creationId xmlns:a16="http://schemas.microsoft.com/office/drawing/2014/main" id="{CA2DC7CB-D460-43F2-8EC5-1121144960C7}"/>
              </a:ext>
            </a:extLst>
          </p:cNvPr>
          <p:cNvCxnSpPr>
            <a:cxnSpLocks noChangeShapeType="1"/>
          </p:cNvCxnSpPr>
          <p:nvPr/>
        </p:nvCxnSpPr>
        <p:spPr bwMode="auto">
          <a:xfrm flipV="1">
            <a:off x="2905125" y="2471737"/>
            <a:ext cx="1447800" cy="129540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100" name="Text Box 28">
            <a:extLst>
              <a:ext uri="{FF2B5EF4-FFF2-40B4-BE49-F238E27FC236}">
                <a16:creationId xmlns:a16="http://schemas.microsoft.com/office/drawing/2014/main" id="{2F873863-5F9F-4BB9-91AD-04D9EDFC609C}"/>
              </a:ext>
            </a:extLst>
          </p:cNvPr>
          <p:cNvSpPr txBox="1">
            <a:spLocks noChangeArrowheads="1"/>
          </p:cNvSpPr>
          <p:nvPr/>
        </p:nvSpPr>
        <p:spPr bwMode="auto">
          <a:xfrm>
            <a:off x="4114800" y="3810000"/>
            <a:ext cx="67249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tr-TR" altLang="en-US" dirty="0"/>
              <a:t>Hayır</a:t>
            </a:r>
            <a:endParaRPr lang="en-US" altLang="en-US" dirty="0"/>
          </a:p>
        </p:txBody>
      </p:sp>
      <p:sp>
        <p:nvSpPr>
          <p:cNvPr id="3101" name="Text Box 29">
            <a:extLst>
              <a:ext uri="{FF2B5EF4-FFF2-40B4-BE49-F238E27FC236}">
                <a16:creationId xmlns:a16="http://schemas.microsoft.com/office/drawing/2014/main" id="{4ED6D281-79CA-4418-9E9D-85A858D673C8}"/>
              </a:ext>
            </a:extLst>
          </p:cNvPr>
          <p:cNvSpPr txBox="1">
            <a:spLocks noChangeArrowheads="1"/>
          </p:cNvSpPr>
          <p:nvPr/>
        </p:nvSpPr>
        <p:spPr bwMode="auto">
          <a:xfrm>
            <a:off x="5943600" y="5105400"/>
            <a:ext cx="58458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tr-TR" altLang="en-US" dirty="0"/>
              <a:t>Evet</a:t>
            </a:r>
            <a:endParaRPr lang="en-US" altLang="en-US" dirty="0"/>
          </a:p>
        </p:txBody>
      </p:sp>
      <p:pic>
        <p:nvPicPr>
          <p:cNvPr id="50" name="Resim 22" descr="Logo, company name&#10;&#10;Description automatically generated">
            <a:extLst>
              <a:ext uri="{FF2B5EF4-FFF2-40B4-BE49-F238E27FC236}">
                <a16:creationId xmlns:a16="http://schemas.microsoft.com/office/drawing/2014/main" id="{D2673A68-D39A-434C-807D-63F28BC952A3}"/>
              </a:ext>
            </a:extLst>
          </p:cNvPr>
          <p:cNvPicPr>
            <a:picLocks noChangeAspect="1"/>
          </p:cNvPicPr>
          <p:nvPr/>
        </p:nvPicPr>
        <p:blipFill>
          <a:blip r:embed="rId2"/>
          <a:stretch>
            <a:fillRect/>
          </a:stretch>
        </p:blipFill>
        <p:spPr>
          <a:xfrm>
            <a:off x="11121728" y="85725"/>
            <a:ext cx="955972" cy="955972"/>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8">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3C09EF3-3D11-40A4-A3E6-DF054D314C84}"/>
              </a:ext>
            </a:extLst>
          </p:cNvPr>
          <p:cNvSpPr>
            <a:spLocks noGrp="1"/>
          </p:cNvSpPr>
          <p:nvPr>
            <p:ph type="title"/>
          </p:nvPr>
        </p:nvSpPr>
        <p:spPr>
          <a:xfrm>
            <a:off x="838200" y="365125"/>
            <a:ext cx="10515600" cy="1325563"/>
          </a:xfrm>
        </p:spPr>
        <p:txBody>
          <a:bodyPr>
            <a:normAutofit/>
          </a:bodyPr>
          <a:lstStyle/>
          <a:p>
            <a:pPr algn="ctr"/>
            <a:r>
              <a:rPr lang="tr-TR" sz="5400" dirty="0"/>
              <a:t>Tabu Aramanın Artıları ve Eksileri</a:t>
            </a:r>
            <a:endParaRPr lang="en-US" sz="5400" dirty="0"/>
          </a:p>
        </p:txBody>
      </p:sp>
      <p:sp>
        <p:nvSpPr>
          <p:cNvPr id="16"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11DD4A8-0874-4E5E-9962-B4EE15367502}"/>
              </a:ext>
            </a:extLst>
          </p:cNvPr>
          <p:cNvSpPr>
            <a:spLocks noGrp="1"/>
          </p:cNvSpPr>
          <p:nvPr>
            <p:ph idx="1"/>
          </p:nvPr>
        </p:nvSpPr>
        <p:spPr>
          <a:xfrm>
            <a:off x="838200" y="1929384"/>
            <a:ext cx="10515600" cy="4251960"/>
          </a:xfrm>
        </p:spPr>
        <p:txBody>
          <a:bodyPr>
            <a:normAutofit/>
          </a:bodyPr>
          <a:lstStyle/>
          <a:p>
            <a:pPr marL="0" indent="0">
              <a:buNone/>
            </a:pPr>
            <a:r>
              <a:rPr lang="tr-TR" sz="2200" b="1" i="0" dirty="0">
                <a:effectLst/>
              </a:rPr>
              <a:t>Artıları: </a:t>
            </a:r>
          </a:p>
          <a:p>
            <a:r>
              <a:rPr lang="tr-TR" sz="2200" b="0" i="0" dirty="0">
                <a:effectLst/>
              </a:rPr>
              <a:t>Yerel bir optimumdan kaçmak için iyileştirilmeyen çözümün kabul edilmesini sağlar.</a:t>
            </a:r>
          </a:p>
          <a:p>
            <a:r>
              <a:rPr lang="tr-TR" sz="2200" b="0" i="0" dirty="0">
                <a:effectLst/>
              </a:rPr>
              <a:t>Tabu listesinin kullanımı, </a:t>
            </a:r>
            <a:r>
              <a:rPr lang="tr-TR" sz="2200" dirty="0"/>
              <a:t>h</a:t>
            </a:r>
            <a:r>
              <a:rPr lang="tr-TR" sz="2200" b="0" i="0" dirty="0">
                <a:effectLst/>
              </a:rPr>
              <a:t>em ayrık hem de sürekli çözüm uzaylarına uygulanabilir </a:t>
            </a:r>
          </a:p>
          <a:p>
            <a:r>
              <a:rPr lang="tr-TR" sz="2200" b="0" i="0" dirty="0">
                <a:effectLst/>
              </a:rPr>
              <a:t>Daha büyük ve daha zor problemler için (ikinci dereceden atama ve araç </a:t>
            </a:r>
            <a:r>
              <a:rPr lang="tr-TR" sz="2200" b="0" i="0" dirty="0" err="1">
                <a:effectLst/>
              </a:rPr>
              <a:t>rotalama</a:t>
            </a:r>
            <a:r>
              <a:rPr lang="tr-TR" sz="2200" b="0" i="0" dirty="0">
                <a:effectLst/>
              </a:rPr>
              <a:t> problemi gibi), tabu arama, daha önce diğer yaklaşımlar tarafından bulunan en iyi çözümlere rakip olan ve çoğu zaman onları aşan çözümler elde eder.</a:t>
            </a:r>
          </a:p>
          <a:p>
            <a:pPr marL="0" indent="0">
              <a:buNone/>
            </a:pPr>
            <a:r>
              <a:rPr lang="tr-TR" sz="2200" b="1" i="0" dirty="0">
                <a:effectLst/>
              </a:rPr>
              <a:t>Eksileri: </a:t>
            </a:r>
          </a:p>
          <a:p>
            <a:r>
              <a:rPr lang="tr-TR" sz="2200" b="0" i="0" dirty="0">
                <a:effectLst/>
              </a:rPr>
              <a:t>Belirlenecek çok fazla parametre olması.</a:t>
            </a:r>
          </a:p>
          <a:p>
            <a:r>
              <a:rPr lang="tr-TR" sz="2200" dirty="0" err="1"/>
              <a:t>İterasyon</a:t>
            </a:r>
            <a:r>
              <a:rPr lang="tr-TR" sz="2200" dirty="0"/>
              <a:t> </a:t>
            </a:r>
            <a:r>
              <a:rPr lang="tr-TR" sz="2200" b="0" i="0" dirty="0">
                <a:effectLst/>
              </a:rPr>
              <a:t>sayısı çok yüksek olabilir.</a:t>
            </a:r>
          </a:p>
          <a:p>
            <a:r>
              <a:rPr lang="tr-TR" sz="2200" b="0" i="0" dirty="0">
                <a:effectLst/>
              </a:rPr>
              <a:t>Global optimumun  bulunması parametre ayarlarına bağlıdır. </a:t>
            </a:r>
            <a:endParaRPr lang="en-US" sz="2200" dirty="0"/>
          </a:p>
        </p:txBody>
      </p:sp>
      <p:pic>
        <p:nvPicPr>
          <p:cNvPr id="4" name="Resim 22" descr="Logo, company name&#10;&#10;Description automatically generated">
            <a:extLst>
              <a:ext uri="{FF2B5EF4-FFF2-40B4-BE49-F238E27FC236}">
                <a16:creationId xmlns:a16="http://schemas.microsoft.com/office/drawing/2014/main" id="{C2484AB9-37C3-44BF-A4D4-E1352B062676}"/>
              </a:ext>
            </a:extLst>
          </p:cNvPr>
          <p:cNvPicPr>
            <a:picLocks noChangeAspect="1"/>
          </p:cNvPicPr>
          <p:nvPr/>
        </p:nvPicPr>
        <p:blipFill>
          <a:blip r:embed="rId2"/>
          <a:stretch>
            <a:fillRect/>
          </a:stretch>
        </p:blipFill>
        <p:spPr>
          <a:xfrm>
            <a:off x="11121728" y="85725"/>
            <a:ext cx="955972" cy="955972"/>
          </a:xfrm>
          <a:prstGeom prst="rect">
            <a:avLst/>
          </a:prstGeom>
        </p:spPr>
      </p:pic>
    </p:spTree>
    <p:extLst>
      <p:ext uri="{BB962C8B-B14F-4D97-AF65-F5344CB8AC3E}">
        <p14:creationId xmlns:p14="http://schemas.microsoft.com/office/powerpoint/2010/main" val="2556288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8">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3C09EF3-3D11-40A4-A3E6-DF054D314C84}"/>
              </a:ext>
            </a:extLst>
          </p:cNvPr>
          <p:cNvSpPr>
            <a:spLocks noGrp="1"/>
          </p:cNvSpPr>
          <p:nvPr>
            <p:ph type="title"/>
          </p:nvPr>
        </p:nvSpPr>
        <p:spPr>
          <a:xfrm>
            <a:off x="838200" y="365125"/>
            <a:ext cx="10515600" cy="1325563"/>
          </a:xfrm>
        </p:spPr>
        <p:txBody>
          <a:bodyPr>
            <a:normAutofit/>
          </a:bodyPr>
          <a:lstStyle/>
          <a:p>
            <a:pPr algn="ctr"/>
            <a:r>
              <a:rPr lang="tr-TR" sz="5400" dirty="0"/>
              <a:t>TA Algoritmasının Uygulama Alanları</a:t>
            </a:r>
            <a:endParaRPr lang="en-US" sz="5400" dirty="0"/>
          </a:p>
        </p:txBody>
      </p:sp>
      <p:sp>
        <p:nvSpPr>
          <p:cNvPr id="16"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11DD4A8-0874-4E5E-9962-B4EE15367502}"/>
              </a:ext>
            </a:extLst>
          </p:cNvPr>
          <p:cNvSpPr>
            <a:spLocks noGrp="1"/>
          </p:cNvSpPr>
          <p:nvPr>
            <p:ph idx="1"/>
          </p:nvPr>
        </p:nvSpPr>
        <p:spPr>
          <a:xfrm>
            <a:off x="838200" y="1929384"/>
            <a:ext cx="10515600" cy="4251960"/>
          </a:xfrm>
        </p:spPr>
        <p:txBody>
          <a:bodyPr>
            <a:normAutofit/>
          </a:bodyPr>
          <a:lstStyle/>
          <a:p>
            <a:r>
              <a:rPr lang="tr-TR" sz="2200" dirty="0" err="1"/>
              <a:t>Rotalama</a:t>
            </a:r>
            <a:r>
              <a:rPr lang="tr-TR" sz="2200" dirty="0"/>
              <a:t> (VRP, TSP)</a:t>
            </a:r>
          </a:p>
          <a:p>
            <a:r>
              <a:rPr lang="tr-TR" sz="2200" dirty="0" err="1"/>
              <a:t>Üretim,Envanter</a:t>
            </a:r>
            <a:r>
              <a:rPr lang="tr-TR" sz="2200" dirty="0"/>
              <a:t> (</a:t>
            </a:r>
            <a:r>
              <a:rPr lang="tr-TR" sz="2200" dirty="0" err="1"/>
              <a:t>Flexible</a:t>
            </a:r>
            <a:r>
              <a:rPr lang="tr-TR" sz="2200" dirty="0"/>
              <a:t> </a:t>
            </a:r>
            <a:r>
              <a:rPr lang="tr-TR" sz="2200" dirty="0" err="1"/>
              <a:t>Manufacturing</a:t>
            </a:r>
            <a:r>
              <a:rPr lang="tr-TR" sz="2200" dirty="0"/>
              <a:t>)</a:t>
            </a:r>
          </a:p>
          <a:p>
            <a:r>
              <a:rPr lang="tr-TR" sz="2200" dirty="0"/>
              <a:t>Telekomünikasyon (</a:t>
            </a:r>
            <a:r>
              <a:rPr lang="tr-TR" sz="2200" dirty="0" err="1"/>
              <a:t>Path</a:t>
            </a:r>
            <a:r>
              <a:rPr lang="tr-TR" sz="2200" dirty="0"/>
              <a:t> </a:t>
            </a:r>
            <a:r>
              <a:rPr lang="tr-TR" sz="2200" dirty="0" err="1"/>
              <a:t>Assigment</a:t>
            </a:r>
            <a:r>
              <a:rPr lang="tr-TR" sz="2200" dirty="0"/>
              <a:t>)</a:t>
            </a:r>
          </a:p>
          <a:p>
            <a:r>
              <a:rPr lang="tr-TR" sz="2200" dirty="0" err="1"/>
              <a:t>Lokasyon</a:t>
            </a:r>
            <a:r>
              <a:rPr lang="tr-TR" sz="2200" dirty="0"/>
              <a:t> ve Dağıtım (</a:t>
            </a:r>
            <a:r>
              <a:rPr lang="tr-TR" sz="2200" dirty="0" err="1"/>
              <a:t>Suppy</a:t>
            </a:r>
            <a:r>
              <a:rPr lang="tr-TR" sz="2200" dirty="0"/>
              <a:t> </a:t>
            </a:r>
            <a:r>
              <a:rPr lang="tr-TR" sz="2200" dirty="0" err="1"/>
              <a:t>Chain</a:t>
            </a:r>
            <a:r>
              <a:rPr lang="tr-TR" sz="2200" dirty="0"/>
              <a:t> Analysis)</a:t>
            </a:r>
          </a:p>
          <a:p>
            <a:r>
              <a:rPr lang="tr-TR" sz="2200" dirty="0"/>
              <a:t>Grafik Optimizasyonu (</a:t>
            </a:r>
            <a:r>
              <a:rPr lang="tr-TR" sz="2200" dirty="0" err="1"/>
              <a:t>Graph</a:t>
            </a:r>
            <a:r>
              <a:rPr lang="tr-TR" sz="2200" dirty="0"/>
              <a:t> </a:t>
            </a:r>
            <a:r>
              <a:rPr lang="tr-TR" sz="2200" dirty="0" err="1"/>
              <a:t>Partitioning</a:t>
            </a:r>
            <a:r>
              <a:rPr lang="tr-TR" sz="2200" dirty="0"/>
              <a:t>)</a:t>
            </a:r>
          </a:p>
          <a:p>
            <a:r>
              <a:rPr lang="tr-TR" sz="2200" dirty="0"/>
              <a:t>Planlama (</a:t>
            </a:r>
            <a:r>
              <a:rPr lang="tr-TR" sz="2200" dirty="0" err="1"/>
              <a:t>Workforce</a:t>
            </a:r>
            <a:r>
              <a:rPr lang="tr-TR" sz="2200" dirty="0"/>
              <a:t> Planning)</a:t>
            </a:r>
          </a:p>
          <a:p>
            <a:endParaRPr lang="tr-TR" sz="2200" b="1" dirty="0"/>
          </a:p>
        </p:txBody>
      </p:sp>
      <p:pic>
        <p:nvPicPr>
          <p:cNvPr id="4" name="Resim 22" descr="Logo, company name&#10;&#10;Description automatically generated">
            <a:extLst>
              <a:ext uri="{FF2B5EF4-FFF2-40B4-BE49-F238E27FC236}">
                <a16:creationId xmlns:a16="http://schemas.microsoft.com/office/drawing/2014/main" id="{C2484AB9-37C3-44BF-A4D4-E1352B062676}"/>
              </a:ext>
            </a:extLst>
          </p:cNvPr>
          <p:cNvPicPr>
            <a:picLocks noChangeAspect="1"/>
          </p:cNvPicPr>
          <p:nvPr/>
        </p:nvPicPr>
        <p:blipFill>
          <a:blip r:embed="rId2"/>
          <a:stretch>
            <a:fillRect/>
          </a:stretch>
        </p:blipFill>
        <p:spPr>
          <a:xfrm>
            <a:off x="11121728" y="85725"/>
            <a:ext cx="955972" cy="955972"/>
          </a:xfrm>
          <a:prstGeom prst="rect">
            <a:avLst/>
          </a:prstGeom>
        </p:spPr>
      </p:pic>
    </p:spTree>
    <p:extLst>
      <p:ext uri="{BB962C8B-B14F-4D97-AF65-F5344CB8AC3E}">
        <p14:creationId xmlns:p14="http://schemas.microsoft.com/office/powerpoint/2010/main" val="41647238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15">
            <a:extLst>
              <a:ext uri="{FF2B5EF4-FFF2-40B4-BE49-F238E27FC236}">
                <a16:creationId xmlns:a16="http://schemas.microsoft.com/office/drawing/2014/main" id="{A8908DB7-C3A6-4FCB-9820-CEE02B398C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CCC8240-833C-4D9F-AFA0-B883E7106D70}"/>
              </a:ext>
            </a:extLst>
          </p:cNvPr>
          <p:cNvSpPr>
            <a:spLocks noGrp="1"/>
          </p:cNvSpPr>
          <p:nvPr>
            <p:ph type="title"/>
          </p:nvPr>
        </p:nvSpPr>
        <p:spPr>
          <a:xfrm>
            <a:off x="630936" y="640823"/>
            <a:ext cx="3419856" cy="5583148"/>
          </a:xfrm>
        </p:spPr>
        <p:txBody>
          <a:bodyPr anchor="ctr">
            <a:normAutofit/>
          </a:bodyPr>
          <a:lstStyle/>
          <a:p>
            <a:r>
              <a:rPr lang="tr-TR" sz="5400" dirty="0" err="1"/>
              <a:t>Vehicle</a:t>
            </a:r>
            <a:r>
              <a:rPr lang="tr-TR" sz="5400" dirty="0"/>
              <a:t> Routing Problem (VRP)</a:t>
            </a:r>
            <a:endParaRPr lang="en-US" sz="5400" dirty="0"/>
          </a:p>
        </p:txBody>
      </p:sp>
      <p:sp>
        <p:nvSpPr>
          <p:cNvPr id="29" name="sketch line">
            <a:extLst>
              <a:ext uri="{FF2B5EF4-FFF2-40B4-BE49-F238E27FC236}">
                <a16:creationId xmlns:a16="http://schemas.microsoft.com/office/drawing/2014/main" id="{535742DD-1B16-4E9D-B715-0D74B4574A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267200" y="630936"/>
            <a:ext cx="18288" cy="5590381"/>
          </a:xfrm>
          <a:custGeom>
            <a:avLst/>
            <a:gdLst>
              <a:gd name="connsiteX0" fmla="*/ 0 w 18288"/>
              <a:gd name="connsiteY0" fmla="*/ 0 h 5590381"/>
              <a:gd name="connsiteX1" fmla="*/ 18288 w 18288"/>
              <a:gd name="connsiteY1" fmla="*/ 0 h 5590381"/>
              <a:gd name="connsiteX2" fmla="*/ 18288 w 18288"/>
              <a:gd name="connsiteY2" fmla="*/ 754701 h 5590381"/>
              <a:gd name="connsiteX3" fmla="*/ 18288 w 18288"/>
              <a:gd name="connsiteY3" fmla="*/ 1565307 h 5590381"/>
              <a:gd name="connsiteX4" fmla="*/ 18288 w 18288"/>
              <a:gd name="connsiteY4" fmla="*/ 2152297 h 5590381"/>
              <a:gd name="connsiteX5" fmla="*/ 18288 w 18288"/>
              <a:gd name="connsiteY5" fmla="*/ 2906998 h 5590381"/>
              <a:gd name="connsiteX6" fmla="*/ 18288 w 18288"/>
              <a:gd name="connsiteY6" fmla="*/ 3549892 h 5590381"/>
              <a:gd name="connsiteX7" fmla="*/ 18288 w 18288"/>
              <a:gd name="connsiteY7" fmla="*/ 4080978 h 5590381"/>
              <a:gd name="connsiteX8" fmla="*/ 18288 w 18288"/>
              <a:gd name="connsiteY8" fmla="*/ 4835680 h 5590381"/>
              <a:gd name="connsiteX9" fmla="*/ 18288 w 18288"/>
              <a:gd name="connsiteY9" fmla="*/ 5590381 h 5590381"/>
              <a:gd name="connsiteX10" fmla="*/ 0 w 18288"/>
              <a:gd name="connsiteY10" fmla="*/ 5590381 h 5590381"/>
              <a:gd name="connsiteX11" fmla="*/ 0 w 18288"/>
              <a:gd name="connsiteY11" fmla="*/ 4835680 h 5590381"/>
              <a:gd name="connsiteX12" fmla="*/ 0 w 18288"/>
              <a:gd name="connsiteY12" fmla="*/ 4304593 h 5590381"/>
              <a:gd name="connsiteX13" fmla="*/ 0 w 18288"/>
              <a:gd name="connsiteY13" fmla="*/ 3773507 h 5590381"/>
              <a:gd name="connsiteX14" fmla="*/ 0 w 18288"/>
              <a:gd name="connsiteY14" fmla="*/ 3186517 h 5590381"/>
              <a:gd name="connsiteX15" fmla="*/ 0 w 18288"/>
              <a:gd name="connsiteY15" fmla="*/ 2487720 h 5590381"/>
              <a:gd name="connsiteX16" fmla="*/ 0 w 18288"/>
              <a:gd name="connsiteY16" fmla="*/ 1956633 h 5590381"/>
              <a:gd name="connsiteX17" fmla="*/ 0 w 18288"/>
              <a:gd name="connsiteY17" fmla="*/ 1425547 h 5590381"/>
              <a:gd name="connsiteX18" fmla="*/ 0 w 18288"/>
              <a:gd name="connsiteY18" fmla="*/ 614942 h 5590381"/>
              <a:gd name="connsiteX19" fmla="*/ 0 w 18288"/>
              <a:gd name="connsiteY19" fmla="*/ 0 h 5590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8288" h="5590381" fill="none" extrusionOk="0">
                <a:moveTo>
                  <a:pt x="0" y="0"/>
                </a:moveTo>
                <a:cubicBezTo>
                  <a:pt x="7726" y="-435"/>
                  <a:pt x="14198" y="437"/>
                  <a:pt x="18288" y="0"/>
                </a:cubicBezTo>
                <a:cubicBezTo>
                  <a:pt x="-5226" y="225076"/>
                  <a:pt x="46275" y="562283"/>
                  <a:pt x="18288" y="754701"/>
                </a:cubicBezTo>
                <a:cubicBezTo>
                  <a:pt x="-9699" y="947119"/>
                  <a:pt x="30081" y="1239251"/>
                  <a:pt x="18288" y="1565307"/>
                </a:cubicBezTo>
                <a:cubicBezTo>
                  <a:pt x="6495" y="1891363"/>
                  <a:pt x="7160" y="1999140"/>
                  <a:pt x="18288" y="2152297"/>
                </a:cubicBezTo>
                <a:cubicBezTo>
                  <a:pt x="29417" y="2305454"/>
                  <a:pt x="28705" y="2598333"/>
                  <a:pt x="18288" y="2906998"/>
                </a:cubicBezTo>
                <a:cubicBezTo>
                  <a:pt x="7871" y="3215663"/>
                  <a:pt x="35263" y="3327412"/>
                  <a:pt x="18288" y="3549892"/>
                </a:cubicBezTo>
                <a:cubicBezTo>
                  <a:pt x="1313" y="3772372"/>
                  <a:pt x="38561" y="3843836"/>
                  <a:pt x="18288" y="4080978"/>
                </a:cubicBezTo>
                <a:cubicBezTo>
                  <a:pt x="-1985" y="4318120"/>
                  <a:pt x="-3806" y="4511166"/>
                  <a:pt x="18288" y="4835680"/>
                </a:cubicBezTo>
                <a:cubicBezTo>
                  <a:pt x="40382" y="5160194"/>
                  <a:pt x="-13070" y="5401748"/>
                  <a:pt x="18288" y="5590381"/>
                </a:cubicBezTo>
                <a:cubicBezTo>
                  <a:pt x="12010" y="5589863"/>
                  <a:pt x="6799" y="5589982"/>
                  <a:pt x="0" y="5590381"/>
                </a:cubicBezTo>
                <a:cubicBezTo>
                  <a:pt x="-6480" y="5250523"/>
                  <a:pt x="-32148" y="5052531"/>
                  <a:pt x="0" y="4835680"/>
                </a:cubicBezTo>
                <a:cubicBezTo>
                  <a:pt x="32148" y="4618829"/>
                  <a:pt x="5352" y="4496374"/>
                  <a:pt x="0" y="4304593"/>
                </a:cubicBezTo>
                <a:cubicBezTo>
                  <a:pt x="-5352" y="4112812"/>
                  <a:pt x="9645" y="3919423"/>
                  <a:pt x="0" y="3773507"/>
                </a:cubicBezTo>
                <a:cubicBezTo>
                  <a:pt x="-9645" y="3627591"/>
                  <a:pt x="-10654" y="3330687"/>
                  <a:pt x="0" y="3186517"/>
                </a:cubicBezTo>
                <a:cubicBezTo>
                  <a:pt x="10654" y="3042347"/>
                  <a:pt x="18181" y="2635923"/>
                  <a:pt x="0" y="2487720"/>
                </a:cubicBezTo>
                <a:cubicBezTo>
                  <a:pt x="-18181" y="2339517"/>
                  <a:pt x="-7947" y="2113537"/>
                  <a:pt x="0" y="1956633"/>
                </a:cubicBezTo>
                <a:cubicBezTo>
                  <a:pt x="7947" y="1799729"/>
                  <a:pt x="-15145" y="1657735"/>
                  <a:pt x="0" y="1425547"/>
                </a:cubicBezTo>
                <a:cubicBezTo>
                  <a:pt x="15145" y="1193359"/>
                  <a:pt x="-23832" y="948054"/>
                  <a:pt x="0" y="614942"/>
                </a:cubicBezTo>
                <a:cubicBezTo>
                  <a:pt x="23832" y="281831"/>
                  <a:pt x="2816" y="129878"/>
                  <a:pt x="0" y="0"/>
                </a:cubicBezTo>
                <a:close/>
              </a:path>
              <a:path w="18288" h="5590381" stroke="0" extrusionOk="0">
                <a:moveTo>
                  <a:pt x="0" y="0"/>
                </a:moveTo>
                <a:cubicBezTo>
                  <a:pt x="5871" y="848"/>
                  <a:pt x="11713" y="-200"/>
                  <a:pt x="18288" y="0"/>
                </a:cubicBezTo>
                <a:cubicBezTo>
                  <a:pt x="41141" y="165299"/>
                  <a:pt x="3613" y="427555"/>
                  <a:pt x="18288" y="698798"/>
                </a:cubicBezTo>
                <a:cubicBezTo>
                  <a:pt x="32963" y="970041"/>
                  <a:pt x="19680" y="1226199"/>
                  <a:pt x="18288" y="1397595"/>
                </a:cubicBezTo>
                <a:cubicBezTo>
                  <a:pt x="16896" y="1568991"/>
                  <a:pt x="38798" y="1794517"/>
                  <a:pt x="18288" y="2152297"/>
                </a:cubicBezTo>
                <a:cubicBezTo>
                  <a:pt x="-2222" y="2510077"/>
                  <a:pt x="40846" y="2594424"/>
                  <a:pt x="18288" y="2739287"/>
                </a:cubicBezTo>
                <a:cubicBezTo>
                  <a:pt x="-4270" y="2884150"/>
                  <a:pt x="27117" y="3129706"/>
                  <a:pt x="18288" y="3493988"/>
                </a:cubicBezTo>
                <a:cubicBezTo>
                  <a:pt x="9459" y="3858270"/>
                  <a:pt x="54201" y="4041447"/>
                  <a:pt x="18288" y="4304593"/>
                </a:cubicBezTo>
                <a:cubicBezTo>
                  <a:pt x="-17625" y="4567740"/>
                  <a:pt x="49627" y="5149125"/>
                  <a:pt x="18288" y="5590381"/>
                </a:cubicBezTo>
                <a:cubicBezTo>
                  <a:pt x="10860" y="5590744"/>
                  <a:pt x="7568" y="5590157"/>
                  <a:pt x="0" y="5590381"/>
                </a:cubicBezTo>
                <a:cubicBezTo>
                  <a:pt x="36767" y="5266821"/>
                  <a:pt x="-16223" y="5116146"/>
                  <a:pt x="0" y="4835680"/>
                </a:cubicBezTo>
                <a:cubicBezTo>
                  <a:pt x="16223" y="4555214"/>
                  <a:pt x="-16316" y="4356490"/>
                  <a:pt x="0" y="4136882"/>
                </a:cubicBezTo>
                <a:cubicBezTo>
                  <a:pt x="16316" y="3917274"/>
                  <a:pt x="8005" y="3773465"/>
                  <a:pt x="0" y="3549892"/>
                </a:cubicBezTo>
                <a:cubicBezTo>
                  <a:pt x="-8005" y="3326319"/>
                  <a:pt x="27623" y="3052456"/>
                  <a:pt x="0" y="2851094"/>
                </a:cubicBezTo>
                <a:cubicBezTo>
                  <a:pt x="-27623" y="2649732"/>
                  <a:pt x="5614" y="2455815"/>
                  <a:pt x="0" y="2264104"/>
                </a:cubicBezTo>
                <a:cubicBezTo>
                  <a:pt x="-5614" y="2072393"/>
                  <a:pt x="22598" y="1990723"/>
                  <a:pt x="0" y="1733018"/>
                </a:cubicBezTo>
                <a:cubicBezTo>
                  <a:pt x="-22598" y="1475313"/>
                  <a:pt x="-6965" y="1369123"/>
                  <a:pt x="0" y="1090124"/>
                </a:cubicBezTo>
                <a:cubicBezTo>
                  <a:pt x="6965" y="811125"/>
                  <a:pt x="-19273" y="50704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3114097614">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6FDD62EC-2F55-4C50-8880-96022A64AA74}"/>
              </a:ext>
            </a:extLst>
          </p:cNvPr>
          <p:cNvPicPr>
            <a:picLocks noChangeAspect="1"/>
          </p:cNvPicPr>
          <p:nvPr/>
        </p:nvPicPr>
        <p:blipFill>
          <a:blip r:embed="rId2"/>
          <a:stretch>
            <a:fillRect/>
          </a:stretch>
        </p:blipFill>
        <p:spPr>
          <a:xfrm>
            <a:off x="4497620" y="447040"/>
            <a:ext cx="5942584" cy="3595264"/>
          </a:xfrm>
          <a:prstGeom prst="rect">
            <a:avLst/>
          </a:prstGeom>
        </p:spPr>
      </p:pic>
      <p:sp>
        <p:nvSpPr>
          <p:cNvPr id="3" name="Content Placeholder 2">
            <a:extLst>
              <a:ext uri="{FF2B5EF4-FFF2-40B4-BE49-F238E27FC236}">
                <a16:creationId xmlns:a16="http://schemas.microsoft.com/office/drawing/2014/main" id="{026D5505-404D-490B-860F-129EA75F1D39}"/>
              </a:ext>
            </a:extLst>
          </p:cNvPr>
          <p:cNvSpPr>
            <a:spLocks noGrp="1"/>
          </p:cNvSpPr>
          <p:nvPr>
            <p:ph idx="1"/>
          </p:nvPr>
        </p:nvSpPr>
        <p:spPr>
          <a:xfrm>
            <a:off x="4556760" y="4042304"/>
            <a:ext cx="6894576" cy="2592176"/>
          </a:xfrm>
        </p:spPr>
        <p:txBody>
          <a:bodyPr anchor="t">
            <a:normAutofit/>
          </a:bodyPr>
          <a:lstStyle/>
          <a:p>
            <a:pPr algn="just"/>
            <a:r>
              <a:rPr lang="en-US" sz="2000" dirty="0" err="1"/>
              <a:t>Araç</a:t>
            </a:r>
            <a:r>
              <a:rPr lang="en-US" sz="2000" dirty="0"/>
              <a:t> </a:t>
            </a:r>
            <a:r>
              <a:rPr lang="en-US" sz="2000" dirty="0" err="1"/>
              <a:t>Rotalama</a:t>
            </a:r>
            <a:r>
              <a:rPr lang="en-US" sz="2000" dirty="0"/>
              <a:t> </a:t>
            </a:r>
            <a:r>
              <a:rPr lang="en-US" sz="2000" dirty="0" err="1"/>
              <a:t>Problemi</a:t>
            </a:r>
            <a:r>
              <a:rPr lang="en-US" sz="2000" dirty="0"/>
              <a:t> ilk </a:t>
            </a:r>
            <a:r>
              <a:rPr lang="en-US" sz="2000" dirty="0" err="1"/>
              <a:t>olarak</a:t>
            </a:r>
            <a:r>
              <a:rPr lang="en-US" sz="2000" dirty="0"/>
              <a:t> "Dantzig </a:t>
            </a:r>
            <a:r>
              <a:rPr lang="en-US" sz="2000" dirty="0" err="1"/>
              <a:t>ve</a:t>
            </a:r>
            <a:r>
              <a:rPr lang="en-US" sz="2000" dirty="0"/>
              <a:t> </a:t>
            </a:r>
            <a:r>
              <a:rPr lang="en-US" sz="2000" dirty="0" err="1"/>
              <a:t>Ramser</a:t>
            </a:r>
            <a:r>
              <a:rPr lang="en-US" sz="2000" dirty="0"/>
              <a:t>" </a:t>
            </a:r>
            <a:r>
              <a:rPr lang="en-US" sz="2000" dirty="0" err="1"/>
              <a:t>tarafından</a:t>
            </a:r>
            <a:r>
              <a:rPr lang="en-US" sz="2000" dirty="0"/>
              <a:t> 1959 </a:t>
            </a:r>
            <a:r>
              <a:rPr lang="en-US" sz="2000" dirty="0" err="1"/>
              <a:t>yılında</a:t>
            </a:r>
            <a:r>
              <a:rPr lang="en-US" sz="2000" dirty="0"/>
              <a:t> </a:t>
            </a:r>
            <a:r>
              <a:rPr lang="en-US" sz="2000" dirty="0" err="1"/>
              <a:t>literatüre</a:t>
            </a:r>
            <a:r>
              <a:rPr lang="en-US" sz="2000" dirty="0"/>
              <a:t> </a:t>
            </a:r>
            <a:r>
              <a:rPr lang="en-US" sz="2000" dirty="0" err="1"/>
              <a:t>kazandırılmıştır.Bu</a:t>
            </a:r>
            <a:r>
              <a:rPr lang="en-US" sz="2000" dirty="0"/>
              <a:t> </a:t>
            </a:r>
            <a:r>
              <a:rPr lang="en-US" sz="2000" dirty="0" err="1"/>
              <a:t>çalışmada</a:t>
            </a:r>
            <a:r>
              <a:rPr lang="en-US" sz="2000" dirty="0"/>
              <a:t>, </a:t>
            </a:r>
            <a:r>
              <a:rPr lang="en-US" sz="2000" dirty="0" err="1"/>
              <a:t>benzin</a:t>
            </a:r>
            <a:r>
              <a:rPr lang="en-US" sz="2000" dirty="0"/>
              <a:t> </a:t>
            </a:r>
            <a:r>
              <a:rPr lang="en-US" sz="2000" dirty="0" err="1"/>
              <a:t>istasyonlarına</a:t>
            </a:r>
            <a:r>
              <a:rPr lang="en-US" sz="2000" dirty="0"/>
              <a:t> </a:t>
            </a:r>
            <a:r>
              <a:rPr lang="en-US" sz="2000" dirty="0" err="1"/>
              <a:t>benzin</a:t>
            </a:r>
            <a:r>
              <a:rPr lang="en-US" sz="2000" dirty="0"/>
              <a:t> </a:t>
            </a:r>
            <a:r>
              <a:rPr lang="en-US" sz="2000" dirty="0" err="1"/>
              <a:t>dağıtımı</a:t>
            </a:r>
            <a:r>
              <a:rPr lang="en-US" sz="2000" dirty="0"/>
              <a:t> </a:t>
            </a:r>
            <a:r>
              <a:rPr lang="en-US" sz="2000" dirty="0" err="1"/>
              <a:t>üzerinde</a:t>
            </a:r>
            <a:r>
              <a:rPr lang="en-US" sz="2000" dirty="0"/>
              <a:t> </a:t>
            </a:r>
            <a:r>
              <a:rPr lang="en-US" sz="2000" dirty="0" err="1"/>
              <a:t>durulmuştur</a:t>
            </a:r>
            <a:r>
              <a:rPr lang="en-US" sz="2000" dirty="0"/>
              <a:t>. </a:t>
            </a:r>
            <a:r>
              <a:rPr lang="en-US" sz="2000" dirty="0" err="1"/>
              <a:t>Kendi</a:t>
            </a:r>
            <a:r>
              <a:rPr lang="en-US" sz="2000" dirty="0"/>
              <a:t> </a:t>
            </a:r>
            <a:r>
              <a:rPr lang="en-US" sz="2000" dirty="0" err="1"/>
              <a:t>deposundan</a:t>
            </a:r>
            <a:r>
              <a:rPr lang="en-US" sz="2000" dirty="0"/>
              <a:t> </a:t>
            </a:r>
            <a:r>
              <a:rPr lang="en-US" sz="2000" dirty="0" err="1"/>
              <a:t>hareket</a:t>
            </a:r>
            <a:r>
              <a:rPr lang="en-US" sz="2000" dirty="0"/>
              <a:t> </a:t>
            </a:r>
            <a:r>
              <a:rPr lang="en-US" sz="2000" dirty="0" err="1"/>
              <a:t>eden</a:t>
            </a:r>
            <a:r>
              <a:rPr lang="en-US" sz="2000" dirty="0"/>
              <a:t> </a:t>
            </a:r>
            <a:r>
              <a:rPr lang="en-US" sz="2000" dirty="0" err="1"/>
              <a:t>ve</a:t>
            </a:r>
            <a:r>
              <a:rPr lang="en-US" sz="2000" dirty="0"/>
              <a:t> </a:t>
            </a:r>
            <a:r>
              <a:rPr lang="en-US" sz="2000" dirty="0" err="1"/>
              <a:t>yine</a:t>
            </a:r>
            <a:r>
              <a:rPr lang="en-US" sz="2000" dirty="0"/>
              <a:t> </a:t>
            </a:r>
            <a:r>
              <a:rPr lang="en-US" sz="2000" dirty="0" err="1"/>
              <a:t>bir</a:t>
            </a:r>
            <a:r>
              <a:rPr lang="en-US" sz="2000" dirty="0"/>
              <a:t> </a:t>
            </a:r>
            <a:r>
              <a:rPr lang="en-US" sz="2000" dirty="0" err="1"/>
              <a:t>depoya</a:t>
            </a:r>
            <a:r>
              <a:rPr lang="en-US" sz="2000" dirty="0"/>
              <a:t> </a:t>
            </a:r>
            <a:r>
              <a:rPr lang="en-US" sz="2000" dirty="0" err="1"/>
              <a:t>dönen</a:t>
            </a:r>
            <a:r>
              <a:rPr lang="en-US" sz="2000" dirty="0"/>
              <a:t>, </a:t>
            </a:r>
            <a:r>
              <a:rPr lang="en-US" sz="2000" dirty="0" err="1"/>
              <a:t>müşterilerin</a:t>
            </a:r>
            <a:r>
              <a:rPr lang="en-US" sz="2000" dirty="0"/>
              <a:t> </a:t>
            </a:r>
            <a:r>
              <a:rPr lang="en-US" sz="2000" dirty="0" err="1"/>
              <a:t>ihtiyaçlarını</a:t>
            </a:r>
            <a:r>
              <a:rPr lang="en-US" sz="2000" dirty="0"/>
              <a:t> </a:t>
            </a:r>
            <a:r>
              <a:rPr lang="en-US" sz="2000" dirty="0" err="1"/>
              <a:t>belirlenen</a:t>
            </a:r>
            <a:r>
              <a:rPr lang="en-US" sz="2000" dirty="0"/>
              <a:t> </a:t>
            </a:r>
            <a:r>
              <a:rPr lang="en-US" sz="2000" dirty="0" err="1"/>
              <a:t>kısıtlar</a:t>
            </a:r>
            <a:r>
              <a:rPr lang="en-US" sz="2000" dirty="0"/>
              <a:t> </a:t>
            </a:r>
            <a:r>
              <a:rPr lang="en-US" sz="2000" dirty="0" err="1"/>
              <a:t>altında</a:t>
            </a:r>
            <a:r>
              <a:rPr lang="en-US" sz="2000" dirty="0"/>
              <a:t> </a:t>
            </a:r>
            <a:r>
              <a:rPr lang="en-US" sz="2000" dirty="0" err="1"/>
              <a:t>karşılayan</a:t>
            </a:r>
            <a:r>
              <a:rPr lang="en-US" sz="2000" dirty="0"/>
              <a:t> </a:t>
            </a:r>
            <a:r>
              <a:rPr lang="en-US" sz="2000" dirty="0" err="1"/>
              <a:t>ve</a:t>
            </a:r>
            <a:r>
              <a:rPr lang="en-US" sz="2000" dirty="0"/>
              <a:t> </a:t>
            </a:r>
            <a:r>
              <a:rPr lang="en-US" sz="2000" dirty="0" err="1"/>
              <a:t>taşıma</a:t>
            </a:r>
            <a:r>
              <a:rPr lang="en-US" sz="2000" dirty="0"/>
              <a:t> </a:t>
            </a:r>
            <a:r>
              <a:rPr lang="en-US" sz="2000" dirty="0" err="1"/>
              <a:t>maliyetlerinin</a:t>
            </a:r>
            <a:r>
              <a:rPr lang="en-US" sz="2000" dirty="0"/>
              <a:t> </a:t>
            </a:r>
            <a:r>
              <a:rPr lang="en-US" sz="2000" dirty="0" err="1"/>
              <a:t>veya</a:t>
            </a:r>
            <a:r>
              <a:rPr lang="en-US" sz="2000" dirty="0"/>
              <a:t> kat </a:t>
            </a:r>
            <a:r>
              <a:rPr lang="en-US" sz="2000" dirty="0" err="1"/>
              <a:t>edilen</a:t>
            </a:r>
            <a:r>
              <a:rPr lang="en-US" sz="2000" dirty="0"/>
              <a:t> </a:t>
            </a:r>
            <a:r>
              <a:rPr lang="en-US" sz="2000" dirty="0" err="1"/>
              <a:t>yolun</a:t>
            </a:r>
            <a:r>
              <a:rPr lang="en-US" sz="2000" dirty="0"/>
              <a:t> her </a:t>
            </a:r>
            <a:r>
              <a:rPr lang="en-US" sz="2000" dirty="0" err="1"/>
              <a:t>bir</a:t>
            </a:r>
            <a:r>
              <a:rPr lang="en-US" sz="2000" dirty="0"/>
              <a:t> </a:t>
            </a:r>
            <a:r>
              <a:rPr lang="en-US" sz="2000" dirty="0" err="1"/>
              <a:t>araç</a:t>
            </a:r>
            <a:r>
              <a:rPr lang="en-US" sz="2000" dirty="0"/>
              <a:t> </a:t>
            </a:r>
            <a:r>
              <a:rPr lang="en-US" sz="2000" dirty="0" err="1"/>
              <a:t>için</a:t>
            </a:r>
            <a:r>
              <a:rPr lang="en-US" sz="2000" dirty="0"/>
              <a:t> minimize </a:t>
            </a:r>
            <a:r>
              <a:rPr lang="en-US" sz="2000" dirty="0" err="1"/>
              <a:t>edildiği</a:t>
            </a:r>
            <a:r>
              <a:rPr lang="en-US" sz="2000" dirty="0"/>
              <a:t> </a:t>
            </a:r>
            <a:r>
              <a:rPr lang="en-US" sz="2000" dirty="0" err="1"/>
              <a:t>rotalar</a:t>
            </a:r>
            <a:r>
              <a:rPr lang="en-US" sz="2000" dirty="0"/>
              <a:t> </a:t>
            </a:r>
            <a:r>
              <a:rPr lang="en-US" sz="2000" dirty="0" err="1"/>
              <a:t>kümesi</a:t>
            </a:r>
            <a:r>
              <a:rPr lang="en-US" sz="2000" dirty="0"/>
              <a:t> </a:t>
            </a:r>
            <a:r>
              <a:rPr lang="en-US" sz="2000" dirty="0" err="1"/>
              <a:t>belirlenmiştir</a:t>
            </a:r>
            <a:r>
              <a:rPr lang="tr-TR" sz="2000" dirty="0"/>
              <a:t>. Yukarıda</a:t>
            </a:r>
            <a:r>
              <a:rPr lang="en-US" sz="2000" dirty="0"/>
              <a:t>, </a:t>
            </a:r>
            <a:r>
              <a:rPr lang="en-US" sz="2000" dirty="0" err="1"/>
              <a:t>tek</a:t>
            </a:r>
            <a:r>
              <a:rPr lang="en-US" sz="2000" dirty="0"/>
              <a:t> </a:t>
            </a:r>
            <a:r>
              <a:rPr lang="en-US" sz="2000" dirty="0" err="1"/>
              <a:t>depolu</a:t>
            </a:r>
            <a:r>
              <a:rPr lang="en-US" sz="2000" dirty="0"/>
              <a:t> </a:t>
            </a:r>
            <a:r>
              <a:rPr lang="en-US" sz="2000" dirty="0" err="1"/>
              <a:t>dağıtım</a:t>
            </a:r>
            <a:r>
              <a:rPr lang="en-US" sz="2000" dirty="0"/>
              <a:t> </a:t>
            </a:r>
            <a:r>
              <a:rPr lang="en-US" sz="2000" dirty="0" err="1"/>
              <a:t>için</a:t>
            </a:r>
            <a:r>
              <a:rPr lang="en-US" sz="2000" dirty="0"/>
              <a:t> </a:t>
            </a:r>
            <a:r>
              <a:rPr lang="en-US" sz="2000" dirty="0" err="1"/>
              <a:t>araç</a:t>
            </a:r>
            <a:r>
              <a:rPr lang="en-US" sz="2000" dirty="0"/>
              <a:t> </a:t>
            </a:r>
            <a:r>
              <a:rPr lang="en-US" sz="2000" dirty="0" err="1"/>
              <a:t>rotalama</a:t>
            </a:r>
            <a:r>
              <a:rPr lang="en-US" sz="2000" dirty="0"/>
              <a:t> </a:t>
            </a:r>
            <a:r>
              <a:rPr lang="en-US" sz="2000" dirty="0" err="1"/>
              <a:t>problemine</a:t>
            </a:r>
            <a:r>
              <a:rPr lang="en-US" sz="2000" dirty="0"/>
              <a:t> </a:t>
            </a:r>
            <a:r>
              <a:rPr lang="en-US" sz="2000" dirty="0" err="1"/>
              <a:t>ait</a:t>
            </a:r>
            <a:r>
              <a:rPr lang="en-US" sz="2000" dirty="0"/>
              <a:t> </a:t>
            </a:r>
            <a:r>
              <a:rPr lang="en-US" sz="2000" dirty="0" err="1"/>
              <a:t>gösterim</a:t>
            </a:r>
            <a:r>
              <a:rPr lang="en-US" sz="2000" dirty="0"/>
              <a:t> </a:t>
            </a:r>
            <a:r>
              <a:rPr lang="en-US" sz="2000" dirty="0" err="1"/>
              <a:t>verilmektedir</a:t>
            </a:r>
            <a:r>
              <a:rPr lang="en-US" sz="2000" dirty="0"/>
              <a:t>.</a:t>
            </a:r>
          </a:p>
        </p:txBody>
      </p:sp>
      <p:pic>
        <p:nvPicPr>
          <p:cNvPr id="4" name="Resim 22" descr="Logo, company name&#10;&#10;Description automatically generated">
            <a:extLst>
              <a:ext uri="{FF2B5EF4-FFF2-40B4-BE49-F238E27FC236}">
                <a16:creationId xmlns:a16="http://schemas.microsoft.com/office/drawing/2014/main" id="{CD973914-D5C2-49D9-A5AB-1064D8E85DF4}"/>
              </a:ext>
            </a:extLst>
          </p:cNvPr>
          <p:cNvPicPr>
            <a:picLocks noChangeAspect="1"/>
          </p:cNvPicPr>
          <p:nvPr/>
        </p:nvPicPr>
        <p:blipFill>
          <a:blip r:embed="rId3"/>
          <a:stretch>
            <a:fillRect/>
          </a:stretch>
        </p:blipFill>
        <p:spPr>
          <a:xfrm>
            <a:off x="11121728" y="85725"/>
            <a:ext cx="955972" cy="955972"/>
          </a:xfrm>
          <a:prstGeom prst="rect">
            <a:avLst/>
          </a:prstGeom>
        </p:spPr>
      </p:pic>
    </p:spTree>
    <p:extLst>
      <p:ext uri="{BB962C8B-B14F-4D97-AF65-F5344CB8AC3E}">
        <p14:creationId xmlns:p14="http://schemas.microsoft.com/office/powerpoint/2010/main" val="10895552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C633C17-E429-40FB-B3E4-40C03ED72D68}"/>
              </a:ext>
            </a:extLst>
          </p:cNvPr>
          <p:cNvSpPr>
            <a:spLocks noGrp="1"/>
          </p:cNvSpPr>
          <p:nvPr>
            <p:ph type="title"/>
          </p:nvPr>
        </p:nvSpPr>
        <p:spPr>
          <a:xfrm>
            <a:off x="572493" y="238539"/>
            <a:ext cx="11018520" cy="1434415"/>
          </a:xfrm>
        </p:spPr>
        <p:txBody>
          <a:bodyPr anchor="b">
            <a:normAutofit/>
          </a:bodyPr>
          <a:lstStyle/>
          <a:p>
            <a:pPr algn="ctr"/>
            <a:r>
              <a:rPr lang="tr-TR" sz="5400" dirty="0" err="1"/>
              <a:t>Vehicle</a:t>
            </a:r>
            <a:r>
              <a:rPr lang="tr-TR" sz="5400" dirty="0"/>
              <a:t> Routing Problem (VRP)</a:t>
            </a:r>
            <a:endParaRPr lang="en-US" sz="5400" dirty="0"/>
          </a:p>
        </p:txBody>
      </p:sp>
      <p:sp>
        <p:nvSpPr>
          <p:cNvPr id="18"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CB36521-6FEA-437E-9FB5-9B3AA669B61D}"/>
              </a:ext>
            </a:extLst>
          </p:cNvPr>
          <p:cNvSpPr>
            <a:spLocks noGrp="1"/>
          </p:cNvSpPr>
          <p:nvPr>
            <p:ph idx="1"/>
          </p:nvPr>
        </p:nvSpPr>
        <p:spPr>
          <a:xfrm>
            <a:off x="572493" y="2071315"/>
            <a:ext cx="6104532" cy="4472359"/>
          </a:xfrm>
        </p:spPr>
        <p:txBody>
          <a:bodyPr anchor="t">
            <a:normAutofit/>
          </a:bodyPr>
          <a:lstStyle/>
          <a:p>
            <a:pPr algn="just"/>
            <a:r>
              <a:rPr lang="tr-TR" sz="1800" b="0" i="0" dirty="0">
                <a:effectLst/>
              </a:rPr>
              <a:t>Araç </a:t>
            </a:r>
            <a:r>
              <a:rPr lang="tr-TR" sz="1800" dirty="0" err="1"/>
              <a:t>Rotalama</a:t>
            </a:r>
            <a:r>
              <a:rPr lang="tr-TR" sz="1800" dirty="0"/>
              <a:t> </a:t>
            </a:r>
            <a:r>
              <a:rPr lang="tr-TR" sz="1800" b="0" i="0" dirty="0">
                <a:effectLst/>
              </a:rPr>
              <a:t>Problemi (VRP), en zorlu </a:t>
            </a:r>
            <a:r>
              <a:rPr lang="tr-TR" sz="1800" b="0" i="0" dirty="0" err="1">
                <a:effectLst/>
              </a:rPr>
              <a:t>kombinatoryal</a:t>
            </a:r>
            <a:r>
              <a:rPr lang="tr-TR" sz="1800" b="0" i="0" dirty="0">
                <a:effectLst/>
              </a:rPr>
              <a:t> optimizasyon görevlerinden biridir. 50 yıldan daha uzun bir süre önce tanımlanan bu problem, belirli bir müşteri grubuna hizmet etmek için eldeki araç filosuna en uygun rota setini tasarlamaktan ibarettir. </a:t>
            </a:r>
          </a:p>
          <a:p>
            <a:pPr algn="just"/>
            <a:r>
              <a:rPr lang="tr-TR" sz="1800" b="0" i="0" dirty="0">
                <a:effectLst/>
              </a:rPr>
              <a:t>Çok aşamalı bir lojistik sistemine bakıldığında, araç </a:t>
            </a:r>
            <a:r>
              <a:rPr lang="tr-TR" sz="1800" b="0" i="0" dirty="0" err="1">
                <a:effectLst/>
              </a:rPr>
              <a:t>rotalama</a:t>
            </a:r>
            <a:r>
              <a:rPr lang="tr-TR" sz="1800" b="0" i="0" dirty="0">
                <a:effectLst/>
              </a:rPr>
              <a:t> problemi, ürünleri depoya sevk eden üretici bir firma, siparişlerin toplanıp müşterilere sevk edildiği depo ve ürünleri talep eden müşteri bileşenlerinden oluşmaktadır. Dolayısıyla tüm bunlar düşünüldüğünde ürün toplama veya dağıtımının oldukça maliyetli ve yoğun iş gücü gerektiren bir faaliyet olduğu sonucuna varılmaktadır.</a:t>
            </a:r>
            <a:endParaRPr lang="en-US" sz="1800" dirty="0"/>
          </a:p>
        </p:txBody>
      </p:sp>
      <p:pic>
        <p:nvPicPr>
          <p:cNvPr id="4" name="Resim 22" descr="Logo, company name&#10;&#10;Description automatically generated">
            <a:extLst>
              <a:ext uri="{FF2B5EF4-FFF2-40B4-BE49-F238E27FC236}">
                <a16:creationId xmlns:a16="http://schemas.microsoft.com/office/drawing/2014/main" id="{6175326D-AAF0-47CD-A252-7784662A52C4}"/>
              </a:ext>
            </a:extLst>
          </p:cNvPr>
          <p:cNvPicPr>
            <a:picLocks noChangeAspect="1"/>
          </p:cNvPicPr>
          <p:nvPr/>
        </p:nvPicPr>
        <p:blipFill>
          <a:blip r:embed="rId2"/>
          <a:stretch>
            <a:fillRect/>
          </a:stretch>
        </p:blipFill>
        <p:spPr>
          <a:xfrm>
            <a:off x="11121728" y="85725"/>
            <a:ext cx="955972" cy="955972"/>
          </a:xfrm>
          <a:prstGeom prst="rect">
            <a:avLst/>
          </a:prstGeom>
        </p:spPr>
      </p:pic>
      <p:pic>
        <p:nvPicPr>
          <p:cNvPr id="1026" name="Picture 2">
            <a:extLst>
              <a:ext uri="{FF2B5EF4-FFF2-40B4-BE49-F238E27FC236}">
                <a16:creationId xmlns:a16="http://schemas.microsoft.com/office/drawing/2014/main" id="{47756524-6822-4379-AAD4-5BEDB486B30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77025" y="1930116"/>
            <a:ext cx="5238750" cy="3495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61496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68AF5748-FED8-45BA-8631-26D1D10F32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C4D0481-491C-4648-9065-011855057867}"/>
              </a:ext>
            </a:extLst>
          </p:cNvPr>
          <p:cNvSpPr>
            <a:spLocks noGrp="1"/>
          </p:cNvSpPr>
          <p:nvPr>
            <p:ph type="title"/>
          </p:nvPr>
        </p:nvSpPr>
        <p:spPr>
          <a:xfrm>
            <a:off x="704105" y="1949130"/>
            <a:ext cx="4023360" cy="3204134"/>
          </a:xfrm>
        </p:spPr>
        <p:txBody>
          <a:bodyPr vert="horz" lIns="91440" tIns="45720" rIns="91440" bIns="45720" rtlCol="0" anchor="b">
            <a:normAutofit fontScale="90000"/>
          </a:bodyPr>
          <a:lstStyle/>
          <a:p>
            <a:pPr algn="ctr"/>
            <a:r>
              <a:rPr lang="en-US" sz="4800" kern="1200" dirty="0">
                <a:solidFill>
                  <a:schemeClr val="tx1"/>
                </a:solidFill>
                <a:latin typeface="+mj-lt"/>
                <a:ea typeface="+mj-ea"/>
                <a:cs typeface="+mj-cs"/>
              </a:rPr>
              <a:t>Python</a:t>
            </a:r>
            <a:r>
              <a:rPr lang="tr-TR" sz="4800" kern="1200" dirty="0">
                <a:solidFill>
                  <a:schemeClr val="tx1"/>
                </a:solidFill>
                <a:latin typeface="+mj-lt"/>
                <a:ea typeface="+mj-ea"/>
                <a:cs typeface="+mj-cs"/>
              </a:rPr>
              <a:t>’da</a:t>
            </a:r>
            <a:r>
              <a:rPr lang="en-US" sz="4800" kern="1200" dirty="0">
                <a:solidFill>
                  <a:schemeClr val="tx1"/>
                </a:solidFill>
                <a:latin typeface="+mj-lt"/>
                <a:ea typeface="+mj-ea"/>
                <a:cs typeface="+mj-cs"/>
              </a:rPr>
              <a:t> </a:t>
            </a:r>
            <a:r>
              <a:rPr lang="tr-TR" sz="4800" kern="1200" dirty="0">
                <a:solidFill>
                  <a:schemeClr val="tx1"/>
                </a:solidFill>
                <a:latin typeface="+mj-lt"/>
                <a:ea typeface="+mj-ea"/>
                <a:cs typeface="+mj-cs"/>
              </a:rPr>
              <a:t>Araç </a:t>
            </a:r>
            <a:r>
              <a:rPr lang="tr-TR" sz="4800" kern="1200" dirty="0" err="1">
                <a:solidFill>
                  <a:schemeClr val="tx1"/>
                </a:solidFill>
                <a:latin typeface="+mj-lt"/>
                <a:ea typeface="+mj-ea"/>
                <a:cs typeface="+mj-cs"/>
              </a:rPr>
              <a:t>Rotalama</a:t>
            </a:r>
            <a:r>
              <a:rPr lang="tr-TR" sz="4800" kern="1200" dirty="0">
                <a:solidFill>
                  <a:schemeClr val="tx1"/>
                </a:solidFill>
                <a:latin typeface="+mj-lt"/>
                <a:ea typeface="+mj-ea"/>
                <a:cs typeface="+mj-cs"/>
              </a:rPr>
              <a:t> Problemine Tabu Arama Algoritması Uygulaması</a:t>
            </a:r>
            <a:endParaRPr lang="en-US" sz="4800" kern="1200" dirty="0">
              <a:solidFill>
                <a:schemeClr val="tx1"/>
              </a:solidFill>
              <a:latin typeface="+mj-lt"/>
              <a:ea typeface="+mj-ea"/>
              <a:cs typeface="+mj-cs"/>
            </a:endParaRPr>
          </a:p>
        </p:txBody>
      </p:sp>
      <p:sp>
        <p:nvSpPr>
          <p:cNvPr id="73" name="Rectangle 7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5" name="Rectangle 7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pic>
        <p:nvPicPr>
          <p:cNvPr id="2050" name="Picture 2">
            <a:extLst>
              <a:ext uri="{FF2B5EF4-FFF2-40B4-BE49-F238E27FC236}">
                <a16:creationId xmlns:a16="http://schemas.microsoft.com/office/drawing/2014/main" id="{46E08208-27CD-4FAB-AB8B-E91280E7B47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bwMode="auto">
          <a:xfrm>
            <a:off x="5431570" y="1911662"/>
            <a:ext cx="5712439" cy="3974788"/>
          </a:xfrm>
          <a:prstGeom prst="rect">
            <a:avLst/>
          </a:prstGeom>
          <a:noFill/>
          <a:extLst>
            <a:ext uri="{909E8E84-426E-40DD-AFC4-6F175D3DCCD1}">
              <a14:hiddenFill xmlns:a14="http://schemas.microsoft.com/office/drawing/2010/main">
                <a:solidFill>
                  <a:srgbClr val="FFFFFF"/>
                </a:solidFill>
              </a14:hiddenFill>
            </a:ext>
          </a:extLst>
        </p:spPr>
      </p:pic>
      <p:pic>
        <p:nvPicPr>
          <p:cNvPr id="4" name="Resim 22" descr="Logo, company name&#10;&#10;Description automatically generated">
            <a:extLst>
              <a:ext uri="{FF2B5EF4-FFF2-40B4-BE49-F238E27FC236}">
                <a16:creationId xmlns:a16="http://schemas.microsoft.com/office/drawing/2014/main" id="{0BA189C8-B909-44C6-AF78-C6E523A572EA}"/>
              </a:ext>
            </a:extLst>
          </p:cNvPr>
          <p:cNvPicPr>
            <a:picLocks noChangeAspect="1"/>
          </p:cNvPicPr>
          <p:nvPr/>
        </p:nvPicPr>
        <p:blipFill>
          <a:blip r:embed="rId3"/>
          <a:stretch>
            <a:fillRect/>
          </a:stretch>
        </p:blipFill>
        <p:spPr>
          <a:xfrm>
            <a:off x="11121728" y="85725"/>
            <a:ext cx="955972" cy="955972"/>
          </a:xfrm>
          <a:prstGeom prst="rect">
            <a:avLst/>
          </a:prstGeom>
        </p:spPr>
      </p:pic>
    </p:spTree>
    <p:extLst>
      <p:ext uri="{BB962C8B-B14F-4D97-AF65-F5344CB8AC3E}">
        <p14:creationId xmlns:p14="http://schemas.microsoft.com/office/powerpoint/2010/main" val="3724272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482" name="Rectangle 2">
            <a:extLst>
              <a:ext uri="{FF2B5EF4-FFF2-40B4-BE49-F238E27FC236}">
                <a16:creationId xmlns:a16="http://schemas.microsoft.com/office/drawing/2014/main" id="{BD6BBFA2-CAAB-4CA4-AEAF-C553E7C75F97}"/>
              </a:ext>
            </a:extLst>
          </p:cNvPr>
          <p:cNvSpPr>
            <a:spLocks noGrp="1" noChangeArrowheads="1"/>
          </p:cNvSpPr>
          <p:nvPr>
            <p:ph type="title"/>
          </p:nvPr>
        </p:nvSpPr>
        <p:spPr>
          <a:xfrm>
            <a:off x="838200" y="365125"/>
            <a:ext cx="10515600" cy="1325563"/>
          </a:xfrm>
        </p:spPr>
        <p:txBody>
          <a:bodyPr>
            <a:normAutofit/>
          </a:bodyPr>
          <a:lstStyle/>
          <a:p>
            <a:pPr algn="ctr"/>
            <a:r>
              <a:rPr lang="tr-TR" altLang="zh-CN" sz="5400" dirty="0">
                <a:ea typeface="宋体" panose="02010600030101010101" pitchFamily="2" charset="-122"/>
              </a:rPr>
              <a:t>Referanslar</a:t>
            </a:r>
            <a:endParaRPr lang="en-US" altLang="zh-CN" sz="5400" dirty="0">
              <a:ea typeface="宋体" panose="02010600030101010101" pitchFamily="2" charset="-122"/>
            </a:endParaRPr>
          </a:p>
        </p:txBody>
      </p:sp>
      <p:sp>
        <p:nvSpPr>
          <p:cNvPr id="74"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483" name="Rectangle 3">
            <a:extLst>
              <a:ext uri="{FF2B5EF4-FFF2-40B4-BE49-F238E27FC236}">
                <a16:creationId xmlns:a16="http://schemas.microsoft.com/office/drawing/2014/main" id="{8083FC5D-CE84-42F3-82F6-EBD3303213D9}"/>
              </a:ext>
            </a:extLst>
          </p:cNvPr>
          <p:cNvSpPr>
            <a:spLocks noGrp="1" noChangeArrowheads="1"/>
          </p:cNvSpPr>
          <p:nvPr>
            <p:ph type="body" idx="1"/>
          </p:nvPr>
        </p:nvSpPr>
        <p:spPr>
          <a:xfrm>
            <a:off x="838200" y="1929384"/>
            <a:ext cx="10515600" cy="4719066"/>
          </a:xfrm>
        </p:spPr>
        <p:txBody>
          <a:bodyPr>
            <a:normAutofit fontScale="92500" lnSpcReduction="20000"/>
          </a:bodyPr>
          <a:lstStyle/>
          <a:p>
            <a:pPr>
              <a:buFontTx/>
              <a:buNone/>
            </a:pPr>
            <a:r>
              <a:rPr lang="en-US" altLang="zh-CN" sz="1500" dirty="0">
                <a:ea typeface="宋体" panose="02010600030101010101" pitchFamily="2" charset="-122"/>
              </a:rPr>
              <a:t>[1] Glover, F., Kelly, J. P., and Laguna, M.  1995.  Genetic Algorithms and Tabu Search: Hybrids for Optimization.  </a:t>
            </a:r>
            <a:r>
              <a:rPr lang="en-US" altLang="zh-CN" sz="1500" i="1" dirty="0">
                <a:ea typeface="宋体" panose="02010600030101010101" pitchFamily="2" charset="-122"/>
              </a:rPr>
              <a:t>Computers and Operations Research</a:t>
            </a:r>
            <a:r>
              <a:rPr lang="en-US" altLang="zh-CN" sz="1500" dirty="0">
                <a:ea typeface="宋体" panose="02010600030101010101" pitchFamily="2" charset="-122"/>
              </a:rPr>
              <a:t>.  Vol. 22, No. 1, pp. 111 – 134.</a:t>
            </a:r>
          </a:p>
          <a:p>
            <a:pPr>
              <a:buFontTx/>
              <a:buNone/>
            </a:pPr>
            <a:endParaRPr lang="en-US" altLang="zh-CN" sz="1500" dirty="0">
              <a:ea typeface="宋体" panose="02010600030101010101" pitchFamily="2" charset="-122"/>
            </a:endParaRPr>
          </a:p>
          <a:p>
            <a:pPr>
              <a:buFontTx/>
              <a:buNone/>
            </a:pPr>
            <a:r>
              <a:rPr lang="en-US" altLang="zh-CN" sz="1500" dirty="0">
                <a:ea typeface="宋体" panose="02010600030101010101" pitchFamily="2" charset="-122"/>
              </a:rPr>
              <a:t>[2] Glover, F. and Laguna, M.  1997.  Tabu Search.  Norwell, MA: Kluwer Academic Publishers.</a:t>
            </a:r>
          </a:p>
          <a:p>
            <a:pPr>
              <a:buFontTx/>
              <a:buNone/>
            </a:pPr>
            <a:endParaRPr lang="en-US" altLang="zh-CN" sz="1500" dirty="0">
              <a:ea typeface="宋体" panose="02010600030101010101" pitchFamily="2" charset="-122"/>
            </a:endParaRPr>
          </a:p>
          <a:p>
            <a:pPr>
              <a:buFontTx/>
              <a:buNone/>
            </a:pPr>
            <a:r>
              <a:rPr lang="en-US" altLang="zh-CN" sz="1500" dirty="0">
                <a:ea typeface="宋体" panose="02010600030101010101" pitchFamily="2" charset="-122"/>
              </a:rPr>
              <a:t>[3] Hanafi, S.  2001.  On the Convergence of Tabu Search.  Journal of Heuristics.  Vol. 7, pp. 47 – 58.</a:t>
            </a:r>
          </a:p>
          <a:p>
            <a:pPr>
              <a:buFontTx/>
              <a:buNone/>
            </a:pPr>
            <a:endParaRPr lang="en-US" altLang="zh-CN" sz="1500" dirty="0">
              <a:ea typeface="宋体" panose="02010600030101010101" pitchFamily="2" charset="-122"/>
            </a:endParaRPr>
          </a:p>
          <a:p>
            <a:pPr>
              <a:buFontTx/>
              <a:buNone/>
            </a:pPr>
            <a:r>
              <a:rPr lang="en-US" altLang="zh-CN" sz="1500" dirty="0">
                <a:ea typeface="宋体" panose="02010600030101010101" pitchFamily="2" charset="-122"/>
              </a:rPr>
              <a:t>[4] Hertz, A., </a:t>
            </a:r>
            <a:r>
              <a:rPr lang="en-US" altLang="zh-CN" sz="1500" dirty="0" err="1">
                <a:ea typeface="宋体" panose="02010600030101010101" pitchFamily="2" charset="-122"/>
              </a:rPr>
              <a:t>Taillard</a:t>
            </a:r>
            <a:r>
              <a:rPr lang="en-US" altLang="zh-CN" sz="1500" dirty="0">
                <a:ea typeface="宋体" panose="02010600030101010101" pitchFamily="2" charset="-122"/>
              </a:rPr>
              <a:t>, E. and Werra, D.  A Tutorial on Tabu Search.  Accessed on April 14, 2005: http://www.cs.colostate.edu/~whitley/CS640/hertz92tutorial.pdf</a:t>
            </a:r>
          </a:p>
          <a:p>
            <a:pPr>
              <a:buFontTx/>
              <a:buNone/>
            </a:pPr>
            <a:endParaRPr lang="en-US" altLang="zh-CN" sz="1500" dirty="0">
              <a:ea typeface="宋体" panose="02010600030101010101" pitchFamily="2" charset="-122"/>
            </a:endParaRPr>
          </a:p>
          <a:p>
            <a:pPr>
              <a:buFontTx/>
              <a:buNone/>
            </a:pPr>
            <a:r>
              <a:rPr lang="en-US" altLang="zh-CN" sz="1500" dirty="0">
                <a:ea typeface="宋体" panose="02010600030101010101" pitchFamily="2" charset="-122"/>
              </a:rPr>
              <a:t>[5] Hillier, F.S. and Lieberman, G.J.  2005.  Introduction to Operations Research.  New York, NY: McGraw-Hill. 8</a:t>
            </a:r>
            <a:r>
              <a:rPr lang="en-US" altLang="zh-CN" sz="1500" baseline="30000" dirty="0">
                <a:ea typeface="宋体" panose="02010600030101010101" pitchFamily="2" charset="-122"/>
              </a:rPr>
              <a:t>th</a:t>
            </a:r>
            <a:r>
              <a:rPr lang="en-US" altLang="zh-CN" sz="1500" dirty="0">
                <a:ea typeface="宋体" panose="02010600030101010101" pitchFamily="2" charset="-122"/>
              </a:rPr>
              <a:t> Ed.</a:t>
            </a:r>
          </a:p>
          <a:p>
            <a:pPr>
              <a:buFontTx/>
              <a:buNone/>
            </a:pPr>
            <a:endParaRPr lang="en-US" altLang="zh-CN" sz="1500" dirty="0">
              <a:ea typeface="宋体" panose="02010600030101010101" pitchFamily="2" charset="-122"/>
            </a:endParaRPr>
          </a:p>
          <a:p>
            <a:pPr>
              <a:buFontTx/>
              <a:buNone/>
            </a:pPr>
            <a:r>
              <a:rPr lang="en-US" altLang="zh-CN" sz="1500" dirty="0">
                <a:ea typeface="宋体" panose="02010600030101010101" pitchFamily="2" charset="-122"/>
              </a:rPr>
              <a:t>[6] Ji, M. and Tang, H.  2004.  Global Optimizations and Tabu Search Based on </a:t>
            </a:r>
            <a:r>
              <a:rPr lang="en-US" altLang="zh-CN" sz="1500" dirty="0" err="1">
                <a:ea typeface="宋体" panose="02010600030101010101" pitchFamily="2" charset="-122"/>
              </a:rPr>
              <a:t>Mamory</a:t>
            </a:r>
            <a:r>
              <a:rPr lang="en-US" altLang="zh-CN" sz="1500" dirty="0">
                <a:ea typeface="宋体" panose="02010600030101010101" pitchFamily="2" charset="-122"/>
              </a:rPr>
              <a:t>.  </a:t>
            </a:r>
            <a:r>
              <a:rPr lang="en-US" altLang="zh-CN" sz="1500" i="1" dirty="0">
                <a:ea typeface="宋体" panose="02010600030101010101" pitchFamily="2" charset="-122"/>
              </a:rPr>
              <a:t>Applied Mathematics and Computation</a:t>
            </a:r>
            <a:r>
              <a:rPr lang="en-US" altLang="zh-CN" sz="1500" dirty="0">
                <a:ea typeface="宋体" panose="02010600030101010101" pitchFamily="2" charset="-122"/>
              </a:rPr>
              <a:t>.  Vol. 159, pp. 449 – 457.</a:t>
            </a:r>
          </a:p>
          <a:p>
            <a:pPr>
              <a:buFontTx/>
              <a:buNone/>
            </a:pPr>
            <a:endParaRPr lang="en-US" altLang="zh-CN" sz="1500" dirty="0">
              <a:ea typeface="宋体" panose="02010600030101010101" pitchFamily="2" charset="-122"/>
            </a:endParaRPr>
          </a:p>
          <a:p>
            <a:pPr>
              <a:buFontTx/>
              <a:buNone/>
            </a:pPr>
            <a:r>
              <a:rPr lang="en-US" altLang="zh-CN" sz="1500" dirty="0">
                <a:ea typeface="宋体" panose="02010600030101010101" pitchFamily="2" charset="-122"/>
              </a:rPr>
              <a:t>[7] Pham, D.T. and </a:t>
            </a:r>
            <a:r>
              <a:rPr lang="en-US" altLang="zh-CN" sz="1500" dirty="0" err="1">
                <a:ea typeface="宋体" panose="02010600030101010101" pitchFamily="2" charset="-122"/>
              </a:rPr>
              <a:t>Karaboga</a:t>
            </a:r>
            <a:r>
              <a:rPr lang="en-US" altLang="zh-CN" sz="1500" dirty="0">
                <a:ea typeface="宋体" panose="02010600030101010101" pitchFamily="2" charset="-122"/>
              </a:rPr>
              <a:t>, D.  2000.  Intelligent </a:t>
            </a:r>
            <a:r>
              <a:rPr lang="en-US" altLang="zh-CN" sz="1500" dirty="0" err="1">
                <a:ea typeface="宋体" panose="02010600030101010101" pitchFamily="2" charset="-122"/>
              </a:rPr>
              <a:t>Optimisation</a:t>
            </a:r>
            <a:r>
              <a:rPr lang="en-US" altLang="zh-CN" sz="1500" dirty="0">
                <a:ea typeface="宋体" panose="02010600030101010101" pitchFamily="2" charset="-122"/>
              </a:rPr>
              <a:t> Techniques – Genetic Algorithms, Tabu Search, Simulated Annealing and Neural Networks.  London: Springer-Verlag.</a:t>
            </a:r>
          </a:p>
          <a:p>
            <a:pPr>
              <a:buFontTx/>
              <a:buNone/>
            </a:pPr>
            <a:endParaRPr lang="en-US" altLang="zh-CN" sz="1500" dirty="0">
              <a:ea typeface="宋体" panose="02010600030101010101" pitchFamily="2" charset="-122"/>
            </a:endParaRPr>
          </a:p>
          <a:p>
            <a:pPr>
              <a:buFontTx/>
              <a:buNone/>
            </a:pPr>
            <a:r>
              <a:rPr lang="en-US" altLang="zh-CN" sz="1500" dirty="0">
                <a:ea typeface="宋体" panose="02010600030101010101" pitchFamily="2" charset="-122"/>
              </a:rPr>
              <a:t>[8] Reeves, C.R.  1993.  Modern Heuristic Techniques for Combinatorial Problems.  John  Wiley &amp; Sons, Inc.</a:t>
            </a:r>
          </a:p>
          <a:p>
            <a:pPr>
              <a:buFontTx/>
              <a:buNone/>
            </a:pPr>
            <a:endParaRPr lang="zh-CN" altLang="en-US" sz="1200" dirty="0">
              <a:ea typeface="宋体" panose="02010600030101010101" pitchFamily="2" charset="-122"/>
            </a:endParaRPr>
          </a:p>
        </p:txBody>
      </p:sp>
      <p:sp>
        <p:nvSpPr>
          <p:cNvPr id="5" name="Slide Number Placeholder 5">
            <a:extLst>
              <a:ext uri="{FF2B5EF4-FFF2-40B4-BE49-F238E27FC236}">
                <a16:creationId xmlns:a16="http://schemas.microsoft.com/office/drawing/2014/main" id="{0017BBB6-A579-4032-9956-7FFD36A9465F}"/>
              </a:ext>
            </a:extLst>
          </p:cNvPr>
          <p:cNvSpPr>
            <a:spLocks noGrp="1"/>
          </p:cNvSpPr>
          <p:nvPr>
            <p:ph type="sldNum" sz="quarter" idx="12"/>
          </p:nvPr>
        </p:nvSpPr>
        <p:spPr>
          <a:xfrm>
            <a:off x="8610600" y="6356350"/>
            <a:ext cx="2743200" cy="365125"/>
          </a:xfrm>
        </p:spPr>
        <p:txBody>
          <a:bodyPr>
            <a:normAutofit/>
          </a:bodyPr>
          <a:lstStyle/>
          <a:p>
            <a:pPr>
              <a:spcAft>
                <a:spcPts val="600"/>
              </a:spcAft>
            </a:pPr>
            <a:fld id="{EF234BBE-E488-4F47-9EB7-66CE40140FA1}" type="slidenum">
              <a:rPr lang="zh-CN" altLang="en-US"/>
              <a:pPr>
                <a:spcAft>
                  <a:spcPts val="600"/>
                </a:spcAft>
              </a:pPr>
              <a:t>18</a:t>
            </a:fld>
            <a:endParaRPr lang="en-US" altLang="zh-CN" dirty="0"/>
          </a:p>
        </p:txBody>
      </p:sp>
      <p:pic>
        <p:nvPicPr>
          <p:cNvPr id="7" name="Resim 22" descr="Logo, company name&#10;&#10;Description automatically generated">
            <a:extLst>
              <a:ext uri="{FF2B5EF4-FFF2-40B4-BE49-F238E27FC236}">
                <a16:creationId xmlns:a16="http://schemas.microsoft.com/office/drawing/2014/main" id="{54176174-6EB1-4C9B-BC68-8CEDF3098BFE}"/>
              </a:ext>
            </a:extLst>
          </p:cNvPr>
          <p:cNvPicPr>
            <a:picLocks noChangeAspect="1"/>
          </p:cNvPicPr>
          <p:nvPr/>
        </p:nvPicPr>
        <p:blipFill>
          <a:blip r:embed="rId2"/>
          <a:stretch>
            <a:fillRect/>
          </a:stretch>
        </p:blipFill>
        <p:spPr>
          <a:xfrm>
            <a:off x="11121728" y="85725"/>
            <a:ext cx="955972" cy="955972"/>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4" name="Rectangle 13">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96A5CBE-6D77-4AAC-87B8-7E7B8D95A94E}"/>
              </a:ext>
            </a:extLst>
          </p:cNvPr>
          <p:cNvSpPr>
            <a:spLocks noGrp="1"/>
          </p:cNvSpPr>
          <p:nvPr>
            <p:ph type="title"/>
          </p:nvPr>
        </p:nvSpPr>
        <p:spPr>
          <a:xfrm>
            <a:off x="1115568" y="548640"/>
            <a:ext cx="10168128" cy="1179576"/>
          </a:xfrm>
        </p:spPr>
        <p:txBody>
          <a:bodyPr>
            <a:normAutofit/>
          </a:bodyPr>
          <a:lstStyle/>
          <a:p>
            <a:pPr algn="ctr"/>
            <a:r>
              <a:rPr lang="tr-TR" sz="4000" dirty="0"/>
              <a:t>İçerik</a:t>
            </a:r>
            <a:endParaRPr lang="en-US" sz="4000" dirty="0"/>
          </a:p>
        </p:txBody>
      </p:sp>
      <p:sp>
        <p:nvSpPr>
          <p:cNvPr id="16" name="Rectangle 15">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6633E29F-9AAE-4D3F-A73A-731C1B319454}"/>
              </a:ext>
            </a:extLst>
          </p:cNvPr>
          <p:cNvSpPr>
            <a:spLocks noGrp="1"/>
          </p:cNvSpPr>
          <p:nvPr>
            <p:ph idx="1"/>
          </p:nvPr>
        </p:nvSpPr>
        <p:spPr>
          <a:xfrm>
            <a:off x="1115568" y="2097405"/>
            <a:ext cx="10168128" cy="4490719"/>
          </a:xfrm>
        </p:spPr>
        <p:txBody>
          <a:bodyPr>
            <a:normAutofit fontScale="85000" lnSpcReduction="20000"/>
          </a:bodyPr>
          <a:lstStyle/>
          <a:p>
            <a:r>
              <a:rPr lang="en-US" sz="2400" dirty="0"/>
              <a:t>Meta-</a:t>
            </a:r>
            <a:r>
              <a:rPr lang="en-US" sz="2400" dirty="0" err="1"/>
              <a:t>Sezgisel</a:t>
            </a:r>
            <a:r>
              <a:rPr lang="en-US" sz="2400" dirty="0"/>
              <a:t> </a:t>
            </a:r>
            <a:r>
              <a:rPr lang="en-US" sz="2400" dirty="0" err="1"/>
              <a:t>Teknikle</a:t>
            </a:r>
            <a:r>
              <a:rPr lang="tr-TR" sz="2400" dirty="0"/>
              <a:t>r</a:t>
            </a:r>
          </a:p>
          <a:p>
            <a:r>
              <a:rPr lang="tr-TR" sz="2400" dirty="0"/>
              <a:t>Tabu Arama </a:t>
            </a:r>
            <a:r>
              <a:rPr lang="tr-TR" sz="2400" dirty="0" err="1"/>
              <a:t>Algortimasının</a:t>
            </a:r>
            <a:r>
              <a:rPr lang="tr-TR" sz="2400" dirty="0"/>
              <a:t> Tarihçesi ve Gelişimi</a:t>
            </a:r>
          </a:p>
          <a:p>
            <a:r>
              <a:rPr lang="tr-TR" sz="2400" dirty="0"/>
              <a:t>Tabu Arama Algoritması</a:t>
            </a:r>
          </a:p>
          <a:p>
            <a:r>
              <a:rPr lang="tr-TR" sz="2400" dirty="0"/>
              <a:t>Tabu Arama Algoritmasının Çalışma Mantığı</a:t>
            </a:r>
          </a:p>
          <a:p>
            <a:r>
              <a:rPr lang="en-US" sz="2400" dirty="0"/>
              <a:t>Tabu </a:t>
            </a:r>
            <a:r>
              <a:rPr lang="en-US" sz="2400" dirty="0" err="1"/>
              <a:t>Aramasının</a:t>
            </a:r>
            <a:r>
              <a:rPr lang="en-US" sz="2400" dirty="0"/>
              <a:t> </a:t>
            </a:r>
            <a:r>
              <a:rPr lang="en-US" sz="2400" dirty="0" err="1"/>
              <a:t>Temel</a:t>
            </a:r>
            <a:r>
              <a:rPr lang="en-US" sz="2400" dirty="0"/>
              <a:t> </a:t>
            </a:r>
            <a:r>
              <a:rPr lang="en-US" sz="2400" dirty="0" err="1"/>
              <a:t>Bileşenleri</a:t>
            </a:r>
            <a:r>
              <a:rPr lang="en-US" sz="2400" dirty="0"/>
              <a:t> </a:t>
            </a:r>
            <a:endParaRPr lang="tr-TR" sz="2400" dirty="0"/>
          </a:p>
          <a:p>
            <a:r>
              <a:rPr lang="tr-TR" sz="2400" dirty="0"/>
              <a:t>Tabu Arama Algoritmasının Parametreleri</a:t>
            </a:r>
          </a:p>
          <a:p>
            <a:r>
              <a:rPr lang="en-US" sz="2400" kern="1200" dirty="0">
                <a:ea typeface="+mj-ea"/>
                <a:cs typeface="+mj-cs"/>
              </a:rPr>
              <a:t>Tabu </a:t>
            </a:r>
            <a:r>
              <a:rPr lang="en-US" sz="2400" kern="1200" dirty="0" err="1">
                <a:ea typeface="+mj-ea"/>
                <a:cs typeface="+mj-cs"/>
              </a:rPr>
              <a:t>Arama</a:t>
            </a:r>
            <a:r>
              <a:rPr lang="en-US" sz="2400" kern="1200" dirty="0">
                <a:ea typeface="+mj-ea"/>
                <a:cs typeface="+mj-cs"/>
              </a:rPr>
              <a:t> </a:t>
            </a:r>
            <a:r>
              <a:rPr lang="en-US" sz="2400" kern="1200" dirty="0" err="1">
                <a:ea typeface="+mj-ea"/>
                <a:cs typeface="+mj-cs"/>
              </a:rPr>
              <a:t>Algoritması</a:t>
            </a:r>
            <a:r>
              <a:rPr lang="en-US" sz="2400" kern="1200" dirty="0">
                <a:ea typeface="+mj-ea"/>
                <a:cs typeface="+mj-cs"/>
              </a:rPr>
              <a:t> Pseudocode</a:t>
            </a:r>
            <a:endParaRPr lang="tr-TR" sz="2400" kern="1200" dirty="0">
              <a:ea typeface="+mj-ea"/>
              <a:cs typeface="+mj-cs"/>
            </a:endParaRPr>
          </a:p>
          <a:p>
            <a:r>
              <a:rPr lang="en-US" altLang="zh-CN" sz="2400" dirty="0">
                <a:ea typeface="宋体" panose="02010600030101010101" pitchFamily="2" charset="-122"/>
              </a:rPr>
              <a:t>Tabu </a:t>
            </a:r>
            <a:r>
              <a:rPr lang="en-US" altLang="zh-CN" sz="2400" dirty="0" err="1">
                <a:ea typeface="宋体" panose="02010600030101010101" pitchFamily="2" charset="-122"/>
              </a:rPr>
              <a:t>Arama</a:t>
            </a:r>
            <a:r>
              <a:rPr lang="en-US" altLang="zh-CN" sz="2400" dirty="0">
                <a:ea typeface="宋体" panose="02010600030101010101" pitchFamily="2" charset="-122"/>
              </a:rPr>
              <a:t> </a:t>
            </a:r>
            <a:r>
              <a:rPr lang="en-US" altLang="zh-CN" sz="2400" dirty="0" err="1">
                <a:ea typeface="宋体" panose="02010600030101010101" pitchFamily="2" charset="-122"/>
              </a:rPr>
              <a:t>Algoritmasının</a:t>
            </a:r>
            <a:r>
              <a:rPr lang="en-US" altLang="zh-CN" sz="2400" dirty="0">
                <a:ea typeface="宋体" panose="02010600030101010101" pitchFamily="2" charset="-122"/>
              </a:rPr>
              <a:t> </a:t>
            </a:r>
            <a:r>
              <a:rPr lang="en-US" altLang="zh-CN" sz="2400" dirty="0" err="1">
                <a:ea typeface="宋体" panose="02010600030101010101" pitchFamily="2" charset="-122"/>
              </a:rPr>
              <a:t>Akış</a:t>
            </a:r>
            <a:r>
              <a:rPr lang="en-US" altLang="zh-CN" sz="2400" dirty="0">
                <a:ea typeface="宋体" panose="02010600030101010101" pitchFamily="2" charset="-122"/>
              </a:rPr>
              <a:t> </a:t>
            </a:r>
            <a:r>
              <a:rPr lang="en-US" altLang="zh-CN" sz="2400" dirty="0" err="1">
                <a:ea typeface="宋体" panose="02010600030101010101" pitchFamily="2" charset="-122"/>
              </a:rPr>
              <a:t>Şeması</a:t>
            </a:r>
            <a:r>
              <a:rPr lang="en-US" altLang="zh-CN" sz="2400" dirty="0">
                <a:ea typeface="宋体" panose="02010600030101010101" pitchFamily="2" charset="-122"/>
              </a:rPr>
              <a:t> </a:t>
            </a:r>
            <a:endParaRPr lang="tr-TR" altLang="zh-CN" sz="2400" dirty="0">
              <a:ea typeface="宋体" panose="02010600030101010101" pitchFamily="2" charset="-122"/>
            </a:endParaRPr>
          </a:p>
          <a:p>
            <a:r>
              <a:rPr lang="tr-TR" sz="2400" dirty="0"/>
              <a:t>Tabu Aramanın Artıları ve Eksileri</a:t>
            </a:r>
          </a:p>
          <a:p>
            <a:r>
              <a:rPr lang="tr-TR" sz="2400" dirty="0"/>
              <a:t>TA Algoritmasının Uygulama Alanları</a:t>
            </a:r>
          </a:p>
          <a:p>
            <a:r>
              <a:rPr lang="tr-TR" sz="2400" dirty="0" err="1"/>
              <a:t>Vehicle</a:t>
            </a:r>
            <a:r>
              <a:rPr lang="tr-TR" sz="2400" dirty="0"/>
              <a:t> Routing Problem (VRP)</a:t>
            </a:r>
          </a:p>
          <a:p>
            <a:r>
              <a:rPr lang="en-US" sz="2400" kern="1200" dirty="0">
                <a:ea typeface="+mj-ea"/>
                <a:cs typeface="+mj-cs"/>
              </a:rPr>
              <a:t>Python</a:t>
            </a:r>
            <a:r>
              <a:rPr lang="tr-TR" sz="2400" kern="1200" dirty="0">
                <a:ea typeface="+mj-ea"/>
                <a:cs typeface="+mj-cs"/>
              </a:rPr>
              <a:t>’da</a:t>
            </a:r>
            <a:r>
              <a:rPr lang="en-US" sz="2400" kern="1200" dirty="0">
                <a:ea typeface="+mj-ea"/>
                <a:cs typeface="+mj-cs"/>
              </a:rPr>
              <a:t> </a:t>
            </a:r>
            <a:r>
              <a:rPr lang="tr-TR" sz="2400" kern="1200" dirty="0">
                <a:ea typeface="+mj-ea"/>
                <a:cs typeface="+mj-cs"/>
              </a:rPr>
              <a:t>Araç </a:t>
            </a:r>
            <a:r>
              <a:rPr lang="tr-TR" sz="2400" kern="1200" dirty="0" err="1">
                <a:ea typeface="+mj-ea"/>
                <a:cs typeface="+mj-cs"/>
              </a:rPr>
              <a:t>Rotalama</a:t>
            </a:r>
            <a:r>
              <a:rPr lang="tr-TR" sz="2400" kern="1200" dirty="0">
                <a:ea typeface="+mj-ea"/>
                <a:cs typeface="+mj-cs"/>
              </a:rPr>
              <a:t> Problemine Tabu Arama Algoritması Uygulaması</a:t>
            </a:r>
          </a:p>
          <a:p>
            <a:r>
              <a:rPr lang="tr-TR" sz="2400" dirty="0">
                <a:ea typeface="+mj-ea"/>
                <a:cs typeface="+mj-cs"/>
              </a:rPr>
              <a:t>Referanslar</a:t>
            </a:r>
            <a:endParaRPr lang="tr-TR" sz="2400" dirty="0"/>
          </a:p>
          <a:p>
            <a:endParaRPr lang="en-US" sz="1200" dirty="0"/>
          </a:p>
        </p:txBody>
      </p:sp>
      <p:pic>
        <p:nvPicPr>
          <p:cNvPr id="5" name="Resim 22">
            <a:extLst>
              <a:ext uri="{FF2B5EF4-FFF2-40B4-BE49-F238E27FC236}">
                <a16:creationId xmlns:a16="http://schemas.microsoft.com/office/drawing/2014/main" id="{89FE01B5-1D12-4877-B36C-AE636399425A}"/>
              </a:ext>
            </a:extLst>
          </p:cNvPr>
          <p:cNvPicPr>
            <a:picLocks noChangeAspect="1"/>
          </p:cNvPicPr>
          <p:nvPr/>
        </p:nvPicPr>
        <p:blipFill>
          <a:blip r:embed="rId2"/>
          <a:stretch>
            <a:fillRect/>
          </a:stretch>
        </p:blipFill>
        <p:spPr>
          <a:xfrm>
            <a:off x="11121728" y="85725"/>
            <a:ext cx="955972" cy="955972"/>
          </a:xfrm>
          <a:prstGeom prst="rect">
            <a:avLst/>
          </a:prstGeom>
        </p:spPr>
      </p:pic>
    </p:spTree>
    <p:extLst>
      <p:ext uri="{BB962C8B-B14F-4D97-AF65-F5344CB8AC3E}">
        <p14:creationId xmlns:p14="http://schemas.microsoft.com/office/powerpoint/2010/main" val="6509367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58AAEA7-12C8-40C3-9B8A-1BE5EABB039B}"/>
              </a:ext>
            </a:extLst>
          </p:cNvPr>
          <p:cNvSpPr>
            <a:spLocks noGrp="1"/>
          </p:cNvSpPr>
          <p:nvPr>
            <p:ph type="title"/>
          </p:nvPr>
        </p:nvSpPr>
        <p:spPr>
          <a:xfrm>
            <a:off x="640080" y="325369"/>
            <a:ext cx="4368602" cy="1956841"/>
          </a:xfrm>
        </p:spPr>
        <p:txBody>
          <a:bodyPr vert="horz" lIns="91440" tIns="45720" rIns="91440" bIns="45720" rtlCol="0" anchor="b">
            <a:normAutofit/>
          </a:bodyPr>
          <a:lstStyle/>
          <a:p>
            <a:pPr algn="ctr"/>
            <a:r>
              <a:rPr lang="en-US" dirty="0"/>
              <a:t>Meta-</a:t>
            </a:r>
            <a:r>
              <a:rPr lang="en-US" dirty="0" err="1"/>
              <a:t>Sezgisel</a:t>
            </a:r>
            <a:r>
              <a:rPr lang="en-US" dirty="0"/>
              <a:t> </a:t>
            </a:r>
            <a:r>
              <a:rPr lang="en-US" dirty="0" err="1"/>
              <a:t>Teknikler</a:t>
            </a:r>
            <a:endParaRPr lang="en-US" dirty="0"/>
          </a:p>
        </p:txBody>
      </p:sp>
      <p:sp>
        <p:nvSpPr>
          <p:cNvPr id="16"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006BFF58-1D4E-4D7D-A2BB-A3266DC08530}"/>
              </a:ext>
            </a:extLst>
          </p:cNvPr>
          <p:cNvSpPr txBox="1"/>
          <p:nvPr/>
        </p:nvSpPr>
        <p:spPr>
          <a:xfrm>
            <a:off x="640080" y="2872899"/>
            <a:ext cx="4243589" cy="3320668"/>
          </a:xfrm>
          <a:prstGeom prst="rect">
            <a:avLst/>
          </a:prstGeom>
        </p:spPr>
        <p:txBody>
          <a:bodyPr vert="horz" lIns="91440" tIns="45720" rIns="91440" bIns="45720" rtlCol="0">
            <a:normAutofit/>
          </a:bodyPr>
          <a:lstStyle/>
          <a:p>
            <a:pPr algn="ctr">
              <a:lnSpc>
                <a:spcPct val="90000"/>
              </a:lnSpc>
              <a:spcAft>
                <a:spcPts val="600"/>
              </a:spcAft>
            </a:pPr>
            <a:r>
              <a:rPr lang="en-US" sz="2200" b="0" i="0" dirty="0">
                <a:effectLst/>
              </a:rPr>
              <a:t>Meta-</a:t>
            </a:r>
            <a:r>
              <a:rPr lang="en-US" sz="2200" b="0" i="0" dirty="0" err="1">
                <a:effectLst/>
              </a:rPr>
              <a:t>Sezgisel</a:t>
            </a:r>
            <a:r>
              <a:rPr lang="en-US" sz="2200" b="0" i="0" dirty="0">
                <a:effectLst/>
              </a:rPr>
              <a:t> </a:t>
            </a:r>
            <a:r>
              <a:rPr lang="en-US" sz="2200" b="0" i="0" dirty="0" err="1">
                <a:effectLst/>
              </a:rPr>
              <a:t>teknikler</a:t>
            </a:r>
            <a:r>
              <a:rPr lang="en-US" sz="2200" b="0" i="0" dirty="0">
                <a:effectLst/>
              </a:rPr>
              <a:t>, </a:t>
            </a:r>
            <a:r>
              <a:rPr lang="en-US" sz="2200" b="0" i="0" dirty="0" err="1">
                <a:effectLst/>
              </a:rPr>
              <a:t>arama</a:t>
            </a:r>
            <a:r>
              <a:rPr lang="en-US" sz="2200" b="0" i="0" dirty="0">
                <a:effectLst/>
              </a:rPr>
              <a:t> </a:t>
            </a:r>
            <a:r>
              <a:rPr lang="en-US" sz="2200" b="0" i="0" dirty="0" err="1">
                <a:effectLst/>
              </a:rPr>
              <a:t>sürecine</a:t>
            </a:r>
            <a:r>
              <a:rPr lang="tr-TR" sz="2200" dirty="0"/>
              <a:t> </a:t>
            </a:r>
            <a:r>
              <a:rPr lang="en-US" sz="2200" b="0" i="0" dirty="0" err="1">
                <a:effectLst/>
              </a:rPr>
              <a:t>rehberlik</a:t>
            </a:r>
            <a:r>
              <a:rPr lang="en-US" sz="2200" b="0" i="0" dirty="0">
                <a:effectLst/>
              </a:rPr>
              <a:t> </a:t>
            </a:r>
            <a:r>
              <a:rPr lang="en-US" sz="2200" b="0" i="0" dirty="0" err="1">
                <a:effectLst/>
              </a:rPr>
              <a:t>eden</a:t>
            </a:r>
            <a:r>
              <a:rPr lang="en-US" sz="2200" b="0" i="0" dirty="0">
                <a:effectLst/>
              </a:rPr>
              <a:t> </a:t>
            </a:r>
            <a:r>
              <a:rPr lang="en-US" sz="2200" b="0" i="0" dirty="0" err="1">
                <a:effectLst/>
              </a:rPr>
              <a:t>metotlardır</a:t>
            </a:r>
            <a:r>
              <a:rPr lang="en-US" sz="2200" b="0" i="0" dirty="0">
                <a:effectLst/>
              </a:rPr>
              <a:t>. </a:t>
            </a:r>
            <a:r>
              <a:rPr lang="en-US" sz="2200" b="0" i="0" dirty="0" err="1">
                <a:effectLst/>
              </a:rPr>
              <a:t>Amaç</a:t>
            </a:r>
            <a:r>
              <a:rPr lang="en-US" sz="2200" b="0" i="0" dirty="0">
                <a:effectLst/>
              </a:rPr>
              <a:t>, </a:t>
            </a:r>
            <a:r>
              <a:rPr lang="en-US" sz="2200" b="0" i="0" dirty="0" err="1">
                <a:effectLst/>
              </a:rPr>
              <a:t>optimuma</a:t>
            </a:r>
            <a:r>
              <a:rPr lang="en-US" sz="2200" b="0" i="0" dirty="0">
                <a:effectLst/>
              </a:rPr>
              <a:t> </a:t>
            </a:r>
            <a:r>
              <a:rPr lang="en-US" sz="2200" b="0" i="0" dirty="0" err="1">
                <a:effectLst/>
              </a:rPr>
              <a:t>yakın</a:t>
            </a:r>
            <a:r>
              <a:rPr lang="en-US" sz="2200" b="0" i="0" dirty="0">
                <a:effectLst/>
              </a:rPr>
              <a:t> </a:t>
            </a:r>
            <a:r>
              <a:rPr lang="en-US" sz="2200" b="0" i="0" dirty="0" err="1">
                <a:effectLst/>
              </a:rPr>
              <a:t>çözümler</a:t>
            </a:r>
            <a:r>
              <a:rPr lang="en-US" sz="2200" b="0" i="0" dirty="0">
                <a:effectLst/>
              </a:rPr>
              <a:t> </a:t>
            </a:r>
            <a:r>
              <a:rPr lang="en-US" sz="2200" b="0" i="0" dirty="0" err="1">
                <a:effectLst/>
              </a:rPr>
              <a:t>bulmak</a:t>
            </a:r>
            <a:r>
              <a:rPr lang="en-US" sz="2200" b="0" i="0" dirty="0">
                <a:effectLst/>
              </a:rPr>
              <a:t> </a:t>
            </a:r>
            <a:r>
              <a:rPr lang="en-US" sz="2200" b="0" i="0" dirty="0" err="1">
                <a:effectLst/>
              </a:rPr>
              <a:t>için</a:t>
            </a:r>
            <a:r>
              <a:rPr lang="en-US" sz="2200" b="0" i="0" dirty="0">
                <a:effectLst/>
              </a:rPr>
              <a:t> </a:t>
            </a:r>
            <a:r>
              <a:rPr lang="en-US" sz="2200" b="0" i="0" dirty="0" err="1">
                <a:effectLst/>
              </a:rPr>
              <a:t>arama</a:t>
            </a:r>
            <a:r>
              <a:rPr lang="en-US" sz="2200" b="0" i="0" dirty="0">
                <a:effectLst/>
              </a:rPr>
              <a:t> </a:t>
            </a:r>
            <a:r>
              <a:rPr lang="en-US" sz="2200" b="0" i="0" dirty="0" err="1">
                <a:effectLst/>
              </a:rPr>
              <a:t>alanını</a:t>
            </a:r>
            <a:r>
              <a:rPr lang="en-US" sz="2200" b="0" i="0" dirty="0">
                <a:effectLst/>
              </a:rPr>
              <a:t> </a:t>
            </a:r>
            <a:r>
              <a:rPr lang="en-US" sz="2200" b="0" i="0" dirty="0" err="1">
                <a:effectLst/>
              </a:rPr>
              <a:t>verimli</a:t>
            </a:r>
            <a:r>
              <a:rPr lang="en-US" sz="2200" b="0" i="0" dirty="0">
                <a:effectLst/>
              </a:rPr>
              <a:t> </a:t>
            </a:r>
            <a:r>
              <a:rPr lang="en-US" sz="2200" b="0" i="0" dirty="0" err="1">
                <a:effectLst/>
              </a:rPr>
              <a:t>bir</a:t>
            </a:r>
            <a:r>
              <a:rPr lang="en-US" sz="2200" b="0" i="0" dirty="0">
                <a:effectLst/>
              </a:rPr>
              <a:t> </a:t>
            </a:r>
            <a:r>
              <a:rPr lang="en-US" sz="2200" b="0" i="0" dirty="0" err="1">
                <a:effectLst/>
              </a:rPr>
              <a:t>şekilde</a:t>
            </a:r>
            <a:r>
              <a:rPr lang="en-US" sz="2200" b="0" i="0" dirty="0">
                <a:effectLst/>
              </a:rPr>
              <a:t> </a:t>
            </a:r>
            <a:r>
              <a:rPr lang="en-US" sz="2200" b="0" i="0" dirty="0" err="1">
                <a:effectLst/>
              </a:rPr>
              <a:t>araştırmaktır</a:t>
            </a:r>
            <a:r>
              <a:rPr lang="en-US" sz="2200" b="0" i="0" dirty="0">
                <a:effectLst/>
              </a:rPr>
              <a:t>. </a:t>
            </a:r>
            <a:r>
              <a:rPr lang="en-US" sz="2200" b="0" i="0" dirty="0" err="1">
                <a:effectLst/>
              </a:rPr>
              <a:t>Metasezgisel</a:t>
            </a:r>
            <a:r>
              <a:rPr lang="en-US" sz="2200" b="0" i="0" dirty="0">
                <a:effectLst/>
              </a:rPr>
              <a:t> </a:t>
            </a:r>
            <a:r>
              <a:rPr lang="en-US" sz="2200" b="0" i="0" dirty="0" err="1">
                <a:effectLst/>
              </a:rPr>
              <a:t>algoritmaları</a:t>
            </a:r>
            <a:r>
              <a:rPr lang="en-US" sz="2200" b="0" i="0" dirty="0">
                <a:effectLst/>
              </a:rPr>
              <a:t> </a:t>
            </a:r>
            <a:r>
              <a:rPr lang="en-US" sz="2200" b="0" i="0" dirty="0" err="1">
                <a:effectLst/>
              </a:rPr>
              <a:t>oluşturan</a:t>
            </a:r>
            <a:r>
              <a:rPr lang="en-US" sz="2200" b="0" i="0" dirty="0">
                <a:effectLst/>
              </a:rPr>
              <a:t> </a:t>
            </a:r>
            <a:r>
              <a:rPr lang="en-US" sz="2200" b="0" i="0" dirty="0" err="1">
                <a:effectLst/>
              </a:rPr>
              <a:t>teknikler</a:t>
            </a:r>
            <a:r>
              <a:rPr lang="en-US" sz="2200" b="0" i="0" dirty="0">
                <a:effectLst/>
              </a:rPr>
              <a:t>, </a:t>
            </a:r>
            <a:r>
              <a:rPr lang="en-US" sz="2200" b="0" i="0" dirty="0" err="1">
                <a:effectLst/>
              </a:rPr>
              <a:t>basit</a:t>
            </a:r>
            <a:r>
              <a:rPr lang="en-US" sz="2200" b="0" i="0" dirty="0">
                <a:effectLst/>
              </a:rPr>
              <a:t> </a:t>
            </a:r>
            <a:r>
              <a:rPr lang="en-US" sz="2200" b="0" i="0" dirty="0" err="1">
                <a:effectLst/>
              </a:rPr>
              <a:t>yerel</a:t>
            </a:r>
            <a:r>
              <a:rPr lang="en-US" sz="2200" b="0" i="0" dirty="0">
                <a:effectLst/>
              </a:rPr>
              <a:t> </a:t>
            </a:r>
            <a:r>
              <a:rPr lang="en-US" sz="2200" b="0" i="0" dirty="0" err="1">
                <a:effectLst/>
              </a:rPr>
              <a:t>arama</a:t>
            </a:r>
            <a:r>
              <a:rPr lang="en-US" sz="2200" b="0" i="0" dirty="0">
                <a:effectLst/>
              </a:rPr>
              <a:t> </a:t>
            </a:r>
            <a:r>
              <a:rPr lang="en-US" sz="2200" b="0" i="0" dirty="0" err="1">
                <a:effectLst/>
              </a:rPr>
              <a:t>prosedürlerinden</a:t>
            </a:r>
            <a:r>
              <a:rPr lang="en-US" sz="2200" b="0" i="0" dirty="0">
                <a:effectLst/>
              </a:rPr>
              <a:t> </a:t>
            </a:r>
            <a:r>
              <a:rPr lang="en-US" sz="2200" b="0" i="0" dirty="0" err="1">
                <a:effectLst/>
              </a:rPr>
              <a:t>karmaşık</a:t>
            </a:r>
            <a:r>
              <a:rPr lang="en-US" sz="2200" b="0" i="0" dirty="0">
                <a:effectLst/>
              </a:rPr>
              <a:t> </a:t>
            </a:r>
            <a:r>
              <a:rPr lang="en-US" sz="2200" b="0" i="0" dirty="0" err="1">
                <a:effectLst/>
              </a:rPr>
              <a:t>öğrenme</a:t>
            </a:r>
            <a:r>
              <a:rPr lang="en-US" sz="2200" b="0" i="0" dirty="0">
                <a:effectLst/>
              </a:rPr>
              <a:t> </a:t>
            </a:r>
            <a:r>
              <a:rPr lang="en-US" sz="2200" b="0" i="0" dirty="0" err="1">
                <a:effectLst/>
              </a:rPr>
              <a:t>süreçlerine</a:t>
            </a:r>
            <a:r>
              <a:rPr lang="en-US" sz="2200" b="0" i="0" dirty="0">
                <a:effectLst/>
              </a:rPr>
              <a:t> </a:t>
            </a:r>
            <a:r>
              <a:rPr lang="en-US" sz="2200" b="0" i="0" dirty="0" err="1">
                <a:effectLst/>
              </a:rPr>
              <a:t>kadar</a:t>
            </a:r>
            <a:r>
              <a:rPr lang="en-US" sz="2200" b="0" i="0" dirty="0">
                <a:effectLst/>
              </a:rPr>
              <a:t> </a:t>
            </a:r>
            <a:r>
              <a:rPr lang="en-US" sz="2200" b="0" i="0" dirty="0" err="1">
                <a:effectLst/>
              </a:rPr>
              <a:t>çeşitlilik</a:t>
            </a:r>
            <a:r>
              <a:rPr lang="en-US" sz="2200" b="0" i="0" dirty="0">
                <a:effectLst/>
              </a:rPr>
              <a:t> </a:t>
            </a:r>
            <a:r>
              <a:rPr lang="en-US" sz="2200" b="0" i="0" dirty="0" err="1">
                <a:effectLst/>
              </a:rPr>
              <a:t>gösterir</a:t>
            </a:r>
            <a:r>
              <a:rPr lang="en-US" sz="2200" b="0" i="0" dirty="0">
                <a:effectLst/>
              </a:rPr>
              <a:t>. </a:t>
            </a:r>
            <a:endParaRPr lang="en-US" sz="2200" dirty="0"/>
          </a:p>
        </p:txBody>
      </p:sp>
      <p:pic>
        <p:nvPicPr>
          <p:cNvPr id="9" name="Content Placeholder 8">
            <a:extLst>
              <a:ext uri="{FF2B5EF4-FFF2-40B4-BE49-F238E27FC236}">
                <a16:creationId xmlns:a16="http://schemas.microsoft.com/office/drawing/2014/main" id="{DF7E4A88-93DB-487E-9DE1-D3B753BB59FB}"/>
              </a:ext>
            </a:extLst>
          </p:cNvPr>
          <p:cNvPicPr>
            <a:picLocks noGrp="1"/>
          </p:cNvPicPr>
          <p:nvPr>
            <p:ph idx="1"/>
          </p:nvPr>
        </p:nvPicPr>
        <p:blipFill rotWithShape="1">
          <a:blip r:embed="rId2"/>
          <a:srcRect t="2148" r="-2" b="6128"/>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pic>
        <p:nvPicPr>
          <p:cNvPr id="4" name="Resim 22">
            <a:extLst>
              <a:ext uri="{FF2B5EF4-FFF2-40B4-BE49-F238E27FC236}">
                <a16:creationId xmlns:a16="http://schemas.microsoft.com/office/drawing/2014/main" id="{8D76ED67-BD14-4038-A0CC-DAF815A32CED}"/>
              </a:ext>
            </a:extLst>
          </p:cNvPr>
          <p:cNvPicPr>
            <a:picLocks noChangeAspect="1"/>
          </p:cNvPicPr>
          <p:nvPr/>
        </p:nvPicPr>
        <p:blipFill>
          <a:blip r:embed="rId3"/>
          <a:stretch>
            <a:fillRect/>
          </a:stretch>
        </p:blipFill>
        <p:spPr>
          <a:xfrm>
            <a:off x="11121728" y="85725"/>
            <a:ext cx="955972" cy="955972"/>
          </a:xfrm>
          <a:prstGeom prst="rect">
            <a:avLst/>
          </a:prstGeom>
        </p:spPr>
      </p:pic>
    </p:spTree>
    <p:extLst>
      <p:ext uri="{BB962C8B-B14F-4D97-AF65-F5344CB8AC3E}">
        <p14:creationId xmlns:p14="http://schemas.microsoft.com/office/powerpoint/2010/main" val="36522981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6297981-E22E-4272-9D9D-6D0E6E4E0E65}"/>
              </a:ext>
            </a:extLst>
          </p:cNvPr>
          <p:cNvSpPr>
            <a:spLocks noGrp="1"/>
          </p:cNvSpPr>
          <p:nvPr>
            <p:ph type="title"/>
          </p:nvPr>
        </p:nvSpPr>
        <p:spPr>
          <a:xfrm>
            <a:off x="838200" y="365125"/>
            <a:ext cx="10515600" cy="1325563"/>
          </a:xfrm>
        </p:spPr>
        <p:txBody>
          <a:bodyPr>
            <a:normAutofit/>
          </a:bodyPr>
          <a:lstStyle/>
          <a:p>
            <a:r>
              <a:rPr lang="tr-TR" sz="4200" dirty="0"/>
              <a:t>Tabu Arama Algoritmasının Tarihçesi ve Gelişimi</a:t>
            </a:r>
            <a:endParaRPr lang="en-US" sz="4200" dirty="0"/>
          </a:p>
        </p:txBody>
      </p:sp>
      <p:sp>
        <p:nvSpPr>
          <p:cNvPr id="12"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2EB83BF-60C2-47C3-BA2E-5B1448D7DA16}"/>
              </a:ext>
            </a:extLst>
          </p:cNvPr>
          <p:cNvSpPr>
            <a:spLocks noGrp="1"/>
          </p:cNvSpPr>
          <p:nvPr>
            <p:ph idx="1"/>
          </p:nvPr>
        </p:nvSpPr>
        <p:spPr>
          <a:xfrm>
            <a:off x="838200" y="1929384"/>
            <a:ext cx="10515600" cy="4251960"/>
          </a:xfrm>
        </p:spPr>
        <p:txBody>
          <a:bodyPr>
            <a:normAutofit/>
          </a:bodyPr>
          <a:lstStyle/>
          <a:p>
            <a:r>
              <a:rPr lang="tr-TR" sz="2000" b="0" i="0" dirty="0">
                <a:effectLst/>
                <a:cs typeface="Arial" panose="020B0604020202020204" pitchFamily="34" charset="0"/>
              </a:rPr>
              <a:t>Tabu kelimesi, Polinezya'nın bir dili olan </a:t>
            </a:r>
            <a:r>
              <a:rPr lang="tr-TR" sz="2000" b="0" i="0" dirty="0" err="1">
                <a:effectLst/>
                <a:cs typeface="Arial" panose="020B0604020202020204" pitchFamily="34" charset="0"/>
              </a:rPr>
              <a:t>Tongan'dan</a:t>
            </a:r>
            <a:r>
              <a:rPr lang="tr-TR" sz="2000" b="0" i="0" dirty="0">
                <a:effectLst/>
                <a:cs typeface="Arial" panose="020B0604020202020204" pitchFamily="34" charset="0"/>
              </a:rPr>
              <a:t> gelir ve belirli bir uygulamayı yasaklayan veya belirli bir kişi yada yer ile ilişki kurmayı yasaklayan sosyal veya dini bir olguyu ifade eder. </a:t>
            </a:r>
          </a:p>
          <a:p>
            <a:r>
              <a:rPr lang="tr-TR" sz="2000" b="0" i="0" dirty="0">
                <a:effectLst/>
                <a:cs typeface="Arial" panose="020B0604020202020204" pitchFamily="34" charset="0"/>
              </a:rPr>
              <a:t>Tabu </a:t>
            </a:r>
            <a:r>
              <a:rPr lang="tr-TR" sz="2000" dirty="0">
                <a:cs typeface="Arial" panose="020B0604020202020204" pitchFamily="34" charset="0"/>
              </a:rPr>
              <a:t>a</a:t>
            </a:r>
            <a:r>
              <a:rPr lang="tr-TR" sz="2000" b="0" i="0" dirty="0">
                <a:effectLst/>
                <a:cs typeface="Arial" panose="020B0604020202020204" pitchFamily="34" charset="0"/>
              </a:rPr>
              <a:t>rama algoritmasında gidilecek bir sonraki çözüm bulunurken, bazı çözüm öğeleri (veya hamleler) tabu olarak kabul edilir, bir sonraki çözümün oluşturulmasında kullanılamazlar. </a:t>
            </a:r>
          </a:p>
          <a:p>
            <a:r>
              <a:rPr lang="tr-TR" sz="2000" b="0" i="0" dirty="0">
                <a:effectLst/>
              </a:rPr>
              <a:t>Tabu arama (TA) algoritması </a:t>
            </a:r>
            <a:r>
              <a:rPr lang="tr-TR" sz="2000" b="0" i="0" dirty="0" err="1">
                <a:effectLst/>
              </a:rPr>
              <a:t>Fred</a:t>
            </a:r>
            <a:r>
              <a:rPr lang="tr-TR" sz="2000" b="0" i="0" dirty="0">
                <a:effectLst/>
              </a:rPr>
              <a:t> W. </a:t>
            </a:r>
            <a:r>
              <a:rPr lang="tr-TR" sz="2000" b="0" i="0" dirty="0" err="1">
                <a:effectLst/>
              </a:rPr>
              <a:t>Glover</a:t>
            </a:r>
            <a:r>
              <a:rPr lang="tr-TR" sz="2000" b="0" i="0" dirty="0">
                <a:effectLst/>
              </a:rPr>
              <a:t> tarafından  1986 yılında yayınlanmıştır. </a:t>
            </a:r>
          </a:p>
          <a:p>
            <a:r>
              <a:rPr lang="tr-TR" sz="2000" b="0" i="0" dirty="0">
                <a:effectLst/>
              </a:rPr>
              <a:t>1990'larda, tabu arama algoritması optimizasyon problemlerinin çözümünde çok popüler bir hale gelmiştir.</a:t>
            </a:r>
          </a:p>
          <a:p>
            <a:r>
              <a:rPr lang="en-US" sz="2000" dirty="0"/>
              <a:t>Tabu </a:t>
            </a:r>
            <a:r>
              <a:rPr lang="en-US" sz="2000" dirty="0" err="1"/>
              <a:t>arama</a:t>
            </a:r>
            <a:r>
              <a:rPr lang="tr-TR" sz="2000" dirty="0"/>
              <a:t> </a:t>
            </a:r>
            <a:r>
              <a:rPr lang="en-US" sz="2000" dirty="0"/>
              <a:t>(TA), </a:t>
            </a:r>
            <a:r>
              <a:rPr lang="en-US" sz="2000" dirty="0" err="1"/>
              <a:t>ba</a:t>
            </a:r>
            <a:r>
              <a:rPr lang="tr-TR" sz="2000" dirty="0"/>
              <a:t>ş</a:t>
            </a:r>
            <a:r>
              <a:rPr lang="en-US" sz="2000" dirty="0" err="1"/>
              <a:t>langıçta</a:t>
            </a:r>
            <a:r>
              <a:rPr lang="en-US" sz="2000" dirty="0"/>
              <a:t> </a:t>
            </a:r>
            <a:r>
              <a:rPr lang="en-US" sz="2000" dirty="0" err="1"/>
              <a:t>tümle</a:t>
            </a:r>
            <a:r>
              <a:rPr lang="tr-TR" sz="2000" dirty="0"/>
              <a:t>ş</a:t>
            </a:r>
            <a:r>
              <a:rPr lang="en-US" sz="2000" dirty="0" err="1"/>
              <a:t>ik</a:t>
            </a:r>
            <a:r>
              <a:rPr lang="en-US" sz="2000" dirty="0"/>
              <a:t> </a:t>
            </a:r>
            <a:r>
              <a:rPr lang="en-US" sz="2000" dirty="0" err="1"/>
              <a:t>optimizasyon</a:t>
            </a:r>
            <a:r>
              <a:rPr lang="en-US" sz="2000" dirty="0"/>
              <a:t> </a:t>
            </a:r>
            <a:r>
              <a:rPr lang="en-US" sz="2000" dirty="0" err="1"/>
              <a:t>problemleri</a:t>
            </a:r>
            <a:r>
              <a:rPr lang="en-US" sz="2000" dirty="0"/>
              <a:t> </a:t>
            </a:r>
            <a:r>
              <a:rPr lang="en-US" sz="2000" dirty="0" err="1"/>
              <a:t>için</a:t>
            </a:r>
            <a:r>
              <a:rPr lang="en-US" sz="2000" dirty="0"/>
              <a:t> </a:t>
            </a:r>
            <a:r>
              <a:rPr lang="en-US" sz="2000" dirty="0" err="1"/>
              <a:t>ge</a:t>
            </a:r>
            <a:r>
              <a:rPr lang="tr-TR" sz="2000" dirty="0" err="1"/>
              <a:t>liştirilmiş</a:t>
            </a:r>
            <a:r>
              <a:rPr lang="en-US" sz="2000" dirty="0"/>
              <a:t> </a:t>
            </a:r>
            <a:r>
              <a:rPr lang="en-US" sz="2000" dirty="0" err="1"/>
              <a:t>sezgisel</a:t>
            </a:r>
            <a:r>
              <a:rPr lang="en-US" sz="2000" dirty="0"/>
              <a:t> </a:t>
            </a:r>
            <a:r>
              <a:rPr lang="tr-TR" sz="2000" dirty="0"/>
              <a:t>olan son yaklaşımlardandır</a:t>
            </a:r>
            <a:r>
              <a:rPr lang="en-US" sz="2000" dirty="0"/>
              <a:t>. TA </a:t>
            </a:r>
            <a:r>
              <a:rPr lang="en-US" sz="2000" dirty="0" err="1"/>
              <a:t>bu</a:t>
            </a:r>
            <a:r>
              <a:rPr lang="en-US" sz="2000" dirty="0"/>
              <a:t> </a:t>
            </a:r>
            <a:r>
              <a:rPr lang="en-US" sz="2000" dirty="0" err="1"/>
              <a:t>tür</a:t>
            </a:r>
            <a:r>
              <a:rPr lang="en-US" sz="2000" dirty="0"/>
              <a:t> </a:t>
            </a:r>
            <a:r>
              <a:rPr lang="en-US" sz="2000" dirty="0" err="1"/>
              <a:t>problemlere</a:t>
            </a:r>
            <a:r>
              <a:rPr lang="en-US" sz="2000" dirty="0"/>
              <a:t> </a:t>
            </a:r>
            <a:r>
              <a:rPr lang="en-US" sz="2000" dirty="0" err="1"/>
              <a:t>uygulandığında</a:t>
            </a:r>
            <a:r>
              <a:rPr lang="en-US" sz="2000" dirty="0"/>
              <a:t> </a:t>
            </a:r>
            <a:r>
              <a:rPr lang="en-US" sz="2000" dirty="0" err="1"/>
              <a:t>ba</a:t>
            </a:r>
            <a:r>
              <a:rPr lang="tr-TR" sz="2000" dirty="0"/>
              <a:t>ş</a:t>
            </a:r>
            <a:r>
              <a:rPr lang="en-US" sz="2000" dirty="0" err="1"/>
              <a:t>arılı</a:t>
            </a:r>
            <a:r>
              <a:rPr lang="en-US" sz="2000" dirty="0"/>
              <a:t> </a:t>
            </a:r>
            <a:r>
              <a:rPr lang="en-US" sz="2000" dirty="0" err="1"/>
              <a:t>bir</a:t>
            </a:r>
            <a:r>
              <a:rPr lang="en-US" sz="2000" dirty="0"/>
              <a:t> </a:t>
            </a:r>
            <a:r>
              <a:rPr lang="en-US" sz="2000" dirty="0" err="1"/>
              <a:t>performans</a:t>
            </a:r>
            <a:r>
              <a:rPr lang="en-US" sz="2000" dirty="0"/>
              <a:t> </a:t>
            </a:r>
            <a:r>
              <a:rPr lang="en-US" sz="2000" dirty="0" err="1"/>
              <a:t>gösterir</a:t>
            </a:r>
            <a:r>
              <a:rPr lang="en-US" sz="2000" dirty="0"/>
              <a:t>. </a:t>
            </a:r>
            <a:r>
              <a:rPr lang="en-US" sz="2000" dirty="0" err="1"/>
              <a:t>Ancak</a:t>
            </a:r>
            <a:r>
              <a:rPr lang="en-US" sz="2000" dirty="0"/>
              <a:t> TA’ </a:t>
            </a:r>
            <a:r>
              <a:rPr lang="en-US" sz="2000" dirty="0" err="1"/>
              <a:t>nın</a:t>
            </a:r>
            <a:r>
              <a:rPr lang="en-US" sz="2000" dirty="0"/>
              <a:t> </a:t>
            </a:r>
            <a:r>
              <a:rPr lang="en-US" sz="2000" dirty="0" err="1"/>
              <a:t>sürekli</a:t>
            </a:r>
            <a:r>
              <a:rPr lang="en-US" sz="2000" dirty="0"/>
              <a:t> </a:t>
            </a:r>
            <a:r>
              <a:rPr lang="en-US" sz="2000" dirty="0" err="1"/>
              <a:t>optimizasyon</a:t>
            </a:r>
            <a:r>
              <a:rPr lang="en-US" sz="2000" dirty="0"/>
              <a:t> </a:t>
            </a:r>
            <a:r>
              <a:rPr lang="en-US" sz="2000" dirty="0" err="1"/>
              <a:t>problemlerinin</a:t>
            </a:r>
            <a:r>
              <a:rPr lang="en-US" sz="2000" dirty="0"/>
              <a:t> </a:t>
            </a:r>
            <a:r>
              <a:rPr lang="en-US" sz="2000" dirty="0" err="1"/>
              <a:t>çözümüne</a:t>
            </a:r>
            <a:r>
              <a:rPr lang="en-US" sz="2000" dirty="0"/>
              <a:t> </a:t>
            </a:r>
            <a:r>
              <a:rPr lang="en-US" sz="2000" dirty="0" err="1"/>
              <a:t>katkıları</a:t>
            </a:r>
            <a:r>
              <a:rPr lang="en-US" sz="2000" dirty="0"/>
              <a:t>, </a:t>
            </a:r>
            <a:r>
              <a:rPr lang="en-US" sz="2000" dirty="0" err="1"/>
              <a:t>tavlama</a:t>
            </a:r>
            <a:r>
              <a:rPr lang="en-US" sz="2000" dirty="0"/>
              <a:t> </a:t>
            </a:r>
            <a:r>
              <a:rPr lang="en-US" sz="2000" dirty="0" err="1"/>
              <a:t>benzetimi</a:t>
            </a:r>
            <a:r>
              <a:rPr lang="en-US" sz="2000" dirty="0"/>
              <a:t> (simulated annealing) </a:t>
            </a:r>
            <a:r>
              <a:rPr lang="en-US" sz="2000" dirty="0" err="1"/>
              <a:t>algortiması</a:t>
            </a:r>
            <a:r>
              <a:rPr lang="en-US" sz="2000" dirty="0"/>
              <a:t> </a:t>
            </a:r>
            <a:r>
              <a:rPr lang="en-US" sz="2000" dirty="0" err="1"/>
              <a:t>ve</a:t>
            </a:r>
            <a:r>
              <a:rPr lang="en-US" sz="2000" dirty="0"/>
              <a:t> </a:t>
            </a:r>
            <a:r>
              <a:rPr lang="en-US" sz="2000" dirty="0" err="1"/>
              <a:t>genetik</a:t>
            </a:r>
            <a:r>
              <a:rPr lang="en-US" sz="2000" dirty="0"/>
              <a:t> </a:t>
            </a:r>
            <a:r>
              <a:rPr lang="en-US" sz="2000" dirty="0" err="1"/>
              <a:t>algoritmalar</a:t>
            </a:r>
            <a:r>
              <a:rPr lang="en-US" sz="2000" dirty="0"/>
              <a:t> </a:t>
            </a:r>
            <a:r>
              <a:rPr lang="en-US" sz="2000" dirty="0" err="1"/>
              <a:t>gibi</a:t>
            </a:r>
            <a:r>
              <a:rPr lang="en-US" sz="2000" dirty="0"/>
              <a:t> </a:t>
            </a:r>
            <a:r>
              <a:rPr lang="en-US" sz="2000" dirty="0" err="1"/>
              <a:t>diğer</a:t>
            </a:r>
            <a:r>
              <a:rPr lang="en-US" sz="2000" dirty="0"/>
              <a:t> </a:t>
            </a:r>
            <a:r>
              <a:rPr lang="en-US" sz="2000" dirty="0" err="1"/>
              <a:t>sezgisel</a:t>
            </a:r>
            <a:r>
              <a:rPr lang="en-US" sz="2000" dirty="0"/>
              <a:t> </a:t>
            </a:r>
            <a:r>
              <a:rPr lang="en-US" sz="2000" dirty="0" err="1"/>
              <a:t>yakla</a:t>
            </a:r>
            <a:r>
              <a:rPr lang="tr-TR" sz="2000" dirty="0"/>
              <a:t>ş</a:t>
            </a:r>
            <a:r>
              <a:rPr lang="en-US" sz="2000" dirty="0" err="1"/>
              <a:t>ımlarla</a:t>
            </a:r>
            <a:r>
              <a:rPr lang="en-US" sz="2000" dirty="0"/>
              <a:t> </a:t>
            </a:r>
            <a:r>
              <a:rPr lang="en-US" sz="2000" dirty="0" err="1"/>
              <a:t>kıyaslandığında</a:t>
            </a:r>
            <a:r>
              <a:rPr lang="en-US" sz="2000" dirty="0"/>
              <a:t> </a:t>
            </a:r>
            <a:r>
              <a:rPr lang="en-US" sz="2000" dirty="0" err="1"/>
              <a:t>hala</a:t>
            </a:r>
            <a:r>
              <a:rPr lang="en-US" sz="2000" dirty="0"/>
              <a:t> </a:t>
            </a:r>
            <a:r>
              <a:rPr lang="en-US" sz="2000" dirty="0" err="1"/>
              <a:t>oldukça</a:t>
            </a:r>
            <a:r>
              <a:rPr lang="en-US" sz="2000" dirty="0"/>
              <a:t> </a:t>
            </a:r>
            <a:r>
              <a:rPr lang="en-US" sz="2000" dirty="0" err="1"/>
              <a:t>sınırlıdır</a:t>
            </a:r>
            <a:r>
              <a:rPr lang="tr-TR" sz="2000" dirty="0"/>
              <a:t>.</a:t>
            </a:r>
            <a:endParaRPr lang="en-US" sz="2000" dirty="0">
              <a:cs typeface="Arial" panose="020B0604020202020204" pitchFamily="34" charset="0"/>
            </a:endParaRPr>
          </a:p>
        </p:txBody>
      </p:sp>
      <p:pic>
        <p:nvPicPr>
          <p:cNvPr id="5" name="Resim 22" descr="Logo, company name&#10;&#10;Description automatically generated">
            <a:extLst>
              <a:ext uri="{FF2B5EF4-FFF2-40B4-BE49-F238E27FC236}">
                <a16:creationId xmlns:a16="http://schemas.microsoft.com/office/drawing/2014/main" id="{80E9CB53-4183-4CC5-847D-39FF098FD3DD}"/>
              </a:ext>
            </a:extLst>
          </p:cNvPr>
          <p:cNvPicPr>
            <a:picLocks noChangeAspect="1"/>
          </p:cNvPicPr>
          <p:nvPr/>
        </p:nvPicPr>
        <p:blipFill>
          <a:blip r:embed="rId2"/>
          <a:stretch>
            <a:fillRect/>
          </a:stretch>
        </p:blipFill>
        <p:spPr>
          <a:xfrm>
            <a:off x="11121728" y="85725"/>
            <a:ext cx="955972" cy="955972"/>
          </a:xfrm>
          <a:prstGeom prst="rect">
            <a:avLst/>
          </a:prstGeom>
        </p:spPr>
      </p:pic>
    </p:spTree>
    <p:extLst>
      <p:ext uri="{BB962C8B-B14F-4D97-AF65-F5344CB8AC3E}">
        <p14:creationId xmlns:p14="http://schemas.microsoft.com/office/powerpoint/2010/main" val="36073400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6AFA29A-BAA0-4022-8E22-E25B90B86ACB}"/>
              </a:ext>
            </a:extLst>
          </p:cNvPr>
          <p:cNvSpPr>
            <a:spLocks noGrp="1"/>
          </p:cNvSpPr>
          <p:nvPr>
            <p:ph type="title"/>
          </p:nvPr>
        </p:nvSpPr>
        <p:spPr>
          <a:xfrm>
            <a:off x="838200" y="365125"/>
            <a:ext cx="10515600" cy="1325563"/>
          </a:xfrm>
        </p:spPr>
        <p:txBody>
          <a:bodyPr>
            <a:normAutofit/>
          </a:bodyPr>
          <a:lstStyle/>
          <a:p>
            <a:pPr algn="ctr"/>
            <a:r>
              <a:rPr lang="tr-TR" sz="4600" dirty="0"/>
              <a:t>Tabu Arama Algoritması</a:t>
            </a:r>
            <a:endParaRPr lang="en-US" sz="4600" dirty="0"/>
          </a:p>
        </p:txBody>
      </p:sp>
      <p:sp>
        <p:nvSpPr>
          <p:cNvPr id="11"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258F135-256D-4328-A700-9022840347E6}"/>
              </a:ext>
            </a:extLst>
          </p:cNvPr>
          <p:cNvSpPr>
            <a:spLocks noGrp="1"/>
          </p:cNvSpPr>
          <p:nvPr>
            <p:ph idx="1"/>
          </p:nvPr>
        </p:nvSpPr>
        <p:spPr>
          <a:xfrm>
            <a:off x="838200" y="1929384"/>
            <a:ext cx="10515600" cy="4251960"/>
          </a:xfrm>
        </p:spPr>
        <p:txBody>
          <a:bodyPr>
            <a:normAutofit/>
          </a:bodyPr>
          <a:lstStyle/>
          <a:p>
            <a:r>
              <a:rPr lang="tr-TR" sz="2200" b="0" i="0" dirty="0">
                <a:effectLst/>
                <a:cs typeface="Arial" panose="020B0604020202020204" pitchFamily="34" charset="0"/>
              </a:rPr>
              <a:t>Tabu arama algoritması, bölgesel en iyi çözümün daha ilerisinde bulunan çözümlerin araştırılabilmesi için bölgesel-sezgisel araştırmaya kılavuzluk eder. </a:t>
            </a:r>
          </a:p>
          <a:p>
            <a:r>
              <a:rPr lang="tr-TR" sz="2200" b="0" i="0" dirty="0">
                <a:effectLst/>
                <a:cs typeface="Arial" panose="020B0604020202020204" pitchFamily="34" charset="0"/>
              </a:rPr>
              <a:t>TA ‘</a:t>
            </a:r>
            <a:r>
              <a:rPr lang="tr-TR" sz="2200" b="0" i="0" dirty="0" err="1">
                <a:effectLst/>
                <a:cs typeface="Arial" panose="020B0604020202020204" pitchFamily="34" charset="0"/>
              </a:rPr>
              <a:t>nın</a:t>
            </a:r>
            <a:r>
              <a:rPr lang="tr-TR" sz="2200" b="0" i="0" dirty="0">
                <a:effectLst/>
                <a:cs typeface="Arial" panose="020B0604020202020204" pitchFamily="34" charset="0"/>
              </a:rPr>
              <a:t> bölgesel </a:t>
            </a:r>
            <a:r>
              <a:rPr lang="tr-TR" sz="2200" b="0" i="0" dirty="0" err="1">
                <a:effectLst/>
                <a:cs typeface="Arial" panose="020B0604020202020204" pitchFamily="34" charset="0"/>
              </a:rPr>
              <a:t>optimalliği</a:t>
            </a:r>
            <a:r>
              <a:rPr lang="tr-TR" sz="2200" b="0" i="0" dirty="0">
                <a:effectLst/>
                <a:cs typeface="Arial" panose="020B0604020202020204" pitchFamily="34" charset="0"/>
              </a:rPr>
              <a:t> aşmak amacıyla kullandığı temel prensip, değerlendirme fonksiyonu tarafından her </a:t>
            </a:r>
            <a:r>
              <a:rPr lang="tr-TR" sz="2200" b="0" i="0" dirty="0" err="1">
                <a:effectLst/>
                <a:cs typeface="Arial" panose="020B0604020202020204" pitchFamily="34" charset="0"/>
              </a:rPr>
              <a:t>iterasyonda</a:t>
            </a:r>
            <a:r>
              <a:rPr lang="tr-TR" sz="2200" b="0" i="0" dirty="0">
                <a:effectLst/>
                <a:cs typeface="Arial" panose="020B0604020202020204" pitchFamily="34" charset="0"/>
              </a:rPr>
              <a:t> en yüksek değerlendirme değerine sahip hareketin bir sonraki çözümü oluşturmak amacıyla seçilmesine dayanmaktadır. </a:t>
            </a:r>
          </a:p>
          <a:p>
            <a:r>
              <a:rPr lang="tr-TR" sz="2200" b="0" i="0" dirty="0">
                <a:effectLst/>
                <a:cs typeface="Arial" panose="020B0604020202020204" pitchFamily="34" charset="0"/>
              </a:rPr>
              <a:t>Yerel prosedür, verilen herhangi bir çözümün komşuluğunu tanımlamak için </a:t>
            </a:r>
            <a:r>
              <a:rPr lang="tr-TR" sz="2200" b="0" i="0" dirty="0" err="1">
                <a:effectLst/>
                <a:cs typeface="Arial" panose="020B0604020202020204" pitchFamily="34" charset="0"/>
              </a:rPr>
              <a:t>move</a:t>
            </a:r>
            <a:r>
              <a:rPr lang="tr-TR" sz="2200" b="0" i="0" dirty="0">
                <a:effectLst/>
                <a:cs typeface="Arial" panose="020B0604020202020204" pitchFamily="34" charset="0"/>
              </a:rPr>
              <a:t> </a:t>
            </a:r>
            <a:r>
              <a:rPr lang="tr-TR" sz="2200" b="0" i="0">
                <a:effectLst/>
                <a:cs typeface="Arial" panose="020B0604020202020204" pitchFamily="34" charset="0"/>
              </a:rPr>
              <a:t>(hamle) </a:t>
            </a:r>
            <a:r>
              <a:rPr lang="tr-TR" sz="2200" b="0" i="0" dirty="0">
                <a:effectLst/>
                <a:cs typeface="Arial" panose="020B0604020202020204" pitchFamily="34" charset="0"/>
              </a:rPr>
              <a:t>olarak söylenen bir işlemi kullanan bir araştırmadır.</a:t>
            </a:r>
          </a:p>
          <a:p>
            <a:endParaRPr lang="en-US" sz="2200" dirty="0"/>
          </a:p>
        </p:txBody>
      </p:sp>
      <p:pic>
        <p:nvPicPr>
          <p:cNvPr id="4" name="Resim 22" descr="Logo, company name&#10;&#10;Description automatically generated">
            <a:extLst>
              <a:ext uri="{FF2B5EF4-FFF2-40B4-BE49-F238E27FC236}">
                <a16:creationId xmlns:a16="http://schemas.microsoft.com/office/drawing/2014/main" id="{760A9878-6284-404B-9696-734176D0235F}"/>
              </a:ext>
            </a:extLst>
          </p:cNvPr>
          <p:cNvPicPr>
            <a:picLocks noChangeAspect="1"/>
          </p:cNvPicPr>
          <p:nvPr/>
        </p:nvPicPr>
        <p:blipFill>
          <a:blip r:embed="rId2"/>
          <a:stretch>
            <a:fillRect/>
          </a:stretch>
        </p:blipFill>
        <p:spPr>
          <a:xfrm>
            <a:off x="11121728" y="85725"/>
            <a:ext cx="955972" cy="955972"/>
          </a:xfrm>
          <a:prstGeom prst="rect">
            <a:avLst/>
          </a:prstGeom>
        </p:spPr>
      </p:pic>
    </p:spTree>
    <p:extLst>
      <p:ext uri="{BB962C8B-B14F-4D97-AF65-F5344CB8AC3E}">
        <p14:creationId xmlns:p14="http://schemas.microsoft.com/office/powerpoint/2010/main" val="12550116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E393457-060F-4869-83F3-71F5F8E23FD4}"/>
              </a:ext>
            </a:extLst>
          </p:cNvPr>
          <p:cNvSpPr>
            <a:spLocks noGrp="1"/>
          </p:cNvSpPr>
          <p:nvPr>
            <p:ph type="title"/>
          </p:nvPr>
        </p:nvSpPr>
        <p:spPr>
          <a:xfrm>
            <a:off x="838200" y="365125"/>
            <a:ext cx="10515600" cy="1325563"/>
          </a:xfrm>
        </p:spPr>
        <p:txBody>
          <a:bodyPr>
            <a:normAutofit/>
          </a:bodyPr>
          <a:lstStyle/>
          <a:p>
            <a:pPr algn="ctr"/>
            <a:r>
              <a:rPr lang="tr-TR" sz="4600" dirty="0"/>
              <a:t>Tabu Arama Algoritması</a:t>
            </a:r>
            <a:endParaRPr lang="en-US" sz="4600" dirty="0"/>
          </a:p>
        </p:txBody>
      </p:sp>
      <p:sp>
        <p:nvSpPr>
          <p:cNvPr id="11"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49682D8-D37D-46D7-A6A7-9010CA567471}"/>
              </a:ext>
            </a:extLst>
          </p:cNvPr>
          <p:cNvSpPr>
            <a:spLocks noGrp="1"/>
          </p:cNvSpPr>
          <p:nvPr>
            <p:ph idx="1"/>
          </p:nvPr>
        </p:nvSpPr>
        <p:spPr>
          <a:xfrm>
            <a:off x="838200" y="1929384"/>
            <a:ext cx="10515600" cy="4251960"/>
          </a:xfrm>
        </p:spPr>
        <p:txBody>
          <a:bodyPr>
            <a:normAutofit/>
          </a:bodyPr>
          <a:lstStyle/>
          <a:p>
            <a:r>
              <a:rPr lang="en-US" sz="2200" dirty="0"/>
              <a:t>Global </a:t>
            </a:r>
            <a:r>
              <a:rPr lang="en-US" sz="2200" dirty="0" err="1"/>
              <a:t>optimizasyon</a:t>
            </a:r>
            <a:r>
              <a:rPr lang="en-US" sz="2200" dirty="0"/>
              <a:t> </a:t>
            </a:r>
            <a:r>
              <a:rPr lang="en-US" sz="2200" dirty="0" err="1"/>
              <a:t>için</a:t>
            </a:r>
            <a:r>
              <a:rPr lang="en-US" sz="2200" dirty="0"/>
              <a:t> </a:t>
            </a:r>
            <a:r>
              <a:rPr lang="en-US" sz="2200" dirty="0" err="1"/>
              <a:t>genel</a:t>
            </a:r>
            <a:r>
              <a:rPr lang="en-US" sz="2200" dirty="0"/>
              <a:t> </a:t>
            </a:r>
            <a:r>
              <a:rPr lang="en-US" sz="2200" dirty="0" err="1"/>
              <a:t>bir</a:t>
            </a:r>
            <a:r>
              <a:rPr lang="en-US" sz="2200" dirty="0"/>
              <a:t> </a:t>
            </a:r>
            <a:r>
              <a:rPr lang="en-US" sz="2200" dirty="0" err="1"/>
              <a:t>prosedür</a:t>
            </a:r>
            <a:r>
              <a:rPr lang="en-US" sz="2200" dirty="0"/>
              <a:t> </a:t>
            </a:r>
            <a:r>
              <a:rPr lang="en-US" sz="2200" dirty="0" err="1"/>
              <a:t>olan</a:t>
            </a:r>
            <a:r>
              <a:rPr lang="en-US" sz="2200" dirty="0"/>
              <a:t> T</a:t>
            </a:r>
            <a:r>
              <a:rPr lang="tr-TR" sz="2200" dirty="0"/>
              <a:t>A</a:t>
            </a:r>
            <a:r>
              <a:rPr lang="en-US" sz="2200" dirty="0"/>
              <a:t> </a:t>
            </a:r>
            <a:r>
              <a:rPr lang="en-US" sz="2200" dirty="0" err="1"/>
              <a:t>algoritması</a:t>
            </a:r>
            <a:r>
              <a:rPr lang="en-US" sz="2200" dirty="0"/>
              <a:t> </a:t>
            </a:r>
            <a:r>
              <a:rPr lang="tr-TR" sz="2200" dirty="0"/>
              <a:t>bir çok </a:t>
            </a:r>
            <a:r>
              <a:rPr lang="en-US" sz="2200" dirty="0" err="1"/>
              <a:t>zor</a:t>
            </a:r>
            <a:r>
              <a:rPr lang="en-US" sz="2200" dirty="0"/>
              <a:t> </a:t>
            </a:r>
            <a:r>
              <a:rPr lang="en-US" sz="2200" dirty="0" err="1"/>
              <a:t>optimizasyon</a:t>
            </a:r>
            <a:r>
              <a:rPr lang="en-US" sz="2200" dirty="0"/>
              <a:t> problem</a:t>
            </a:r>
            <a:r>
              <a:rPr lang="tr-TR" sz="2200" dirty="0" err="1"/>
              <a:t>leri</a:t>
            </a:r>
            <a:r>
              <a:rPr lang="tr-TR" sz="2200" dirty="0"/>
              <a:t> </a:t>
            </a:r>
            <a:r>
              <a:rPr lang="en-US" sz="2200" dirty="0" err="1"/>
              <a:t>için</a:t>
            </a:r>
            <a:r>
              <a:rPr lang="en-US" sz="2200" dirty="0"/>
              <a:t> </a:t>
            </a:r>
            <a:r>
              <a:rPr lang="en-US" sz="2200" dirty="0" err="1"/>
              <a:t>neredeyse</a:t>
            </a:r>
            <a:r>
              <a:rPr lang="en-US" sz="2200" dirty="0"/>
              <a:t> </a:t>
            </a:r>
            <a:r>
              <a:rPr lang="en-US" sz="2200" dirty="0" err="1"/>
              <a:t>optimale</a:t>
            </a:r>
            <a:r>
              <a:rPr lang="en-US" sz="2200" dirty="0"/>
              <a:t> </a:t>
            </a:r>
            <a:r>
              <a:rPr lang="en-US" sz="2200" dirty="0" err="1"/>
              <a:t>yakın</a:t>
            </a:r>
            <a:r>
              <a:rPr lang="en-US" sz="2200" dirty="0"/>
              <a:t> </a:t>
            </a:r>
            <a:r>
              <a:rPr lang="en-US" sz="2200" dirty="0" err="1"/>
              <a:t>çözümler</a:t>
            </a:r>
            <a:r>
              <a:rPr lang="en-US" sz="2200" dirty="0"/>
              <a:t> </a:t>
            </a:r>
            <a:r>
              <a:rPr lang="en-US" sz="2200" dirty="0" err="1"/>
              <a:t>üreten</a:t>
            </a:r>
            <a:r>
              <a:rPr lang="en-US" sz="2200" dirty="0"/>
              <a:t> </a:t>
            </a:r>
            <a:r>
              <a:rPr lang="en-US" sz="2200" dirty="0" err="1"/>
              <a:t>başarılı</a:t>
            </a:r>
            <a:r>
              <a:rPr lang="en-US" sz="2200" dirty="0"/>
              <a:t> </a:t>
            </a:r>
            <a:r>
              <a:rPr lang="en-US" sz="2200" dirty="0" err="1"/>
              <a:t>bir</a:t>
            </a:r>
            <a:r>
              <a:rPr lang="en-US" sz="2200" dirty="0"/>
              <a:t> </a:t>
            </a:r>
            <a:r>
              <a:rPr lang="en-US" sz="2200" dirty="0" err="1"/>
              <a:t>tekniktir</a:t>
            </a:r>
            <a:r>
              <a:rPr lang="tr-TR" sz="2200" dirty="0"/>
              <a:t>.</a:t>
            </a:r>
          </a:p>
          <a:p>
            <a:r>
              <a:rPr lang="en-US" sz="2200" dirty="0" err="1"/>
              <a:t>Optimizasyon</a:t>
            </a:r>
            <a:r>
              <a:rPr lang="en-US" sz="2200" dirty="0"/>
              <a:t> </a:t>
            </a:r>
            <a:r>
              <a:rPr lang="en-US" sz="2200" dirty="0" err="1"/>
              <a:t>problemlerin</a:t>
            </a:r>
            <a:r>
              <a:rPr lang="en-US" sz="2200" dirty="0"/>
              <a:t> </a:t>
            </a:r>
            <a:r>
              <a:rPr lang="en-US" sz="2200" dirty="0" err="1"/>
              <a:t>çözümü</a:t>
            </a:r>
            <a:r>
              <a:rPr lang="en-US" sz="2200" dirty="0"/>
              <a:t> </a:t>
            </a:r>
            <a:r>
              <a:rPr lang="en-US" sz="2200" dirty="0" err="1"/>
              <a:t>için</a:t>
            </a:r>
            <a:r>
              <a:rPr lang="en-US" sz="2200" dirty="0"/>
              <a:t> </a:t>
            </a:r>
            <a:r>
              <a:rPr lang="en-US" sz="2200" dirty="0" err="1"/>
              <a:t>çizelgelemede</a:t>
            </a:r>
            <a:r>
              <a:rPr lang="en-US" sz="2200" dirty="0"/>
              <a:t>, </a:t>
            </a:r>
            <a:r>
              <a:rPr lang="en-US" sz="2200" dirty="0" err="1"/>
              <a:t>tesis</a:t>
            </a:r>
            <a:r>
              <a:rPr lang="en-US" sz="2200" dirty="0"/>
              <a:t> </a:t>
            </a:r>
            <a:r>
              <a:rPr lang="en-US" sz="2200" dirty="0" err="1"/>
              <a:t>düzenleme</a:t>
            </a:r>
            <a:r>
              <a:rPr lang="en-US" sz="2200" dirty="0"/>
              <a:t> </a:t>
            </a:r>
            <a:r>
              <a:rPr lang="en-US" sz="2200" dirty="0" err="1"/>
              <a:t>probleminde</a:t>
            </a:r>
            <a:r>
              <a:rPr lang="en-US" sz="2200" dirty="0"/>
              <a:t>, </a:t>
            </a:r>
            <a:r>
              <a:rPr lang="en-US" sz="2200" dirty="0" err="1"/>
              <a:t>kuadratik</a:t>
            </a:r>
            <a:r>
              <a:rPr lang="en-US" sz="2200" dirty="0"/>
              <a:t> </a:t>
            </a:r>
            <a:r>
              <a:rPr lang="en-US" sz="2200" dirty="0" err="1"/>
              <a:t>atama</a:t>
            </a:r>
            <a:r>
              <a:rPr lang="en-US" sz="2200" dirty="0"/>
              <a:t> </a:t>
            </a:r>
            <a:r>
              <a:rPr lang="en-US" sz="2200" dirty="0" err="1"/>
              <a:t>problemi</a:t>
            </a:r>
            <a:r>
              <a:rPr lang="en-US" sz="2200" dirty="0"/>
              <a:t>, </a:t>
            </a:r>
            <a:r>
              <a:rPr lang="en-US" sz="2200" dirty="0" err="1"/>
              <a:t>grafik</a:t>
            </a:r>
            <a:r>
              <a:rPr lang="en-US" sz="2200" dirty="0"/>
              <a:t> </a:t>
            </a:r>
            <a:r>
              <a:rPr lang="en-US" sz="2200" dirty="0" err="1"/>
              <a:t>bölümlendirme</a:t>
            </a:r>
            <a:r>
              <a:rPr lang="en-US" sz="2200" dirty="0"/>
              <a:t>, </a:t>
            </a:r>
            <a:r>
              <a:rPr lang="en-US" sz="2200" dirty="0" err="1"/>
              <a:t>grafik</a:t>
            </a:r>
            <a:r>
              <a:rPr lang="en-US" sz="2200" dirty="0"/>
              <a:t> </a:t>
            </a:r>
            <a:r>
              <a:rPr lang="en-US" sz="2200" dirty="0" err="1"/>
              <a:t>renklenedirme</a:t>
            </a:r>
            <a:r>
              <a:rPr lang="tr-TR" sz="2200" dirty="0"/>
              <a:t> </a:t>
            </a:r>
            <a:r>
              <a:rPr lang="en-US" sz="2200" dirty="0" err="1"/>
              <a:t>gibi</a:t>
            </a:r>
            <a:r>
              <a:rPr lang="en-US" sz="2200" dirty="0"/>
              <a:t> </a:t>
            </a:r>
            <a:r>
              <a:rPr lang="en-US" sz="2200" dirty="0" err="1"/>
              <a:t>problemlerde</a:t>
            </a:r>
            <a:r>
              <a:rPr lang="en-US" sz="2200" dirty="0"/>
              <a:t> </a:t>
            </a:r>
            <a:r>
              <a:rPr lang="en-US" sz="2200" dirty="0" err="1"/>
              <a:t>kullanılır</a:t>
            </a:r>
            <a:r>
              <a:rPr lang="en-US" sz="2200" dirty="0"/>
              <a:t>.</a:t>
            </a:r>
            <a:endParaRPr lang="tr-TR" sz="2200" dirty="0"/>
          </a:p>
          <a:p>
            <a:r>
              <a:rPr lang="en-US" sz="2200" dirty="0"/>
              <a:t>Tabu </a:t>
            </a:r>
            <a:r>
              <a:rPr lang="en-US" sz="2200" dirty="0" err="1"/>
              <a:t>Arama</a:t>
            </a:r>
            <a:r>
              <a:rPr lang="en-US" sz="2200" dirty="0"/>
              <a:t>’ </a:t>
            </a:r>
            <a:r>
              <a:rPr lang="en-US" sz="2200" dirty="0" err="1"/>
              <a:t>nın</a:t>
            </a:r>
            <a:r>
              <a:rPr lang="en-US" sz="2200" dirty="0"/>
              <a:t> </a:t>
            </a:r>
            <a:r>
              <a:rPr lang="en-US" sz="2200" dirty="0" err="1"/>
              <a:t>temel</a:t>
            </a:r>
            <a:r>
              <a:rPr lang="en-US" sz="2200" dirty="0"/>
              <a:t> </a:t>
            </a:r>
            <a:r>
              <a:rPr lang="en-US" sz="2200" dirty="0" err="1"/>
              <a:t>bileşenlerinden</a:t>
            </a:r>
            <a:r>
              <a:rPr lang="en-US" sz="2200" dirty="0"/>
              <a:t> </a:t>
            </a:r>
            <a:r>
              <a:rPr lang="en-US" sz="2200" dirty="0" err="1"/>
              <a:t>birisi</a:t>
            </a:r>
            <a:r>
              <a:rPr lang="en-US" sz="2200" dirty="0"/>
              <a:t> </a:t>
            </a:r>
            <a:r>
              <a:rPr lang="en-US" sz="2200" dirty="0" err="1"/>
              <a:t>daha</a:t>
            </a:r>
            <a:r>
              <a:rPr lang="en-US" sz="2200" dirty="0"/>
              <a:t> </a:t>
            </a:r>
            <a:r>
              <a:rPr lang="en-US" sz="2200" dirty="0" err="1"/>
              <a:t>esnek</a:t>
            </a:r>
            <a:r>
              <a:rPr lang="en-US" sz="2200" dirty="0"/>
              <a:t> </a:t>
            </a:r>
            <a:r>
              <a:rPr lang="en-US" sz="2200" dirty="0" err="1"/>
              <a:t>bir</a:t>
            </a:r>
            <a:r>
              <a:rPr lang="en-US" sz="2200" dirty="0"/>
              <a:t> </a:t>
            </a:r>
            <a:r>
              <a:rPr lang="en-US" sz="2200" dirty="0" err="1"/>
              <a:t>araştırma</a:t>
            </a:r>
            <a:r>
              <a:rPr lang="en-US" sz="2200" dirty="0"/>
              <a:t> </a:t>
            </a:r>
            <a:r>
              <a:rPr lang="en-US" sz="2200" dirty="0" err="1"/>
              <a:t>durumu</a:t>
            </a:r>
            <a:r>
              <a:rPr lang="en-US" sz="2200" dirty="0"/>
              <a:t> </a:t>
            </a:r>
            <a:r>
              <a:rPr lang="en-US" sz="2200" dirty="0" err="1"/>
              <a:t>oluşturan</a:t>
            </a:r>
            <a:r>
              <a:rPr lang="en-US" sz="2200" dirty="0"/>
              <a:t> </a:t>
            </a:r>
            <a:r>
              <a:rPr lang="en-US" sz="2200" dirty="0" err="1"/>
              <a:t>kendi</a:t>
            </a:r>
            <a:r>
              <a:rPr lang="en-US" sz="2200" dirty="0"/>
              <a:t> (adaptive) </a:t>
            </a:r>
            <a:r>
              <a:rPr lang="en-US" sz="2200" dirty="0" err="1"/>
              <a:t>uyarlama</a:t>
            </a:r>
            <a:r>
              <a:rPr lang="en-US" sz="2200" dirty="0"/>
              <a:t> </a:t>
            </a:r>
            <a:r>
              <a:rPr lang="en-US" sz="2200" dirty="0" err="1"/>
              <a:t>hafızasını</a:t>
            </a:r>
            <a:r>
              <a:rPr lang="en-US" sz="2200" dirty="0"/>
              <a:t> </a:t>
            </a:r>
            <a:r>
              <a:rPr lang="en-US" sz="2200" dirty="0" err="1"/>
              <a:t>kullanmasıdır</a:t>
            </a:r>
            <a:r>
              <a:rPr lang="en-US" sz="2200" dirty="0"/>
              <a:t>.</a:t>
            </a:r>
            <a:endParaRPr lang="tr-TR" sz="2200" dirty="0"/>
          </a:p>
          <a:p>
            <a:endParaRPr lang="en-US" sz="2200" dirty="0"/>
          </a:p>
        </p:txBody>
      </p:sp>
      <p:pic>
        <p:nvPicPr>
          <p:cNvPr id="4" name="Resim 22" descr="Logo, company name&#10;&#10;Description automatically generated">
            <a:extLst>
              <a:ext uri="{FF2B5EF4-FFF2-40B4-BE49-F238E27FC236}">
                <a16:creationId xmlns:a16="http://schemas.microsoft.com/office/drawing/2014/main" id="{6AD48BAB-AE70-4141-AE4B-3455A7854289}"/>
              </a:ext>
            </a:extLst>
          </p:cNvPr>
          <p:cNvPicPr>
            <a:picLocks noChangeAspect="1"/>
          </p:cNvPicPr>
          <p:nvPr/>
        </p:nvPicPr>
        <p:blipFill>
          <a:blip r:embed="rId2"/>
          <a:stretch>
            <a:fillRect/>
          </a:stretch>
        </p:blipFill>
        <p:spPr>
          <a:xfrm>
            <a:off x="11121728" y="85725"/>
            <a:ext cx="955972" cy="955972"/>
          </a:xfrm>
          <a:prstGeom prst="rect">
            <a:avLst/>
          </a:prstGeom>
        </p:spPr>
      </p:pic>
    </p:spTree>
    <p:extLst>
      <p:ext uri="{BB962C8B-B14F-4D97-AF65-F5344CB8AC3E}">
        <p14:creationId xmlns:p14="http://schemas.microsoft.com/office/powerpoint/2010/main" val="10316158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3349777-7F8F-45FE-AE7A-D147AC96D120}"/>
              </a:ext>
            </a:extLst>
          </p:cNvPr>
          <p:cNvSpPr>
            <a:spLocks noGrp="1"/>
          </p:cNvSpPr>
          <p:nvPr>
            <p:ph type="title"/>
          </p:nvPr>
        </p:nvSpPr>
        <p:spPr>
          <a:xfrm>
            <a:off x="838200" y="365125"/>
            <a:ext cx="10515600" cy="1325563"/>
          </a:xfrm>
        </p:spPr>
        <p:txBody>
          <a:bodyPr>
            <a:normAutofit/>
          </a:bodyPr>
          <a:lstStyle/>
          <a:p>
            <a:r>
              <a:rPr lang="tr-TR" sz="4600" dirty="0"/>
              <a:t>Tabu Arama Algoritmasının Çalışma Mantığı</a:t>
            </a:r>
            <a:endParaRPr lang="en-US" sz="4600" dirty="0"/>
          </a:p>
        </p:txBody>
      </p:sp>
      <p:sp>
        <p:nvSpPr>
          <p:cNvPr id="11"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7325E9D-E1FF-4F8C-94EE-F6DC0A5C4F03}"/>
              </a:ext>
            </a:extLst>
          </p:cNvPr>
          <p:cNvSpPr>
            <a:spLocks noGrp="1"/>
          </p:cNvSpPr>
          <p:nvPr>
            <p:ph idx="1"/>
          </p:nvPr>
        </p:nvSpPr>
        <p:spPr>
          <a:xfrm>
            <a:off x="838200" y="1929384"/>
            <a:ext cx="10515600" cy="4251960"/>
          </a:xfrm>
        </p:spPr>
        <p:txBody>
          <a:bodyPr>
            <a:normAutofit/>
          </a:bodyPr>
          <a:lstStyle/>
          <a:p>
            <a:r>
              <a:rPr lang="tr-TR" sz="1900" b="0" i="0" dirty="0">
                <a:effectLst/>
                <a:latin typeface="Roboto" panose="02000000000000000000" pitchFamily="2" charset="0"/>
              </a:rPr>
              <a:t>Tabu Arama (TA) tekniğinin en temel özelliği, arama süreciyle ilgili bilgileri kaydeden bir belleğin (</a:t>
            </a:r>
            <a:r>
              <a:rPr lang="tr-TR" sz="1900" b="0" i="0" dirty="0" err="1">
                <a:effectLst/>
                <a:latin typeface="Roboto" panose="02000000000000000000" pitchFamily="2" charset="0"/>
              </a:rPr>
              <a:t>memory</a:t>
            </a:r>
            <a:r>
              <a:rPr lang="tr-TR" sz="1900" b="0" i="0" dirty="0">
                <a:effectLst/>
                <a:latin typeface="Roboto" panose="02000000000000000000" pitchFamily="2" charset="0"/>
              </a:rPr>
              <a:t>) kullanılmasıdır. </a:t>
            </a:r>
          </a:p>
          <a:p>
            <a:r>
              <a:rPr lang="tr-TR" sz="1900" b="0" i="0" dirty="0">
                <a:effectLst/>
                <a:latin typeface="Roboto" panose="02000000000000000000" pitchFamily="2" charset="0"/>
              </a:rPr>
              <a:t>TA, mevcut çözümden bir komşuluk çözümü üretir ve mevcut çözümü iyileştirmese bile en iyi çözümü kabul eder. Bu strateji döngülere yol açabilir yani önceki ziyaret edilen çözümler tekrar seçilebilir. </a:t>
            </a:r>
          </a:p>
          <a:p>
            <a:r>
              <a:rPr lang="tr-TR" sz="1900" b="0" i="0" dirty="0">
                <a:effectLst/>
                <a:latin typeface="Roboto" panose="02000000000000000000" pitchFamily="2" charset="0"/>
              </a:rPr>
              <a:t>TA döngülerden kaçınmak için tabu listesi adı verilen belleği kullanır ve daha önce ziyaret edilen çözümü atar. </a:t>
            </a:r>
            <a:endParaRPr lang="tr-TR" sz="1900" dirty="0">
              <a:latin typeface="Roboto" panose="02000000000000000000" pitchFamily="2" charset="0"/>
            </a:endParaRPr>
          </a:p>
          <a:p>
            <a:r>
              <a:rPr lang="tr-TR" sz="1900" b="0" i="0" dirty="0">
                <a:effectLst/>
                <a:latin typeface="Roboto" panose="02000000000000000000" pitchFamily="2" charset="0"/>
              </a:rPr>
              <a:t>Tabu listesinin (belleğin) uzunluğu arama sürecini kontrol eder. </a:t>
            </a:r>
          </a:p>
          <a:p>
            <a:r>
              <a:rPr lang="tr-TR" sz="1900" b="0" i="0" dirty="0">
                <a:effectLst/>
                <a:latin typeface="Roboto" panose="02000000000000000000" pitchFamily="2" charset="0"/>
              </a:rPr>
              <a:t>Tabu listesinin yüksek düzeydeki uzunluğu sayesinde, arama daha geniş bölgeleri keşfeder ve çok sayıda çözümün tekrar ziyaret edilmesini yasaklar.</a:t>
            </a:r>
          </a:p>
          <a:p>
            <a:r>
              <a:rPr lang="tr-TR" sz="1900" b="0" i="0" dirty="0">
                <a:effectLst/>
                <a:latin typeface="Arial" panose="020B0604020202020204" pitchFamily="34" charset="0"/>
                <a:cs typeface="Arial" panose="020B0604020202020204" pitchFamily="34" charset="0"/>
              </a:rPr>
              <a:t>Eğer tabu listesi kısa ise, algoritma aramayı arama uzayının küçük bir alanına yoğunlaştırır. </a:t>
            </a:r>
          </a:p>
          <a:p>
            <a:r>
              <a:rPr lang="tr-TR" sz="1900" b="0" i="0" dirty="0">
                <a:effectLst/>
                <a:latin typeface="Arial" panose="020B0604020202020204" pitchFamily="34" charset="0"/>
                <a:cs typeface="Arial" panose="020B0604020202020204" pitchFamily="34" charset="0"/>
              </a:rPr>
              <a:t>Her </a:t>
            </a:r>
            <a:r>
              <a:rPr lang="tr-TR" sz="1900" b="0" i="0" dirty="0" err="1">
                <a:effectLst/>
                <a:latin typeface="Arial" panose="020B0604020202020204" pitchFamily="34" charset="0"/>
                <a:cs typeface="Arial" panose="020B0604020202020204" pitchFamily="34" charset="0"/>
              </a:rPr>
              <a:t>iterasyonda</a:t>
            </a:r>
            <a:r>
              <a:rPr lang="tr-TR" sz="1900" b="0" i="0" dirty="0">
                <a:effectLst/>
                <a:latin typeface="Arial" panose="020B0604020202020204" pitchFamily="34" charset="0"/>
                <a:cs typeface="Arial" panose="020B0604020202020204" pitchFamily="34" charset="0"/>
              </a:rPr>
              <a:t> tabu listesi güncellenir (ilk giren – ilk çıkar kuyruk mantığı).</a:t>
            </a:r>
          </a:p>
          <a:p>
            <a:endParaRPr lang="tr-TR" sz="2200" b="0" i="0" dirty="0">
              <a:effectLst/>
              <a:latin typeface="Roboto" panose="02000000000000000000" pitchFamily="2" charset="0"/>
            </a:endParaRPr>
          </a:p>
        </p:txBody>
      </p:sp>
      <p:pic>
        <p:nvPicPr>
          <p:cNvPr id="4" name="Resim 22" descr="Logo, company name&#10;&#10;Description automatically generated">
            <a:extLst>
              <a:ext uri="{FF2B5EF4-FFF2-40B4-BE49-F238E27FC236}">
                <a16:creationId xmlns:a16="http://schemas.microsoft.com/office/drawing/2014/main" id="{66A81EDD-A951-43FC-8D70-92548918D348}"/>
              </a:ext>
            </a:extLst>
          </p:cNvPr>
          <p:cNvPicPr>
            <a:picLocks noChangeAspect="1"/>
          </p:cNvPicPr>
          <p:nvPr/>
        </p:nvPicPr>
        <p:blipFill>
          <a:blip r:embed="rId2"/>
          <a:stretch>
            <a:fillRect/>
          </a:stretch>
        </p:blipFill>
        <p:spPr>
          <a:xfrm>
            <a:off x="11121728" y="85725"/>
            <a:ext cx="955972" cy="955972"/>
          </a:xfrm>
          <a:prstGeom prst="rect">
            <a:avLst/>
          </a:prstGeom>
        </p:spPr>
      </p:pic>
    </p:spTree>
    <p:extLst>
      <p:ext uri="{BB962C8B-B14F-4D97-AF65-F5344CB8AC3E}">
        <p14:creationId xmlns:p14="http://schemas.microsoft.com/office/powerpoint/2010/main" val="36486760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9B6FA9A-A232-4EF4-84E6-088D40E573C1}"/>
              </a:ext>
            </a:extLst>
          </p:cNvPr>
          <p:cNvSpPr>
            <a:spLocks noGrp="1"/>
          </p:cNvSpPr>
          <p:nvPr>
            <p:ph type="title"/>
          </p:nvPr>
        </p:nvSpPr>
        <p:spPr>
          <a:xfrm>
            <a:off x="838200" y="365125"/>
            <a:ext cx="10515600" cy="1325563"/>
          </a:xfrm>
        </p:spPr>
        <p:txBody>
          <a:bodyPr>
            <a:normAutofit/>
          </a:bodyPr>
          <a:lstStyle/>
          <a:p>
            <a:r>
              <a:rPr lang="tr-TR" sz="4600" dirty="0"/>
              <a:t>Tabu Arama Algoritmasının Çalışma Mantığı</a:t>
            </a:r>
            <a:endParaRPr lang="en-US" sz="4600" dirty="0"/>
          </a:p>
        </p:txBody>
      </p:sp>
      <p:sp>
        <p:nvSpPr>
          <p:cNvPr id="11"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AA4BF87-B0C8-402B-AA83-4E5FBDFCB18D}"/>
              </a:ext>
            </a:extLst>
          </p:cNvPr>
          <p:cNvSpPr>
            <a:spLocks noGrp="1"/>
          </p:cNvSpPr>
          <p:nvPr>
            <p:ph idx="1"/>
          </p:nvPr>
        </p:nvSpPr>
        <p:spPr>
          <a:xfrm>
            <a:off x="838200" y="1929384"/>
            <a:ext cx="10515600" cy="4251960"/>
          </a:xfrm>
        </p:spPr>
        <p:txBody>
          <a:bodyPr>
            <a:normAutofit/>
          </a:bodyPr>
          <a:lstStyle/>
          <a:p>
            <a:r>
              <a:rPr lang="tr-TR" sz="2200" b="0" i="0" dirty="0">
                <a:effectLst/>
              </a:rPr>
              <a:t>Tabu listesi, bir hareketin yasak olduğu süre olan tabu </a:t>
            </a:r>
            <a:r>
              <a:rPr lang="tr-TR" sz="2200" b="0" i="0" dirty="0" err="1">
                <a:effectLst/>
              </a:rPr>
              <a:t>tenure</a:t>
            </a:r>
            <a:r>
              <a:rPr lang="tr-TR" sz="2200" b="0" i="0" dirty="0">
                <a:effectLst/>
              </a:rPr>
              <a:t> adı verilen sabit sayıda tabu hamlesini içerir.</a:t>
            </a:r>
          </a:p>
          <a:p>
            <a:r>
              <a:rPr lang="tr-TR" sz="2200" b="0" i="0" dirty="0">
                <a:effectLst/>
              </a:rPr>
              <a:t>Bir hamle iyiyse ve arama sürecini iyileştirebilirse ancak tabu listesindeyse, yasaklanmaya gerek yoktur ve çözüm, </a:t>
            </a:r>
            <a:r>
              <a:rPr lang="tr-TR" sz="2200" b="0" i="0" dirty="0" err="1">
                <a:effectLst/>
              </a:rPr>
              <a:t>aspirasyon</a:t>
            </a:r>
            <a:r>
              <a:rPr lang="tr-TR" sz="2200" b="0" i="0" dirty="0">
                <a:effectLst/>
              </a:rPr>
              <a:t> kriterleri adı verilen bir süreçte kabul edilir. </a:t>
            </a:r>
            <a:endParaRPr lang="en-US" sz="2200" dirty="0"/>
          </a:p>
        </p:txBody>
      </p:sp>
      <p:pic>
        <p:nvPicPr>
          <p:cNvPr id="4" name="Resim 22" descr="Logo, company name&#10;&#10;Description automatically generated">
            <a:extLst>
              <a:ext uri="{FF2B5EF4-FFF2-40B4-BE49-F238E27FC236}">
                <a16:creationId xmlns:a16="http://schemas.microsoft.com/office/drawing/2014/main" id="{889A97D5-0802-4B7D-B888-9470D599D932}"/>
              </a:ext>
            </a:extLst>
          </p:cNvPr>
          <p:cNvPicPr>
            <a:picLocks noChangeAspect="1"/>
          </p:cNvPicPr>
          <p:nvPr/>
        </p:nvPicPr>
        <p:blipFill>
          <a:blip r:embed="rId2"/>
          <a:stretch>
            <a:fillRect/>
          </a:stretch>
        </p:blipFill>
        <p:spPr>
          <a:xfrm>
            <a:off x="11121728" y="85725"/>
            <a:ext cx="955972" cy="955972"/>
          </a:xfrm>
          <a:prstGeom prst="rect">
            <a:avLst/>
          </a:prstGeom>
        </p:spPr>
      </p:pic>
    </p:spTree>
    <p:extLst>
      <p:ext uri="{BB962C8B-B14F-4D97-AF65-F5344CB8AC3E}">
        <p14:creationId xmlns:p14="http://schemas.microsoft.com/office/powerpoint/2010/main" val="22788577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40CACCA-A56C-4262-BA80-93E924249E85}"/>
              </a:ext>
            </a:extLst>
          </p:cNvPr>
          <p:cNvSpPr>
            <a:spLocks noGrp="1"/>
          </p:cNvSpPr>
          <p:nvPr>
            <p:ph type="title"/>
          </p:nvPr>
        </p:nvSpPr>
        <p:spPr>
          <a:xfrm>
            <a:off x="838200" y="365125"/>
            <a:ext cx="10515600" cy="1325563"/>
          </a:xfrm>
        </p:spPr>
        <p:txBody>
          <a:bodyPr>
            <a:normAutofit/>
          </a:bodyPr>
          <a:lstStyle/>
          <a:p>
            <a:pPr algn="ctr"/>
            <a:r>
              <a:rPr lang="en-US" sz="4600" dirty="0"/>
              <a:t>Tabu </a:t>
            </a:r>
            <a:r>
              <a:rPr lang="en-US" sz="4600" dirty="0" err="1"/>
              <a:t>Aramasının</a:t>
            </a:r>
            <a:r>
              <a:rPr lang="en-US" sz="4600" dirty="0"/>
              <a:t> </a:t>
            </a:r>
            <a:r>
              <a:rPr lang="en-US" sz="4600" dirty="0" err="1"/>
              <a:t>Temel</a:t>
            </a:r>
            <a:r>
              <a:rPr lang="en-US" sz="4600" dirty="0"/>
              <a:t> </a:t>
            </a:r>
            <a:r>
              <a:rPr lang="en-US" sz="4600" dirty="0" err="1"/>
              <a:t>Bileşenleri</a:t>
            </a:r>
            <a:r>
              <a:rPr lang="en-US" sz="4600" dirty="0"/>
              <a:t> </a:t>
            </a:r>
          </a:p>
        </p:txBody>
      </p:sp>
      <p:sp>
        <p:nvSpPr>
          <p:cNvPr id="11"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F1574C1-ECA1-411F-A2C4-DB29FCA5EE07}"/>
              </a:ext>
            </a:extLst>
          </p:cNvPr>
          <p:cNvSpPr>
            <a:spLocks noGrp="1"/>
          </p:cNvSpPr>
          <p:nvPr>
            <p:ph idx="1"/>
          </p:nvPr>
        </p:nvSpPr>
        <p:spPr>
          <a:xfrm>
            <a:off x="838200" y="1929384"/>
            <a:ext cx="10515600" cy="4251960"/>
          </a:xfrm>
        </p:spPr>
        <p:txBody>
          <a:bodyPr>
            <a:normAutofit/>
          </a:bodyPr>
          <a:lstStyle/>
          <a:p>
            <a:r>
              <a:rPr lang="tr-TR" sz="2200" b="0" i="0" dirty="0">
                <a:effectLst/>
              </a:rPr>
              <a:t>Tabu aramada hafızadan yararlanmanın başlıca yolu, bir komşuluk (</a:t>
            </a:r>
            <a:r>
              <a:rPr lang="tr-TR" sz="2200" b="0" i="0" dirty="0" err="1">
                <a:effectLst/>
              </a:rPr>
              <a:t>neighborhood</a:t>
            </a:r>
            <a:r>
              <a:rPr lang="tr-TR" sz="2200" b="0" i="0" dirty="0">
                <a:effectLst/>
              </a:rPr>
              <a:t>) içerisindeki hareketlerin bir alt kümesini tabu olarak sınıflandırmaktır. </a:t>
            </a:r>
          </a:p>
          <a:p>
            <a:r>
              <a:rPr lang="tr-TR" sz="2200" b="0" i="0" dirty="0">
                <a:effectLst/>
              </a:rPr>
              <a:t>Mevcut çözümden ulaşılabilecek bitişik çözümleri belirlemek için bir komşuluk oluşturulur. </a:t>
            </a:r>
          </a:p>
          <a:p>
            <a:r>
              <a:rPr lang="tr-TR" sz="2200" b="0" i="0" dirty="0">
                <a:effectLst/>
              </a:rPr>
              <a:t>Sınıflandırma, aramanın geçmişine ve özellikle öznitelik adı verilen belirli hareket veya çözüm bileşenlerinin geçmiş çözümler üretmeye katıldığı yeniliğe veya sıklığa bağlıdır.</a:t>
            </a:r>
          </a:p>
          <a:p>
            <a:r>
              <a:rPr lang="tr-TR" sz="2200" b="0" i="0" dirty="0">
                <a:effectLst/>
              </a:rPr>
              <a:t>Bir tabu listesi, tabu hareketleri olarak adlandırılan yasaklı hareketleri kaydeder.</a:t>
            </a:r>
          </a:p>
          <a:p>
            <a:r>
              <a:rPr lang="tr-TR" sz="2200" b="0" i="0" dirty="0">
                <a:effectLst/>
              </a:rPr>
              <a:t>Tabu kısıtlamaları önemli bir istisnaya tabidir. Bir tabu hareketi, şimdiye kadar ziyaret edilenlerden daha iyi bir çözümle sonuçlanacağı yeterince çekici bir değerlendirmeye sahip olduğunda, tabu sınıflandırması geçersiz kılınabilir. Böyle bir geçersiz kılmanın gerçekleşmesine izin veren koşul </a:t>
            </a:r>
            <a:r>
              <a:rPr lang="tr-TR" sz="2200" b="0" i="0" dirty="0" err="1">
                <a:effectLst/>
              </a:rPr>
              <a:t>aspirasyon</a:t>
            </a:r>
            <a:r>
              <a:rPr lang="tr-TR" sz="2200" b="0" i="0" dirty="0">
                <a:effectLst/>
              </a:rPr>
              <a:t> kriteri olarak adlandırılır.</a:t>
            </a:r>
            <a:endParaRPr lang="en-US" sz="2200" dirty="0"/>
          </a:p>
        </p:txBody>
      </p:sp>
      <p:pic>
        <p:nvPicPr>
          <p:cNvPr id="4" name="Resim 22" descr="Logo, company name&#10;&#10;Description automatically generated">
            <a:extLst>
              <a:ext uri="{FF2B5EF4-FFF2-40B4-BE49-F238E27FC236}">
                <a16:creationId xmlns:a16="http://schemas.microsoft.com/office/drawing/2014/main" id="{4EEE7EC0-C1F7-4B2D-BC1C-5173455B009C}"/>
              </a:ext>
            </a:extLst>
          </p:cNvPr>
          <p:cNvPicPr>
            <a:picLocks noChangeAspect="1"/>
          </p:cNvPicPr>
          <p:nvPr/>
        </p:nvPicPr>
        <p:blipFill>
          <a:blip r:embed="rId2"/>
          <a:stretch>
            <a:fillRect/>
          </a:stretch>
        </p:blipFill>
        <p:spPr>
          <a:xfrm>
            <a:off x="11121728" y="85725"/>
            <a:ext cx="955972" cy="955972"/>
          </a:xfrm>
          <a:prstGeom prst="rect">
            <a:avLst/>
          </a:prstGeom>
        </p:spPr>
      </p:pic>
    </p:spTree>
    <p:extLst>
      <p:ext uri="{BB962C8B-B14F-4D97-AF65-F5344CB8AC3E}">
        <p14:creationId xmlns:p14="http://schemas.microsoft.com/office/powerpoint/2010/main" val="21279941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569</TotalTime>
  <Words>1420</Words>
  <Application>Microsoft Office PowerPoint</Application>
  <PresentationFormat>Widescreen</PresentationFormat>
  <Paragraphs>116</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Calibri Light</vt:lpstr>
      <vt:lpstr>Roboto</vt:lpstr>
      <vt:lpstr>Office Theme</vt:lpstr>
      <vt:lpstr>IZV504 - Uygulamalı Karar Modelleri  Tabu Arama (Tabu Search) Algoritması Sunumu Prof. Dr. Abdulkadir Hızıroğlu </vt:lpstr>
      <vt:lpstr>İçerik</vt:lpstr>
      <vt:lpstr>Meta-Sezgisel Teknikler</vt:lpstr>
      <vt:lpstr>Tabu Arama Algoritmasının Tarihçesi ve Gelişimi</vt:lpstr>
      <vt:lpstr>Tabu Arama Algoritması</vt:lpstr>
      <vt:lpstr>Tabu Arama Algoritması</vt:lpstr>
      <vt:lpstr>Tabu Arama Algoritmasının Çalışma Mantığı</vt:lpstr>
      <vt:lpstr>Tabu Arama Algoritmasının Çalışma Mantığı</vt:lpstr>
      <vt:lpstr>Tabu Aramasının Temel Bileşenleri </vt:lpstr>
      <vt:lpstr>Tabu Arama Algoritmasının Parametreleri</vt:lpstr>
      <vt:lpstr> Tabu Arama Algoritması Pseudocode</vt:lpstr>
      <vt:lpstr>Tabu Arama Algoritmasının Akış Şeması </vt:lpstr>
      <vt:lpstr>Tabu Aramanın Artıları ve Eksileri</vt:lpstr>
      <vt:lpstr>TA Algoritmasının Uygulama Alanları</vt:lpstr>
      <vt:lpstr>Vehicle Routing Problem (VRP)</vt:lpstr>
      <vt:lpstr>Vehicle Routing Problem (VRP)</vt:lpstr>
      <vt:lpstr>Python’da Araç Rotalama Problemine Tabu Arama Algoritması Uygulaması</vt:lpstr>
      <vt:lpstr>Referanslar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Tabu Arama (Tabu Search) Algoritması </dc:title>
  <dc:creator>Erkan ÇETİNYAMAÇ</dc:creator>
  <cp:lastModifiedBy>Erkan ÇETİNYAMAÇ</cp:lastModifiedBy>
  <cp:revision>63</cp:revision>
  <dcterms:created xsi:type="dcterms:W3CDTF">2021-06-13T12:09:24Z</dcterms:created>
  <dcterms:modified xsi:type="dcterms:W3CDTF">2021-06-15T17:45:39Z</dcterms:modified>
  <cp:contentStatus>Final</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arkAsFinal">
    <vt:bool>true</vt:bool>
  </property>
</Properties>
</file>