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71F8BB-D89A-448D-998E-E9A91EF338CE}">
  <a:tblStyle styleId="{FA71F8BB-D89A-448D-998E-E9A91EF338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f57853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f57853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dcc4f9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0dcc4f9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0dfeb33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0dfeb33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f57853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f57853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0dcc4f9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0dcc4f9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0dfeb33a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0dfeb33a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1f57853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1f57853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1c88a06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1c88a0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0dfeb33a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0dfeb33a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0dcc4f9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0dcc4f9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0dcc4f9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0dcc4f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0dfeb33a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0dfeb33a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0dfeb33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0dfeb33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0dfeb33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0dfeb33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0dfeb33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0dfeb33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0dfeb33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0dfeb33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0dfeb33a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0dfeb33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0dfeb33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0dfeb33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0dfeb33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0dfeb33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0dfeb33a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0dfeb33a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0dfeb33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0dfeb33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c278ec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c278ec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1f578538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1f578538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f57853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1f57853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0dcc4f9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0dcc4f9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0dfeb33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0dfeb33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1f57853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1f57853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dcc4f9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dcc4f9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dfeb33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dfeb33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575"/>
            <a:ext cx="8520600" cy="24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Convex-Hull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Computational Geometry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68925"/>
            <a:ext cx="85206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Erkin Aydın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ID: 22002956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CS478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Sec. 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685200" y="2285400"/>
            <a:ext cx="177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20"/>
              <a:t>Quickhull</a:t>
            </a:r>
            <a:endParaRPr sz="302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Quickhull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Idea: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In each recursive call, eliminate points for sure NOT in the convex hull.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These points are points internal to triangle(left_most_point, right_most_point, apex_point)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Apply recursive calls to remaining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Runtime: </a:t>
            </a:r>
            <a:r>
              <a:rPr i="1" lang="tr"/>
              <a:t>O(n^2)</a:t>
            </a:r>
            <a:r>
              <a:rPr lang="tr"/>
              <a:t> in the </a:t>
            </a:r>
            <a:r>
              <a:rPr b="1" lang="tr" u="sng"/>
              <a:t>worst</a:t>
            </a:r>
            <a:r>
              <a:rPr lang="tr"/>
              <a:t> case, </a:t>
            </a:r>
            <a:r>
              <a:rPr lang="tr"/>
              <a:t>where </a:t>
            </a:r>
            <a:r>
              <a:rPr i="1" lang="tr"/>
              <a:t>n</a:t>
            </a:r>
            <a:r>
              <a:rPr lang="tr"/>
              <a:t> is the number of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Quickhull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1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1100" u="sng">
                <a:solidFill>
                  <a:schemeClr val="dk1"/>
                </a:solidFill>
              </a:rPr>
              <a:t>QUICKHULL_INITIAL_CALL(S)</a:t>
            </a:r>
            <a:r>
              <a:rPr lang="tr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1: l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 := (x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, y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) // The point with smallest abscissa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2: r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 := (x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, y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 – ε) // ε = 1e-9 for instance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3: convex_hull := QUICKHULL(S, l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, r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r>
              <a:rPr lang="tr" sz="1100">
                <a:solidFill>
                  <a:schemeClr val="dk1"/>
                </a:solidFill>
              </a:rPr>
              <a:t>) / r</a:t>
            </a:r>
            <a:r>
              <a:rPr baseline="-25000" lang="tr" sz="1100">
                <a:solidFill>
                  <a:schemeClr val="dk1"/>
                </a:solidFill>
              </a:rPr>
              <a:t>0</a:t>
            </a:r>
            <a:endParaRPr baseline="-2500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u="sng">
                <a:solidFill>
                  <a:schemeClr val="dk1"/>
                </a:solidFill>
              </a:rPr>
              <a:t>QUICKHULL(S, l, r)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1: </a:t>
            </a:r>
            <a:r>
              <a:rPr lang="tr" sz="1100" u="sng">
                <a:solidFill>
                  <a:schemeClr val="dk1"/>
                </a:solidFill>
              </a:rPr>
              <a:t>if</a:t>
            </a:r>
            <a:r>
              <a:rPr lang="tr" sz="1100">
                <a:solidFill>
                  <a:schemeClr val="dk1"/>
                </a:solidFill>
              </a:rPr>
              <a:t> S = {l, r} </a:t>
            </a:r>
            <a:r>
              <a:rPr lang="tr" sz="1100" u="sng">
                <a:solidFill>
                  <a:schemeClr val="dk1"/>
                </a:solidFill>
              </a:rPr>
              <a:t>then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2: |	return {l, r}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3: </a:t>
            </a:r>
            <a:r>
              <a:rPr lang="tr" sz="1100" u="sng">
                <a:solidFill>
                  <a:schemeClr val="dk1"/>
                </a:solidFill>
              </a:rPr>
              <a:t>else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4: |	h := FURTHEST(S, l, r)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5: |	S</a:t>
            </a:r>
            <a:r>
              <a:rPr baseline="30000" lang="tr" sz="1100">
                <a:solidFill>
                  <a:schemeClr val="dk1"/>
                </a:solidFill>
              </a:rPr>
              <a:t>(1)</a:t>
            </a:r>
            <a:r>
              <a:rPr lang="tr" sz="1100">
                <a:solidFill>
                  <a:schemeClr val="dk1"/>
                </a:solidFill>
              </a:rPr>
              <a:t> := Set of points in S that are on or left of line lh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6: |	S</a:t>
            </a:r>
            <a:r>
              <a:rPr baseline="30000" lang="tr" sz="1100">
                <a:solidFill>
                  <a:schemeClr val="dk1"/>
                </a:solidFill>
              </a:rPr>
              <a:t>(2)</a:t>
            </a:r>
            <a:r>
              <a:rPr lang="tr" sz="1100">
                <a:solidFill>
                  <a:schemeClr val="dk1"/>
                </a:solidFill>
              </a:rPr>
              <a:t> := Set of points in S that are on or left of line hr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7: |	</a:t>
            </a:r>
            <a:r>
              <a:rPr lang="tr" sz="1100" u="sng">
                <a:solidFill>
                  <a:schemeClr val="dk1"/>
                </a:solidFill>
              </a:rPr>
              <a:t>return</a:t>
            </a:r>
            <a:r>
              <a:rPr lang="tr" sz="1100">
                <a:solidFill>
                  <a:schemeClr val="dk1"/>
                </a:solidFill>
              </a:rPr>
              <a:t> ( QUICKHULL(S</a:t>
            </a:r>
            <a:r>
              <a:rPr baseline="30000" lang="tr" sz="1100">
                <a:solidFill>
                  <a:schemeClr val="dk1"/>
                </a:solidFill>
              </a:rPr>
              <a:t>(1)</a:t>
            </a:r>
            <a:r>
              <a:rPr lang="tr" sz="1100">
                <a:solidFill>
                  <a:schemeClr val="dk1"/>
                </a:solidFill>
              </a:rPr>
              <a:t>, l, h) || QUICKHULL(S</a:t>
            </a:r>
            <a:r>
              <a:rPr baseline="30000" lang="tr" sz="1100">
                <a:solidFill>
                  <a:schemeClr val="dk1"/>
                </a:solidFill>
              </a:rPr>
              <a:t>(2)</a:t>
            </a:r>
            <a:r>
              <a:rPr lang="tr" sz="1100">
                <a:solidFill>
                  <a:schemeClr val="dk1"/>
                </a:solidFill>
              </a:rPr>
              <a:t>, h, r) ) / h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542250" y="2285400"/>
            <a:ext cx="20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20"/>
              <a:t>Merge Hull</a:t>
            </a:r>
            <a:endParaRPr sz="302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Merge Hull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Idea: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Divide input to two parts arbitrarily the same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Apply recursive calls to these two parts, construct their hulls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Merge hulls (discard monotone chains if helpful)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Call Graham’s Scan on merged hull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Runtime: </a:t>
            </a:r>
            <a:r>
              <a:rPr i="1" lang="tr"/>
              <a:t>O(nlogn) </a:t>
            </a:r>
            <a:r>
              <a:rPr lang="tr"/>
              <a:t>where </a:t>
            </a:r>
            <a:r>
              <a:rPr i="1" lang="tr"/>
              <a:t>n</a:t>
            </a:r>
            <a:r>
              <a:rPr lang="tr"/>
              <a:t> is the number of points, but disrupts </a:t>
            </a:r>
            <a:r>
              <a:rPr b="1" lang="tr" u="sng"/>
              <a:t>cache locality!!!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Merge Hull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017725"/>
            <a:ext cx="37089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 u="sng">
                <a:solidFill>
                  <a:schemeClr val="dk1"/>
                </a:solidFill>
              </a:rPr>
              <a:t>MERGE_HULL(S)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1: </a:t>
            </a:r>
            <a:r>
              <a:rPr lang="tr" sz="1100" u="sng">
                <a:solidFill>
                  <a:schemeClr val="dk1"/>
                </a:solidFill>
              </a:rPr>
              <a:t>if</a:t>
            </a:r>
            <a:r>
              <a:rPr lang="tr" sz="1100">
                <a:solidFill>
                  <a:schemeClr val="dk1"/>
                </a:solidFill>
              </a:rPr>
              <a:t> |S| &lt; 4(any small integer would suffice as well) </a:t>
            </a:r>
            <a:r>
              <a:rPr lang="tr" sz="1100" u="sng">
                <a:solidFill>
                  <a:schemeClr val="dk1"/>
                </a:solidFill>
              </a:rPr>
              <a:t>then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2: |	</a:t>
            </a:r>
            <a:r>
              <a:rPr lang="tr" sz="1100" u="sng">
                <a:solidFill>
                  <a:schemeClr val="dk1"/>
                </a:solidFill>
              </a:rPr>
              <a:t>return</a:t>
            </a:r>
            <a:r>
              <a:rPr lang="tr" sz="1100">
                <a:solidFill>
                  <a:schemeClr val="dk1"/>
                </a:solidFill>
              </a:rPr>
              <a:t> 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3: Construct S</a:t>
            </a:r>
            <a:r>
              <a:rPr baseline="-25000" lang="tr" sz="1100">
                <a:solidFill>
                  <a:schemeClr val="dk1"/>
                </a:solidFill>
              </a:rPr>
              <a:t>1</a:t>
            </a:r>
            <a:r>
              <a:rPr lang="tr" sz="1100">
                <a:solidFill>
                  <a:schemeClr val="dk1"/>
                </a:solidFill>
              </a:rPr>
              <a:t> and S</a:t>
            </a:r>
            <a:r>
              <a:rPr baseline="-25000" lang="tr" sz="1100">
                <a:solidFill>
                  <a:schemeClr val="dk1"/>
                </a:solidFill>
              </a:rPr>
              <a:t>2</a:t>
            </a:r>
            <a:r>
              <a:rPr lang="tr" sz="1100">
                <a:solidFill>
                  <a:schemeClr val="dk1"/>
                </a:solidFill>
              </a:rPr>
              <a:t> where S</a:t>
            </a:r>
            <a:r>
              <a:rPr baseline="-25000" lang="tr" sz="1100">
                <a:solidFill>
                  <a:schemeClr val="dk1"/>
                </a:solidFill>
              </a:rPr>
              <a:t>1</a:t>
            </a:r>
            <a:r>
              <a:rPr lang="tr" sz="1100">
                <a:solidFill>
                  <a:schemeClr val="dk1"/>
                </a:solidFill>
              </a:rPr>
              <a:t>∪S</a:t>
            </a:r>
            <a:r>
              <a:rPr baseline="-25000" lang="tr" sz="1100">
                <a:solidFill>
                  <a:schemeClr val="dk1"/>
                </a:solidFill>
              </a:rPr>
              <a:t>2</a:t>
            </a:r>
            <a:r>
              <a:rPr lang="tr" sz="1100">
                <a:solidFill>
                  <a:schemeClr val="dk1"/>
                </a:solidFill>
              </a:rPr>
              <a:t> = S and |S</a:t>
            </a:r>
            <a:r>
              <a:rPr baseline="-25000" lang="tr" sz="1100">
                <a:solidFill>
                  <a:schemeClr val="dk1"/>
                </a:solidFill>
              </a:rPr>
              <a:t>1</a:t>
            </a:r>
            <a:r>
              <a:rPr lang="tr" sz="1100">
                <a:solidFill>
                  <a:schemeClr val="dk1"/>
                </a:solidFill>
              </a:rPr>
              <a:t>| ≈ |S</a:t>
            </a:r>
            <a:r>
              <a:rPr baseline="-25000" lang="tr" sz="1100">
                <a:solidFill>
                  <a:schemeClr val="dk1"/>
                </a:solidFill>
              </a:rPr>
              <a:t>2</a:t>
            </a:r>
            <a:r>
              <a:rPr lang="tr" sz="1100">
                <a:solidFill>
                  <a:schemeClr val="dk1"/>
                </a:solidFill>
              </a:rPr>
              <a:t>|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4: H(S</a:t>
            </a:r>
            <a:r>
              <a:rPr baseline="-25000" lang="tr" sz="1100">
                <a:solidFill>
                  <a:schemeClr val="dk1"/>
                </a:solidFill>
              </a:rPr>
              <a:t>1</a:t>
            </a:r>
            <a:r>
              <a:rPr lang="tr" sz="1100">
                <a:solidFill>
                  <a:schemeClr val="dk1"/>
                </a:solidFill>
              </a:rPr>
              <a:t>) := MERGE_HULL(S</a:t>
            </a:r>
            <a:r>
              <a:rPr baseline="-25000" lang="tr" sz="1100">
                <a:solidFill>
                  <a:schemeClr val="dk1"/>
                </a:solidFill>
              </a:rPr>
              <a:t>1</a:t>
            </a:r>
            <a:r>
              <a:rPr lang="tr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5: H(S</a:t>
            </a:r>
            <a:r>
              <a:rPr baseline="-25000" lang="tr" sz="1100">
                <a:solidFill>
                  <a:schemeClr val="dk1"/>
                </a:solidFill>
              </a:rPr>
              <a:t>2</a:t>
            </a:r>
            <a:r>
              <a:rPr lang="tr" sz="1100">
                <a:solidFill>
                  <a:schemeClr val="dk1"/>
                </a:solidFill>
              </a:rPr>
              <a:t>) := MERGE_HULL(S</a:t>
            </a:r>
            <a:r>
              <a:rPr baseline="-25000" lang="tr" sz="1100">
                <a:solidFill>
                  <a:schemeClr val="dk1"/>
                </a:solidFill>
              </a:rPr>
              <a:t>2</a:t>
            </a:r>
            <a:r>
              <a:rPr lang="tr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6: H(S) := MERGE(H(S</a:t>
            </a:r>
            <a:r>
              <a:rPr baseline="-25000" lang="tr" sz="1100">
                <a:solidFill>
                  <a:schemeClr val="dk1"/>
                </a:solidFill>
              </a:rPr>
              <a:t>1</a:t>
            </a:r>
            <a:r>
              <a:rPr lang="tr" sz="1100">
                <a:solidFill>
                  <a:schemeClr val="dk1"/>
                </a:solidFill>
              </a:rPr>
              <a:t>), H(S</a:t>
            </a:r>
            <a:r>
              <a:rPr baseline="-25000" lang="tr" sz="1100">
                <a:solidFill>
                  <a:schemeClr val="dk1"/>
                </a:solidFill>
              </a:rPr>
              <a:t>2</a:t>
            </a:r>
            <a:r>
              <a:rPr lang="tr" sz="1100">
                <a:solidFill>
                  <a:schemeClr val="dk1"/>
                </a:solidFill>
              </a:rPr>
              <a:t>))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7: </a:t>
            </a:r>
            <a:r>
              <a:rPr lang="tr" sz="1100" u="sng">
                <a:solidFill>
                  <a:schemeClr val="dk1"/>
                </a:solidFill>
              </a:rPr>
              <a:t>return</a:t>
            </a:r>
            <a:r>
              <a:rPr lang="tr" sz="1100">
                <a:solidFill>
                  <a:schemeClr val="dk1"/>
                </a:solidFill>
              </a:rPr>
              <a:t> H(S)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t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020600" y="1017725"/>
            <a:ext cx="51234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 u="sng">
                <a:solidFill>
                  <a:schemeClr val="dk1"/>
                </a:solidFill>
              </a:rPr>
              <a:t>MERGE(H(S</a:t>
            </a:r>
            <a:r>
              <a:rPr baseline="-25000" lang="tr" sz="1208" u="sng">
                <a:solidFill>
                  <a:schemeClr val="dk1"/>
                </a:solidFill>
              </a:rPr>
              <a:t>1</a:t>
            </a:r>
            <a:r>
              <a:rPr lang="tr" sz="1208" u="sng">
                <a:solidFill>
                  <a:schemeClr val="dk1"/>
                </a:solidFill>
              </a:rPr>
              <a:t>), H(S</a:t>
            </a:r>
            <a:r>
              <a:rPr baseline="-25000" lang="tr" sz="1208" u="sng">
                <a:solidFill>
                  <a:schemeClr val="dk1"/>
                </a:solidFill>
              </a:rPr>
              <a:t>2</a:t>
            </a:r>
            <a:r>
              <a:rPr lang="tr" sz="1208" u="sng">
                <a:solidFill>
                  <a:schemeClr val="dk1"/>
                </a:solidFill>
              </a:rPr>
              <a:t>))</a:t>
            </a:r>
            <a:endParaRPr sz="1208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1: p1 := any point internal to</a:t>
            </a:r>
            <a:r>
              <a:rPr lang="tr" sz="1208">
                <a:solidFill>
                  <a:schemeClr val="dk1"/>
                </a:solidFill>
              </a:rPr>
              <a:t> H(S</a:t>
            </a:r>
            <a:r>
              <a:rPr baseline="-25000" lang="tr" sz="1208">
                <a:solidFill>
                  <a:schemeClr val="dk1"/>
                </a:solidFill>
              </a:rPr>
              <a:t>1</a:t>
            </a:r>
            <a:r>
              <a:rPr lang="tr" sz="1208">
                <a:solidFill>
                  <a:schemeClr val="dk1"/>
                </a:solidFill>
              </a:rPr>
              <a:t>)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2: sorted_list := {}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3: </a:t>
            </a:r>
            <a:r>
              <a:rPr lang="tr" sz="1208" u="sng">
                <a:solidFill>
                  <a:schemeClr val="dk1"/>
                </a:solidFill>
              </a:rPr>
              <a:t>if</a:t>
            </a:r>
            <a:r>
              <a:rPr lang="tr" sz="1208">
                <a:solidFill>
                  <a:schemeClr val="dk1"/>
                </a:solidFill>
              </a:rPr>
              <a:t> p1 is internal to H(S</a:t>
            </a:r>
            <a:r>
              <a:rPr baseline="-25000" lang="tr" sz="1208">
                <a:solidFill>
                  <a:schemeClr val="dk1"/>
                </a:solidFill>
              </a:rPr>
              <a:t>2</a:t>
            </a:r>
            <a:r>
              <a:rPr lang="tr" sz="1208">
                <a:solidFill>
                  <a:schemeClr val="dk1"/>
                </a:solidFill>
              </a:rPr>
              <a:t>) </a:t>
            </a:r>
            <a:r>
              <a:rPr lang="tr" sz="1208" u="sng">
                <a:solidFill>
                  <a:schemeClr val="dk1"/>
                </a:solidFill>
              </a:rPr>
              <a:t>then</a:t>
            </a:r>
            <a:endParaRPr sz="1208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4: |	sorted_list := Merge H(S</a:t>
            </a:r>
            <a:r>
              <a:rPr baseline="-25000" lang="tr" sz="1208">
                <a:solidFill>
                  <a:schemeClr val="dk1"/>
                </a:solidFill>
              </a:rPr>
              <a:t>1</a:t>
            </a:r>
            <a:r>
              <a:rPr lang="tr" sz="1208">
                <a:solidFill>
                  <a:schemeClr val="dk1"/>
                </a:solidFill>
              </a:rPr>
              <a:t>) and H(S</a:t>
            </a:r>
            <a:r>
              <a:rPr baseline="-25000" lang="tr" sz="1208">
                <a:solidFill>
                  <a:schemeClr val="dk1"/>
                </a:solidFill>
              </a:rPr>
              <a:t>2</a:t>
            </a:r>
            <a:r>
              <a:rPr lang="tr" sz="1208">
                <a:solidFill>
                  <a:schemeClr val="dk1"/>
                </a:solidFill>
              </a:rPr>
              <a:t>) in linear time (as they are in sorted angular order)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5: </a:t>
            </a:r>
            <a:r>
              <a:rPr lang="tr" sz="1208" u="sng">
                <a:solidFill>
                  <a:schemeClr val="dk1"/>
                </a:solidFill>
              </a:rPr>
              <a:t>else</a:t>
            </a:r>
            <a:endParaRPr sz="1208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6: |	s1 := supporting line 1 between p and H(S</a:t>
            </a:r>
            <a:r>
              <a:rPr baseline="-25000" lang="tr" sz="1208">
                <a:solidFill>
                  <a:schemeClr val="dk1"/>
                </a:solidFill>
              </a:rPr>
              <a:t>2</a:t>
            </a:r>
            <a:r>
              <a:rPr lang="tr" sz="1208">
                <a:solidFill>
                  <a:schemeClr val="dk1"/>
                </a:solidFill>
              </a:rPr>
              <a:t>)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7: |	s2 := supporting line 2 between p and H(S</a:t>
            </a:r>
            <a:r>
              <a:rPr baseline="-25000" lang="tr" sz="1208">
                <a:solidFill>
                  <a:schemeClr val="dk1"/>
                </a:solidFill>
              </a:rPr>
              <a:t>2</a:t>
            </a:r>
            <a:r>
              <a:rPr lang="tr" sz="1208">
                <a:solidFill>
                  <a:schemeClr val="dk1"/>
                </a:solidFill>
              </a:rPr>
              <a:t>)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8: |	H(S</a:t>
            </a:r>
            <a:r>
              <a:rPr baseline="-25000" lang="tr" sz="1208">
                <a:solidFill>
                  <a:schemeClr val="dk1"/>
                </a:solidFill>
              </a:rPr>
              <a:t>2</a:t>
            </a:r>
            <a:r>
              <a:rPr lang="tr" sz="1208">
                <a:solidFill>
                  <a:schemeClr val="dk1"/>
                </a:solidFill>
              </a:rPr>
              <a:t>) := H(S</a:t>
            </a:r>
            <a:r>
              <a:rPr baseline="-25000" lang="tr" sz="1208">
                <a:solidFill>
                  <a:schemeClr val="dk1"/>
                </a:solidFill>
              </a:rPr>
              <a:t>2</a:t>
            </a:r>
            <a:r>
              <a:rPr lang="tr" sz="1208">
                <a:solidFill>
                  <a:schemeClr val="dk1"/>
                </a:solidFill>
              </a:rPr>
              <a:t>) / {monotone chain between s1 and s2}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9: |	sorted_list := Merge H(S</a:t>
            </a:r>
            <a:r>
              <a:rPr baseline="-25000" lang="tr" sz="1208">
                <a:solidFill>
                  <a:schemeClr val="dk1"/>
                </a:solidFill>
              </a:rPr>
              <a:t>1</a:t>
            </a:r>
            <a:r>
              <a:rPr lang="tr" sz="1208">
                <a:solidFill>
                  <a:schemeClr val="dk1"/>
                </a:solidFill>
              </a:rPr>
              <a:t>) and H(S</a:t>
            </a:r>
            <a:r>
              <a:rPr baseline="-25000" lang="tr" sz="1208">
                <a:solidFill>
                  <a:schemeClr val="dk1"/>
                </a:solidFill>
              </a:rPr>
              <a:t>2</a:t>
            </a:r>
            <a:r>
              <a:rPr lang="tr" sz="1208">
                <a:solidFill>
                  <a:schemeClr val="dk1"/>
                </a:solidFill>
              </a:rPr>
              <a:t>) in linear time (as they are in sorted angular order </a:t>
            </a:r>
            <a:r>
              <a:rPr b="1" lang="tr" sz="1208" u="sng">
                <a:solidFill>
                  <a:schemeClr val="dk1"/>
                </a:solidFill>
              </a:rPr>
              <a:t>now</a:t>
            </a:r>
            <a:r>
              <a:rPr lang="tr" sz="1208">
                <a:solidFill>
                  <a:schemeClr val="dk1"/>
                </a:solidFill>
              </a:rPr>
              <a:t>)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8">
                <a:solidFill>
                  <a:schemeClr val="dk1"/>
                </a:solidFill>
              </a:rPr>
              <a:t>10: </a:t>
            </a:r>
            <a:r>
              <a:rPr lang="tr" sz="1208" u="sng">
                <a:solidFill>
                  <a:schemeClr val="dk1"/>
                </a:solidFill>
              </a:rPr>
              <a:t>return</a:t>
            </a:r>
            <a:r>
              <a:rPr lang="tr" sz="1208">
                <a:solidFill>
                  <a:schemeClr val="dk1"/>
                </a:solidFill>
              </a:rPr>
              <a:t> GRAHAMS_SCAN(sorted_list)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397350" y="2285400"/>
            <a:ext cx="23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20"/>
              <a:t>Benchmarks</a:t>
            </a:r>
            <a:endParaRPr sz="302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Some Details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Benchmarking with 2D Gaussian and Uniform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Always using the copy of </a:t>
            </a:r>
            <a:r>
              <a:rPr b="1" lang="tr"/>
              <a:t>same</a:t>
            </a:r>
            <a:r>
              <a:rPr lang="tr"/>
              <a:t> set of points for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Force garbage collector to deallocate the copy (16GB RAM not being enough)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Always calling “performance” versions of the algorithms (no visualization overheads).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If one operation is done in a </a:t>
            </a:r>
            <a:r>
              <a:rPr lang="tr"/>
              <a:t>specific</a:t>
            </a:r>
            <a:r>
              <a:rPr lang="tr"/>
              <a:t> way, then do the same in other algorithms (for instance, point line classification)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Initial call of Quickhull is included in the benchmarks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Thousands of Points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275"/>
            <a:ext cx="4356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000" y="1246575"/>
            <a:ext cx="4590274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Thousands of Points (Gaussian)</a:t>
            </a:r>
            <a:endParaRPr/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6283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314450"/>
                <a:gridCol w="1724025"/>
                <a:gridCol w="1619250"/>
                <a:gridCol w="1552575"/>
                <a:gridCol w="1504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Gaussian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0.0606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0.0686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0.0742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0.0954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0.1154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0.1251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31"/>
          <p:cNvSpPr txBox="1"/>
          <p:nvPr/>
        </p:nvSpPr>
        <p:spPr>
          <a:xfrm>
            <a:off x="780725" y="725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Presentation Layout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Implementation Details ~ 1 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Ideas and Ps</a:t>
            </a:r>
            <a:r>
              <a:rPr lang="tr"/>
              <a:t>eudo-codes of Algorithms ~ 3 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Benchmarks ~ 1 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Graham’s Scan ~ 5 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Jarvis March ~ 5 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Quickhull ~ 5 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Merge Hull ~ 5 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Any Questions? ~ 5 min.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Thousands of Points </a:t>
            </a:r>
            <a:r>
              <a:rPr lang="tr"/>
              <a:t>(Uniform)</a:t>
            </a:r>
            <a:endParaRPr/>
          </a:p>
        </p:txBody>
      </p:sp>
      <p:graphicFrame>
        <p:nvGraphicFramePr>
          <p:cNvPr id="188" name="Google Shape;188;p32"/>
          <p:cNvGraphicFramePr/>
          <p:nvPr/>
        </p:nvGraphicFramePr>
        <p:xfrm>
          <a:off x="6557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247775"/>
                <a:gridCol w="1485900"/>
                <a:gridCol w="1524000"/>
                <a:gridCol w="1504950"/>
                <a:gridCol w="1504950"/>
              </a:tblGrid>
              <a:tr h="44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Uniform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0.0152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0.0628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0.0714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0.0770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0.0985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0.0292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0.0679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0.1203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0.0650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0.1316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2"/>
          <p:cNvSpPr txBox="1"/>
          <p:nvPr/>
        </p:nvSpPr>
        <p:spPr>
          <a:xfrm>
            <a:off x="1036950" y="927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Tens of Thousands of Points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3325"/>
            <a:ext cx="448455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43325"/>
            <a:ext cx="457200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Tens of Thousands of Points </a:t>
            </a:r>
            <a:r>
              <a:rPr lang="tr"/>
              <a:t>(Gaussian)</a:t>
            </a:r>
            <a:r>
              <a:rPr lang="tr"/>
              <a:t> </a:t>
            </a:r>
            <a:endParaRPr/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3995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314450"/>
                <a:gridCol w="1724025"/>
                <a:gridCol w="1619250"/>
                <a:gridCol w="1552575"/>
                <a:gridCol w="1504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Gaussian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0.0546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0.0492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0.1297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0.0703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0.0976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0.0953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0.2588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0.1180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0.1383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0.4046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0.1535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0.2167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0.1853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0.5170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0.1838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0.5856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0.3060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0.2766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0.2851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0.3348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0.9435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0.3223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0.4346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0.3734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1.0054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0.3611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0.3481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0.4100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1.0624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3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Tens of Thousands of Points </a:t>
            </a:r>
            <a:r>
              <a:rPr lang="tr"/>
              <a:t>(Uniform)</a:t>
            </a:r>
            <a:endParaRPr/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7290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247775"/>
                <a:gridCol w="1485900"/>
                <a:gridCol w="1524000"/>
                <a:gridCol w="1504950"/>
                <a:gridCol w="1504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Uniform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0.0351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0.0626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0.0579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0.1365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0.0690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0.1947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0.2692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0.1512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0.4226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0.3283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0.2233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0.5349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0.1860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0.3615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0.2625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0.6126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0.3328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0.8380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0.2812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0.6946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0.3809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0.9967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0.6992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1.0710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0.3586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0.4727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1.1361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35"/>
          <p:cNvSpPr txBox="1"/>
          <p:nvPr/>
        </p:nvSpPr>
        <p:spPr>
          <a:xfrm>
            <a:off x="881400" y="725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Hundreds of Thousands of Points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275"/>
            <a:ext cx="450285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400" y="1179275"/>
            <a:ext cx="447960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109850" y="0"/>
            <a:ext cx="79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320"/>
              <a:t>Benchmarks - Hundreds of Thousands of Points </a:t>
            </a:r>
            <a:r>
              <a:rPr lang="tr" sz="2320"/>
              <a:t>(Gaussian)</a:t>
            </a:r>
            <a:endParaRPr sz="2320"/>
          </a:p>
        </p:txBody>
      </p:sp>
      <p:graphicFrame>
        <p:nvGraphicFramePr>
          <p:cNvPr id="228" name="Google Shape;228;p37"/>
          <p:cNvGraphicFramePr/>
          <p:nvPr/>
        </p:nvGraphicFramePr>
        <p:xfrm>
          <a:off x="7143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314450"/>
                <a:gridCol w="1724025"/>
                <a:gridCol w="1619250"/>
                <a:gridCol w="1552575"/>
                <a:gridCol w="1504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Gaussian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0.3787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0.4582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1.1453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1.2614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0.6669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0.9132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2.2799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1.8296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1.7499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1.3648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3.9079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2.4047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2.2082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1.8200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4.6113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3.0305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2.5656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2.5141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6.7550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3.6480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3.4682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2.7400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7.8475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4.3250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4.4360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3.1913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8.4824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4.8194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4.8356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3.7248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9.2754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5.4997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4.8386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4.0979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11.6035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7"/>
          <p:cNvSpPr txBox="1"/>
          <p:nvPr/>
        </p:nvSpPr>
        <p:spPr>
          <a:xfrm>
            <a:off x="866775" y="725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0"/>
            <a:ext cx="78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320"/>
              <a:t>Benchmarks - Hundreds of Thousands of Points </a:t>
            </a:r>
            <a:r>
              <a:rPr lang="tr" sz="2320"/>
              <a:t>(Uniform)</a:t>
            </a:r>
            <a:endParaRPr sz="2320"/>
          </a:p>
        </p:txBody>
      </p:sp>
      <p:graphicFrame>
        <p:nvGraphicFramePr>
          <p:cNvPr id="236" name="Google Shape;236;p38"/>
          <p:cNvGraphicFramePr/>
          <p:nvPr/>
        </p:nvGraphicFramePr>
        <p:xfrm>
          <a:off x="6649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247775"/>
                <a:gridCol w="1485900"/>
                <a:gridCol w="1524000"/>
                <a:gridCol w="1504950"/>
                <a:gridCol w="1504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Uniform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0.6336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1.0945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0.5078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1.2337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1.2614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2.0359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0.9951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2.4708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1.8320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3.0390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1.6802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4.1608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2.4087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4.3898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2.0913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4.9900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3.0253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5.8173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2.7034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7.2679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3.7033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6.8304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3.0461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8.4086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4.2939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6.5753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3.8485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9.2208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4.8119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10.6119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4.4460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10.0980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5.4933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10.6145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4.9286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12.3625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38"/>
          <p:cNvSpPr txBox="1"/>
          <p:nvPr/>
        </p:nvSpPr>
        <p:spPr>
          <a:xfrm>
            <a:off x="817325" y="725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Millions of Points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0800"/>
            <a:ext cx="445710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650" y="1270800"/>
            <a:ext cx="452535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Millions of Points </a:t>
            </a:r>
            <a:r>
              <a:rPr lang="tr"/>
              <a:t>(Gaussian)</a:t>
            </a:r>
            <a:endParaRPr/>
          </a:p>
        </p:txBody>
      </p:sp>
      <p:graphicFrame>
        <p:nvGraphicFramePr>
          <p:cNvPr id="252" name="Google Shape;252;p40"/>
          <p:cNvGraphicFramePr/>
          <p:nvPr/>
        </p:nvGraphicFramePr>
        <p:xfrm>
          <a:off x="6283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314450"/>
                <a:gridCol w="1724025"/>
                <a:gridCol w="1619250"/>
                <a:gridCol w="1552575"/>
                <a:gridCol w="1504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Gaussian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5.3303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4.4366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4.6022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13.7636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11.4630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12.6671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9.0942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27.5042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18.2356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15.1313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13.5974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35.7251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24.8451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21.2768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18.3058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55.3236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31.1413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29.3554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22.9048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66.2315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39.2451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32.3453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27.1136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72.2360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47.3976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43.9561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31.7827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90.0517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54.0594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52.4300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36.2385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112.9743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62.1922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50.6276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40.7769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126.0339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40"/>
          <p:cNvSpPr txBox="1"/>
          <p:nvPr/>
        </p:nvSpPr>
        <p:spPr>
          <a:xfrm>
            <a:off x="780725" y="725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Benchmarks - Millions of Points </a:t>
            </a:r>
            <a:r>
              <a:rPr lang="tr"/>
              <a:t>(Uniform)</a:t>
            </a:r>
            <a:endParaRPr/>
          </a:p>
        </p:txBody>
      </p:sp>
      <p:graphicFrame>
        <p:nvGraphicFramePr>
          <p:cNvPr id="260" name="Google Shape;260;p41"/>
          <p:cNvGraphicFramePr/>
          <p:nvPr/>
        </p:nvGraphicFramePr>
        <p:xfrm>
          <a:off x="938213" y="6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{FA71F8BB-D89A-448D-998E-E9A91EF338CE}</a:tableStyleId>
              </a:tblPr>
              <a:tblGrid>
                <a:gridCol w="1247775"/>
                <a:gridCol w="1485900"/>
                <a:gridCol w="1524000"/>
                <a:gridCol w="1504950"/>
                <a:gridCol w="15049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Uniform # of Points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Graham’s Scan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Jarvis March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Quickhull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Mergehull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1000000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5.2599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11.9393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4.9705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14.5706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2000000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11.2483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22.9326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11.0469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29.4271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3000000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18.2670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30.0377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14.3552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38.2512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4000000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24.9986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44.3057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22.4549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59.5555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5000000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32.4901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69.3380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24.3222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70.9150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6000000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39.6263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63.5350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30.3493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77.8194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7000000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47.3875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92.7945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37.8516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96.3750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8000000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53.3399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100.2511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42.1172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119.6141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/>
                        <a:t>9000000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61.4059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130.1873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45.2904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134.7874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41"/>
          <p:cNvSpPr txBox="1"/>
          <p:nvPr/>
        </p:nvSpPr>
        <p:spPr>
          <a:xfrm>
            <a:off x="1090613" y="762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 	 	 	 	 	 </a:t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Implementation Details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Python 3.12.2 64-bit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Conda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Following modules are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math (for polar angle calculation)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numpy (for generation of </a:t>
            </a:r>
            <a:r>
              <a:rPr lang="tr"/>
              <a:t>gaussian</a:t>
            </a:r>
            <a:r>
              <a:rPr lang="tr"/>
              <a:t>-uniform points)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tkinter (for visualization using canvas)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gc (for triggering garbage collector in benchmarking)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time (for measuring runtimes in benchmarking)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Y-axis is flipped in </a:t>
            </a:r>
            <a:r>
              <a:rPr lang="tr"/>
              <a:t>tkinter</a:t>
            </a:r>
            <a:r>
              <a:rPr lang="tr"/>
              <a:t>.canvas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tkinter.canvas coordinates do </a:t>
            </a:r>
            <a:r>
              <a:rPr b="1" lang="tr"/>
              <a:t>not </a:t>
            </a:r>
            <a:r>
              <a:rPr lang="tr"/>
              <a:t>match real coordinates of the points, hence point addition, zooming in and out was implemented using a scale factor.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397350" y="2285400"/>
            <a:ext cx="29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20"/>
              <a:t>Any Questions?</a:t>
            </a:r>
            <a:endParaRPr sz="3020"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52250" y="2285400"/>
            <a:ext cx="28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20"/>
              <a:t>Graham’s Scan</a:t>
            </a:r>
            <a:endParaRPr sz="302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Graham’s Scan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60975" y="11524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Idea: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Select a pivot point for sure in the convex hull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Transform points where pivot is the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Sort points wrt the origin by  polar angles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if two points has the same polar angle, sort wrt. the distance to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Construct a DLCL (Doubly-Linked Circular List) using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Traverse DLCL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if v, v.next, v.next.next is NOT left turn, delete v.next, continue deleting till v, v.next, v.next.next is left 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Remaining DLCL after traversal contains the convex hull.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Runtime: </a:t>
            </a:r>
            <a:r>
              <a:rPr i="1" lang="tr"/>
              <a:t>O(nlogn)</a:t>
            </a:r>
            <a:r>
              <a:rPr lang="tr"/>
              <a:t> where </a:t>
            </a:r>
            <a:r>
              <a:rPr i="1" lang="tr"/>
              <a:t>n</a:t>
            </a:r>
            <a:r>
              <a:rPr lang="tr"/>
              <a:t> is the number of points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Graham’s Scan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60975" y="434650"/>
            <a:ext cx="4252200" cy="4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317" u="sng">
                <a:solidFill>
                  <a:schemeClr val="dk1"/>
                </a:solidFill>
              </a:rPr>
              <a:t>PREPARATION_GRAHAMS_SCAN(S)</a:t>
            </a:r>
            <a:endParaRPr b="1" sz="3317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1: p</a:t>
            </a:r>
            <a:r>
              <a:rPr i="1" lang="tr" sz="3317">
                <a:solidFill>
                  <a:schemeClr val="dk1"/>
                </a:solidFill>
              </a:rPr>
              <a:t>_</a:t>
            </a:r>
            <a:r>
              <a:rPr lang="tr" sz="3317">
                <a:solidFill>
                  <a:schemeClr val="dk1"/>
                </a:solidFill>
              </a:rPr>
              <a:t>min</a:t>
            </a:r>
            <a:r>
              <a:rPr i="1" lang="tr" sz="3317">
                <a:solidFill>
                  <a:schemeClr val="dk1"/>
                </a:solidFill>
              </a:rPr>
              <a:t>_y</a:t>
            </a:r>
            <a:r>
              <a:rPr lang="tr" sz="3317">
                <a:solidFill>
                  <a:schemeClr val="dk1"/>
                </a:solidFill>
              </a:rPr>
              <a:t> := NULL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2: min_y := INTEGER_MAX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3: </a:t>
            </a:r>
            <a:r>
              <a:rPr lang="tr" sz="3317" u="sng">
                <a:solidFill>
                  <a:schemeClr val="dk1"/>
                </a:solidFill>
              </a:rPr>
              <a:t>for each</a:t>
            </a:r>
            <a:r>
              <a:rPr lang="tr" sz="3317">
                <a:solidFill>
                  <a:schemeClr val="dk1"/>
                </a:solidFill>
              </a:rPr>
              <a:t> point p in S </a:t>
            </a:r>
            <a:r>
              <a:rPr lang="tr" sz="3317" u="sng">
                <a:solidFill>
                  <a:schemeClr val="dk1"/>
                </a:solidFill>
              </a:rPr>
              <a:t>do</a:t>
            </a:r>
            <a:endParaRPr sz="3317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4: |	</a:t>
            </a:r>
            <a:r>
              <a:rPr lang="tr" sz="3317" u="sng">
                <a:solidFill>
                  <a:schemeClr val="dk1"/>
                </a:solidFill>
              </a:rPr>
              <a:t>if</a:t>
            </a:r>
            <a:r>
              <a:rPr lang="tr" sz="3317">
                <a:solidFill>
                  <a:schemeClr val="dk1"/>
                </a:solidFill>
              </a:rPr>
              <a:t> p.y &lt; min_y </a:t>
            </a:r>
            <a:r>
              <a:rPr lang="tr" sz="3317" u="sng">
                <a:solidFill>
                  <a:schemeClr val="dk1"/>
                </a:solidFill>
              </a:rPr>
              <a:t>then</a:t>
            </a:r>
            <a:endParaRPr sz="3317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5: |	|	p_min_y := p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6: |	|	min_y := p.y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7: |	</a:t>
            </a:r>
            <a:r>
              <a:rPr lang="tr" sz="3317" u="sng">
                <a:solidFill>
                  <a:schemeClr val="dk1"/>
                </a:solidFill>
              </a:rPr>
              <a:t>else if</a:t>
            </a:r>
            <a:r>
              <a:rPr lang="tr" sz="3317">
                <a:solidFill>
                  <a:schemeClr val="dk1"/>
                </a:solidFill>
              </a:rPr>
              <a:t> p.y = min_y </a:t>
            </a:r>
            <a:r>
              <a:rPr lang="tr" sz="3317" u="sng">
                <a:solidFill>
                  <a:schemeClr val="dk1"/>
                </a:solidFill>
              </a:rPr>
              <a:t>and</a:t>
            </a:r>
            <a:r>
              <a:rPr lang="tr" sz="3317">
                <a:solidFill>
                  <a:schemeClr val="dk1"/>
                </a:solidFill>
              </a:rPr>
              <a:t> p.x &lt; p_min_y.x </a:t>
            </a:r>
            <a:r>
              <a:rPr lang="tr" sz="3317" u="sng">
                <a:solidFill>
                  <a:schemeClr val="dk1"/>
                </a:solidFill>
              </a:rPr>
              <a:t>then</a:t>
            </a:r>
            <a:endParaRPr sz="3317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8: |	|	p_min_y := p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9: negative_min_x := p_min_y.x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10: negative_min_y := p_min_y.y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317">
                <a:solidFill>
                  <a:schemeClr val="dk1"/>
                </a:solidFill>
              </a:rPr>
              <a:t>11: </a:t>
            </a:r>
            <a:r>
              <a:rPr lang="tr" sz="3317" u="sng">
                <a:solidFill>
                  <a:schemeClr val="dk1"/>
                </a:solidFill>
              </a:rPr>
              <a:t>for each</a:t>
            </a:r>
            <a:r>
              <a:rPr lang="tr" sz="3317">
                <a:solidFill>
                  <a:schemeClr val="dk1"/>
                </a:solidFill>
              </a:rPr>
              <a:t> point p in S </a:t>
            </a:r>
            <a:r>
              <a:rPr lang="tr" sz="3317" u="sng">
                <a:solidFill>
                  <a:schemeClr val="dk1"/>
                </a:solidFill>
              </a:rPr>
              <a:t>do</a:t>
            </a:r>
            <a:endParaRPr sz="3317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317">
                <a:solidFill>
                  <a:schemeClr val="dk1"/>
                </a:solidFill>
              </a:rPr>
              <a:t>12: |	p.x := p.x + negative_min_x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317">
                <a:solidFill>
                  <a:schemeClr val="dk1"/>
                </a:solidFill>
              </a:rPr>
              <a:t>13: |	p.y := p.y + negative_min_y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317">
                <a:solidFill>
                  <a:schemeClr val="dk1"/>
                </a:solidFill>
              </a:rPr>
              <a:t>14: sorted_points_list := Sort points lexicographically first with respect to the polar angles they 	make, then by the distance to the origin, that is, p_min_y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317">
                <a:solidFill>
                  <a:schemeClr val="dk1"/>
                </a:solidFill>
              </a:rPr>
              <a:t>15: sorted_dlcl := By a traversal of sorted_points_list, add the sorted points to the sorted_dlcl</a:t>
            </a:r>
            <a:endParaRPr sz="3317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" sz="3317">
                <a:solidFill>
                  <a:schemeClr val="dk1"/>
                </a:solidFill>
              </a:rPr>
              <a:t>16: </a:t>
            </a:r>
            <a:r>
              <a:rPr lang="tr" sz="3317" u="sng">
                <a:solidFill>
                  <a:schemeClr val="dk1"/>
                </a:solidFill>
              </a:rPr>
              <a:t>return</a:t>
            </a:r>
            <a:r>
              <a:rPr lang="tr" sz="3317">
                <a:solidFill>
                  <a:schemeClr val="dk1"/>
                </a:solidFill>
              </a:rPr>
              <a:t> p_min_y, sorted_dlcl</a:t>
            </a:r>
            <a:endParaRPr sz="33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0" y="434650"/>
            <a:ext cx="4309800" cy="4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 </a:t>
            </a:r>
            <a:r>
              <a:rPr lang="tr" sz="1100" u="sng">
                <a:solidFill>
                  <a:schemeClr val="dk1"/>
                </a:solidFill>
              </a:rPr>
              <a:t>SCAN_GRAHAMS_SCAN(p_min_y, sorted_dlcl)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1: v := p_min_y := START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2: w :=sorted_dlcl.PRED[v]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3: f = FALSE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4: </a:t>
            </a:r>
            <a:r>
              <a:rPr lang="tr" sz="1100" u="sng">
                <a:solidFill>
                  <a:schemeClr val="dk1"/>
                </a:solidFill>
              </a:rPr>
              <a:t>while</a:t>
            </a:r>
            <a:r>
              <a:rPr lang="tr" sz="1100">
                <a:solidFill>
                  <a:schemeClr val="dk1"/>
                </a:solidFill>
              </a:rPr>
              <a:t> sorted_dlcl .NEXT[V] ≠ START </a:t>
            </a:r>
            <a:r>
              <a:rPr lang="tr" sz="1100" u="sng">
                <a:solidFill>
                  <a:schemeClr val="dk1"/>
                </a:solidFill>
              </a:rPr>
              <a:t>or</a:t>
            </a:r>
            <a:r>
              <a:rPr lang="tr" sz="1100">
                <a:solidFill>
                  <a:schemeClr val="dk1"/>
                </a:solidFill>
              </a:rPr>
              <a:t> f = FALSE </a:t>
            </a:r>
            <a:r>
              <a:rPr lang="tr" sz="1100" u="sng">
                <a:solidFill>
                  <a:schemeClr val="dk1"/>
                </a:solidFill>
              </a:rPr>
              <a:t>do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5: |	</a:t>
            </a:r>
            <a:r>
              <a:rPr lang="tr" sz="1100" u="sng">
                <a:solidFill>
                  <a:schemeClr val="dk1"/>
                </a:solidFill>
              </a:rPr>
              <a:t>if</a:t>
            </a:r>
            <a:r>
              <a:rPr lang="tr" sz="1100">
                <a:solidFill>
                  <a:schemeClr val="dk1"/>
                </a:solidFill>
              </a:rPr>
              <a:t> sorted_dlcl .NEXT[V] = w </a:t>
            </a:r>
            <a:r>
              <a:rPr lang="tr" sz="1100" u="sng">
                <a:solidFill>
                  <a:schemeClr val="dk1"/>
                </a:solidFill>
              </a:rPr>
              <a:t>then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6: |	|	f = TRUE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7: |	</a:t>
            </a:r>
            <a:r>
              <a:rPr lang="tr" sz="1100" u="sng">
                <a:solidFill>
                  <a:schemeClr val="dk1"/>
                </a:solidFill>
              </a:rPr>
              <a:t>if</a:t>
            </a:r>
            <a:r>
              <a:rPr lang="tr" sz="1100">
                <a:solidFill>
                  <a:schemeClr val="dk1"/>
                </a:solidFill>
              </a:rPr>
              <a:t> Left(v, sorted_dlcl .NEXT[V], sorted_dlcl .NEXT[sorted_dlcl .NEXT[V]]) </a:t>
            </a:r>
            <a:r>
              <a:rPr lang="tr" sz="1100" u="sng">
                <a:solidFill>
                  <a:schemeClr val="dk1"/>
                </a:solidFill>
              </a:rPr>
              <a:t>then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8: |	|	v = sorted_dlcl .NEXT[V]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9: |	</a:t>
            </a:r>
            <a:r>
              <a:rPr lang="tr" sz="1100" u="sng">
                <a:solidFill>
                  <a:schemeClr val="dk1"/>
                </a:solidFill>
              </a:rPr>
              <a:t>else</a:t>
            </a:r>
            <a:r>
              <a:rPr lang="tr" sz="1100">
                <a:solidFill>
                  <a:schemeClr val="dk1"/>
                </a:solidFill>
              </a:rPr>
              <a:t> </a:t>
            </a:r>
            <a:r>
              <a:rPr lang="tr" sz="1100" u="sng">
                <a:solidFill>
                  <a:schemeClr val="dk1"/>
                </a:solidFill>
              </a:rPr>
              <a:t>then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10: |	|	</a:t>
            </a:r>
            <a:r>
              <a:rPr lang="tr" sz="1100" u="sng">
                <a:solidFill>
                  <a:schemeClr val="dk1"/>
                </a:solidFill>
              </a:rPr>
              <a:t>delete</a:t>
            </a:r>
            <a:r>
              <a:rPr lang="tr" sz="1100">
                <a:solidFill>
                  <a:schemeClr val="dk1"/>
                </a:solidFill>
              </a:rPr>
              <a:t> sorted_dlcl .NEXT[V]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11: |	|	v := sorted_dlcl .PRED[V]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12: end of scan, sorted_dlcl contains convex hull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377100" y="2285400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20"/>
              <a:t>Jarvis March</a:t>
            </a:r>
            <a:endParaRPr sz="302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Jarvis March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2D specialization of Gift Wrapping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Idea: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Select a start point for sure in convex hull (same logic in Graham’s Scan)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March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Calculate the next point making the smallest polar angle with current point and x-axis, add to hull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tr"/>
              <a:t>In case there are multiple, choose the furthest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current point := next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"/>
              <a:t>March 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Calculate the next point making the smallest polar angle with current point and negative x-axis, add to hull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tr"/>
              <a:t>In case there are multiple, choose the furthest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tr"/>
              <a:t>current point := next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Runtime: </a:t>
            </a:r>
            <a:r>
              <a:rPr i="1" lang="tr"/>
              <a:t>O(hn)</a:t>
            </a:r>
            <a:r>
              <a:rPr lang="tr"/>
              <a:t> where </a:t>
            </a:r>
            <a:r>
              <a:rPr i="1" lang="tr"/>
              <a:t>h</a:t>
            </a:r>
            <a:r>
              <a:rPr lang="tr"/>
              <a:t> is the number of points in the hull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9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Jarvis March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528850"/>
            <a:ext cx="4260300" cy="4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 u="sng">
                <a:solidFill>
                  <a:schemeClr val="dk1"/>
                </a:solidFill>
              </a:rPr>
              <a:t>JARVIS_MARCH(S)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1: p</a:t>
            </a:r>
            <a:r>
              <a:rPr i="1" lang="tr" sz="900">
                <a:solidFill>
                  <a:schemeClr val="dk1"/>
                </a:solidFill>
              </a:rPr>
              <a:t>_min_y</a:t>
            </a:r>
            <a:r>
              <a:rPr lang="tr" sz="900">
                <a:solidFill>
                  <a:schemeClr val="dk1"/>
                </a:solidFill>
              </a:rPr>
              <a:t> := NULL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2: min_y := INTEGER_MAX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3: max_y := INTEGER_MIN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4: </a:t>
            </a:r>
            <a:r>
              <a:rPr lang="tr" sz="900" u="sng">
                <a:solidFill>
                  <a:schemeClr val="dk1"/>
                </a:solidFill>
              </a:rPr>
              <a:t>for each</a:t>
            </a:r>
            <a:r>
              <a:rPr lang="tr" sz="900">
                <a:solidFill>
                  <a:schemeClr val="dk1"/>
                </a:solidFill>
              </a:rPr>
              <a:t> point p in S </a:t>
            </a:r>
            <a:r>
              <a:rPr lang="tr" sz="900" u="sng">
                <a:solidFill>
                  <a:schemeClr val="dk1"/>
                </a:solidFill>
              </a:rPr>
              <a:t>do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5: |	</a:t>
            </a:r>
            <a:r>
              <a:rPr lang="tr" sz="900" u="sng">
                <a:solidFill>
                  <a:schemeClr val="dk1"/>
                </a:solidFill>
              </a:rPr>
              <a:t>if</a:t>
            </a:r>
            <a:r>
              <a:rPr lang="tr" sz="900">
                <a:solidFill>
                  <a:schemeClr val="dk1"/>
                </a:solidFill>
              </a:rPr>
              <a:t> p.y &lt; min_y </a:t>
            </a:r>
            <a:r>
              <a:rPr lang="tr" sz="900" u="sng">
                <a:solidFill>
                  <a:schemeClr val="dk1"/>
                </a:solidFill>
              </a:rPr>
              <a:t>then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6: |	|	p_min_y := 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7: |	|	min_y := p.y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8: |	</a:t>
            </a:r>
            <a:r>
              <a:rPr lang="tr" sz="900" u="sng">
                <a:solidFill>
                  <a:schemeClr val="dk1"/>
                </a:solidFill>
              </a:rPr>
              <a:t>else if</a:t>
            </a:r>
            <a:r>
              <a:rPr lang="tr" sz="900">
                <a:solidFill>
                  <a:schemeClr val="dk1"/>
                </a:solidFill>
              </a:rPr>
              <a:t> p.y = min_y </a:t>
            </a:r>
            <a:r>
              <a:rPr lang="tr" sz="900" u="sng">
                <a:solidFill>
                  <a:schemeClr val="dk1"/>
                </a:solidFill>
              </a:rPr>
              <a:t>and</a:t>
            </a:r>
            <a:r>
              <a:rPr lang="tr" sz="900">
                <a:solidFill>
                  <a:schemeClr val="dk1"/>
                </a:solidFill>
              </a:rPr>
              <a:t> p.x &gt; p_min_y.x </a:t>
            </a:r>
            <a:r>
              <a:rPr lang="tr" sz="900" u="sng">
                <a:solidFill>
                  <a:schemeClr val="dk1"/>
                </a:solidFill>
              </a:rPr>
              <a:t>then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9: |	|	p_min_y := 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10: |	</a:t>
            </a:r>
            <a:r>
              <a:rPr lang="tr" sz="900" u="sng">
                <a:solidFill>
                  <a:schemeClr val="dk1"/>
                </a:solidFill>
              </a:rPr>
              <a:t>if</a:t>
            </a:r>
            <a:r>
              <a:rPr lang="tr" sz="900">
                <a:solidFill>
                  <a:schemeClr val="dk1"/>
                </a:solidFill>
              </a:rPr>
              <a:t> p.y &gt; max_y </a:t>
            </a:r>
            <a:r>
              <a:rPr lang="tr" sz="900" u="sng">
                <a:solidFill>
                  <a:schemeClr val="dk1"/>
                </a:solidFill>
              </a:rPr>
              <a:t>then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11: |	|	max_y := p.y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12: current_point := p_min_y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13: axis_to_check := x-axis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14: prev_angle := 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tr" sz="900">
                <a:solidFill>
                  <a:schemeClr val="dk1"/>
                </a:solidFill>
              </a:rPr>
              <a:t>15: prev_point := NULL</a:t>
            </a:r>
            <a:endParaRPr sz="9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0" y="90075"/>
            <a:ext cx="4260300" cy="5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16: convex_hull := {}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17: </a:t>
            </a:r>
            <a:r>
              <a:rPr lang="tr" sz="850" u="sng">
                <a:solidFill>
                  <a:schemeClr val="dk1"/>
                </a:solidFill>
              </a:rPr>
              <a:t>repeat</a:t>
            </a:r>
            <a:endParaRPr sz="85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18: |	smallest_angle := 360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19: |	next_point := NULL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20: |	</a:t>
            </a:r>
            <a:r>
              <a:rPr lang="tr" sz="850" u="sng">
                <a:solidFill>
                  <a:schemeClr val="dk1"/>
                </a:solidFill>
              </a:rPr>
              <a:t>for each</a:t>
            </a:r>
            <a:r>
              <a:rPr lang="tr" sz="850">
                <a:solidFill>
                  <a:schemeClr val="dk1"/>
                </a:solidFill>
              </a:rPr>
              <a:t> point p of S </a:t>
            </a:r>
            <a:r>
              <a:rPr lang="tr" sz="850" u="sng">
                <a:solidFill>
                  <a:schemeClr val="dk1"/>
                </a:solidFill>
              </a:rPr>
              <a:t>do</a:t>
            </a:r>
            <a:endParaRPr sz="85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21: |	|	</a:t>
            </a:r>
            <a:r>
              <a:rPr lang="tr" sz="850" u="sng">
                <a:solidFill>
                  <a:schemeClr val="dk1"/>
                </a:solidFill>
              </a:rPr>
              <a:t>if</a:t>
            </a:r>
            <a:r>
              <a:rPr lang="tr" sz="850">
                <a:solidFill>
                  <a:schemeClr val="dk1"/>
                </a:solidFill>
              </a:rPr>
              <a:t> angle made by p, current_point and axis_to_check &lt; smallest_angle </a:t>
            </a:r>
            <a:r>
              <a:rPr lang="tr" sz="850" u="sng">
                <a:solidFill>
                  <a:schemeClr val="dk1"/>
                </a:solidFill>
              </a:rPr>
              <a:t>then</a:t>
            </a:r>
            <a:endParaRPr sz="85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22: |	|	|	next_point := p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23: |	|	|	smallest_angle := angle made by p, current_point and axis_to_check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24: |	</a:t>
            </a:r>
            <a:r>
              <a:rPr lang="tr" sz="850" u="sng">
                <a:solidFill>
                  <a:schemeClr val="dk1"/>
                </a:solidFill>
              </a:rPr>
              <a:t>if</a:t>
            </a:r>
            <a:r>
              <a:rPr lang="tr" sz="850">
                <a:solidFill>
                  <a:schemeClr val="dk1"/>
                </a:solidFill>
              </a:rPr>
              <a:t> smallest_angle = prev_angle </a:t>
            </a:r>
            <a:r>
              <a:rPr lang="tr" sz="850" u="sng">
                <a:solidFill>
                  <a:schemeClr val="dk1"/>
                </a:solidFill>
              </a:rPr>
              <a:t>then</a:t>
            </a:r>
            <a:endParaRPr sz="85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25: |	|	convex_hull := convex_hull / prev_point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26: |	convex_hull := convex_hull ∪next_point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27: |	prev_point := next_point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28: |	prev_angle := next_angle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29: |	</a:t>
            </a:r>
            <a:r>
              <a:rPr lang="tr" sz="850" u="sng">
                <a:solidFill>
                  <a:schemeClr val="dk1"/>
                </a:solidFill>
              </a:rPr>
              <a:t>if</a:t>
            </a:r>
            <a:r>
              <a:rPr lang="tr" sz="850">
                <a:solidFill>
                  <a:schemeClr val="dk1"/>
                </a:solidFill>
              </a:rPr>
              <a:t> next_point.y = max_y </a:t>
            </a:r>
            <a:r>
              <a:rPr lang="tr" sz="850" u="sng">
                <a:solidFill>
                  <a:schemeClr val="dk1"/>
                </a:solidFill>
              </a:rPr>
              <a:t>then</a:t>
            </a:r>
            <a:endParaRPr sz="85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">
                <a:solidFill>
                  <a:schemeClr val="dk1"/>
                </a:solidFill>
              </a:rPr>
              <a:t>30: |	|	axis_to_check := negative x-axis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900">
                <a:solidFill>
                  <a:schemeClr val="dk1"/>
                </a:solidFill>
              </a:rPr>
              <a:t>31: </a:t>
            </a:r>
            <a:r>
              <a:rPr lang="tr" sz="900" u="sng">
                <a:solidFill>
                  <a:schemeClr val="dk1"/>
                </a:solidFill>
              </a:rPr>
              <a:t>until</a:t>
            </a:r>
            <a:r>
              <a:rPr lang="tr" sz="900">
                <a:solidFill>
                  <a:schemeClr val="dk1"/>
                </a:solidFill>
              </a:rPr>
              <a:t> current_point = p_min_y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1"/>
                </a:solidFill>
              </a:rPr>
              <a:t>32: </a:t>
            </a:r>
            <a:r>
              <a:rPr lang="tr" sz="900" u="sng">
                <a:solidFill>
                  <a:schemeClr val="dk1"/>
                </a:solidFill>
              </a:rPr>
              <a:t>return</a:t>
            </a:r>
            <a:r>
              <a:rPr lang="tr" sz="900">
                <a:solidFill>
                  <a:schemeClr val="dk1"/>
                </a:solidFill>
              </a:rPr>
              <a:t> convex_hull</a:t>
            </a:r>
            <a:endParaRPr sz="9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0" y="0"/>
            <a:ext cx="963500" cy="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