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1/5/2025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1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94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4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9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1/5/2025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8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1/5/2025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2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1/5/2025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983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1/5/2025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65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0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282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82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1/5/2025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55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11894-ECBC-4E2C-E5CA-0CE85221B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19" y="2100845"/>
            <a:ext cx="4670234" cy="1975527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chemeClr val="bg1"/>
                </a:solidFill>
              </a:rPr>
              <a:t>Moving  </a:t>
            </a:r>
            <a:r>
              <a:rPr lang="ru-RU" sz="6600" dirty="0">
                <a:solidFill>
                  <a:schemeClr val="bg1"/>
                </a:solidFill>
              </a:rPr>
              <a:t>Переезд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map of a city&#10;&#10;Description automatically generated">
            <a:extLst>
              <a:ext uri="{FF2B5EF4-FFF2-40B4-BE49-F238E27FC236}">
                <a16:creationId xmlns:a16="http://schemas.microsoft.com/office/drawing/2014/main" id="{8077B41F-BA85-FC6B-17D7-8CDE1F3F01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6" r="1" b="17552"/>
          <a:stretch/>
        </p:blipFill>
        <p:spPr bwMode="auto">
          <a:xfrm>
            <a:off x="6758450" y="1326178"/>
            <a:ext cx="4519149" cy="4205644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9D7E47-0C90-4AAE-4D63-EC32ABEDFEF2}"/>
              </a:ext>
            </a:extLst>
          </p:cNvPr>
          <p:cNvSpPr txBox="1"/>
          <p:nvPr/>
        </p:nvSpPr>
        <p:spPr>
          <a:xfrm>
            <a:off x="644951" y="4717118"/>
            <a:ext cx="530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don't hate me for my English</a:t>
            </a:r>
            <a:r>
              <a:rPr lang="ru-RU" dirty="0"/>
              <a:t> </a:t>
            </a:r>
            <a:r>
              <a:rPr lang="en-US" dirty="0"/>
              <a:t>: 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7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2CC5C7-1AEA-6DF7-54C5-8BBCDF0848F5}"/>
              </a:ext>
            </a:extLst>
          </p:cNvPr>
          <p:cNvSpPr txBox="1"/>
          <p:nvPr/>
        </p:nvSpPr>
        <p:spPr>
          <a:xfrm>
            <a:off x="584200" y="307876"/>
            <a:ext cx="378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/>
            <a:r>
              <a:rPr lang="ru-RU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956037"/>
                </a:solidFill>
                <a:effectLst/>
                <a:latin typeface="Consolas" panose="020B0609020204030204" pitchFamily="49" charset="0"/>
              </a:rPr>
              <a:t>raw_data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8E00C6"/>
                </a:solidFill>
                <a:effectLst/>
                <a:latin typeface="Consolas" panose="020B0609020204030204" pitchFamily="49" charset="0"/>
              </a:rPr>
              <a:t>people_combined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AS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ru-RU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</a:p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raw_data.people_no_move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ALL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ru-RU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</a:p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raw_data.people</a:t>
            </a:r>
            <a:r>
              <a:rPr lang="en-US" sz="18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950788-B33C-756D-A66D-0987BB0FA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2870200"/>
            <a:ext cx="10583752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81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C00635-F897-E3F8-64D6-7DFDDA216FAB}"/>
              </a:ext>
            </a:extLst>
          </p:cNvPr>
          <p:cNvSpPr txBox="1"/>
          <p:nvPr/>
        </p:nvSpPr>
        <p:spPr>
          <a:xfrm>
            <a:off x="431800" y="406400"/>
            <a:ext cx="966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let's read the </a:t>
            </a:r>
            <a:r>
              <a:rPr lang="en-US" sz="1800" dirty="0" err="1">
                <a:latin typeface="Calibri" panose="020F0502020204030204" pitchFamily="34" charset="0"/>
              </a:rPr>
              <a:t>raw_data.people_combined</a:t>
            </a:r>
            <a:r>
              <a:rPr lang="en-US" sz="1800" dirty="0">
                <a:latin typeface="Calibri" panose="020F0502020204030204" pitchFamily="34" charset="0"/>
              </a:rPr>
              <a:t> table via python code for the data model</a:t>
            </a:r>
            <a:endParaRPr lang="ru-R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0D9703-4AB7-08D2-261C-84B9598A5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906123"/>
            <a:ext cx="8432800" cy="36785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B49849-601F-A12A-5C01-55DC79D1B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100" y="2045864"/>
            <a:ext cx="5714989" cy="304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01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1832EE-F23B-45AB-65E4-AE9CC3985B8F}"/>
              </a:ext>
            </a:extLst>
          </p:cNvPr>
          <p:cNvSpPr txBox="1"/>
          <p:nvPr/>
        </p:nvSpPr>
        <p:spPr>
          <a:xfrm>
            <a:off x="889000" y="495301"/>
            <a:ext cx="782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I asked </a:t>
            </a:r>
            <a:r>
              <a:rPr lang="en-US" sz="1800" dirty="0" err="1">
                <a:latin typeface="Calibri" panose="020F0502020204030204" pitchFamily="34" charset="0"/>
              </a:rPr>
              <a:t>ChatGpt</a:t>
            </a:r>
            <a:r>
              <a:rPr lang="en-US" sz="1800" dirty="0">
                <a:latin typeface="Calibri" panose="020F0502020204030204" pitchFamily="34" charset="0"/>
              </a:rPr>
              <a:t> to write solutions using the random forest model, since this model is more suitable for our small database, since 2000 lines is not that much.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47F3FF-FE55-26BA-3473-F37CED53C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2073249"/>
            <a:ext cx="10043340" cy="3997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578B2E-2A08-3AFB-E969-8B0FE3308A6D}"/>
              </a:ext>
            </a:extLst>
          </p:cNvPr>
          <p:cNvSpPr txBox="1"/>
          <p:nvPr/>
        </p:nvSpPr>
        <p:spPr>
          <a:xfrm>
            <a:off x="889000" y="1426919"/>
            <a:ext cx="2425700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Let's get straight to the result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2330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022B35-2684-22D8-361B-AEF3CF47B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53" y="1130166"/>
            <a:ext cx="8788448" cy="20328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0E841B-2161-0CA2-79B5-0DEA6CDB2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2" y="3162379"/>
            <a:ext cx="10136015" cy="17528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6DC1EA-BB5D-90BD-7B60-775B9B1BA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2" y="4914629"/>
            <a:ext cx="10431331" cy="19433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88C63A-CAAB-8248-6DBD-1162F183C920}"/>
              </a:ext>
            </a:extLst>
          </p:cNvPr>
          <p:cNvSpPr txBox="1"/>
          <p:nvPr/>
        </p:nvSpPr>
        <p:spPr>
          <a:xfrm>
            <a:off x="350522" y="194467"/>
            <a:ext cx="8447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According to Linda, we see that the model predicted the top first Coney Island</a:t>
            </a:r>
            <a:br>
              <a:rPr lang="ru-RU" sz="1800" dirty="0">
                <a:latin typeface="Calibri" panose="020F0502020204030204" pitchFamily="34" charset="0"/>
              </a:rPr>
            </a:br>
            <a:r>
              <a:rPr lang="ru-RU" sz="1800" dirty="0">
                <a:latin typeface="Calibri" panose="020F0502020204030204" pitchFamily="34" charset="0"/>
              </a:rPr>
              <a:t>(</a:t>
            </a:r>
            <a:r>
              <a:rPr lang="en-US" sz="1800" dirty="0">
                <a:latin typeface="Calibri" panose="020F0502020204030204" pitchFamily="34" charset="0"/>
              </a:rPr>
              <a:t>since age and gender point to Elizabeth who moved to Coney Island with the same characteristics (</a:t>
            </a:r>
            <a:r>
              <a:rPr lang="en-US" sz="1800" dirty="0" err="1">
                <a:latin typeface="Calibri" panose="020F0502020204030204" pitchFamily="34" charset="0"/>
              </a:rPr>
              <a:t>age,gender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  <a:r>
              <a:rPr lang="ru-RU" sz="1800" dirty="0">
                <a:latin typeface="Calibri" panose="020F0502020204030204" pitchFamily="34" charset="0"/>
              </a:rPr>
              <a:t>)</a:t>
            </a:r>
            <a:endParaRPr lang="en-US" sz="1800" dirty="0">
              <a:latin typeface="Calibri" panose="020F050202020403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35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7B33DD-C5FE-42AD-6712-FC5EB29EC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52" y="1042133"/>
            <a:ext cx="8367623" cy="3312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382926-7BFA-F98A-76AF-0B76BA900FA8}"/>
              </a:ext>
            </a:extLst>
          </p:cNvPr>
          <p:cNvSpPr txBox="1"/>
          <p:nvPr/>
        </p:nvSpPr>
        <p:spPr>
          <a:xfrm>
            <a:off x="638354" y="155274"/>
            <a:ext cx="8367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via power bi we connect to the final data (excel or write to the database)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5A84AD-EEEF-69D8-D0EB-4184A482DFEE}"/>
              </a:ext>
            </a:extLst>
          </p:cNvPr>
          <p:cNvSpPr txBox="1"/>
          <p:nvPr/>
        </p:nvSpPr>
        <p:spPr>
          <a:xfrm>
            <a:off x="931652" y="4871844"/>
            <a:ext cx="9627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Came to a conclusion on the power bi page. In general, yes, I actively used the AI ​​chat, but this did not prevent me from getting to analytics and signboards as soon as possible.</a:t>
            </a:r>
          </a:p>
          <a:p>
            <a:r>
              <a:rPr lang="en-US" dirty="0"/>
              <a:t>I also thought that this analytics needs to add data related to geo and also data on managers who sell well and reward them, different opportunities to observe.</a:t>
            </a:r>
            <a:br>
              <a:rPr lang="en-US" dirty="0"/>
            </a:b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9379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DF4976-07BE-AA53-841F-6B8B69657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135" y="862580"/>
            <a:ext cx="9308891" cy="58866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9189DF-A754-4625-0FEB-7D841859DFAC}"/>
              </a:ext>
            </a:extLst>
          </p:cNvPr>
          <p:cNvSpPr txBox="1"/>
          <p:nvPr/>
        </p:nvSpPr>
        <p:spPr>
          <a:xfrm>
            <a:off x="737016" y="115138"/>
            <a:ext cx="10717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 show how I made mini analytics in POWER BI based on data: slices, tables, dashboards. I didn't add the link because the license expired:)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619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15AA3F-28A3-0570-299D-A03E112E84DF}"/>
              </a:ext>
            </a:extLst>
          </p:cNvPr>
          <p:cNvSpPr txBox="1"/>
          <p:nvPr/>
        </p:nvSpPr>
        <p:spPr>
          <a:xfrm>
            <a:off x="153650" y="490210"/>
            <a:ext cx="97548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Project Goal:</a:t>
            </a:r>
            <a:endParaRPr lang="ru-RU" b="1" dirty="0"/>
          </a:p>
          <a:p>
            <a:endParaRPr lang="en-US" b="1" dirty="0"/>
          </a:p>
          <a:p>
            <a:r>
              <a:rPr lang="en-US" dirty="0"/>
              <a:t>To identify people who are likely to move to a new neighborhood based on their characteristics.</a:t>
            </a:r>
          </a:p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58D7E-0107-3966-BAD8-3C1D1816E45E}"/>
              </a:ext>
            </a:extLst>
          </p:cNvPr>
          <p:cNvSpPr txBox="1"/>
          <p:nvPr/>
        </p:nvSpPr>
        <p:spPr>
          <a:xfrm>
            <a:off x="404734" y="1690539"/>
            <a:ext cx="98785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1) </a:t>
            </a:r>
            <a:r>
              <a:rPr lang="en-US" dirty="0"/>
              <a:t>Set up and configure Oracle VM on Windows 11, installing Ubuntu 20.04 LTS.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2) </a:t>
            </a:r>
            <a:r>
              <a:rPr lang="en-US" dirty="0"/>
              <a:t>Set up </a:t>
            </a:r>
            <a:r>
              <a:rPr lang="en-US" dirty="0" err="1"/>
              <a:t>Mysql</a:t>
            </a:r>
            <a:r>
              <a:rPr lang="en-US" dirty="0"/>
              <a:t> database via terminal on Ubuntu. (with </a:t>
            </a:r>
            <a:r>
              <a:rPr lang="en-US" dirty="0" err="1"/>
              <a:t>postgres</a:t>
            </a:r>
            <a:r>
              <a:rPr lang="en-US" dirty="0"/>
              <a:t> the setup took longer)</a:t>
            </a:r>
            <a:br>
              <a:rPr lang="ru-RU" dirty="0"/>
            </a:br>
            <a:br>
              <a:rPr lang="ru-RU" dirty="0"/>
            </a:br>
            <a:r>
              <a:rPr lang="ru-RU" dirty="0"/>
              <a:t>3) </a:t>
            </a:r>
            <a:r>
              <a:rPr lang="en-US" dirty="0"/>
              <a:t>Write a Python script in </a:t>
            </a:r>
            <a:r>
              <a:rPr lang="en-US" dirty="0" err="1"/>
              <a:t>Jupyter</a:t>
            </a:r>
            <a:r>
              <a:rPr lang="en-US" dirty="0"/>
              <a:t> Notebook to connect to the </a:t>
            </a:r>
            <a:r>
              <a:rPr lang="en-US" dirty="0" err="1"/>
              <a:t>Mysql</a:t>
            </a:r>
            <a:r>
              <a:rPr lang="en-US" dirty="0"/>
              <a:t> database.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4) </a:t>
            </a:r>
            <a:r>
              <a:rPr lang="en-US" dirty="0"/>
              <a:t>Upload generated data into the database tables (data about people who have already moved and those who have not yet moved).</a:t>
            </a:r>
            <a:endParaRPr lang="ru-RU" dirty="0"/>
          </a:p>
          <a:p>
            <a:endParaRPr lang="ru-RU" dirty="0"/>
          </a:p>
          <a:p>
            <a:r>
              <a:rPr lang="ru-RU" dirty="0"/>
              <a:t>5) </a:t>
            </a:r>
            <a:r>
              <a:rPr lang="en-US" dirty="0"/>
              <a:t>Merge the data from both tables and create a score to predict the likelihood of moving.</a:t>
            </a:r>
            <a:endParaRPr lang="ru-RU" dirty="0"/>
          </a:p>
          <a:p>
            <a:endParaRPr lang="ru-RU" dirty="0"/>
          </a:p>
          <a:p>
            <a:r>
              <a:rPr lang="ru-RU" dirty="0"/>
              <a:t>6) </a:t>
            </a:r>
            <a:r>
              <a:rPr lang="en-US" dirty="0"/>
              <a:t>Output the score results in a Power BI report.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109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3C21A6-F838-30D3-C4FF-47835971C4DF}"/>
              </a:ext>
            </a:extLst>
          </p:cNvPr>
          <p:cNvSpPr txBox="1"/>
          <p:nvPr/>
        </p:nvSpPr>
        <p:spPr>
          <a:xfrm>
            <a:off x="2108616" y="209861"/>
            <a:ext cx="797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and configure Oracle VM on Windows 11, installing Ubuntu 20.04 LTS.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97FE5A-DD9B-3E6E-4C5C-D2CF60AC2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026" y="701624"/>
            <a:ext cx="9059947" cy="47260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1F5C87-EFA7-51FB-EEC6-06D790EE0DAF}"/>
              </a:ext>
            </a:extLst>
          </p:cNvPr>
          <p:cNvSpPr txBox="1"/>
          <p:nvPr/>
        </p:nvSpPr>
        <p:spPr>
          <a:xfrm>
            <a:off x="1566026" y="5891134"/>
            <a:ext cx="937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RAM 4GB / 2 CPU / 16 MB GPU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381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A3D5C1-6176-05B0-699E-565A0E13A70E}"/>
              </a:ext>
            </a:extLst>
          </p:cNvPr>
          <p:cNvSpPr txBox="1"/>
          <p:nvPr/>
        </p:nvSpPr>
        <p:spPr>
          <a:xfrm>
            <a:off x="3262859" y="299803"/>
            <a:ext cx="5416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</a:t>
            </a:r>
            <a:r>
              <a:rPr lang="en-US" dirty="0" err="1"/>
              <a:t>Mysql</a:t>
            </a:r>
            <a:r>
              <a:rPr lang="en-US" dirty="0"/>
              <a:t>  database via terminal on Ubuntu.</a:t>
            </a:r>
          </a:p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4B93E3-3EF8-2439-1FF6-54E1C7AFA278}"/>
              </a:ext>
            </a:extLst>
          </p:cNvPr>
          <p:cNvSpPr txBox="1"/>
          <p:nvPr/>
        </p:nvSpPr>
        <p:spPr>
          <a:xfrm>
            <a:off x="8132164" y="1847297"/>
            <a:ext cx="2570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Deployed the </a:t>
            </a:r>
            <a:r>
              <a:rPr lang="en-US" dirty="0" err="1"/>
              <a:t>Mysql</a:t>
            </a:r>
            <a:r>
              <a:rPr lang="en-US" dirty="0"/>
              <a:t> </a:t>
            </a:r>
          </a:p>
          <a:p>
            <a:r>
              <a:rPr lang="en-US" dirty="0"/>
              <a:t>database.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DBD041-73E3-BF34-B7DB-0EADFD34540E}"/>
              </a:ext>
            </a:extLst>
          </p:cNvPr>
          <p:cNvSpPr txBox="1"/>
          <p:nvPr/>
        </p:nvSpPr>
        <p:spPr>
          <a:xfrm>
            <a:off x="6618514" y="4644571"/>
            <a:ext cx="416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Created a database named </a:t>
            </a:r>
            <a:r>
              <a:rPr lang="en-US" sz="1800" dirty="0" err="1">
                <a:latin typeface="Calibri" panose="020F0502020204030204" pitchFamily="34" charset="0"/>
              </a:rPr>
              <a:t>raw_data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16" name="Picture 15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6464C1C2-00A5-6965-58DC-400F1D551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8" y="657438"/>
            <a:ext cx="6688294" cy="2615534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250806B-1EDE-BFD8-067C-D3DB97108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8" y="3341007"/>
            <a:ext cx="5310063" cy="338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2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003B6D-52CA-01F9-CC0B-29FED4974688}"/>
              </a:ext>
            </a:extLst>
          </p:cNvPr>
          <p:cNvSpPr txBox="1"/>
          <p:nvPr/>
        </p:nvSpPr>
        <p:spPr>
          <a:xfrm>
            <a:off x="554636" y="1248249"/>
            <a:ext cx="41073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/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CREATE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56037"/>
                </a:solidFill>
                <a:effectLst/>
                <a:latin typeface="Consolas" panose="020B0609020204030204" pitchFamily="49" charset="0"/>
              </a:rPr>
              <a:t>raw_data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E00C6"/>
                </a:solidFill>
                <a:effectLst/>
                <a:latin typeface="Consolas" panose="020B0609020204030204" pitchFamily="49" charset="0"/>
              </a:rPr>
              <a:t>people_no_move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 marL="0" marR="0"/>
            <a:r>
              <a:rPr lang="en-US" dirty="0" err="1">
                <a:solidFill>
                  <a:srgbClr val="006464"/>
                </a:solidFill>
                <a:effectLst/>
                <a:latin typeface="Consolas" panose="020B0609020204030204" pitchFamily="49" charset="0"/>
              </a:rPr>
              <a:t>person_id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/>
            <a:r>
              <a:rPr lang="en-US" dirty="0">
                <a:solidFill>
                  <a:srgbClr val="00646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marR="0"/>
            <a:r>
              <a:rPr lang="en-US" dirty="0">
                <a:solidFill>
                  <a:srgbClr val="006464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marR="0"/>
            <a:r>
              <a:rPr lang="en-US" dirty="0" err="1">
                <a:solidFill>
                  <a:srgbClr val="006464"/>
                </a:solidFill>
                <a:effectLst/>
                <a:latin typeface="Consolas" panose="020B0609020204030204" pitchFamily="49" charset="0"/>
              </a:rPr>
              <a:t>original_district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marR="0"/>
            <a:r>
              <a:rPr lang="en-US" dirty="0" err="1">
                <a:solidFill>
                  <a:srgbClr val="006464"/>
                </a:solidFill>
                <a:effectLst/>
                <a:latin typeface="Consolas" panose="020B0609020204030204" pitchFamily="49" charset="0"/>
              </a:rPr>
              <a:t>new_district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/>
            <a:r>
              <a:rPr lang="en-US" dirty="0" err="1">
                <a:solidFill>
                  <a:srgbClr val="006464"/>
                </a:solidFill>
                <a:effectLst/>
                <a:latin typeface="Consolas" panose="020B0609020204030204" pitchFamily="49" charset="0"/>
              </a:rPr>
              <a:t>move_date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/>
            <a:r>
              <a:rPr lang="en-US" dirty="0">
                <a:solidFill>
                  <a:srgbClr val="006464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/>
            <a:r>
              <a:rPr lang="en-US" dirty="0" err="1">
                <a:solidFill>
                  <a:srgbClr val="006464"/>
                </a:solidFill>
                <a:effectLst/>
                <a:latin typeface="Consolas" panose="020B0609020204030204" pitchFamily="49" charset="0"/>
              </a:rPr>
              <a:t>move_month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/>
            <a:r>
              <a:rPr lang="en-US" dirty="0" err="1">
                <a:solidFill>
                  <a:srgbClr val="006464"/>
                </a:solidFill>
                <a:effectLst/>
                <a:latin typeface="Consolas" panose="020B0609020204030204" pitchFamily="49" charset="0"/>
              </a:rPr>
              <a:t>move_year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6AFD7F-F8B7-F1A6-DE16-759011141B4D}"/>
              </a:ext>
            </a:extLst>
          </p:cNvPr>
          <p:cNvSpPr txBox="1"/>
          <p:nvPr/>
        </p:nvSpPr>
        <p:spPr>
          <a:xfrm>
            <a:off x="6096000" y="1248249"/>
            <a:ext cx="410730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CREATE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956037"/>
                </a:solidFill>
                <a:effectLst/>
                <a:latin typeface="Consolas" panose="020B0609020204030204" pitchFamily="49" charset="0"/>
              </a:rPr>
              <a:t>raw_data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8E00C6"/>
                </a:solidFill>
                <a:effectLst/>
                <a:latin typeface="Consolas" panose="020B0609020204030204" pitchFamily="49" charset="0"/>
              </a:rPr>
              <a:t>people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 marL="0" marR="0"/>
            <a:r>
              <a:rPr lang="en-US" sz="1800" dirty="0" err="1">
                <a:solidFill>
                  <a:srgbClr val="006464"/>
                </a:solidFill>
                <a:effectLst/>
                <a:latin typeface="Consolas" panose="020B0609020204030204" pitchFamily="49" charset="0"/>
              </a:rPr>
              <a:t>person_id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/>
            <a:r>
              <a:rPr lang="en-US" sz="1800" dirty="0">
                <a:solidFill>
                  <a:srgbClr val="00646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marR="0"/>
            <a:r>
              <a:rPr lang="en-US" sz="1800" dirty="0">
                <a:solidFill>
                  <a:srgbClr val="006464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marR="0"/>
            <a:r>
              <a:rPr lang="en-US" sz="1800" dirty="0" err="1">
                <a:solidFill>
                  <a:srgbClr val="006464"/>
                </a:solidFill>
                <a:effectLst/>
                <a:latin typeface="Consolas" panose="020B0609020204030204" pitchFamily="49" charset="0"/>
              </a:rPr>
              <a:t>original_district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marR="0"/>
            <a:r>
              <a:rPr lang="en-US" sz="1800" dirty="0" err="1">
                <a:solidFill>
                  <a:srgbClr val="006464"/>
                </a:solidFill>
                <a:effectLst/>
                <a:latin typeface="Consolas" panose="020B0609020204030204" pitchFamily="49" charset="0"/>
              </a:rPr>
              <a:t>new_district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/>
            <a:r>
              <a:rPr lang="en-US" sz="1800" dirty="0" err="1">
                <a:solidFill>
                  <a:srgbClr val="006464"/>
                </a:solidFill>
                <a:effectLst/>
                <a:latin typeface="Consolas" panose="020B0609020204030204" pitchFamily="49" charset="0"/>
              </a:rPr>
              <a:t>move_date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/>
            <a:r>
              <a:rPr lang="en-US" sz="1800" dirty="0">
                <a:solidFill>
                  <a:srgbClr val="006464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/>
            <a:r>
              <a:rPr lang="en-US" sz="1800" dirty="0" err="1">
                <a:solidFill>
                  <a:srgbClr val="006464"/>
                </a:solidFill>
                <a:effectLst/>
                <a:latin typeface="Consolas" panose="020B0609020204030204" pitchFamily="49" charset="0"/>
              </a:rPr>
              <a:t>move_month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/>
            <a:r>
              <a:rPr lang="en-US" sz="1800" dirty="0" err="1">
                <a:solidFill>
                  <a:srgbClr val="006464"/>
                </a:solidFill>
                <a:effectLst/>
                <a:latin typeface="Consolas" panose="020B0609020204030204" pitchFamily="49" charset="0"/>
              </a:rPr>
              <a:t>move_year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31F672-CE32-91EC-F67C-622D2BE7A80C}"/>
              </a:ext>
            </a:extLst>
          </p:cNvPr>
          <p:cNvSpPr txBox="1"/>
          <p:nvPr/>
        </p:nvSpPr>
        <p:spPr>
          <a:xfrm>
            <a:off x="554636" y="5306518"/>
            <a:ext cx="8949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created 2 tables in the </a:t>
            </a:r>
            <a:r>
              <a:rPr lang="en-US" dirty="0" err="1"/>
              <a:t>mysql</a:t>
            </a:r>
            <a:r>
              <a:rPr lang="en-US" dirty="0"/>
              <a:t> database that moved and those that did not move and I need to understand where they will most likely move to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345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A3A711-CE13-CB3F-AF01-C1DBF239FAF5}"/>
              </a:ext>
            </a:extLst>
          </p:cNvPr>
          <p:cNvSpPr txBox="1"/>
          <p:nvPr/>
        </p:nvSpPr>
        <p:spPr>
          <a:xfrm>
            <a:off x="1933730" y="419724"/>
            <a:ext cx="855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 Python script in </a:t>
            </a:r>
            <a:r>
              <a:rPr lang="en-US" dirty="0" err="1"/>
              <a:t>Jupyter</a:t>
            </a:r>
            <a:r>
              <a:rPr lang="en-US" dirty="0"/>
              <a:t> Notebook to connect to the </a:t>
            </a:r>
            <a:r>
              <a:rPr lang="en-US" dirty="0" err="1"/>
              <a:t>Mysql</a:t>
            </a:r>
            <a:r>
              <a:rPr lang="en-US" dirty="0"/>
              <a:t> database.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C7A5C4-66A3-E73F-3343-CB369FB2A8AB}"/>
              </a:ext>
            </a:extLst>
          </p:cNvPr>
          <p:cNvSpPr txBox="1"/>
          <p:nvPr/>
        </p:nvSpPr>
        <p:spPr>
          <a:xfrm>
            <a:off x="734516" y="604390"/>
            <a:ext cx="1134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dirty="0"/>
              <a:t>I write to the </a:t>
            </a:r>
            <a:r>
              <a:rPr lang="en-US" dirty="0" err="1"/>
              <a:t>gpt</a:t>
            </a:r>
            <a:r>
              <a:rPr lang="en-US" dirty="0"/>
              <a:t> chat so that it generates data for me on people who moved from one area to another 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1D9F32-7616-A01B-F10A-EDBE9492F29D}"/>
              </a:ext>
            </a:extLst>
          </p:cNvPr>
          <p:cNvSpPr txBox="1"/>
          <p:nvPr/>
        </p:nvSpPr>
        <p:spPr>
          <a:xfrm>
            <a:off x="734516" y="1435387"/>
            <a:ext cx="870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</a:t>
            </a:r>
            <a:r>
              <a:rPr lang="en-US" dirty="0" err="1"/>
              <a:t>jup</a:t>
            </a:r>
            <a:r>
              <a:rPr lang="en-US" dirty="0"/>
              <a:t>-lab I connect to the </a:t>
            </a:r>
            <a:r>
              <a:rPr lang="en-US" dirty="0" err="1"/>
              <a:t>mysql</a:t>
            </a:r>
            <a:r>
              <a:rPr lang="en-US" dirty="0"/>
              <a:t> database and use the connection modules and also generate data in the created tables</a:t>
            </a:r>
            <a:endParaRPr lang="ru-R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893048-A3D1-1B31-B4F0-DF6BA5013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16" y="2266384"/>
            <a:ext cx="8469445" cy="405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9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5A2972-66DD-F91C-DCC0-77674097B524}"/>
              </a:ext>
            </a:extLst>
          </p:cNvPr>
          <p:cNvSpPr txBox="1"/>
          <p:nvPr/>
        </p:nvSpPr>
        <p:spPr>
          <a:xfrm>
            <a:off x="764498" y="459911"/>
            <a:ext cx="770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the generated data into these created tables</a:t>
            </a: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80A814-1ED2-0209-F526-02AFF7E3A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6" y="1088325"/>
            <a:ext cx="9009088" cy="45269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3CBBE1-E1B4-BE09-50A4-CA72B9F3C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971" y="1088325"/>
            <a:ext cx="7462604" cy="439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49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8D94E6-C04D-8551-8547-A9E7F749842E}"/>
              </a:ext>
            </a:extLst>
          </p:cNvPr>
          <p:cNvSpPr txBox="1"/>
          <p:nvPr/>
        </p:nvSpPr>
        <p:spPr>
          <a:xfrm>
            <a:off x="764499" y="567872"/>
            <a:ext cx="76449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now with the </a:t>
            </a:r>
            <a:r>
              <a:rPr lang="en-US" sz="1800" dirty="0" err="1">
                <a:latin typeface="Calibri" panose="020F0502020204030204" pitchFamily="34" charset="0"/>
              </a:rPr>
              <a:t>sql</a:t>
            </a:r>
            <a:r>
              <a:rPr lang="en-US" sz="1800" dirty="0">
                <a:latin typeface="Calibri" panose="020F0502020204030204" pitchFamily="34" charset="0"/>
              </a:rPr>
              <a:t> script we will see the contents of the tables into which we have uploaded the generated data</a:t>
            </a:r>
            <a:endParaRPr lang="ru-RU" sz="1800" dirty="0">
              <a:latin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I use </a:t>
            </a:r>
            <a:r>
              <a:rPr lang="en-US" dirty="0" err="1">
                <a:latin typeface="Calibri" panose="020F0502020204030204" pitchFamily="34" charset="0"/>
              </a:rPr>
              <a:t>Dbeaver</a:t>
            </a:r>
            <a:r>
              <a:rPr lang="en-US" dirty="0">
                <a:latin typeface="Calibri" panose="020F0502020204030204" pitchFamily="34" charset="0"/>
              </a:rPr>
              <a:t> , </a:t>
            </a:r>
            <a:r>
              <a:rPr lang="en-US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we see the moves by characteristics(</a:t>
            </a:r>
            <a:r>
              <a:rPr lang="en-US" dirty="0" err="1">
                <a:solidFill>
                  <a:srgbClr val="1F1F1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age,male</a:t>
            </a:r>
            <a:r>
              <a:rPr lang="en-US" dirty="0">
                <a:solidFill>
                  <a:srgbClr val="1F1F1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on)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i="0" dirty="0">
              <a:solidFill>
                <a:srgbClr val="555555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4A8A48-3BC6-EB3B-908B-CF7EBBDA0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99" y="2197925"/>
            <a:ext cx="8222397" cy="400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8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F2F13B-4E6B-5744-25F9-D43AC741CBB6}"/>
              </a:ext>
            </a:extLst>
          </p:cNvPr>
          <p:cNvSpPr txBox="1"/>
          <p:nvPr/>
        </p:nvSpPr>
        <p:spPr>
          <a:xfrm>
            <a:off x="482600" y="254001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and here is data on the same columns, only these people have not moved yet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27951-7B59-7813-8D04-1CC8E066B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079167"/>
            <a:ext cx="10275087" cy="495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03088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725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Franklin Gothic Demi Cond</vt:lpstr>
      <vt:lpstr>Franklin Gothic Medium</vt:lpstr>
      <vt:lpstr>Wingdings</vt:lpstr>
      <vt:lpstr>JuxtaposeVTI</vt:lpstr>
      <vt:lpstr>Moving  Переезд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erkin ozkan</dc:creator>
  <cp:lastModifiedBy>erkin ozkan</cp:lastModifiedBy>
  <cp:revision>13</cp:revision>
  <dcterms:created xsi:type="dcterms:W3CDTF">2025-01-04T16:25:28Z</dcterms:created>
  <dcterms:modified xsi:type="dcterms:W3CDTF">2025-01-05T15:42:24Z</dcterms:modified>
</cp:coreProperties>
</file>