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 autoAdjust="0"/>
    <p:restoredTop sz="94660"/>
  </p:normalViewPr>
  <p:slideViewPr>
    <p:cSldViewPr snapToGrid="0">
      <p:cViewPr>
        <p:scale>
          <a:sx n="33" d="100"/>
          <a:sy n="33" d="100"/>
        </p:scale>
        <p:origin x="-2467" y="-341"/>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4/1/2019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Content Placeholder 33">
            <a:extLst>
              <a:ext uri="{FF2B5EF4-FFF2-40B4-BE49-F238E27FC236}">
                <a16:creationId xmlns:a16="http://schemas.microsoft.com/office/drawing/2014/main" id="{48159DF3-CE14-4D2A-838D-84F13873222F}"/>
              </a:ext>
            </a:extLst>
          </p:cNvPr>
          <p:cNvPicPr>
            <a:picLocks noGrp="1" noChangeAspect="1"/>
          </p:cNvPicPr>
          <p:nvPr>
            <p:ph sz="quarter" idx="33"/>
          </p:nvPr>
        </p:nvPicPr>
        <p:blipFill>
          <a:blip r:embed="rId2">
            <a:extLst>
              <a:ext uri="{28A0092B-C50C-407E-A947-70E740481C1C}">
                <a14:useLocalDpi xmlns:a14="http://schemas.microsoft.com/office/drawing/2010/main" val="0"/>
              </a:ext>
            </a:extLst>
          </a:blip>
          <a:stretch>
            <a:fillRect/>
          </a:stretch>
        </p:blipFill>
        <p:spPr>
          <a:xfrm>
            <a:off x="11793415" y="20174665"/>
            <a:ext cx="18944493" cy="6869225"/>
          </a:xfrm>
        </p:spPr>
      </p:pic>
      <p:sp>
        <p:nvSpPr>
          <p:cNvPr id="4" name="Title 3"/>
          <p:cNvSpPr>
            <a:spLocks noGrp="1"/>
          </p:cNvSpPr>
          <p:nvPr>
            <p:ph type="title"/>
          </p:nvPr>
        </p:nvSpPr>
        <p:spPr>
          <a:xfrm>
            <a:off x="3212992" y="574451"/>
            <a:ext cx="38066506" cy="1544676"/>
          </a:xfrm>
        </p:spPr>
        <p:txBody>
          <a:bodyPr>
            <a:noAutofit/>
          </a:bodyPr>
          <a:lstStyle/>
          <a:p>
            <a:pPr algn="ctr"/>
            <a:r>
              <a:rPr lang="en-US" sz="8000" b="0" dirty="0">
                <a:latin typeface="Times New Roman" panose="02020603050405020304" pitchFamily="18" charset="0"/>
                <a:cs typeface="Times New Roman" panose="02020603050405020304" pitchFamily="18" charset="0"/>
              </a:rPr>
              <a:t>Identifying Sentences with Recipe information with Natural Language Processing </a:t>
            </a:r>
          </a:p>
        </p:txBody>
      </p:sp>
      <p:sp>
        <p:nvSpPr>
          <p:cNvPr id="23" name="Text Placeholder 22"/>
          <p:cNvSpPr>
            <a:spLocks noGrp="1"/>
          </p:cNvSpPr>
          <p:nvPr>
            <p:ph type="body" sz="quarter" idx="36"/>
          </p:nvPr>
        </p:nvSpPr>
        <p:spPr>
          <a:xfrm>
            <a:off x="6397735" y="2076774"/>
            <a:ext cx="31089600" cy="1942652"/>
          </a:xfrm>
        </p:spPr>
        <p:txBody>
          <a:bodyPr/>
          <a:lstStyle/>
          <a:p>
            <a:pPr algn="ctr"/>
            <a:r>
              <a:rPr lang="en-US" sz="6600" dirty="0">
                <a:latin typeface="Times New Roman" panose="02020603050405020304" pitchFamily="18" charset="0"/>
                <a:cs typeface="Times New Roman" panose="02020603050405020304" pitchFamily="18" charset="0"/>
              </a:rPr>
              <a:t>Erick Saenz-</a:t>
            </a:r>
            <a:r>
              <a:rPr lang="en-US" sz="6600" dirty="0" err="1">
                <a:latin typeface="Times New Roman" panose="02020603050405020304" pitchFamily="18" charset="0"/>
                <a:cs typeface="Times New Roman" panose="02020603050405020304" pitchFamily="18" charset="0"/>
              </a:rPr>
              <a:t>Gardea</a:t>
            </a:r>
            <a:r>
              <a:rPr lang="en-US" sz="6600" dirty="0">
                <a:latin typeface="Times New Roman" panose="02020603050405020304" pitchFamily="18" charset="0"/>
                <a:cs typeface="Times New Roman" panose="02020603050405020304" pitchFamily="18" charset="0"/>
              </a:rPr>
              <a:t> and Dr. William Hsu </a:t>
            </a:r>
          </a:p>
        </p:txBody>
      </p:sp>
      <p:sp>
        <p:nvSpPr>
          <p:cNvPr id="5" name="Text Placeholder 4"/>
          <p:cNvSpPr>
            <a:spLocks noGrp="1"/>
          </p:cNvSpPr>
          <p:nvPr>
            <p:ph type="body" sz="quarter" idx="13"/>
          </p:nvPr>
        </p:nvSpPr>
        <p:spPr>
          <a:xfrm>
            <a:off x="30535050" y="14742990"/>
            <a:ext cx="12801600" cy="1219200"/>
          </a:xfrm>
        </p:spPr>
        <p:txBody>
          <a:bodyPr/>
          <a:lstStyle/>
          <a:p>
            <a:pPr algn="ctr"/>
            <a:r>
              <a:rPr lang="en-US" dirty="0"/>
              <a:t>5. Future Work </a:t>
            </a:r>
          </a:p>
        </p:txBody>
      </p:sp>
      <p:sp>
        <p:nvSpPr>
          <p:cNvPr id="7" name="Text Placeholder 6"/>
          <p:cNvSpPr>
            <a:spLocks noGrp="1"/>
          </p:cNvSpPr>
          <p:nvPr>
            <p:ph type="body" sz="quarter" idx="17"/>
          </p:nvPr>
        </p:nvSpPr>
        <p:spPr>
          <a:xfrm>
            <a:off x="554549" y="5504042"/>
            <a:ext cx="15081691" cy="1141133"/>
          </a:xfrm>
        </p:spPr>
        <p:txBody>
          <a:bodyPr/>
          <a:lstStyle/>
          <a:p>
            <a:pPr algn="ctr"/>
            <a:r>
              <a:rPr lang="en-US" dirty="0"/>
              <a:t>1. background</a:t>
            </a:r>
          </a:p>
        </p:txBody>
      </p:sp>
      <p:sp>
        <p:nvSpPr>
          <p:cNvPr id="12" name="Content Placeholder 11"/>
          <p:cNvSpPr>
            <a:spLocks noGrp="1"/>
          </p:cNvSpPr>
          <p:nvPr>
            <p:ph sz="quarter" idx="25"/>
          </p:nvPr>
        </p:nvSpPr>
        <p:spPr>
          <a:xfrm>
            <a:off x="488453" y="6658989"/>
            <a:ext cx="14330425" cy="12518931"/>
          </a:xfrm>
        </p:spPr>
        <p:txBody>
          <a:bodyPr>
            <a:normAutofit fontScale="92500"/>
          </a:bodyPr>
          <a:lstStyle/>
          <a:p>
            <a:pPr marL="0" indent="0">
              <a:buNone/>
            </a:pPr>
            <a:r>
              <a:rPr lang="en-US" sz="4600" dirty="0"/>
              <a:t>Natural language processing (NLP) is a branch of artificial intelligence that helps computers understand, interpret and manipulate human language. NLP software is used to translate text, identify spam in your email inbox, and identify relevant information online when using a search engine. </a:t>
            </a:r>
          </a:p>
          <a:p>
            <a:pPr marL="0" indent="0">
              <a:buNone/>
            </a:pPr>
            <a:r>
              <a:rPr lang="en-US" sz="4600" dirty="0"/>
              <a:t>For a frame of reference, when reading text from another language, we may recognize letters, numbers, or punctuation, yet the underlying meaning is a complete mystery to us. With the help of NLP, computers can answer questions much more accurately, summarize entire documents, and quantify the connotation of an article.</a:t>
            </a:r>
          </a:p>
          <a:p>
            <a:pPr marL="0" indent="0">
              <a:buNone/>
            </a:pPr>
            <a:r>
              <a:rPr lang="en-US" sz="4600" dirty="0"/>
              <a:t>The goal of this project is to determine whether a sentence contains a recipe step. We identify four features from the text: It’s semantics, digits, chemicals, and wikification possibilities (in-text entities that are found on Wikipedia pages). These features are then used to train the Naïve Bayes Classifier. Afterwards the classifier was tested on documents within the same field.</a:t>
            </a:r>
          </a:p>
          <a:p>
            <a:pPr marL="640080" lvl="1" indent="0">
              <a:buNone/>
            </a:pPr>
            <a:endParaRPr lang="en-US" sz="3200" dirty="0"/>
          </a:p>
        </p:txBody>
      </p:sp>
      <p:sp>
        <p:nvSpPr>
          <p:cNvPr id="9" name="Text Placeholder 8"/>
          <p:cNvSpPr>
            <a:spLocks noGrp="1"/>
          </p:cNvSpPr>
          <p:nvPr>
            <p:ph type="body" sz="quarter" idx="21"/>
          </p:nvPr>
        </p:nvSpPr>
        <p:spPr>
          <a:xfrm>
            <a:off x="554549" y="19108310"/>
            <a:ext cx="28940713" cy="1053203"/>
          </a:xfrm>
        </p:spPr>
        <p:txBody>
          <a:bodyPr/>
          <a:lstStyle/>
          <a:p>
            <a:pPr algn="ctr"/>
            <a:r>
              <a:rPr lang="en-US" dirty="0"/>
              <a:t>2. methods</a:t>
            </a:r>
          </a:p>
        </p:txBody>
      </p:sp>
      <p:sp>
        <p:nvSpPr>
          <p:cNvPr id="16" name="Text Placeholder 15"/>
          <p:cNvSpPr>
            <a:spLocks noGrp="1"/>
          </p:cNvSpPr>
          <p:nvPr>
            <p:ph type="body" sz="quarter" idx="29"/>
          </p:nvPr>
        </p:nvSpPr>
        <p:spPr>
          <a:xfrm>
            <a:off x="16693662" y="5497721"/>
            <a:ext cx="12801600" cy="1177620"/>
          </a:xfrm>
        </p:spPr>
        <p:txBody>
          <a:bodyPr/>
          <a:lstStyle/>
          <a:p>
            <a:pPr algn="ctr"/>
            <a:r>
              <a:rPr lang="en-US" dirty="0"/>
              <a:t>3. results</a:t>
            </a:r>
          </a:p>
        </p:txBody>
      </p:sp>
      <p:sp>
        <p:nvSpPr>
          <p:cNvPr id="17" name="Content Placeholder 16"/>
          <p:cNvSpPr>
            <a:spLocks noGrp="1"/>
          </p:cNvSpPr>
          <p:nvPr>
            <p:ph sz="quarter" idx="30"/>
          </p:nvPr>
        </p:nvSpPr>
        <p:spPr>
          <a:xfrm>
            <a:off x="29257741" y="7540707"/>
            <a:ext cx="12801600" cy="4572000"/>
          </a:xfrm>
        </p:spPr>
        <p:txBody>
          <a:bodyPr/>
          <a:lstStyle/>
          <a:p>
            <a:endParaRPr lang="en-US" dirty="0">
              <a:solidFill>
                <a:srgbClr val="FF0000"/>
              </a:solidFill>
            </a:endParaRPr>
          </a:p>
          <a:p>
            <a:endParaRPr lang="en-US" dirty="0">
              <a:solidFill>
                <a:srgbClr val="FF0000"/>
              </a:solidFill>
            </a:endParaRPr>
          </a:p>
          <a:p>
            <a:endParaRPr lang="en-US" dirty="0"/>
          </a:p>
        </p:txBody>
      </p:sp>
      <p:sp>
        <p:nvSpPr>
          <p:cNvPr id="18" name="Text Placeholder 17"/>
          <p:cNvSpPr>
            <a:spLocks noGrp="1"/>
          </p:cNvSpPr>
          <p:nvPr>
            <p:ph type="body" sz="quarter" idx="31"/>
          </p:nvPr>
        </p:nvSpPr>
        <p:spPr>
          <a:xfrm>
            <a:off x="30468955" y="26468460"/>
            <a:ext cx="12801600" cy="1219200"/>
          </a:xfrm>
        </p:spPr>
        <p:txBody>
          <a:bodyPr/>
          <a:lstStyle/>
          <a:p>
            <a:pPr algn="ctr"/>
            <a:r>
              <a:rPr lang="en-US" dirty="0"/>
              <a:t>6. Acknowledgments</a:t>
            </a:r>
          </a:p>
        </p:txBody>
      </p:sp>
      <p:sp>
        <p:nvSpPr>
          <p:cNvPr id="21" name="Text Placeholder 20"/>
          <p:cNvSpPr>
            <a:spLocks noGrp="1"/>
          </p:cNvSpPr>
          <p:nvPr>
            <p:ph type="body" sz="quarter" idx="34"/>
          </p:nvPr>
        </p:nvSpPr>
        <p:spPr>
          <a:xfrm>
            <a:off x="30535050" y="5497721"/>
            <a:ext cx="12801600" cy="1219200"/>
          </a:xfrm>
        </p:spPr>
        <p:txBody>
          <a:bodyPr/>
          <a:lstStyle/>
          <a:p>
            <a:pPr algn="ctr"/>
            <a:r>
              <a:rPr lang="en-US" dirty="0"/>
              <a:t>4. Summary/Interpretation</a:t>
            </a:r>
          </a:p>
        </p:txBody>
      </p:sp>
      <p:sp>
        <p:nvSpPr>
          <p:cNvPr id="22" name="Content Placeholder 21"/>
          <p:cNvSpPr>
            <a:spLocks noGrp="1"/>
          </p:cNvSpPr>
          <p:nvPr>
            <p:ph sz="quarter" idx="35"/>
          </p:nvPr>
        </p:nvSpPr>
        <p:spPr>
          <a:xfrm>
            <a:off x="30468955" y="6427656"/>
            <a:ext cx="12801599" cy="7953877"/>
          </a:xfrm>
        </p:spPr>
        <p:txBody>
          <a:bodyPr>
            <a:normAutofit lnSpcReduction="10000"/>
          </a:bodyPr>
          <a:lstStyle/>
          <a:p>
            <a:endParaRPr lang="en-US" sz="3200" dirty="0"/>
          </a:p>
          <a:p>
            <a:r>
              <a:rPr lang="en-US" sz="4200" dirty="0"/>
              <a:t>Detecting positives worked 75% of the time.</a:t>
            </a:r>
          </a:p>
          <a:p>
            <a:r>
              <a:rPr lang="en-US" sz="4200" dirty="0"/>
              <a:t>Collectively there are too many false positives being detected, henceforth the low recall rate of 11%</a:t>
            </a:r>
          </a:p>
          <a:p>
            <a:r>
              <a:rPr lang="en-US" sz="4200" dirty="0"/>
              <a:t>There is no correlation between wikification possibilities and the recipe containing sentences.</a:t>
            </a:r>
          </a:p>
          <a:p>
            <a:r>
              <a:rPr lang="en-US" sz="4200" dirty="0"/>
              <a:t>75% of the sentences have wikification possibilities </a:t>
            </a:r>
          </a:p>
          <a:p>
            <a:r>
              <a:rPr lang="en-US" sz="4200" dirty="0"/>
              <a:t>The average wikification possibilities are 3 per sentence</a:t>
            </a:r>
          </a:p>
          <a:p>
            <a:r>
              <a:rPr lang="en-US" sz="4200" dirty="0"/>
              <a:t>Our first attempts at identifying ingredient only were fairly successful due to the high F1-Score</a:t>
            </a:r>
          </a:p>
          <a:p>
            <a:endParaRPr lang="en-US" sz="4200" dirty="0"/>
          </a:p>
          <a:p>
            <a:endParaRPr lang="en-US" dirty="0"/>
          </a:p>
        </p:txBody>
      </p:sp>
      <p:sp>
        <p:nvSpPr>
          <p:cNvPr id="41" name="TextBox 40">
            <a:extLst>
              <a:ext uri="{FF2B5EF4-FFF2-40B4-BE49-F238E27FC236}">
                <a16:creationId xmlns:a16="http://schemas.microsoft.com/office/drawing/2014/main" id="{22361F93-A88A-4512-AB5B-0CBEC9E0A2E3}"/>
              </a:ext>
            </a:extLst>
          </p:cNvPr>
          <p:cNvSpPr txBox="1"/>
          <p:nvPr/>
        </p:nvSpPr>
        <p:spPr>
          <a:xfrm>
            <a:off x="28867819" y="22311662"/>
            <a:ext cx="12411679" cy="1077218"/>
          </a:xfrm>
          <a:prstGeom prst="rect">
            <a:avLst/>
          </a:prstGeom>
          <a:noFill/>
        </p:spPr>
        <p:txBody>
          <a:bodyPr wrap="square" rtlCol="0">
            <a:spAutoFit/>
          </a:bodyPr>
          <a:lstStyle/>
          <a:p>
            <a:endParaRPr lang="en-US" sz="3200" dirty="0"/>
          </a:p>
          <a:p>
            <a:pPr marL="457200" indent="-457200">
              <a:buFont typeface="Arial" panose="020B0604020202020204" pitchFamily="34" charset="0"/>
              <a:buChar char="•"/>
            </a:pPr>
            <a:endParaRPr lang="en-US" sz="3200" dirty="0"/>
          </a:p>
        </p:txBody>
      </p:sp>
      <p:sp>
        <p:nvSpPr>
          <p:cNvPr id="2" name="TextBox 1"/>
          <p:cNvSpPr txBox="1"/>
          <p:nvPr/>
        </p:nvSpPr>
        <p:spPr>
          <a:xfrm>
            <a:off x="13478069" y="30086220"/>
            <a:ext cx="12801600" cy="1077218"/>
          </a:xfrm>
          <a:prstGeom prst="rect">
            <a:avLst/>
          </a:prstGeom>
          <a:noFill/>
        </p:spPr>
        <p:txBody>
          <a:bodyPr wrap="square" rtlCol="0">
            <a:spAutoFit/>
          </a:bodyPr>
          <a:lstStyle/>
          <a:p>
            <a:endParaRPr lang="en-US" sz="3200" dirty="0"/>
          </a:p>
          <a:p>
            <a:endParaRPr lang="en-US" sz="3200" dirty="0"/>
          </a:p>
        </p:txBody>
      </p:sp>
      <p:pic>
        <p:nvPicPr>
          <p:cNvPr id="49" name="Content Placeholder 48">
            <a:extLst>
              <a:ext uri="{FF2B5EF4-FFF2-40B4-BE49-F238E27FC236}">
                <a16:creationId xmlns:a16="http://schemas.microsoft.com/office/drawing/2014/main" id="{E689A2C7-5073-4D3C-A4D0-0A080ECED70D}"/>
              </a:ext>
            </a:extLst>
          </p:cNvPr>
          <p:cNvPicPr>
            <a:picLocks noGrp="1" noChangeAspect="1"/>
          </p:cNvPicPr>
          <p:nvPr>
            <p:ph sz="quarter" idx="28"/>
          </p:nvPr>
        </p:nvPicPr>
        <p:blipFill>
          <a:blip r:embed="rId3">
            <a:extLst>
              <a:ext uri="{28A0092B-C50C-407E-A947-70E740481C1C}">
                <a14:useLocalDpi xmlns:a14="http://schemas.microsoft.com/office/drawing/2010/main" val="0"/>
              </a:ext>
            </a:extLst>
          </a:blip>
          <a:stretch>
            <a:fillRect/>
          </a:stretch>
        </p:blipFill>
        <p:spPr>
          <a:xfrm>
            <a:off x="38755215" y="606950"/>
            <a:ext cx="4515340" cy="3755335"/>
          </a:xfrm>
        </p:spPr>
      </p:pic>
      <p:pic>
        <p:nvPicPr>
          <p:cNvPr id="8" name="Content Placeholder 7">
            <a:extLst>
              <a:ext uri="{FF2B5EF4-FFF2-40B4-BE49-F238E27FC236}">
                <a16:creationId xmlns:a16="http://schemas.microsoft.com/office/drawing/2014/main" id="{9247B72F-D45B-4C4B-8AFF-90F16D91F59D}"/>
              </a:ext>
            </a:extLst>
          </p:cNvPr>
          <p:cNvPicPr>
            <a:picLocks noGrp="1" noChangeAspect="1"/>
          </p:cNvPicPr>
          <p:nvPr>
            <p:ph sz="quarter" idx="26"/>
          </p:nvPr>
        </p:nvPicPr>
        <p:blipFill>
          <a:blip r:embed="rId4">
            <a:extLst>
              <a:ext uri="{28A0092B-C50C-407E-A947-70E740481C1C}">
                <a14:useLocalDpi xmlns:a14="http://schemas.microsoft.com/office/drawing/2010/main" val="0"/>
              </a:ext>
            </a:extLst>
          </a:blip>
          <a:stretch>
            <a:fillRect/>
          </a:stretch>
        </p:blipFill>
        <p:spPr>
          <a:xfrm>
            <a:off x="18219622" y="7249549"/>
            <a:ext cx="9356796" cy="2591467"/>
          </a:xfrm>
        </p:spPr>
      </p:pic>
      <p:sp>
        <p:nvSpPr>
          <p:cNvPr id="10" name="TextBox 9">
            <a:extLst>
              <a:ext uri="{FF2B5EF4-FFF2-40B4-BE49-F238E27FC236}">
                <a16:creationId xmlns:a16="http://schemas.microsoft.com/office/drawing/2014/main" id="{CEC34BF2-6251-477B-A7FA-F2EEC31343D9}"/>
              </a:ext>
            </a:extLst>
          </p:cNvPr>
          <p:cNvSpPr txBox="1"/>
          <p:nvPr/>
        </p:nvSpPr>
        <p:spPr>
          <a:xfrm>
            <a:off x="30468955" y="16502667"/>
            <a:ext cx="12801600" cy="9787295"/>
          </a:xfrm>
          <a:prstGeom prst="rect">
            <a:avLst/>
          </a:prstGeom>
          <a:noFill/>
        </p:spPr>
        <p:txBody>
          <a:bodyPr wrap="square" rtlCol="0">
            <a:spAutoFit/>
          </a:bodyPr>
          <a:lstStyle/>
          <a:p>
            <a:r>
              <a:rPr lang="en-US" sz="4200" dirty="0"/>
              <a:t>For the future of this project we will look closer for the recipe components of the manufactured materials. This way, we may continue improving the previously developed algorithms to identify digits, chemicals, and semantics of the text. We will also use deep learning for labeling the role of an ingredient for recipe assembly. We should also continue to annotate more documents to see if the accuracy of this work improves. Typically, we see other projects of this nature use thousands of examples to train classifiers.</a:t>
            </a:r>
          </a:p>
          <a:p>
            <a:endParaRPr lang="en-US" sz="4200" dirty="0"/>
          </a:p>
          <a:p>
            <a:r>
              <a:rPr lang="en-US" sz="4200" dirty="0"/>
              <a:t>Alongside this we may also exclude the wikification feature due to it’s limited utility in identifying the recipe steps. We may also expand the measurement category to include Moles, molarity, and acidity (PH). </a:t>
            </a:r>
          </a:p>
        </p:txBody>
      </p:sp>
      <p:sp>
        <p:nvSpPr>
          <p:cNvPr id="11" name="TextBox 10">
            <a:extLst>
              <a:ext uri="{FF2B5EF4-FFF2-40B4-BE49-F238E27FC236}">
                <a16:creationId xmlns:a16="http://schemas.microsoft.com/office/drawing/2014/main" id="{D92ECC93-3425-49B4-9820-54222427681A}"/>
              </a:ext>
            </a:extLst>
          </p:cNvPr>
          <p:cNvSpPr txBox="1"/>
          <p:nvPr/>
        </p:nvSpPr>
        <p:spPr>
          <a:xfrm>
            <a:off x="30468955" y="28020047"/>
            <a:ext cx="12279245" cy="3816429"/>
          </a:xfrm>
          <a:prstGeom prst="rect">
            <a:avLst/>
          </a:prstGeom>
          <a:noFill/>
        </p:spPr>
        <p:txBody>
          <a:bodyPr wrap="square" rtlCol="0">
            <a:spAutoFit/>
          </a:bodyPr>
          <a:lstStyle/>
          <a:p>
            <a:pPr algn="ctr"/>
            <a:r>
              <a:rPr lang="en-US" sz="4200" dirty="0"/>
              <a:t>The Knowledge in Databases and Discovery (KDD) lab led by Dr. Hsu</a:t>
            </a:r>
          </a:p>
          <a:p>
            <a:pPr algn="ctr"/>
            <a:r>
              <a:rPr lang="en-US" sz="4200" dirty="0"/>
              <a:t>The Developing Scholars Program</a:t>
            </a:r>
          </a:p>
          <a:p>
            <a:pPr algn="ctr"/>
            <a:r>
              <a:rPr lang="en-US" sz="4200" dirty="0"/>
              <a:t>The Ronald E. McNair Postbaccalaureate Achievement Program </a:t>
            </a:r>
          </a:p>
          <a:p>
            <a:endParaRPr lang="en-US" sz="3200" dirty="0"/>
          </a:p>
        </p:txBody>
      </p:sp>
      <p:sp>
        <p:nvSpPr>
          <p:cNvPr id="35" name="TextBox 34">
            <a:extLst>
              <a:ext uri="{FF2B5EF4-FFF2-40B4-BE49-F238E27FC236}">
                <a16:creationId xmlns:a16="http://schemas.microsoft.com/office/drawing/2014/main" id="{67806E87-7BBA-4EFD-B214-03F9643CBB31}"/>
              </a:ext>
            </a:extLst>
          </p:cNvPr>
          <p:cNvSpPr txBox="1"/>
          <p:nvPr/>
        </p:nvSpPr>
        <p:spPr>
          <a:xfrm>
            <a:off x="17135846" y="6607896"/>
            <a:ext cx="11458255" cy="7201972"/>
          </a:xfrm>
          <a:prstGeom prst="rect">
            <a:avLst/>
          </a:prstGeom>
          <a:noFill/>
          <a:ln>
            <a:noFill/>
          </a:ln>
        </p:spPr>
        <p:txBody>
          <a:bodyPr wrap="square" rtlCol="0">
            <a:spAutoFit/>
          </a:bodyPr>
          <a:lstStyle/>
          <a:p>
            <a:pPr algn="ctr"/>
            <a:r>
              <a:rPr lang="en-US" sz="4200" b="1" dirty="0"/>
              <a:t>Naïve Bayes Classifier Results</a:t>
            </a:r>
          </a:p>
          <a:p>
            <a:endParaRPr lang="en-US" sz="4200" dirty="0"/>
          </a:p>
          <a:p>
            <a:pPr marL="457200" indent="-457200">
              <a:buFont typeface="Arial" panose="020B0604020202020204" pitchFamily="34" charset="0"/>
              <a:buChar char="•"/>
            </a:pPr>
            <a:endParaRPr lang="en-US" sz="4200" dirty="0"/>
          </a:p>
          <a:p>
            <a:pPr marL="457200" indent="-457200">
              <a:buFont typeface="Arial" panose="020B0604020202020204" pitchFamily="34" charset="0"/>
              <a:buChar char="•"/>
            </a:pPr>
            <a:endParaRPr lang="en-US" sz="4200" dirty="0"/>
          </a:p>
          <a:p>
            <a:endParaRPr lang="en-US" sz="4200" dirty="0"/>
          </a:p>
          <a:p>
            <a:pPr marL="457200" indent="-457200">
              <a:buFont typeface="Arial" panose="020B0604020202020204" pitchFamily="34" charset="0"/>
              <a:buChar char="•"/>
            </a:pPr>
            <a:r>
              <a:rPr lang="en-US" sz="4200" dirty="0"/>
              <a:t>Positives are examples of sentences that contain recipe information</a:t>
            </a:r>
          </a:p>
          <a:p>
            <a:pPr marL="457200" indent="-457200">
              <a:buFont typeface="Arial" panose="020B0604020202020204" pitchFamily="34" charset="0"/>
              <a:buChar char="•"/>
            </a:pPr>
            <a:r>
              <a:rPr lang="en-US" sz="4200" dirty="0"/>
              <a:t>Negatives are examples of sentences that do not contain recipe information</a:t>
            </a:r>
          </a:p>
          <a:p>
            <a:pPr marL="457200" indent="-457200">
              <a:buFont typeface="Arial" panose="020B0604020202020204" pitchFamily="34" charset="0"/>
              <a:buChar char="•"/>
            </a:pPr>
            <a:r>
              <a:rPr lang="en-US" sz="4200" dirty="0"/>
              <a:t>The Support Column informs us of how many sentences were used for this project </a:t>
            </a:r>
          </a:p>
        </p:txBody>
      </p:sp>
      <p:sp>
        <p:nvSpPr>
          <p:cNvPr id="38" name="TextBox 37">
            <a:extLst>
              <a:ext uri="{FF2B5EF4-FFF2-40B4-BE49-F238E27FC236}">
                <a16:creationId xmlns:a16="http://schemas.microsoft.com/office/drawing/2014/main" id="{C6A72E9A-0DE8-449A-B0E5-0B5300B7AE19}"/>
              </a:ext>
            </a:extLst>
          </p:cNvPr>
          <p:cNvSpPr txBox="1"/>
          <p:nvPr/>
        </p:nvSpPr>
        <p:spPr>
          <a:xfrm>
            <a:off x="3485171" y="3161464"/>
            <a:ext cx="36920858" cy="1015663"/>
          </a:xfrm>
          <a:prstGeom prst="rect">
            <a:avLst/>
          </a:prstGeom>
          <a:noFill/>
        </p:spPr>
        <p:txBody>
          <a:bodyPr wrap="square" rtlCol="0">
            <a:spAutoFit/>
          </a:bodyPr>
          <a:lstStyle/>
          <a:p>
            <a:pPr algn="ctr"/>
            <a:r>
              <a:rPr lang="en-US" sz="6000" dirty="0">
                <a:solidFill>
                  <a:schemeClr val="bg1"/>
                </a:solidFill>
                <a:latin typeface="Times New Roman" panose="02020603050405020304" pitchFamily="18" charset="0"/>
                <a:cs typeface="Times New Roman" panose="02020603050405020304" pitchFamily="18" charset="0"/>
              </a:rPr>
              <a:t>Department of Computer Science and College of Engineering, Kansas State University</a:t>
            </a:r>
          </a:p>
        </p:txBody>
      </p:sp>
      <p:sp>
        <p:nvSpPr>
          <p:cNvPr id="39" name="TextBox 38">
            <a:extLst>
              <a:ext uri="{FF2B5EF4-FFF2-40B4-BE49-F238E27FC236}">
                <a16:creationId xmlns:a16="http://schemas.microsoft.com/office/drawing/2014/main" id="{9E6C7E85-A25A-4E77-BDB3-BA897D23914C}"/>
              </a:ext>
            </a:extLst>
          </p:cNvPr>
          <p:cNvSpPr txBox="1"/>
          <p:nvPr/>
        </p:nvSpPr>
        <p:spPr>
          <a:xfrm>
            <a:off x="488453" y="26044066"/>
            <a:ext cx="12045610" cy="4616648"/>
          </a:xfrm>
          <a:prstGeom prst="rect">
            <a:avLst/>
          </a:prstGeom>
          <a:noFill/>
        </p:spPr>
        <p:txBody>
          <a:bodyPr wrap="square" rtlCol="0">
            <a:spAutoFit/>
          </a:bodyPr>
          <a:lstStyle/>
          <a:p>
            <a:pPr marL="571500" indent="-571500">
              <a:buFont typeface="Arial" panose="020B0604020202020204" pitchFamily="34" charset="0"/>
              <a:buChar char="•"/>
            </a:pPr>
            <a:r>
              <a:rPr lang="en-US" sz="4200" dirty="0"/>
              <a:t>Manually Annotate the text and identify the recipe contain sentences for training/testing purposes. </a:t>
            </a:r>
          </a:p>
          <a:p>
            <a:pPr marL="571500" indent="-571500">
              <a:buFont typeface="Arial" panose="020B0604020202020204" pitchFamily="34" charset="0"/>
              <a:buChar char="•"/>
            </a:pPr>
            <a:r>
              <a:rPr lang="en-US" sz="4200" dirty="0"/>
              <a:t>Train the Naïve Bayes Classifier.</a:t>
            </a:r>
          </a:p>
          <a:p>
            <a:pPr marL="571500" indent="-571500">
              <a:buFont typeface="Arial" panose="020B0604020202020204" pitchFamily="34" charset="0"/>
              <a:buChar char="•"/>
            </a:pPr>
            <a:r>
              <a:rPr lang="en-US" sz="4200" dirty="0"/>
              <a:t>Test the Naïve Bayes Classifier.</a:t>
            </a:r>
          </a:p>
          <a:p>
            <a:pPr marL="571500" indent="-571500">
              <a:buFont typeface="Arial" panose="020B0604020202020204" pitchFamily="34" charset="0"/>
              <a:buChar char="•"/>
            </a:pPr>
            <a:endParaRPr lang="en-US" sz="4200" dirty="0"/>
          </a:p>
          <a:p>
            <a:pPr marL="571500" indent="-571500">
              <a:buFont typeface="Arial" panose="020B0604020202020204" pitchFamily="34" charset="0"/>
              <a:buChar char="•"/>
            </a:pPr>
            <a:r>
              <a:rPr lang="en-US" sz="4200" dirty="0"/>
              <a:t>Create additional algorithms to create Quadgrams.</a:t>
            </a:r>
          </a:p>
          <a:p>
            <a:pPr marL="571500" indent="-571500">
              <a:buFont typeface="Arial" panose="020B0604020202020204" pitchFamily="34" charset="0"/>
              <a:buChar char="•"/>
            </a:pPr>
            <a:r>
              <a:rPr lang="en-US" sz="4200" dirty="0"/>
              <a:t>Identify recipes via positioning.  </a:t>
            </a:r>
          </a:p>
        </p:txBody>
      </p:sp>
      <p:sp>
        <p:nvSpPr>
          <p:cNvPr id="40" name="TextBox 39">
            <a:extLst>
              <a:ext uri="{FF2B5EF4-FFF2-40B4-BE49-F238E27FC236}">
                <a16:creationId xmlns:a16="http://schemas.microsoft.com/office/drawing/2014/main" id="{0ECE1580-2AD4-414F-AA79-7B39DAFCD6FA}"/>
              </a:ext>
            </a:extLst>
          </p:cNvPr>
          <p:cNvSpPr txBox="1"/>
          <p:nvPr/>
        </p:nvSpPr>
        <p:spPr>
          <a:xfrm>
            <a:off x="411602" y="20245420"/>
            <a:ext cx="12094052" cy="5909310"/>
          </a:xfrm>
          <a:prstGeom prst="rect">
            <a:avLst/>
          </a:prstGeom>
          <a:noFill/>
        </p:spPr>
        <p:txBody>
          <a:bodyPr wrap="square" rtlCol="0">
            <a:spAutoFit/>
          </a:bodyPr>
          <a:lstStyle/>
          <a:p>
            <a:pPr marL="571500" indent="-571500">
              <a:buFont typeface="Arial" panose="020B0604020202020204" pitchFamily="34" charset="0"/>
              <a:buChar char="•"/>
            </a:pPr>
            <a:r>
              <a:rPr lang="en-US" sz="4200" dirty="0"/>
              <a:t>Break the text into sentences and then extract every word in the sentence.</a:t>
            </a:r>
          </a:p>
          <a:p>
            <a:pPr marL="571500" indent="-571500">
              <a:buFont typeface="Arial" panose="020B0604020202020204" pitchFamily="34" charset="0"/>
              <a:buChar char="•"/>
            </a:pPr>
            <a:r>
              <a:rPr lang="en-US" sz="4200" dirty="0"/>
              <a:t>Tag the words with its Part of Speech identifier</a:t>
            </a:r>
          </a:p>
          <a:p>
            <a:pPr marL="571500" indent="-571500">
              <a:buFont typeface="Arial" panose="020B0604020202020204" pitchFamily="34" charset="0"/>
              <a:buChar char="•"/>
            </a:pPr>
            <a:r>
              <a:rPr lang="en-US" sz="4200" dirty="0"/>
              <a:t>Begin extracting features:</a:t>
            </a:r>
          </a:p>
          <a:p>
            <a:pPr marL="1154430" lvl="2" indent="-514350">
              <a:buFont typeface="+mj-lt"/>
              <a:buAutoNum type="arabicPeriod"/>
            </a:pPr>
            <a:r>
              <a:rPr lang="en-US" sz="4200" dirty="0"/>
              <a:t>Chemical names and formulas via </a:t>
            </a:r>
            <a:r>
              <a:rPr lang="en-US" sz="4200" dirty="0" err="1"/>
              <a:t>PubChemPy</a:t>
            </a:r>
            <a:r>
              <a:rPr lang="en-US" sz="4200" dirty="0"/>
              <a:t> API</a:t>
            </a:r>
          </a:p>
          <a:p>
            <a:pPr marL="1154430" lvl="2" indent="-514350">
              <a:buFont typeface="+mj-lt"/>
              <a:buAutoNum type="arabicPeriod"/>
            </a:pPr>
            <a:r>
              <a:rPr lang="en-US" sz="4200" dirty="0"/>
              <a:t>Digits (in terms of measurements such as 1 ml, 1 mg, and 1 kg)</a:t>
            </a:r>
          </a:p>
          <a:p>
            <a:pPr marL="1154430" lvl="2" indent="-514350">
              <a:buFont typeface="+mj-lt"/>
              <a:buAutoNum type="arabicPeriod"/>
            </a:pPr>
            <a:r>
              <a:rPr lang="en-US" sz="4200" dirty="0"/>
              <a:t>Wikification possibilities </a:t>
            </a:r>
          </a:p>
        </p:txBody>
      </p:sp>
      <p:pic>
        <p:nvPicPr>
          <p:cNvPr id="25" name="Content Placeholder 4" descr="A screenshot of a cell phone&#10;&#10;Description generated with very high confidence">
            <a:extLst>
              <a:ext uri="{FF2B5EF4-FFF2-40B4-BE49-F238E27FC236}">
                <a16:creationId xmlns:a16="http://schemas.microsoft.com/office/drawing/2014/main" id="{005B3F82-9B8B-4F06-B2C0-9904CB48E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11114" y="27157116"/>
            <a:ext cx="14306968" cy="5302970"/>
          </a:xfrm>
          <a:prstGeom prst="rect">
            <a:avLst/>
          </a:prstGeom>
        </p:spPr>
      </p:pic>
      <p:sp>
        <p:nvSpPr>
          <p:cNvPr id="13" name="TextBox 12">
            <a:extLst>
              <a:ext uri="{FF2B5EF4-FFF2-40B4-BE49-F238E27FC236}">
                <a16:creationId xmlns:a16="http://schemas.microsoft.com/office/drawing/2014/main" id="{ECC09813-7D83-455B-9022-A106F23BC27E}"/>
              </a:ext>
            </a:extLst>
          </p:cNvPr>
          <p:cNvSpPr txBox="1"/>
          <p:nvPr/>
        </p:nvSpPr>
        <p:spPr>
          <a:xfrm>
            <a:off x="17175816" y="13842776"/>
            <a:ext cx="11042266" cy="5262979"/>
          </a:xfrm>
          <a:prstGeom prst="rect">
            <a:avLst/>
          </a:prstGeom>
          <a:noFill/>
        </p:spPr>
        <p:txBody>
          <a:bodyPr wrap="square" rtlCol="0">
            <a:spAutoFit/>
          </a:bodyPr>
          <a:lstStyle/>
          <a:p>
            <a:pPr algn="ctr"/>
            <a:r>
              <a:rPr lang="en-US" sz="4200" b="1" dirty="0"/>
              <a:t>Identifying Ingredients Results</a:t>
            </a:r>
          </a:p>
          <a:p>
            <a:pPr marL="857250" indent="-857250">
              <a:buFont typeface="Arial" panose="020B0604020202020204" pitchFamily="34" charset="0"/>
              <a:buChar char="•"/>
            </a:pPr>
            <a:endParaRPr lang="en-US" sz="4200" dirty="0"/>
          </a:p>
          <a:p>
            <a:pPr marL="857250" indent="-857250">
              <a:buFont typeface="Arial" panose="020B0604020202020204" pitchFamily="34" charset="0"/>
              <a:buChar char="•"/>
            </a:pPr>
            <a:endParaRPr lang="en-US" sz="4200" dirty="0"/>
          </a:p>
          <a:p>
            <a:endParaRPr lang="en-US" sz="4200" dirty="0"/>
          </a:p>
          <a:p>
            <a:pPr marL="571500" indent="-571500">
              <a:buFont typeface="Arial" panose="020B0604020202020204" pitchFamily="34" charset="0"/>
              <a:buChar char="•"/>
            </a:pPr>
            <a:r>
              <a:rPr lang="en-US" sz="4200" dirty="0"/>
              <a:t>All ingredients were correctly identified</a:t>
            </a:r>
          </a:p>
          <a:p>
            <a:pPr marL="571500" indent="-571500">
              <a:buFont typeface="Arial" panose="020B0604020202020204" pitchFamily="34" charset="0"/>
              <a:buChar char="•"/>
            </a:pPr>
            <a:r>
              <a:rPr lang="en-US" sz="4200" dirty="0"/>
              <a:t>There exists redundant repetition in the output that was not accounted for.</a:t>
            </a:r>
          </a:p>
          <a:p>
            <a:pPr marL="571500" indent="-571500">
              <a:buFont typeface="Arial" panose="020B0604020202020204" pitchFamily="34" charset="0"/>
              <a:buChar char="•"/>
            </a:pPr>
            <a:r>
              <a:rPr lang="en-US" sz="4200" dirty="0"/>
              <a:t>F1-Score is 0.7826</a:t>
            </a:r>
          </a:p>
        </p:txBody>
      </p:sp>
      <p:pic>
        <p:nvPicPr>
          <p:cNvPr id="19" name="Picture 18">
            <a:extLst>
              <a:ext uri="{FF2B5EF4-FFF2-40B4-BE49-F238E27FC236}">
                <a16:creationId xmlns:a16="http://schemas.microsoft.com/office/drawing/2014/main" id="{CC7E0301-90A8-41C9-98C7-6B96D49370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35846" y="14598771"/>
            <a:ext cx="11042266" cy="1790639"/>
          </a:xfrm>
          <a:prstGeom prst="rect">
            <a:avLst/>
          </a:prstGeom>
        </p:spPr>
      </p:pic>
      <p:pic>
        <p:nvPicPr>
          <p:cNvPr id="27" name="Content Placeholder 26">
            <a:extLst>
              <a:ext uri="{FF2B5EF4-FFF2-40B4-BE49-F238E27FC236}">
                <a16:creationId xmlns:a16="http://schemas.microsoft.com/office/drawing/2014/main" id="{5F447F47-12FC-4606-A249-3BF3C1B909F6}"/>
              </a:ext>
            </a:extLst>
          </p:cNvPr>
          <p:cNvPicPr>
            <a:picLocks noGrp="1" noChangeAspect="1"/>
          </p:cNvPicPr>
          <p:nvPr>
            <p:ph sz="quarter" idx="32"/>
          </p:nvPr>
        </p:nvPicPr>
        <p:blipFill>
          <a:blip r:embed="rId7">
            <a:lum bright="70000" contrast="-70000"/>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08582" y="433868"/>
            <a:ext cx="5555213" cy="3819210"/>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612</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Times New Roman</vt:lpstr>
      <vt:lpstr>Medical Poster</vt:lpstr>
      <vt:lpstr>Identifying Sentences with Recipe information with Natural Language Processing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2017-07-24T19:57:13Z</dcterms:created>
  <dcterms:modified xsi:type="dcterms:W3CDTF">2019-04-01T20:19:13Z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