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4E8B29-992B-4744-8B8C-24307639BD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E896A9-48DB-4904-A7BB-82A3BD5110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98E93-5B5E-4A10-B5A6-D70BAC80A9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6A986E-039B-467F-9507-B22DE167C9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FF3C43-2076-454F-A6C9-7B6F4A42CD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9CB842-2451-48B9-9444-F0D27C6403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F1CF5B-DB88-4F54-9132-E4D947AADE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1ABE73-7713-4D7B-AE84-319B4A2CCC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01A858-653C-4CD3-82EC-67391BB9E1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798474-F8D5-4558-B355-F287FD8962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DAACE3-1C69-4F9D-B8AB-E1201F9A20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4D7254-C853-487F-9889-6856FA0922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9152A5-4B99-4C27-BAEC-25E9DB94DD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458F4B-10EF-42E2-B8ED-E46856B835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C014AF-2554-4CDA-9DF9-A969EF2027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C1FBCE-B227-41B2-8330-360C74FADA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A1C80C-A587-4C0E-AA8D-E49128AC07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8EDD56-9532-42F5-A1C4-DDA938FC4D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D93687-3DCC-4A8F-BF7F-84820358D3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126EEB-9593-4D31-A41C-3DA8D02AF9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362768-6A0D-49DC-8A76-12C3C1524C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4BB791-D28B-4C41-BEDE-A1652CD6F7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DF4862-07E8-42C2-9969-5F816E32CF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17B8E1-F780-4963-8DAA-91EF8DDAFF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8D0229-E72F-4092-955C-112D33837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FCF778-9FE3-4D60-A0DC-69E4EC1B33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2CAABC-8467-4C6F-A686-9F0692BFC3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7993B2-06FB-499E-BC57-A3F3C2DCD2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1E39C3-30EA-486A-B647-FF34314273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628110-EB27-4AE4-893E-FA1B3D6B28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B8CAE0-1111-4D2A-B6DD-A34E8BFC47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566FBA-3307-47C2-8904-53808D666A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22DDEA-2796-4671-A713-0DC0255659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591852-F1A5-409C-80D6-2B179F473E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74CFCD-7D9E-4BF0-AB89-09D00CFB87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935E29-853A-42DD-B85E-7005CB4EF1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6880" cy="2750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200" cy="275760"/>
          </a:xfrm>
          <a:prstGeom prst="rect">
            <a:avLst/>
          </a:prstGeom>
          <a:ln w="0">
            <a:noFill/>
          </a:ln>
        </p:spPr>
      </p:pic>
      <p:sp>
        <p:nvSpPr>
          <p:cNvPr id="3" name="Rectangle 8"/>
          <p:cNvSpPr/>
          <p:nvPr/>
        </p:nvSpPr>
        <p:spPr>
          <a:xfrm>
            <a:off x="0" y="2590200"/>
            <a:ext cx="8966880" cy="16592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9111600" y="2590200"/>
            <a:ext cx="3076200" cy="1659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1"/>
          </p:nvPr>
        </p:nvSpPr>
        <p:spPr>
          <a:xfrm>
            <a:off x="680400" y="5936040"/>
            <a:ext cx="68695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2"/>
          </p:nvPr>
        </p:nvSpPr>
        <p:spPr>
          <a:xfrm>
            <a:off x="9255240" y="2750400"/>
            <a:ext cx="1170720" cy="13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36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5D1EAEC3-A315-49B3-98E4-14E3FD395C13}" type="slidenum">
              <a:rPr b="0" lang="ru-RU" sz="3600" spc="-1" strike="noStrike">
                <a:solidFill>
                  <a:srgbClr val="8b8b8b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3"/>
          </p:nvPr>
        </p:nvSpPr>
        <p:spPr>
          <a:xfrm>
            <a:off x="7551000" y="593604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4" descr="HD-ShadowLong.png"/>
          <p:cNvPicPr/>
          <p:nvPr/>
        </p:nvPicPr>
        <p:blipFill>
          <a:blip r:embed="rId2"/>
          <a:stretch/>
        </p:blipFill>
        <p:spPr>
          <a:xfrm>
            <a:off x="0" y="1970280"/>
            <a:ext cx="10436760" cy="32004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5" descr="HD-ShadowShort.png"/>
          <p:cNvPicPr/>
          <p:nvPr/>
        </p:nvPicPr>
        <p:blipFill>
          <a:blip r:embed="rId3"/>
          <a:stretch/>
        </p:blipFill>
        <p:spPr>
          <a:xfrm>
            <a:off x="10585800" y="1971360"/>
            <a:ext cx="1602000" cy="143280"/>
          </a:xfrm>
          <a:prstGeom prst="rect">
            <a:avLst/>
          </a:prstGeom>
          <a:ln w="0">
            <a:noFill/>
          </a:ln>
        </p:spPr>
      </p:pic>
      <p:sp>
        <p:nvSpPr>
          <p:cNvPr id="48" name="Rectangle 16"/>
          <p:cNvSpPr/>
          <p:nvPr/>
        </p:nvSpPr>
        <p:spPr>
          <a:xfrm>
            <a:off x="0" y="609480"/>
            <a:ext cx="10436760" cy="13672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ctangle 17"/>
          <p:cNvSpPr/>
          <p:nvPr/>
        </p:nvSpPr>
        <p:spPr>
          <a:xfrm>
            <a:off x="10585800" y="609480"/>
            <a:ext cx="1602000" cy="136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"/>
          <p:cNvSpPr/>
          <p:nvPr/>
        </p:nvSpPr>
        <p:spPr>
          <a:xfrm>
            <a:off x="11658600" y="640080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18D06B3D-15A6-40F3-AF27-BB7FA7DDAC5A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ftr" idx="4"/>
          </p:nvPr>
        </p:nvSpPr>
        <p:spPr>
          <a:xfrm>
            <a:off x="680400" y="5936040"/>
            <a:ext cx="68695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5"/>
          </p:nvPr>
        </p:nvSpPr>
        <p:spPr>
          <a:xfrm>
            <a:off x="10729440" y="753120"/>
            <a:ext cx="1153080" cy="108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36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8D4F67D4-800E-412B-AD0C-90ED00FCD3E3}" type="slidenum">
              <a:rPr b="0" lang="ru-RU" sz="3600" spc="-1" strike="noStrike">
                <a:solidFill>
                  <a:srgbClr val="8b8b8b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6"/>
          </p:nvPr>
        </p:nvSpPr>
        <p:spPr>
          <a:xfrm>
            <a:off x="7551000" y="593604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4" descr="HD-ShadowLong.png"/>
          <p:cNvPicPr/>
          <p:nvPr/>
        </p:nvPicPr>
        <p:blipFill>
          <a:blip r:embed="rId2"/>
          <a:stretch/>
        </p:blipFill>
        <p:spPr>
          <a:xfrm>
            <a:off x="0" y="1970280"/>
            <a:ext cx="10436760" cy="32004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15" descr="HD-ShadowShort.png"/>
          <p:cNvPicPr/>
          <p:nvPr/>
        </p:nvPicPr>
        <p:blipFill>
          <a:blip r:embed="rId3"/>
          <a:stretch/>
        </p:blipFill>
        <p:spPr>
          <a:xfrm>
            <a:off x="10585800" y="1971360"/>
            <a:ext cx="1602000" cy="143280"/>
          </a:xfrm>
          <a:prstGeom prst="rect">
            <a:avLst/>
          </a:prstGeom>
          <a:ln w="0">
            <a:noFill/>
          </a:ln>
        </p:spPr>
      </p:pic>
      <p:sp>
        <p:nvSpPr>
          <p:cNvPr id="94" name="Rectangle 16"/>
          <p:cNvSpPr/>
          <p:nvPr/>
        </p:nvSpPr>
        <p:spPr>
          <a:xfrm>
            <a:off x="0" y="609480"/>
            <a:ext cx="10436760" cy="13672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7"/>
          <p:cNvSpPr/>
          <p:nvPr/>
        </p:nvSpPr>
        <p:spPr>
          <a:xfrm>
            <a:off x="10585800" y="609480"/>
            <a:ext cx="1602000" cy="136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"/>
          <p:cNvSpPr/>
          <p:nvPr/>
        </p:nvSpPr>
        <p:spPr>
          <a:xfrm>
            <a:off x="11658600" y="640080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2958A09B-C5C9-4D2B-B652-6F8495654978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ftr" idx="7"/>
          </p:nvPr>
        </p:nvSpPr>
        <p:spPr>
          <a:xfrm>
            <a:off x="680400" y="5936040"/>
            <a:ext cx="68695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8"/>
          </p:nvPr>
        </p:nvSpPr>
        <p:spPr>
          <a:xfrm>
            <a:off x="10729440" y="753120"/>
            <a:ext cx="1153080" cy="108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36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EC6FE95B-38E3-47D0-ABE7-302FD91FD0E3}" type="slidenum">
              <a:rPr b="0" lang="ru-RU" sz="3600" spc="-1" strike="noStrike">
                <a:solidFill>
                  <a:srgbClr val="8b8b8b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9"/>
          </p:nvPr>
        </p:nvSpPr>
        <p:spPr>
          <a:xfrm>
            <a:off x="7551000" y="593604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93920" y="2594880"/>
            <a:ext cx="8329680" cy="137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Визуализация решения задачи Стефана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64880" y="5483160"/>
            <a:ext cx="8143200" cy="11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Студент: Глотов Илья Анатольевич ИУ7-52Б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Руководитель курсового проекта: Кострицкий Александр Сергеевич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0" name="TextBox 3"/>
          <p:cNvSpPr/>
          <p:nvPr/>
        </p:nvSpPr>
        <p:spPr>
          <a:xfrm>
            <a:off x="1384200" y="251640"/>
            <a:ext cx="9422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Федеральное государственное бюджетное образовательное учреждение высшего образования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«Московский государственный технический университет имени Н.Э. Баумана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(национальный исследовательский университет)»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(МГТУ им. Н.Э. Баумана)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493920" y="251640"/>
            <a:ext cx="849600" cy="100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272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Заключение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80400" y="2366280"/>
            <a:ext cx="10053000" cy="409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В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 ходе выполнения курсового проекта были выполнены все задачи: 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проведён анализ алгоритмов построения реалистичных изображений;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разработан метод построения реалистичного изображения полого кусочка льда с жидкостью внутри;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реализован метод построения реалистичного изображения полого кусочка льда с жидкостью внутри; 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исследована зависимость времени выполнения однопоточной и многопоточной реализаций метода построения реалистичного изображения полого кусочка льда с жидкостью внутри от размера изображения.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Поставленная цель была достигнута.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272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Цель и задачи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80400" y="2122200"/>
            <a:ext cx="11267640" cy="419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Целью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курсовой работы является разработка программного обеспечения, позволяющего получить реалистичное изображение полого кусочка льда с жидкостью внутри.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Задачи: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провести анализ алгоритмов построения реалистичных изображений;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разработать метод построения реалистичного изображения полого кусочка льда с жидкостью внутри;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реализовать метод построения реалистичного изображения полого кусочка льда с жидкостью внутри;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исследовать зависимость времени выполнения однопоточной и многопоточной реализаций метода построения реалистичного изображения полого кусочка льда с жидкостью внутри от размера изображения.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272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Описание и формализация объектов сцены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80400" y="2117520"/>
            <a:ext cx="7548480" cy="30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Объекты сцены: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Геометрический объект (представляется в виде полигональной сетки).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Источник света (задаётся расположением в пространстве, цветом излучения и интенсивностью излучения).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Камера (задаётся расположением в пространстве и направлением взгляда).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8001000" y="2704680"/>
            <a:ext cx="3695760" cy="369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272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Алгоритмы трёхмерной графики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80400" y="2117520"/>
            <a:ext cx="7548480" cy="30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 качестве  алгоритма удаления невидимых рёбер и поверхностей был выбран алгоритм обратной трассировки лучей с глобальной моделью освещения из-за высокой реалистичности синтезируемого изображения и возможности визуализации зеркальных и прозрачных поверхностей.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544520" y="3810600"/>
            <a:ext cx="3885120" cy="258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272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Требования к ПО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600200" y="2971800"/>
            <a:ext cx="9372240" cy="190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272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Примеры работы программного обеспечения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371600" y="2057400"/>
            <a:ext cx="4466880" cy="446688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6505560" y="2057400"/>
            <a:ext cx="4466880" cy="446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272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</a:rPr>
              <a:t>Примеры работы программного обеспечения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371600" y="2057400"/>
            <a:ext cx="4466880" cy="446688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6505560" y="2057400"/>
            <a:ext cx="4466880" cy="446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272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Проведение исследования 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159" name="Таблица 9"/>
          <p:cNvGraphicFramePr/>
          <p:nvPr/>
        </p:nvGraphicFramePr>
        <p:xfrm>
          <a:off x="1720800" y="3025440"/>
          <a:ext cx="8540280" cy="1727640"/>
        </p:xfrm>
        <a:graphic>
          <a:graphicData uri="http://schemas.openxmlformats.org/drawingml/2006/table">
            <a:tbl>
              <a:tblPr/>
              <a:tblGrid>
                <a:gridCol w="924120"/>
                <a:gridCol w="2244600"/>
                <a:gridCol w="1160280"/>
                <a:gridCol w="1108080"/>
                <a:gridCol w="1025280"/>
                <a:gridCol w="1004400"/>
                <a:gridCol w="1073880"/>
              </a:tblGrid>
              <a:tr h="543240"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Размеры изображения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Время выполнения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без использования распараллеливания, мкс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gridSpan="5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Время выполнения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с использованием распараллеливания, мкс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9946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1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128x128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273,311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556,595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339,305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278,957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279,667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292,878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1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256x256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2,023,442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3,103,714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1,829,316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1,395,264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1,397,786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1,384,682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1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352x352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3,739,252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5,731,390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3,464,986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2,533,300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2,478,940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2,608,794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1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448x448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6,302,434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9,693,502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5,783,250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4,178,672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4,100,138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4,188,324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1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512x512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9,245,352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13,801,280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8,086,786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5,764,098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5,463,540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6,166,600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1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640x640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14,072,760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20,832,840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12,204,240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8,941,954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8,551,252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9,542,858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160" name="PlaceHolder 6"/>
          <p:cNvSpPr/>
          <p:nvPr/>
        </p:nvSpPr>
        <p:spPr>
          <a:xfrm>
            <a:off x="685800" y="2117520"/>
            <a:ext cx="10972440" cy="10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Цель: определение зависимости времени генерации изображения от размера изображения при различном количестве потоков.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272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</a:rPr>
              <a:t>Проведение исследования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62" name="TextBox 4"/>
          <p:cNvSpPr/>
          <p:nvPr/>
        </p:nvSpPr>
        <p:spPr>
          <a:xfrm>
            <a:off x="477000" y="2208240"/>
            <a:ext cx="9957960" cy="37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6577920" y="360828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685800" y="2286000"/>
            <a:ext cx="6234120" cy="375912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8001000" y="2514600"/>
            <a:ext cx="3428640" cy="33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Times New Roman"/>
              </a:rPr>
              <a:t>Лучшее время распараллеленный алгоритм показал при 8 потоках, что соответствует количеству логических процессоров компьютера, на котором проводилось измерение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Times New Roman"/>
              </a:rPr>
              <a:t>Не распараллеленная реализация работает быстрее однопоточной, поскольку в однопоточной тратится дополнительное время на создание потока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Application>LibreOffice/7.3.7.2$Linux_X86_64 LibreOffice_project/30$Build-2</Application>
  <AppVersion>15.0000</AppVersion>
  <Words>757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2022-01-29T11:10:53Z</dcterms:created>
  <dc:creator>Kirill Kovalets</dc:creator>
  <dc:description/>
  <dc:language>en-US</dc:language>
  <cp:lastModifiedBy/>
  <dcterms:modified xsi:type="dcterms:W3CDTF">2022-12-08T15:34:05Z</dcterms:modified>
  <cp:revision>18</cp:revision>
  <dc:subject/>
  <dc:title>Методы распознавания объектов на изображениях с применением машинного зрения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18</vt:i4>
  </property>
</Properties>
</file>