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73CC00-3B04-43C9-9559-C5682503FC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17D9ED-8615-40B8-82A1-6D06A0E84B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A08EFB-4ED4-4FE3-8862-0725D70525D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C10318-54C8-47FA-96E5-D77C353DA08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D9C2FF-3F56-4CBB-B900-3C68764C67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0A1AA5-8C8D-434C-B031-29D22D5D61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635DB74-358A-4170-BEC2-ACBE97DB50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D389C3-8036-41CB-BF50-2169E04450C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E11DE5-CCDD-4A21-BFDC-EA531D2E534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2B30DA-9044-49E5-B6B8-4CB149CB9D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74DE6CF-04CB-454C-8786-7B36500894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23C440-2B3A-4987-A21B-D9F59A3F6C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FF2E95-8BD1-4357-AC0E-AEC1B7F485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DAC1D1-03B4-4888-AA0C-159D0515F2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3C411C-AA45-466A-9947-23421259CF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2EDD35-4F0E-45A3-89A8-CDCD5821665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DB51D61-3040-4D0E-9040-5788DE00EFB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CC173D1-5417-426A-AD98-FAE6DA4EAF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59901F9-6629-4724-840E-A96BF0BEC8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25BCFAC-44AF-49D6-8DE0-A70349D91D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00A6AC1-7420-4B69-B6E5-5A2101ECC8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17B2DAC-85FA-440A-B1AE-1412E90E8E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547E32-D4AA-4596-B83B-D97EA43DAE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C7122A4-C994-45AC-BEEF-28498E6AAE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41BD90E-E599-43C5-8974-854521D124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BE1FC54-2AFB-48C3-963B-B8171C8C33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FC9CFB4-B956-4FE4-825B-19815CB654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E4FDCEB-4368-4F6B-B3CC-2D37EB9908D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8317FEA-BAD6-4955-9C7E-47D54E46418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E9BA87A-711D-4FB9-A11D-1A9D8190AFE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6F2613A-DFF7-442A-9DE6-31D08095A91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45C67EB-A49E-4DE5-B48F-9D4077256B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1C17079-AD57-4FF7-B38C-A965EBBECF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1EC3F8-F320-44F4-B5F0-347886DE2C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908BE45-FE5E-45F3-A3D0-3EAC183660A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61F0307-6B23-4B5F-B7E3-1CCA74DFE9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532612F-001B-4A41-834C-6D4772BCC5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877F6AB-A044-43AF-ACFD-EE7BBE44F4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13F62DF-29E0-417E-9954-082EE16B01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31472D4-0D01-406B-BF76-EBC41B8F6E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1372064-2922-4D04-BC3B-8E1B9BC83D5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52BE5EF-6099-4D0F-8B96-3E7534905B0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B53780E-8C6D-462F-BEFA-F0C83E027D0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D26C32-FDD1-4578-8596-FE8C82D8AC1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510A58-841B-4E87-ACB1-80CDB4A921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07D034-9013-4018-9149-351754C401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64FC97-55C5-4E3A-A542-53E993FA24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BC2792-9F24-4DBF-B43E-517385032D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pic>
        <p:nvPicPr>
          <p:cNvPr id="1" name="Picture 6" descr="HD-ShadowLong.png"/>
          <p:cNvPicPr/>
          <p:nvPr/>
        </p:nvPicPr>
        <p:blipFill>
          <a:blip r:embed="rId3"/>
          <a:stretch/>
        </p:blipFill>
        <p:spPr>
          <a:xfrm>
            <a:off x="0" y="4242960"/>
            <a:ext cx="8967240" cy="275400"/>
          </a:xfrm>
          <a:prstGeom prst="rect">
            <a:avLst/>
          </a:prstGeom>
          <a:ln w="0">
            <a:noFill/>
          </a:ln>
        </p:spPr>
      </p:pic>
      <p:pic>
        <p:nvPicPr>
          <p:cNvPr id="2" name="Picture 7" descr="HD-ShadowShort.png"/>
          <p:cNvPicPr/>
          <p:nvPr/>
        </p:nvPicPr>
        <p:blipFill>
          <a:blip r:embed="rId4"/>
          <a:stretch/>
        </p:blipFill>
        <p:spPr>
          <a:xfrm>
            <a:off x="9111600" y="4243680"/>
            <a:ext cx="3076560" cy="276120"/>
          </a:xfrm>
          <a:prstGeom prst="rect">
            <a:avLst/>
          </a:prstGeom>
          <a:ln w="0">
            <a:noFill/>
          </a:ln>
        </p:spPr>
      </p:pic>
      <p:sp>
        <p:nvSpPr>
          <p:cNvPr id="3" name="Rectangle 8"/>
          <p:cNvSpPr/>
          <p:nvPr/>
        </p:nvSpPr>
        <p:spPr>
          <a:xfrm>
            <a:off x="0" y="2590200"/>
            <a:ext cx="8967240" cy="16596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9"/>
          <p:cNvSpPr/>
          <p:nvPr/>
        </p:nvSpPr>
        <p:spPr>
          <a:xfrm>
            <a:off x="9111600" y="2590200"/>
            <a:ext cx="3076560" cy="165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</a:t>
            </a:r>
            <a:r>
              <a:rPr b="0" lang="en-US" sz="1800" spc="-1" strike="noStrike">
                <a:latin typeface="Arial"/>
              </a:rPr>
              <a:t>edit the </a:t>
            </a:r>
            <a:r>
              <a:rPr b="0" lang="en-US" sz="1800" spc="-1" strike="noStrike">
                <a:latin typeface="Arial"/>
              </a:rPr>
              <a:t>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680400" y="5936040"/>
            <a:ext cx="68698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2"/>
          </p:nvPr>
        </p:nvSpPr>
        <p:spPr>
          <a:xfrm>
            <a:off x="9255240" y="2750400"/>
            <a:ext cx="1171080" cy="135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ru-RU" sz="3600" spc="-1" strike="noStrike">
                <a:solidFill>
                  <a:srgbClr val="8b8b8b"/>
                </a:solidFill>
                <a:latin typeface="Trebuchet MS"/>
              </a:defRPr>
            </a:lvl1pPr>
          </a:lstStyle>
          <a:p>
            <a:pPr>
              <a:lnSpc>
                <a:spcPct val="100000"/>
              </a:lnSpc>
              <a:buNone/>
            </a:pPr>
            <a:fld id="{9C8C97A6-BC37-4CAA-B98F-5D699AC47FF0}" type="slidenum">
              <a:rPr b="0" lang="ru-RU" sz="3600" spc="-1" strike="noStrike">
                <a:solidFill>
                  <a:srgbClr val="8b8b8b"/>
                </a:solidFill>
                <a:latin typeface="Trebuchet MS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dt" idx="3"/>
          </p:nvPr>
        </p:nvSpPr>
        <p:spPr>
          <a:xfrm>
            <a:off x="7551000" y="593604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14" descr="HD-ShadowLong.png"/>
          <p:cNvPicPr/>
          <p:nvPr/>
        </p:nvPicPr>
        <p:blipFill>
          <a:blip r:embed="rId2"/>
          <a:stretch/>
        </p:blipFill>
        <p:spPr>
          <a:xfrm>
            <a:off x="0" y="1970280"/>
            <a:ext cx="10437120" cy="320400"/>
          </a:xfrm>
          <a:prstGeom prst="rect">
            <a:avLst/>
          </a:prstGeom>
          <a:ln w="0">
            <a:noFill/>
          </a:ln>
        </p:spPr>
      </p:pic>
      <p:pic>
        <p:nvPicPr>
          <p:cNvPr id="47" name="Picture 15" descr="HD-ShadowShort.png"/>
          <p:cNvPicPr/>
          <p:nvPr/>
        </p:nvPicPr>
        <p:blipFill>
          <a:blip r:embed="rId3"/>
          <a:stretch/>
        </p:blipFill>
        <p:spPr>
          <a:xfrm>
            <a:off x="10585800" y="1971360"/>
            <a:ext cx="1602360" cy="143640"/>
          </a:xfrm>
          <a:prstGeom prst="rect">
            <a:avLst/>
          </a:prstGeom>
          <a:ln w="0">
            <a:noFill/>
          </a:ln>
        </p:spPr>
      </p:pic>
      <p:sp>
        <p:nvSpPr>
          <p:cNvPr id="48" name="Rectangle 16"/>
          <p:cNvSpPr/>
          <p:nvPr/>
        </p:nvSpPr>
        <p:spPr>
          <a:xfrm>
            <a:off x="0" y="609480"/>
            <a:ext cx="10437120" cy="13676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Rectangle 17"/>
          <p:cNvSpPr/>
          <p:nvPr/>
        </p:nvSpPr>
        <p:spPr>
          <a:xfrm>
            <a:off x="10585800" y="609480"/>
            <a:ext cx="1602360" cy="136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1"/>
          <p:cNvSpPr>
            <a:spLocks noGrp="1"/>
          </p:cNvSpPr>
          <p:nvPr>
            <p:ph type="ftr" idx="4"/>
          </p:nvPr>
        </p:nvSpPr>
        <p:spPr>
          <a:xfrm>
            <a:off x="680400" y="5936040"/>
            <a:ext cx="68698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ldNum" idx="5"/>
          </p:nvPr>
        </p:nvSpPr>
        <p:spPr>
          <a:xfrm>
            <a:off x="10729440" y="753120"/>
            <a:ext cx="1153440" cy="109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ru-RU" sz="3600" spc="-1" strike="noStrike">
                <a:solidFill>
                  <a:srgbClr val="8b8b8b"/>
                </a:solidFill>
                <a:latin typeface="Trebuchet MS"/>
              </a:defRPr>
            </a:lvl1pPr>
          </a:lstStyle>
          <a:p>
            <a:pPr>
              <a:lnSpc>
                <a:spcPct val="100000"/>
              </a:lnSpc>
              <a:buNone/>
            </a:pPr>
            <a:fld id="{1F9D13CB-A675-4B7E-951D-FA6E1890A588}" type="slidenum">
              <a:rPr b="0" lang="ru-RU" sz="3600" spc="-1" strike="noStrike">
                <a:solidFill>
                  <a:srgbClr val="8b8b8b"/>
                </a:solidFill>
                <a:latin typeface="Trebuchet MS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dt" idx="6"/>
          </p:nvPr>
        </p:nvSpPr>
        <p:spPr>
          <a:xfrm>
            <a:off x="7551000" y="593604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</a:t>
            </a:r>
            <a:r>
              <a:rPr b="0" lang="en-US" sz="4400" spc="-1" strike="noStrike">
                <a:latin typeface="Arial"/>
              </a:rPr>
              <a:t>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1658600" y="6400800"/>
            <a:ext cx="383256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64ADD2C2-B3F8-4293-9890-68DF3E4171DC}" type="slidenum">
              <a:rPr b="0" lang="en-US" sz="2400" spc="-1" strike="noStrike">
                <a:latin typeface="Times New Roman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pic>
        <p:nvPicPr>
          <p:cNvPr id="93" name="Picture 4" descr="HD-ShadowShort.png"/>
          <p:cNvPicPr/>
          <p:nvPr/>
        </p:nvPicPr>
        <p:blipFill>
          <a:blip r:embed="rId3"/>
          <a:stretch/>
        </p:blipFill>
        <p:spPr>
          <a:xfrm>
            <a:off x="10585800" y="1971360"/>
            <a:ext cx="1602360" cy="143640"/>
          </a:xfrm>
          <a:prstGeom prst="rect">
            <a:avLst/>
          </a:prstGeom>
          <a:ln w="0">
            <a:noFill/>
          </a:ln>
        </p:spPr>
      </p:pic>
      <p:sp>
        <p:nvSpPr>
          <p:cNvPr id="94" name="Rectangle 5"/>
          <p:cNvSpPr/>
          <p:nvPr/>
        </p:nvSpPr>
        <p:spPr>
          <a:xfrm>
            <a:off x="10585800" y="609480"/>
            <a:ext cx="1602360" cy="136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PlaceHolder 1"/>
          <p:cNvSpPr>
            <a:spLocks noGrp="1"/>
          </p:cNvSpPr>
          <p:nvPr>
            <p:ph type="ftr" idx="7"/>
          </p:nvPr>
        </p:nvSpPr>
        <p:spPr>
          <a:xfrm>
            <a:off x="680400" y="5936040"/>
            <a:ext cx="68698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ldNum" idx="8"/>
          </p:nvPr>
        </p:nvSpPr>
        <p:spPr>
          <a:xfrm>
            <a:off x="10729440" y="753120"/>
            <a:ext cx="1153440" cy="109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ru-RU" sz="3600" spc="-1" strike="noStrike">
                <a:solidFill>
                  <a:srgbClr val="8b8b8b"/>
                </a:solidFill>
                <a:latin typeface="Trebuchet MS"/>
              </a:defRPr>
            </a:lvl1pPr>
          </a:lstStyle>
          <a:p>
            <a:pPr>
              <a:lnSpc>
                <a:spcPct val="100000"/>
              </a:lnSpc>
              <a:buNone/>
            </a:pPr>
            <a:fld id="{CB293A20-B6B0-4326-B7CF-A9E6F2F4D5ED}" type="slidenum">
              <a:rPr b="0" lang="ru-RU" sz="3600" spc="-1" strike="noStrike">
                <a:solidFill>
                  <a:srgbClr val="8b8b8b"/>
                </a:solidFill>
                <a:latin typeface="Trebuchet MS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dt" idx="9"/>
          </p:nvPr>
        </p:nvSpPr>
        <p:spPr>
          <a:xfrm>
            <a:off x="7551000" y="593604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</a:t>
            </a:r>
            <a:r>
              <a:rPr b="0" lang="en-US" sz="4400" spc="-1" strike="noStrike">
                <a:latin typeface="Arial"/>
              </a:rPr>
              <a:t>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14" descr="HD-ShadowLong.png"/>
          <p:cNvPicPr/>
          <p:nvPr/>
        </p:nvPicPr>
        <p:blipFill>
          <a:blip r:embed="rId2"/>
          <a:stretch/>
        </p:blipFill>
        <p:spPr>
          <a:xfrm>
            <a:off x="0" y="1970280"/>
            <a:ext cx="10437120" cy="32040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15" descr="HD-ShadowShort.png"/>
          <p:cNvPicPr/>
          <p:nvPr/>
        </p:nvPicPr>
        <p:blipFill>
          <a:blip r:embed="rId3"/>
          <a:stretch/>
        </p:blipFill>
        <p:spPr>
          <a:xfrm>
            <a:off x="10585800" y="1971360"/>
            <a:ext cx="1602360" cy="143640"/>
          </a:xfrm>
          <a:prstGeom prst="rect">
            <a:avLst/>
          </a:prstGeom>
          <a:ln w="0">
            <a:noFill/>
          </a:ln>
        </p:spPr>
      </p:pic>
      <p:sp>
        <p:nvSpPr>
          <p:cNvPr id="138" name="Rectangle 16"/>
          <p:cNvSpPr/>
          <p:nvPr/>
        </p:nvSpPr>
        <p:spPr>
          <a:xfrm>
            <a:off x="0" y="609480"/>
            <a:ext cx="10437120" cy="13676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Rectangle 17"/>
          <p:cNvSpPr/>
          <p:nvPr/>
        </p:nvSpPr>
        <p:spPr>
          <a:xfrm>
            <a:off x="10585800" y="609480"/>
            <a:ext cx="1602360" cy="136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PlaceHolder 1"/>
          <p:cNvSpPr>
            <a:spLocks noGrp="1"/>
          </p:cNvSpPr>
          <p:nvPr>
            <p:ph type="ftr" idx="10"/>
          </p:nvPr>
        </p:nvSpPr>
        <p:spPr>
          <a:xfrm>
            <a:off x="680400" y="5936040"/>
            <a:ext cx="68698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ldNum" idx="11"/>
          </p:nvPr>
        </p:nvSpPr>
        <p:spPr>
          <a:xfrm>
            <a:off x="10729440" y="753120"/>
            <a:ext cx="1153440" cy="109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ru-RU" sz="3600" spc="-1" strike="noStrike">
                <a:solidFill>
                  <a:srgbClr val="8b8b8b"/>
                </a:solidFill>
                <a:latin typeface="Trebuchet MS"/>
              </a:defRPr>
            </a:lvl1pPr>
          </a:lstStyle>
          <a:p>
            <a:pPr>
              <a:lnSpc>
                <a:spcPct val="100000"/>
              </a:lnSpc>
              <a:buNone/>
            </a:pPr>
            <a:fld id="{EB3DE979-F653-4F41-9E79-FB18564C2131}" type="slidenum">
              <a:rPr b="0" lang="ru-RU" sz="3600" spc="-1" strike="noStrike">
                <a:solidFill>
                  <a:srgbClr val="8b8b8b"/>
                </a:solidFill>
                <a:latin typeface="Trebuchet MS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dt" idx="12"/>
          </p:nvPr>
        </p:nvSpPr>
        <p:spPr>
          <a:xfrm>
            <a:off x="7551000" y="593604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</a:t>
            </a:r>
            <a:r>
              <a:rPr b="0" lang="en-US" sz="4400" spc="-1" strike="noStrike">
                <a:latin typeface="Arial"/>
              </a:rPr>
              <a:t>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11658600" y="6400800"/>
            <a:ext cx="383256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1A220CF1-F048-4C40-AD58-F0E3D480B8C6}" type="slidenum">
              <a:rPr b="0" lang="en-US" sz="2400" spc="-1" strike="noStrike">
                <a:latin typeface="Times New Roman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93920" y="2594880"/>
            <a:ext cx="8330040" cy="13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3400" spc="-1" strike="noStrike">
                <a:solidFill>
                  <a:srgbClr val="000000"/>
                </a:solidFill>
                <a:latin typeface="Times New Roman"/>
              </a:rPr>
              <a:t>Визу</a:t>
            </a:r>
            <a:r>
              <a:rPr b="0" lang="en-US" sz="3400" spc="-1" strike="noStrike">
                <a:solidFill>
                  <a:srgbClr val="000000"/>
                </a:solidFill>
                <a:latin typeface="Times New Roman"/>
              </a:rPr>
              <a:t>ализ</a:t>
            </a:r>
            <a:r>
              <a:rPr b="0" lang="en-US" sz="3400" spc="-1" strike="noStrike">
                <a:solidFill>
                  <a:srgbClr val="000000"/>
                </a:solidFill>
                <a:latin typeface="Times New Roman"/>
              </a:rPr>
              <a:t>ация </a:t>
            </a:r>
            <a:r>
              <a:rPr b="0" lang="en-US" sz="3400" spc="-1" strike="noStrike">
                <a:solidFill>
                  <a:srgbClr val="000000"/>
                </a:solidFill>
                <a:latin typeface="Times New Roman"/>
              </a:rPr>
              <a:t>реш</a:t>
            </a:r>
            <a:r>
              <a:rPr b="0" lang="en-US" sz="3400" spc="-1" strike="noStrike">
                <a:solidFill>
                  <a:srgbClr val="000000"/>
                </a:solidFill>
                <a:latin typeface="Times New Roman"/>
              </a:rPr>
              <a:t>ения </a:t>
            </a:r>
            <a:r>
              <a:rPr b="0" lang="en-US" sz="3400" spc="-1" strike="noStrike">
                <a:solidFill>
                  <a:srgbClr val="000000"/>
                </a:solidFill>
                <a:latin typeface="Times New Roman"/>
              </a:rPr>
              <a:t>зада</a:t>
            </a:r>
            <a:r>
              <a:rPr b="0" lang="en-US" sz="3400" spc="-1" strike="noStrike">
                <a:solidFill>
                  <a:srgbClr val="000000"/>
                </a:solidFill>
                <a:latin typeface="Times New Roman"/>
              </a:rPr>
              <a:t>чи </a:t>
            </a:r>
            <a:r>
              <a:rPr b="0" lang="en-US" sz="3400" spc="-1" strike="noStrike">
                <a:solidFill>
                  <a:srgbClr val="000000"/>
                </a:solidFill>
                <a:latin typeface="Times New Roman"/>
              </a:rPr>
              <a:t>Сте</a:t>
            </a:r>
            <a:r>
              <a:rPr b="0" lang="en-US" sz="3400" spc="-1" strike="noStrike">
                <a:solidFill>
                  <a:srgbClr val="000000"/>
                </a:solidFill>
                <a:latin typeface="Times New Roman"/>
              </a:rPr>
              <a:t>фана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164880" y="5483160"/>
            <a:ext cx="8143560" cy="111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Студент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: Глотов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Илья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Анатоль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евич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ИУ7-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52Б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Руково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дитель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курсов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ого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проекта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: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Костри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цкий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Алекса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ндр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Сергеев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ич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84" name="TextBox 3"/>
          <p:cNvSpPr/>
          <p:nvPr/>
        </p:nvSpPr>
        <p:spPr>
          <a:xfrm>
            <a:off x="1384200" y="251640"/>
            <a:ext cx="94230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Федеральное государственное бюджетное образовательное учреждение высшего образования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«Московский государственный технический университет имени Н.Э. Баумана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(национальный исследовательский университет)»</a:t>
            </a:r>
            <a:br>
              <a:rPr sz="1800"/>
            </a:b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(МГТУ им. Н.Э. Баумана)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5" name="Picture 2" descr=""/>
          <p:cNvPicPr/>
          <p:nvPr/>
        </p:nvPicPr>
        <p:blipFill>
          <a:blip r:embed="rId1"/>
          <a:stretch/>
        </p:blipFill>
        <p:spPr>
          <a:xfrm>
            <a:off x="493920" y="251640"/>
            <a:ext cx="849960" cy="100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ru-RU" sz="3400" spc="-1" strike="noStrike">
                <a:solidFill>
                  <a:srgbClr val="000000"/>
                </a:solidFill>
                <a:latin typeface="Times New Roman"/>
              </a:rPr>
              <a:t>Закл</a:t>
            </a:r>
            <a:r>
              <a:rPr b="0" lang="ru-RU" sz="3400" spc="-1" strike="noStrike">
                <a:solidFill>
                  <a:srgbClr val="000000"/>
                </a:solidFill>
                <a:latin typeface="Times New Roman"/>
              </a:rPr>
              <a:t>юче</a:t>
            </a:r>
            <a:r>
              <a:rPr b="0" lang="ru-RU" sz="3400" spc="-1" strike="noStrike">
                <a:solidFill>
                  <a:srgbClr val="000000"/>
                </a:solidFill>
                <a:latin typeface="Times New Roman"/>
              </a:rPr>
              <a:t>ние</a:t>
            </a:r>
            <a:r>
              <a:rPr b="0" lang="ru-RU" sz="3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680400" y="2366280"/>
            <a:ext cx="10053360" cy="409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В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 ходе выполнения курсового проекта были выполнены все задачи: </a:t>
            </a:r>
            <a:endParaRPr b="0" lang="en-US" sz="22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описан список доступных к размещению на сцене моделей, а сами модели были формализованы; </a:t>
            </a:r>
            <a:endParaRPr b="0" lang="en-US" sz="22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выбраны существующие алгоритмы компьютерной графики для визуализации сцены и объектов на ней; </a:t>
            </a:r>
            <a:endParaRPr b="0" lang="en-US" sz="22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выбран язык программирования и среда разработки; </a:t>
            </a:r>
            <a:endParaRPr b="0" lang="en-US" sz="22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реализованы выбранные алгоритмы визуализации; </a:t>
            </a:r>
            <a:endParaRPr b="0" lang="en-US" sz="22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реализовано программное обеспечения для визуализации и редактирования городского пространства.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Поставленная цель была достигнута. 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ru-RU" sz="3400" spc="-1" strike="noStrike">
                <a:solidFill>
                  <a:srgbClr val="000000"/>
                </a:solidFill>
                <a:latin typeface="Times New Roman"/>
              </a:rPr>
              <a:t>Цел</a:t>
            </a:r>
            <a:r>
              <a:rPr b="0" lang="ru-RU" sz="3400" spc="-1" strike="noStrike">
                <a:solidFill>
                  <a:srgbClr val="000000"/>
                </a:solidFill>
                <a:latin typeface="Times New Roman"/>
              </a:rPr>
              <a:t>ь и </a:t>
            </a:r>
            <a:r>
              <a:rPr b="0" lang="ru-RU" sz="3400" spc="-1" strike="noStrike">
                <a:solidFill>
                  <a:srgbClr val="000000"/>
                </a:solidFill>
                <a:latin typeface="Times New Roman"/>
              </a:rPr>
              <a:t>зада</a:t>
            </a:r>
            <a:r>
              <a:rPr b="0" lang="ru-RU" sz="3400" spc="-1" strike="noStrike">
                <a:solidFill>
                  <a:srgbClr val="000000"/>
                </a:solidFill>
                <a:latin typeface="Times New Roman"/>
              </a:rPr>
              <a:t>чи 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80400" y="2122200"/>
            <a:ext cx="11268000" cy="419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000000"/>
                </a:solidFill>
                <a:latin typeface="Times New Roman"/>
              </a:rPr>
              <a:t>Целью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курсовой работы является разработка программного обеспечения, позволяющего 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получить реалистичное изображение полого кусочка льда с жидкостью внутри.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000000"/>
                </a:solidFill>
                <a:latin typeface="Times New Roman"/>
              </a:rPr>
              <a:t>Задачи:</a:t>
            </a: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провести анализ алгоритмов построения реалистичных изображений;</a:t>
            </a: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разработать метод построения реалистичного изображения полого кусочка льда с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жидкостью внутри;</a:t>
            </a: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реализовать метод построения реалистичного изображения полого кусочка льда с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жидкостью внутри;</a:t>
            </a: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исследовать зависимость времени выполнения однопоточной и многопоточной 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реализаций метода построения реалистичного изображения полого кусочка льда с 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жидкостью внутри от размера изображения.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ru-RU" sz="3400" spc="-1" strike="noStrike">
                <a:solidFill>
                  <a:srgbClr val="000000"/>
                </a:solidFill>
                <a:latin typeface="Times New Roman"/>
              </a:rPr>
              <a:t>Опи</a:t>
            </a:r>
            <a:r>
              <a:rPr b="0" lang="ru-RU" sz="3400" spc="-1" strike="noStrike">
                <a:solidFill>
                  <a:srgbClr val="000000"/>
                </a:solidFill>
                <a:latin typeface="Times New Roman"/>
              </a:rPr>
              <a:t>сани</a:t>
            </a:r>
            <a:r>
              <a:rPr b="0" lang="ru-RU" sz="3400" spc="-1" strike="noStrike">
                <a:solidFill>
                  <a:srgbClr val="000000"/>
                </a:solidFill>
                <a:latin typeface="Times New Roman"/>
              </a:rPr>
              <a:t>е и </a:t>
            </a:r>
            <a:r>
              <a:rPr b="0" lang="ru-RU" sz="3400" spc="-1" strike="noStrike">
                <a:solidFill>
                  <a:srgbClr val="000000"/>
                </a:solidFill>
                <a:latin typeface="Times New Roman"/>
              </a:rPr>
              <a:t>фор</a:t>
            </a:r>
            <a:r>
              <a:rPr b="0" lang="ru-RU" sz="3400" spc="-1" strike="noStrike">
                <a:solidFill>
                  <a:srgbClr val="000000"/>
                </a:solidFill>
                <a:latin typeface="Times New Roman"/>
              </a:rPr>
              <a:t>мал</a:t>
            </a:r>
            <a:r>
              <a:rPr b="0" lang="ru-RU" sz="3400" spc="-1" strike="noStrike">
                <a:solidFill>
                  <a:srgbClr val="000000"/>
                </a:solidFill>
                <a:latin typeface="Times New Roman"/>
              </a:rPr>
              <a:t>изац</a:t>
            </a:r>
            <a:r>
              <a:rPr b="0" lang="ru-RU" sz="3400" spc="-1" strike="noStrike">
                <a:solidFill>
                  <a:srgbClr val="000000"/>
                </a:solidFill>
                <a:latin typeface="Times New Roman"/>
              </a:rPr>
              <a:t>ия </a:t>
            </a:r>
            <a:r>
              <a:rPr b="0" lang="ru-RU" sz="3400" spc="-1" strike="noStrike">
                <a:solidFill>
                  <a:srgbClr val="000000"/>
                </a:solidFill>
                <a:latin typeface="Times New Roman"/>
              </a:rPr>
              <a:t>объе</a:t>
            </a:r>
            <a:r>
              <a:rPr b="0" lang="ru-RU" sz="3400" spc="-1" strike="noStrike">
                <a:solidFill>
                  <a:srgbClr val="000000"/>
                </a:solidFill>
                <a:latin typeface="Times New Roman"/>
              </a:rPr>
              <a:t>ктов </a:t>
            </a:r>
            <a:r>
              <a:rPr b="0" lang="ru-RU" sz="3400" spc="-1" strike="noStrike">
                <a:solidFill>
                  <a:srgbClr val="000000"/>
                </a:solidFill>
                <a:latin typeface="Times New Roman"/>
              </a:rPr>
              <a:t>сцен</a:t>
            </a:r>
            <a:r>
              <a:rPr b="0" lang="ru-RU" sz="3400" spc="-1" strike="noStrike">
                <a:solidFill>
                  <a:srgbClr val="000000"/>
                </a:solidFill>
                <a:latin typeface="Times New Roman"/>
              </a:rPr>
              <a:t>ы 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80400" y="2117520"/>
            <a:ext cx="7548840" cy="307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000000"/>
                </a:solidFill>
                <a:latin typeface="Times New Roman"/>
              </a:rPr>
              <a:t>Объекты сцены:</a:t>
            </a: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Геометрический объект (представляется в виде полигональной сетки).</a:t>
            </a: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Источник света (задаётся расположением в пространстве, цветом излучения и интенсивностью излучения).</a:t>
            </a: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Камера (задаётся расположением в пространстве и направлением взгляда).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8001000" y="2704680"/>
            <a:ext cx="3696120" cy="369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ru-RU" sz="3400" spc="-1" strike="noStrike">
                <a:solidFill>
                  <a:srgbClr val="000000"/>
                </a:solidFill>
                <a:latin typeface="Times New Roman"/>
              </a:rPr>
              <a:t>Алг</a:t>
            </a:r>
            <a:r>
              <a:rPr b="0" lang="ru-RU" sz="3400" spc="-1" strike="noStrike">
                <a:solidFill>
                  <a:srgbClr val="000000"/>
                </a:solidFill>
                <a:latin typeface="Times New Roman"/>
              </a:rPr>
              <a:t>орит</a:t>
            </a:r>
            <a:r>
              <a:rPr b="0" lang="ru-RU" sz="3400" spc="-1" strike="noStrike">
                <a:solidFill>
                  <a:srgbClr val="000000"/>
                </a:solidFill>
                <a:latin typeface="Times New Roman"/>
              </a:rPr>
              <a:t>мы </a:t>
            </a:r>
            <a:r>
              <a:rPr b="0" lang="ru-RU" sz="3400" spc="-1" strike="noStrike">
                <a:solidFill>
                  <a:srgbClr val="000000"/>
                </a:solidFill>
                <a:latin typeface="Times New Roman"/>
              </a:rPr>
              <a:t>трёх</a:t>
            </a:r>
            <a:r>
              <a:rPr b="0" lang="ru-RU" sz="3400" spc="-1" strike="noStrike">
                <a:solidFill>
                  <a:srgbClr val="000000"/>
                </a:solidFill>
                <a:latin typeface="Times New Roman"/>
              </a:rPr>
              <a:t>мер</a:t>
            </a:r>
            <a:r>
              <a:rPr b="0" lang="ru-RU" sz="3400" spc="-1" strike="noStrike">
                <a:solidFill>
                  <a:srgbClr val="000000"/>
                </a:solidFill>
                <a:latin typeface="Times New Roman"/>
              </a:rPr>
              <a:t>ной </a:t>
            </a:r>
            <a:r>
              <a:rPr b="0" lang="ru-RU" sz="3400" spc="-1" strike="noStrike">
                <a:solidFill>
                  <a:srgbClr val="000000"/>
                </a:solidFill>
                <a:latin typeface="Times New Roman"/>
              </a:rPr>
              <a:t>граф</a:t>
            </a:r>
            <a:r>
              <a:rPr b="0" lang="ru-RU" sz="3400" spc="-1" strike="noStrike">
                <a:solidFill>
                  <a:srgbClr val="000000"/>
                </a:solidFill>
                <a:latin typeface="Times New Roman"/>
              </a:rPr>
              <a:t>ики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80400" y="2117520"/>
            <a:ext cx="7548840" cy="307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В качестве  алгоритма удаления невидимых рёбер и поверхностей был выбран алгоритм обратной трассировки лучей с глобальной моделью освещения из-за высокой реалистичности синтезируемого изображения и возможности визуализации зеркальных и прозрачных поверхностей.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7544520" y="3810600"/>
            <a:ext cx="3885480" cy="259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ru-RU" sz="3000" spc="-1" strike="noStrike">
                <a:solidFill>
                  <a:srgbClr val="000000"/>
                </a:solidFill>
                <a:latin typeface="Times New Roman"/>
              </a:rPr>
              <a:t>Треб</a:t>
            </a:r>
            <a:r>
              <a:rPr b="0" lang="ru-RU" sz="3000" spc="-1" strike="noStrike">
                <a:solidFill>
                  <a:srgbClr val="000000"/>
                </a:solidFill>
                <a:latin typeface="Times New Roman"/>
              </a:rPr>
              <a:t>ован</a:t>
            </a:r>
            <a:r>
              <a:rPr b="0" lang="ru-RU" sz="3000" spc="-1" strike="noStrike">
                <a:solidFill>
                  <a:srgbClr val="000000"/>
                </a:solidFill>
                <a:latin typeface="Times New Roman"/>
              </a:rPr>
              <a:t>ия к </a:t>
            </a:r>
            <a:r>
              <a:rPr b="0" lang="ru-RU" sz="3000" spc="-1" strike="noStrike">
                <a:solidFill>
                  <a:srgbClr val="000000"/>
                </a:solidFill>
                <a:latin typeface="Times New Roman"/>
              </a:rPr>
              <a:t>ПО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1600200" y="2971800"/>
            <a:ext cx="9372600" cy="190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ru-RU" sz="3000" spc="-1" strike="noStrike">
                <a:solidFill>
                  <a:srgbClr val="000000"/>
                </a:solidFill>
                <a:latin typeface="Times New Roman"/>
              </a:rPr>
              <a:t>При</a:t>
            </a:r>
            <a:r>
              <a:rPr b="0" lang="ru-RU" sz="3000" spc="-1" strike="noStrike">
                <a:solidFill>
                  <a:srgbClr val="000000"/>
                </a:solidFill>
                <a:latin typeface="Times New Roman"/>
              </a:rPr>
              <a:t>меры </a:t>
            </a:r>
            <a:r>
              <a:rPr b="0" lang="ru-RU" sz="3000" spc="-1" strike="noStrike">
                <a:solidFill>
                  <a:srgbClr val="000000"/>
                </a:solidFill>
                <a:latin typeface="Times New Roman"/>
              </a:rPr>
              <a:t>рабо</a:t>
            </a:r>
            <a:r>
              <a:rPr b="0" lang="ru-RU" sz="3000" spc="-1" strike="noStrike">
                <a:solidFill>
                  <a:srgbClr val="000000"/>
                </a:solidFill>
                <a:latin typeface="Times New Roman"/>
              </a:rPr>
              <a:t>ты </a:t>
            </a:r>
            <a:r>
              <a:rPr b="0" lang="ru-RU" sz="3000" spc="-1" strike="noStrike">
                <a:solidFill>
                  <a:srgbClr val="000000"/>
                </a:solidFill>
                <a:latin typeface="Times New Roman"/>
              </a:rPr>
              <a:t>прог</a:t>
            </a:r>
            <a:r>
              <a:rPr b="0" lang="ru-RU" sz="3000" spc="-1" strike="noStrike">
                <a:solidFill>
                  <a:srgbClr val="000000"/>
                </a:solidFill>
                <a:latin typeface="Times New Roman"/>
              </a:rPr>
              <a:t>рамм</a:t>
            </a:r>
            <a:r>
              <a:rPr b="0" lang="ru-RU" sz="3000" spc="-1" strike="noStrike">
                <a:solidFill>
                  <a:srgbClr val="000000"/>
                </a:solidFill>
                <a:latin typeface="Times New Roman"/>
              </a:rPr>
              <a:t>ного </a:t>
            </a:r>
            <a:r>
              <a:rPr b="0" lang="ru-RU" sz="3000" spc="-1" strike="noStrike">
                <a:solidFill>
                  <a:srgbClr val="000000"/>
                </a:solidFill>
                <a:latin typeface="Times New Roman"/>
              </a:rPr>
              <a:t>обес</a:t>
            </a:r>
            <a:r>
              <a:rPr b="0" lang="ru-RU" sz="3000" spc="-1" strike="noStrike">
                <a:solidFill>
                  <a:srgbClr val="000000"/>
                </a:solidFill>
                <a:latin typeface="Times New Roman"/>
              </a:rPr>
              <a:t>пече</a:t>
            </a:r>
            <a:r>
              <a:rPr b="0" lang="ru-RU" sz="3000" spc="-1" strike="noStrike">
                <a:solidFill>
                  <a:srgbClr val="000000"/>
                </a:solidFill>
                <a:latin typeface="Times New Roman"/>
              </a:rPr>
              <a:t>ния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1371600" y="2057400"/>
            <a:ext cx="4467240" cy="4467240"/>
          </a:xfrm>
          <a:prstGeom prst="rect">
            <a:avLst/>
          </a:prstGeom>
          <a:ln w="0">
            <a:noFill/>
          </a:ln>
        </p:spPr>
      </p:pic>
      <p:pic>
        <p:nvPicPr>
          <p:cNvPr id="198" name="" descr=""/>
          <p:cNvPicPr/>
          <p:nvPr/>
        </p:nvPicPr>
        <p:blipFill>
          <a:blip r:embed="rId2"/>
          <a:stretch/>
        </p:blipFill>
        <p:spPr>
          <a:xfrm>
            <a:off x="6505560" y="2057400"/>
            <a:ext cx="4467240" cy="446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ru-RU" sz="3000" spc="-1" strike="noStrike">
                <a:solidFill>
                  <a:srgbClr val="000000"/>
                </a:solidFill>
                <a:latin typeface="Times New Roman"/>
              </a:rPr>
              <a:t>При</a:t>
            </a:r>
            <a:r>
              <a:rPr b="0" lang="ru-RU" sz="3000" spc="-1" strike="noStrike">
                <a:solidFill>
                  <a:srgbClr val="000000"/>
                </a:solidFill>
                <a:latin typeface="Times New Roman"/>
              </a:rPr>
              <a:t>меры </a:t>
            </a:r>
            <a:r>
              <a:rPr b="0" lang="ru-RU" sz="3000" spc="-1" strike="noStrike">
                <a:solidFill>
                  <a:srgbClr val="000000"/>
                </a:solidFill>
                <a:latin typeface="Times New Roman"/>
              </a:rPr>
              <a:t>рабо</a:t>
            </a:r>
            <a:r>
              <a:rPr b="0" lang="ru-RU" sz="3000" spc="-1" strike="noStrike">
                <a:solidFill>
                  <a:srgbClr val="000000"/>
                </a:solidFill>
                <a:latin typeface="Times New Roman"/>
              </a:rPr>
              <a:t>ты </a:t>
            </a:r>
            <a:r>
              <a:rPr b="0" lang="ru-RU" sz="3000" spc="-1" strike="noStrike">
                <a:solidFill>
                  <a:srgbClr val="000000"/>
                </a:solidFill>
                <a:latin typeface="Times New Roman"/>
              </a:rPr>
              <a:t>прог</a:t>
            </a:r>
            <a:r>
              <a:rPr b="0" lang="ru-RU" sz="3000" spc="-1" strike="noStrike">
                <a:solidFill>
                  <a:srgbClr val="000000"/>
                </a:solidFill>
                <a:latin typeface="Times New Roman"/>
              </a:rPr>
              <a:t>рамм</a:t>
            </a:r>
            <a:r>
              <a:rPr b="0" lang="ru-RU" sz="3000" spc="-1" strike="noStrike">
                <a:solidFill>
                  <a:srgbClr val="000000"/>
                </a:solidFill>
                <a:latin typeface="Times New Roman"/>
              </a:rPr>
              <a:t>ного </a:t>
            </a:r>
            <a:r>
              <a:rPr b="0" lang="ru-RU" sz="3000" spc="-1" strike="noStrike">
                <a:solidFill>
                  <a:srgbClr val="000000"/>
                </a:solidFill>
                <a:latin typeface="Times New Roman"/>
              </a:rPr>
              <a:t>обес</a:t>
            </a:r>
            <a:r>
              <a:rPr b="0" lang="ru-RU" sz="3000" spc="-1" strike="noStrike">
                <a:solidFill>
                  <a:srgbClr val="000000"/>
                </a:solidFill>
                <a:latin typeface="Times New Roman"/>
              </a:rPr>
              <a:t>пече</a:t>
            </a:r>
            <a:r>
              <a:rPr b="0" lang="ru-RU" sz="3000" spc="-1" strike="noStrike">
                <a:solidFill>
                  <a:srgbClr val="000000"/>
                </a:solidFill>
                <a:latin typeface="Times New Roman"/>
              </a:rPr>
              <a:t>ния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1371600" y="2057400"/>
            <a:ext cx="4467240" cy="4467240"/>
          </a:xfrm>
          <a:prstGeom prst="rect">
            <a:avLst/>
          </a:prstGeom>
          <a:ln w="0">
            <a:noFill/>
          </a:ln>
        </p:spPr>
      </p:pic>
      <p:pic>
        <p:nvPicPr>
          <p:cNvPr id="201" name="" descr=""/>
          <p:cNvPicPr/>
          <p:nvPr/>
        </p:nvPicPr>
        <p:blipFill>
          <a:blip r:embed="rId2"/>
          <a:stretch/>
        </p:blipFill>
        <p:spPr>
          <a:xfrm>
            <a:off x="6505560" y="2057400"/>
            <a:ext cx="4467240" cy="446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ru-RU" sz="3400" spc="-1" strike="noStrike">
                <a:solidFill>
                  <a:srgbClr val="000000"/>
                </a:solidFill>
                <a:latin typeface="Times New Roman"/>
              </a:rPr>
              <a:t>Про</a:t>
            </a:r>
            <a:r>
              <a:rPr b="0" lang="ru-RU" sz="3400" spc="-1" strike="noStrike">
                <a:solidFill>
                  <a:srgbClr val="000000"/>
                </a:solidFill>
                <a:latin typeface="Times New Roman"/>
              </a:rPr>
              <a:t>веде</a:t>
            </a:r>
            <a:r>
              <a:rPr b="0" lang="ru-RU" sz="3400" spc="-1" strike="noStrike">
                <a:solidFill>
                  <a:srgbClr val="000000"/>
                </a:solidFill>
                <a:latin typeface="Times New Roman"/>
              </a:rPr>
              <a:t>ние </a:t>
            </a:r>
            <a:r>
              <a:rPr b="0" lang="ru-RU" sz="3400" spc="-1" strike="noStrike">
                <a:solidFill>
                  <a:srgbClr val="000000"/>
                </a:solidFill>
                <a:latin typeface="Times New Roman"/>
              </a:rPr>
              <a:t>иссл</a:t>
            </a:r>
            <a:r>
              <a:rPr b="0" lang="ru-RU" sz="3400" spc="-1" strike="noStrike">
                <a:solidFill>
                  <a:srgbClr val="000000"/>
                </a:solidFill>
                <a:latin typeface="Times New Roman"/>
              </a:rPr>
              <a:t>едов</a:t>
            </a:r>
            <a:r>
              <a:rPr b="0" lang="ru-RU" sz="3400" spc="-1" strike="noStrike">
                <a:solidFill>
                  <a:srgbClr val="000000"/>
                </a:solidFill>
                <a:latin typeface="Times New Roman"/>
              </a:rPr>
              <a:t>ания </a:t>
            </a:r>
            <a:endParaRPr b="0" lang="en-US" sz="3400" spc="-1" strike="noStrike">
              <a:latin typeface="Arial"/>
            </a:endParaRPr>
          </a:p>
        </p:txBody>
      </p:sp>
      <p:graphicFrame>
        <p:nvGraphicFramePr>
          <p:cNvPr id="203" name="Таблица 9"/>
          <p:cNvGraphicFramePr/>
          <p:nvPr/>
        </p:nvGraphicFramePr>
        <p:xfrm>
          <a:off x="1720800" y="3025440"/>
          <a:ext cx="8540280" cy="4487400"/>
        </p:xfrm>
        <a:graphic>
          <a:graphicData uri="http://schemas.openxmlformats.org/drawingml/2006/table">
            <a:tbl>
              <a:tblPr/>
              <a:tblGrid>
                <a:gridCol w="924120"/>
                <a:gridCol w="2244600"/>
                <a:gridCol w="1160280"/>
                <a:gridCol w="1108080"/>
                <a:gridCol w="1025280"/>
                <a:gridCol w="1004400"/>
                <a:gridCol w="1073880"/>
              </a:tblGrid>
              <a:tr h="216000">
                <a:tc rowSpan="2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Размеры изображения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 rowSpan="2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Время выполнения</a:t>
                      </a:r>
                      <a:br>
                        <a:rPr sz="1600"/>
                      </a:b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без использования распараллеливания, мкс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 gridSpan="5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Время выполнения</a:t>
                      </a:r>
                      <a:br>
                        <a:rPr sz="1600"/>
                      </a:b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с использованием распараллеливания, мкс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600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16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21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128x128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273,311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556,595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339,305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278,957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279,667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292,878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21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256x256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2,023,442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3,103,714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1,829,316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1,395,264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1,397,786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1,384,682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21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352x352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3,739,252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5,731,390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3,464,986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2,533,300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2,478,940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2,608,794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21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448x448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6,302,434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9,693,502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5,783,250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4,178,672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4,100,138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4,188,324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21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512x512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9,245,352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13,801,280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8,086,786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5,764,098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5,463,540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6,166,600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21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640x640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14,072,760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20,832,840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12,204,240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8,941,954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8,551,252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9,542,858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204" name="PlaceHolder 6"/>
          <p:cNvSpPr txBox="1"/>
          <p:nvPr/>
        </p:nvSpPr>
        <p:spPr>
          <a:xfrm>
            <a:off x="685800" y="2117520"/>
            <a:ext cx="10972800" cy="108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Цель: определение зависимости времени генерации изображения от размера изображения при различном количестве потоков.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ru-RU" sz="3400" spc="-1" strike="noStrike">
                <a:solidFill>
                  <a:srgbClr val="000000"/>
                </a:solidFill>
                <a:latin typeface="Times New Roman"/>
              </a:rPr>
              <a:t>Про</a:t>
            </a:r>
            <a:r>
              <a:rPr b="0" lang="ru-RU" sz="3400" spc="-1" strike="noStrike">
                <a:solidFill>
                  <a:srgbClr val="000000"/>
                </a:solidFill>
                <a:latin typeface="Times New Roman"/>
              </a:rPr>
              <a:t>веде</a:t>
            </a:r>
            <a:r>
              <a:rPr b="0" lang="ru-RU" sz="3400" spc="-1" strike="noStrike">
                <a:solidFill>
                  <a:srgbClr val="000000"/>
                </a:solidFill>
                <a:latin typeface="Times New Roman"/>
              </a:rPr>
              <a:t>ние </a:t>
            </a:r>
            <a:r>
              <a:rPr b="0" lang="ru-RU" sz="3400" spc="-1" strike="noStrike">
                <a:solidFill>
                  <a:srgbClr val="000000"/>
                </a:solidFill>
                <a:latin typeface="Times New Roman"/>
              </a:rPr>
              <a:t>иссл</a:t>
            </a:r>
            <a:r>
              <a:rPr b="0" lang="ru-RU" sz="3400" spc="-1" strike="noStrike">
                <a:solidFill>
                  <a:srgbClr val="000000"/>
                </a:solidFill>
                <a:latin typeface="Times New Roman"/>
              </a:rPr>
              <a:t>едов</a:t>
            </a:r>
            <a:r>
              <a:rPr b="0" lang="ru-RU" sz="3400" spc="-1" strike="noStrike">
                <a:solidFill>
                  <a:srgbClr val="000000"/>
                </a:solidFill>
                <a:latin typeface="Times New Roman"/>
              </a:rPr>
              <a:t>ания 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206" name="TextBox 4"/>
          <p:cNvSpPr/>
          <p:nvPr/>
        </p:nvSpPr>
        <p:spPr>
          <a:xfrm>
            <a:off x="477000" y="2208240"/>
            <a:ext cx="9958320" cy="37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6577920" y="3608280"/>
            <a:ext cx="0" cy="0"/>
          </a:xfrm>
          <a:prstGeom prst="rect">
            <a:avLst/>
          </a:prstGeom>
          <a:ln w="0">
            <a:noFill/>
          </a:ln>
        </p:spPr>
      </p:pic>
      <p:pic>
        <p:nvPicPr>
          <p:cNvPr id="208" name="" descr=""/>
          <p:cNvPicPr/>
          <p:nvPr/>
        </p:nvPicPr>
        <p:blipFill>
          <a:blip r:embed="rId2"/>
          <a:stretch/>
        </p:blipFill>
        <p:spPr>
          <a:xfrm>
            <a:off x="685800" y="2286000"/>
            <a:ext cx="6234480" cy="3759480"/>
          </a:xfrm>
          <a:prstGeom prst="rect">
            <a:avLst/>
          </a:prstGeom>
          <a:ln w="0">
            <a:noFill/>
          </a:ln>
        </p:spPr>
      </p:pic>
      <p:sp>
        <p:nvSpPr>
          <p:cNvPr id="209" name=""/>
          <p:cNvSpPr txBox="1"/>
          <p:nvPr/>
        </p:nvSpPr>
        <p:spPr>
          <a:xfrm>
            <a:off x="8001000" y="2514600"/>
            <a:ext cx="3429000" cy="338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Times New Roman"/>
              </a:rPr>
              <a:t>Лучше</a:t>
            </a:r>
            <a:r>
              <a:rPr b="0" lang="en-US" sz="1800" spc="-1" strike="noStrike">
                <a:latin typeface="Times New Roman"/>
              </a:rPr>
              <a:t>е </a:t>
            </a:r>
            <a:r>
              <a:rPr b="0" lang="en-US" sz="1800" spc="-1" strike="noStrike">
                <a:latin typeface="Times New Roman"/>
              </a:rPr>
              <a:t>время </a:t>
            </a:r>
            <a:r>
              <a:rPr b="0" lang="en-US" sz="1800" spc="-1" strike="noStrike">
                <a:latin typeface="Times New Roman"/>
              </a:rPr>
              <a:t>распар</a:t>
            </a:r>
            <a:r>
              <a:rPr b="0" lang="en-US" sz="1800" spc="-1" strike="noStrike">
                <a:latin typeface="Times New Roman"/>
              </a:rPr>
              <a:t>аллеле</a:t>
            </a:r>
            <a:r>
              <a:rPr b="0" lang="en-US" sz="1800" spc="-1" strike="noStrike">
                <a:latin typeface="Times New Roman"/>
              </a:rPr>
              <a:t>нный </a:t>
            </a:r>
            <a:r>
              <a:rPr b="0" lang="en-US" sz="1800" spc="-1" strike="noStrike">
                <a:latin typeface="Times New Roman"/>
              </a:rPr>
              <a:t>алгори</a:t>
            </a:r>
            <a:r>
              <a:rPr b="0" lang="en-US" sz="1800" spc="-1" strike="noStrike">
                <a:latin typeface="Times New Roman"/>
              </a:rPr>
              <a:t>тм </a:t>
            </a:r>
            <a:r>
              <a:rPr b="0" lang="en-US" sz="1800" spc="-1" strike="noStrike">
                <a:latin typeface="Times New Roman"/>
              </a:rPr>
              <a:t>показа</a:t>
            </a:r>
            <a:r>
              <a:rPr b="0" lang="en-US" sz="1800" spc="-1" strike="noStrike">
                <a:latin typeface="Times New Roman"/>
              </a:rPr>
              <a:t>л при </a:t>
            </a:r>
            <a:r>
              <a:rPr b="0" lang="en-US" sz="1800" spc="-1" strike="noStrike">
                <a:latin typeface="Times New Roman"/>
              </a:rPr>
              <a:t>8 </a:t>
            </a:r>
            <a:r>
              <a:rPr b="0" lang="en-US" sz="1800" spc="-1" strike="noStrike">
                <a:latin typeface="Times New Roman"/>
              </a:rPr>
              <a:t>потока</a:t>
            </a:r>
            <a:r>
              <a:rPr b="0" lang="en-US" sz="1800" spc="-1" strike="noStrike">
                <a:latin typeface="Times New Roman"/>
              </a:rPr>
              <a:t>х, что </a:t>
            </a:r>
            <a:r>
              <a:rPr b="0" lang="en-US" sz="1800" spc="-1" strike="noStrike">
                <a:latin typeface="Times New Roman"/>
              </a:rPr>
              <a:t>соотве</a:t>
            </a:r>
            <a:r>
              <a:rPr b="0" lang="en-US" sz="1800" spc="-1" strike="noStrike">
                <a:latin typeface="Times New Roman"/>
              </a:rPr>
              <a:t>тствуе</a:t>
            </a:r>
            <a:r>
              <a:rPr b="0" lang="en-US" sz="1800" spc="-1" strike="noStrike">
                <a:latin typeface="Times New Roman"/>
              </a:rPr>
              <a:t>т </a:t>
            </a:r>
            <a:r>
              <a:rPr b="0" lang="en-US" sz="1800" spc="-1" strike="noStrike">
                <a:latin typeface="Times New Roman"/>
              </a:rPr>
              <a:t>количе</a:t>
            </a:r>
            <a:r>
              <a:rPr b="0" lang="en-US" sz="1800" spc="-1" strike="noStrike">
                <a:latin typeface="Times New Roman"/>
              </a:rPr>
              <a:t>ству </a:t>
            </a:r>
            <a:r>
              <a:rPr b="0" lang="en-US" sz="1800" spc="-1" strike="noStrike">
                <a:latin typeface="Times New Roman"/>
              </a:rPr>
              <a:t>логиче</a:t>
            </a:r>
            <a:r>
              <a:rPr b="0" lang="en-US" sz="1800" spc="-1" strike="noStrike">
                <a:latin typeface="Times New Roman"/>
              </a:rPr>
              <a:t>ских </a:t>
            </a:r>
            <a:r>
              <a:rPr b="0" lang="en-US" sz="1800" spc="-1" strike="noStrike">
                <a:latin typeface="Times New Roman"/>
              </a:rPr>
              <a:t>проце</a:t>
            </a:r>
            <a:r>
              <a:rPr b="0" lang="en-US" sz="1800" spc="-1" strike="noStrike">
                <a:latin typeface="Times New Roman"/>
              </a:rPr>
              <a:t>ссоров </a:t>
            </a:r>
            <a:r>
              <a:rPr b="0" lang="en-US" sz="1800" spc="-1" strike="noStrike">
                <a:latin typeface="Times New Roman"/>
              </a:rPr>
              <a:t>компь</a:t>
            </a:r>
            <a:r>
              <a:rPr b="0" lang="en-US" sz="1800" spc="-1" strike="noStrike">
                <a:latin typeface="Times New Roman"/>
              </a:rPr>
              <a:t>ютера, </a:t>
            </a:r>
            <a:r>
              <a:rPr b="0" lang="en-US" sz="1800" spc="-1" strike="noStrike">
                <a:latin typeface="Times New Roman"/>
              </a:rPr>
              <a:t>на </a:t>
            </a:r>
            <a:r>
              <a:rPr b="0" lang="en-US" sz="1800" spc="-1" strike="noStrike">
                <a:latin typeface="Times New Roman"/>
              </a:rPr>
              <a:t>которо</a:t>
            </a:r>
            <a:r>
              <a:rPr b="0" lang="en-US" sz="1800" spc="-1" strike="noStrike">
                <a:latin typeface="Times New Roman"/>
              </a:rPr>
              <a:t>м </a:t>
            </a:r>
            <a:r>
              <a:rPr b="0" lang="en-US" sz="1800" spc="-1" strike="noStrike">
                <a:latin typeface="Times New Roman"/>
              </a:rPr>
              <a:t>провод</a:t>
            </a:r>
            <a:r>
              <a:rPr b="0" lang="en-US" sz="1800" spc="-1" strike="noStrike">
                <a:latin typeface="Times New Roman"/>
              </a:rPr>
              <a:t>илось </a:t>
            </a:r>
            <a:r>
              <a:rPr b="0" lang="en-US" sz="1800" spc="-1" strike="noStrike">
                <a:latin typeface="Times New Roman"/>
              </a:rPr>
              <a:t>измере</a:t>
            </a:r>
            <a:r>
              <a:rPr b="0" lang="en-US" sz="1800" spc="-1" strike="noStrike">
                <a:latin typeface="Times New Roman"/>
              </a:rPr>
              <a:t>ние</a:t>
            </a:r>
            <a:endParaRPr b="0" lang="en-US" sz="180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Times New Roman"/>
              </a:rPr>
              <a:t>Не </a:t>
            </a:r>
            <a:r>
              <a:rPr b="0" lang="en-US" sz="1800" spc="-1" strike="noStrike">
                <a:latin typeface="Times New Roman"/>
              </a:rPr>
              <a:t>распар</a:t>
            </a:r>
            <a:r>
              <a:rPr b="0" lang="en-US" sz="1800" spc="-1" strike="noStrike">
                <a:latin typeface="Times New Roman"/>
              </a:rPr>
              <a:t>аллеле</a:t>
            </a:r>
            <a:r>
              <a:rPr b="0" lang="en-US" sz="1800" spc="-1" strike="noStrike">
                <a:latin typeface="Times New Roman"/>
              </a:rPr>
              <a:t>нная </a:t>
            </a:r>
            <a:r>
              <a:rPr b="0" lang="en-US" sz="1800" spc="-1" strike="noStrike">
                <a:latin typeface="Times New Roman"/>
              </a:rPr>
              <a:t>реализ</a:t>
            </a:r>
            <a:r>
              <a:rPr b="0" lang="en-US" sz="1800" spc="-1" strike="noStrike">
                <a:latin typeface="Times New Roman"/>
              </a:rPr>
              <a:t>ация </a:t>
            </a:r>
            <a:r>
              <a:rPr b="0" lang="en-US" sz="1800" spc="-1" strike="noStrike">
                <a:latin typeface="Times New Roman"/>
              </a:rPr>
              <a:t>работа</a:t>
            </a:r>
            <a:r>
              <a:rPr b="0" lang="en-US" sz="1800" spc="-1" strike="noStrike">
                <a:latin typeface="Times New Roman"/>
              </a:rPr>
              <a:t>ет </a:t>
            </a:r>
            <a:r>
              <a:rPr b="0" lang="en-US" sz="1800" spc="-1" strike="noStrike">
                <a:latin typeface="Times New Roman"/>
              </a:rPr>
              <a:t>быстр</a:t>
            </a:r>
            <a:r>
              <a:rPr b="0" lang="en-US" sz="1800" spc="-1" strike="noStrike">
                <a:latin typeface="Times New Roman"/>
              </a:rPr>
              <a:t>ее </a:t>
            </a:r>
            <a:r>
              <a:rPr b="0" lang="en-US" sz="1800" spc="-1" strike="noStrike">
                <a:latin typeface="Times New Roman"/>
              </a:rPr>
              <a:t>одноп</a:t>
            </a:r>
            <a:r>
              <a:rPr b="0" lang="en-US" sz="1800" spc="-1" strike="noStrike">
                <a:latin typeface="Times New Roman"/>
              </a:rPr>
              <a:t>оточно</a:t>
            </a:r>
            <a:r>
              <a:rPr b="0" lang="en-US" sz="1800" spc="-1" strike="noStrike">
                <a:latin typeface="Times New Roman"/>
              </a:rPr>
              <a:t>й, </a:t>
            </a:r>
            <a:r>
              <a:rPr b="0" lang="en-US" sz="1800" spc="-1" strike="noStrike">
                <a:latin typeface="Times New Roman"/>
              </a:rPr>
              <a:t>поскол</a:t>
            </a:r>
            <a:r>
              <a:rPr b="0" lang="en-US" sz="1800" spc="-1" strike="noStrike">
                <a:latin typeface="Times New Roman"/>
              </a:rPr>
              <a:t>ьку в </a:t>
            </a:r>
            <a:r>
              <a:rPr b="0" lang="en-US" sz="1800" spc="-1" strike="noStrike">
                <a:latin typeface="Times New Roman"/>
              </a:rPr>
              <a:t>одноп</a:t>
            </a:r>
            <a:r>
              <a:rPr b="0" lang="en-US" sz="1800" spc="-1" strike="noStrike">
                <a:latin typeface="Times New Roman"/>
              </a:rPr>
              <a:t>оточно</a:t>
            </a:r>
            <a:r>
              <a:rPr b="0" lang="en-US" sz="1800" spc="-1" strike="noStrike">
                <a:latin typeface="Times New Roman"/>
              </a:rPr>
              <a:t>й </a:t>
            </a:r>
            <a:r>
              <a:rPr b="0" lang="en-US" sz="1800" spc="-1" strike="noStrike">
                <a:latin typeface="Times New Roman"/>
              </a:rPr>
              <a:t>тратит</a:t>
            </a:r>
            <a:r>
              <a:rPr b="0" lang="en-US" sz="1800" spc="-1" strike="noStrike">
                <a:latin typeface="Times New Roman"/>
              </a:rPr>
              <a:t>ся </a:t>
            </a:r>
            <a:r>
              <a:rPr b="0" lang="en-US" sz="1800" spc="-1" strike="noStrike">
                <a:latin typeface="Times New Roman"/>
              </a:rPr>
              <a:t>допол</a:t>
            </a:r>
            <a:r>
              <a:rPr b="0" lang="en-US" sz="1800" spc="-1" strike="noStrike">
                <a:latin typeface="Times New Roman"/>
              </a:rPr>
              <a:t>нитель</a:t>
            </a:r>
            <a:r>
              <a:rPr b="0" lang="en-US" sz="1800" spc="-1" strike="noStrike">
                <a:latin typeface="Times New Roman"/>
              </a:rPr>
              <a:t>ное </a:t>
            </a:r>
            <a:r>
              <a:rPr b="0" lang="en-US" sz="1800" spc="-1" strike="noStrike">
                <a:latin typeface="Times New Roman"/>
              </a:rPr>
              <a:t>время </a:t>
            </a:r>
            <a:r>
              <a:rPr b="0" lang="en-US" sz="1800" spc="-1" strike="noStrike">
                <a:latin typeface="Times New Roman"/>
              </a:rPr>
              <a:t>на </a:t>
            </a:r>
            <a:r>
              <a:rPr b="0" lang="en-US" sz="1800" spc="-1" strike="noStrike">
                <a:latin typeface="Times New Roman"/>
              </a:rPr>
              <a:t>создан</a:t>
            </a:r>
            <a:r>
              <a:rPr b="0" lang="en-US" sz="1800" spc="-1" strike="noStrike">
                <a:latin typeface="Times New Roman"/>
              </a:rPr>
              <a:t>ие </a:t>
            </a:r>
            <a:r>
              <a:rPr b="0" lang="en-US" sz="1800" spc="-1" strike="noStrike">
                <a:latin typeface="Times New Roman"/>
              </a:rPr>
              <a:t>потока</a:t>
            </a:r>
            <a:endParaRPr b="0" lang="en-US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1174</TotalTime>
  <Application>LibreOffice/7.3.7.2$Linux_X86_64 LibreOffice_project/30$Build-2</Application>
  <AppVersion>15.0000</AppVersion>
  <Words>757</Words>
  <Paragraphs>106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2022-01-29T11:10:53Z</dcterms:created>
  <dc:creator>Kirill Kovalets</dc:creator>
  <dc:description/>
  <dc:language>en-US</dc:language>
  <cp:lastModifiedBy/>
  <dcterms:modified xsi:type="dcterms:W3CDTF">2022-12-07T21:12:46Z</dcterms:modified>
  <cp:revision>17</cp:revision>
  <dc:subject/>
  <dc:title>Методы распознавания объектов на изображениях с применением машинного зрения 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18</vt:i4>
  </property>
</Properties>
</file>