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0"/>
  </p:notesMasterIdLst>
  <p:handoutMasterIdLst>
    <p:handoutMasterId r:id="rId11"/>
  </p:handoutMasterIdLst>
  <p:sldIdLst>
    <p:sldId id="1534" r:id="rId2"/>
    <p:sldId id="1527" r:id="rId3"/>
    <p:sldId id="1528" r:id="rId4"/>
    <p:sldId id="1539" r:id="rId5"/>
    <p:sldId id="1536" r:id="rId6"/>
    <p:sldId id="1538" r:id="rId7"/>
    <p:sldId id="1535" r:id="rId8"/>
    <p:sldId id="1533" r:id="rId9"/>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72806" autoAdjust="0"/>
  </p:normalViewPr>
  <p:slideViewPr>
    <p:cSldViewPr snapToObjects="1">
      <p:cViewPr varScale="1">
        <p:scale>
          <a:sx n="86" d="100"/>
          <a:sy n="86" d="100"/>
        </p:scale>
        <p:origin x="2868" y="84"/>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1569660"/>
          </a:xfrm>
          <a:prstGeom prst="rect">
            <a:avLst/>
          </a:prstGeom>
          <a:noFill/>
        </p:spPr>
        <p:txBody>
          <a:bodyPr wrap="square" rtlCol="0">
            <a:spAutoFit/>
          </a:bodyPr>
          <a:lstStyle/>
          <a:p>
            <a:pPr algn="ctr"/>
            <a:r>
              <a:rPr lang="de-DE" sz="4800" b="1" dirty="0"/>
              <a:t>NEURO VECTOR</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t>NEURO VECTOR</a:t>
            </a:r>
            <a:r>
              <a:rPr lang="en-US" sz="1200" dirty="0"/>
              <a: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NEURO VECTOR</a:t>
            </a:r>
            <a:endParaRPr kumimoji="0" lang="de-DE" sz="4000" b="1" i="0" u="none" strike="noStrike" normalizeH="0" dirty="0">
              <a:ln>
                <a:noFill/>
              </a:ln>
              <a:solidFill>
                <a:schemeClr val="tx1"/>
              </a:solidFill>
            </a:endParaRPr>
          </a:p>
        </p:txBody>
      </p:sp>
      <p:grpSp>
        <p:nvGrpSpPr>
          <p:cNvPr id="7" name="Gruppieren 6"/>
          <p:cNvGrpSpPr/>
          <p:nvPr/>
        </p:nvGrpSpPr>
        <p:grpSpPr>
          <a:xfrm>
            <a:off x="908720" y="3622181"/>
            <a:ext cx="5017789" cy="4698414"/>
            <a:chOff x="908720" y="3760410"/>
            <a:chExt cx="5017789" cy="4698414"/>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738664"/>
            </a:xfrm>
            <a:prstGeom prst="rect">
              <a:avLst/>
            </a:prstGeom>
            <a:noFill/>
          </p:spPr>
          <p:txBody>
            <a:bodyPr wrap="square" rtlCol="0">
              <a:spAutoFit/>
            </a:bodyPr>
            <a:lstStyle/>
            <a:p>
              <a:r>
                <a:rPr lang="en-US" sz="1050" b="1" dirty="0"/>
                <a:t>Button 1</a:t>
              </a:r>
            </a:p>
            <a:p>
              <a:r>
                <a:rPr lang="en-US" sz="1050" dirty="0"/>
                <a:t>Button one does nothing, but if you are stressed, you are free to press it.</a:t>
              </a:r>
            </a:p>
          </p:txBody>
        </p:sp>
        <p:sp>
          <p:nvSpPr>
            <p:cNvPr id="8" name="Textfeld 7"/>
            <p:cNvSpPr txBox="1"/>
            <p:nvPr/>
          </p:nvSpPr>
          <p:spPr>
            <a:xfrm>
              <a:off x="3910285" y="3760410"/>
              <a:ext cx="2016224" cy="900246"/>
            </a:xfrm>
            <a:prstGeom prst="rect">
              <a:avLst/>
            </a:prstGeom>
            <a:noFill/>
          </p:spPr>
          <p:txBody>
            <a:bodyPr wrap="square" rtlCol="0">
              <a:spAutoFit/>
            </a:bodyPr>
            <a:lstStyle/>
            <a:p>
              <a:r>
                <a:rPr lang="en-US" sz="1050" b="1" dirty="0"/>
                <a:t>Button 2</a:t>
              </a:r>
            </a:p>
            <a:p>
              <a:r>
                <a:rPr lang="en-US" sz="1050" dirty="0"/>
                <a:t>With the help of the second button the player can go back to the menu and select a different mode.</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The joystick can be used to select the fitting option.</a:t>
              </a:r>
            </a:p>
          </p:txBody>
        </p:sp>
        <p:sp>
          <p:nvSpPr>
            <p:cNvPr id="12" name="Textfeld 11"/>
            <p:cNvSpPr txBox="1"/>
            <p:nvPr/>
          </p:nvSpPr>
          <p:spPr>
            <a:xfrm>
              <a:off x="2708921" y="7396995"/>
              <a:ext cx="1152127" cy="1061829"/>
            </a:xfrm>
            <a:prstGeom prst="rect">
              <a:avLst/>
            </a:prstGeom>
            <a:noFill/>
          </p:spPr>
          <p:txBody>
            <a:bodyPr wrap="square" rtlCol="0">
              <a:spAutoFit/>
            </a:bodyPr>
            <a:lstStyle/>
            <a:p>
              <a:r>
                <a:rPr lang="en-US" sz="1050" b="1" dirty="0"/>
                <a:t>Button 3</a:t>
              </a:r>
            </a:p>
            <a:p>
              <a:r>
                <a:rPr lang="en-US" sz="1050" dirty="0"/>
                <a:t>With the help of the third button the player can restart the current mode.</a:t>
              </a:r>
            </a:p>
          </p:txBody>
        </p:sp>
        <p:sp>
          <p:nvSpPr>
            <p:cNvPr id="13" name="Textfeld 12"/>
            <p:cNvSpPr txBox="1"/>
            <p:nvPr/>
          </p:nvSpPr>
          <p:spPr>
            <a:xfrm>
              <a:off x="4009359" y="7396995"/>
              <a:ext cx="1579881" cy="900246"/>
            </a:xfrm>
            <a:prstGeom prst="rect">
              <a:avLst/>
            </a:prstGeom>
            <a:noFill/>
          </p:spPr>
          <p:txBody>
            <a:bodyPr wrap="square" rtlCol="0">
              <a:spAutoFit/>
            </a:bodyPr>
            <a:lstStyle/>
            <a:p>
              <a:r>
                <a:rPr lang="en-US" sz="1050" b="1" dirty="0"/>
                <a:t>Button 4</a:t>
              </a:r>
            </a:p>
            <a:p>
              <a:r>
                <a:rPr lang="en-US" sz="1050" dirty="0"/>
                <a:t>Button 4 confirms the selected input during your menu and during the game.</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6801862"/>
          </a:xfrm>
          <a:prstGeom prst="rect">
            <a:avLst/>
          </a:prstGeom>
          <a:noFill/>
        </p:spPr>
        <p:txBody>
          <a:bodyPr wrap="square" rtlCol="0">
            <a:spAutoFit/>
          </a:bodyPr>
          <a:lstStyle/>
          <a:p>
            <a:pPr algn="just"/>
            <a:r>
              <a:rPr lang="en-US" sz="1400" b="1" dirty="0"/>
              <a:t>PLAYER SELECTION</a:t>
            </a:r>
          </a:p>
          <a:p>
            <a:pPr algn="just"/>
            <a:r>
              <a:rPr lang="en-US" sz="1200" dirty="0"/>
              <a:t>This game is designed as a single-player experience, so only one player can play at a time. There are no additional player settings. If you have a friend with you, you can simply take turns and see who achieves the higher score.</a:t>
            </a:r>
          </a:p>
          <a:p>
            <a:pPr algn="just"/>
            <a:endParaRPr lang="en-US" sz="1200" dirty="0"/>
          </a:p>
          <a:p>
            <a:pPr algn="just"/>
            <a:r>
              <a:rPr lang="en-US" sz="1400" b="1" dirty="0"/>
              <a:t>OPTION SELECTION</a:t>
            </a:r>
            <a:endParaRPr lang="en-US" sz="1200" dirty="0"/>
          </a:p>
          <a:p>
            <a:pPr algn="just"/>
            <a:r>
              <a:rPr lang="en-US" sz="1200" dirty="0"/>
              <a:t>At the start of each game, after a brief introduction, you will arrive at the main menu. Here, you can choose from five different game modes:</a:t>
            </a:r>
          </a:p>
          <a:p>
            <a:pPr algn="just"/>
            <a:r>
              <a:rPr lang="en-US" sz="1200" dirty="0"/>
              <a:t>	</a:t>
            </a:r>
          </a:p>
          <a:p>
            <a:pPr algn="just"/>
            <a:endParaRPr lang="en-US" sz="1200" b="1" dirty="0"/>
          </a:p>
          <a:p>
            <a:pPr algn="just"/>
            <a:endParaRPr lang="en-US" sz="1200" b="1" dirty="0"/>
          </a:p>
          <a:p>
            <a:pPr algn="just"/>
            <a:endParaRPr lang="en-US" sz="1200" b="1" dirty="0"/>
          </a:p>
          <a:p>
            <a:pPr algn="just"/>
            <a:r>
              <a:rPr lang="en-US" sz="1200" b="1" dirty="0"/>
              <a:t>	- STILL</a:t>
            </a:r>
          </a:p>
          <a:p>
            <a:pPr algn="just"/>
            <a:r>
              <a:rPr lang="en-US" sz="1200" b="1" dirty="0"/>
              <a:t>	- PULSE</a:t>
            </a:r>
          </a:p>
          <a:p>
            <a:pPr algn="just"/>
            <a:r>
              <a:rPr lang="en-US" sz="1200" b="1" dirty="0"/>
              <a:t>	- PORTAL</a:t>
            </a:r>
          </a:p>
          <a:p>
            <a:pPr algn="just"/>
            <a:r>
              <a:rPr lang="en-US" sz="1200" b="1" dirty="0"/>
              <a:t>	- ORBIT</a:t>
            </a:r>
          </a:p>
          <a:p>
            <a:pPr algn="just"/>
            <a:r>
              <a:rPr lang="en-US" sz="1200" b="1" dirty="0"/>
              <a:t>	- ECHO</a:t>
            </a:r>
          </a:p>
          <a:p>
            <a:pPr algn="just"/>
            <a:endParaRPr lang="en-US" sz="1200" b="1" dirty="0"/>
          </a:p>
          <a:p>
            <a:pPr algn="just"/>
            <a:endParaRPr lang="en-US" sz="1200" b="1" dirty="0"/>
          </a:p>
          <a:p>
            <a:pPr algn="just"/>
            <a:endParaRPr lang="en-US" sz="1200" b="1" dirty="0"/>
          </a:p>
          <a:p>
            <a:pPr algn="just"/>
            <a:endParaRPr lang="en-US" sz="1200" dirty="0"/>
          </a:p>
          <a:p>
            <a:pPr algn="just"/>
            <a:r>
              <a:rPr lang="en-US" sz="1200" dirty="0"/>
              <a:t>A small arrow on the left side of the screen indicates the currently selected mode. The first time the game is launched, the default mode is </a:t>
            </a:r>
            <a:r>
              <a:rPr lang="en-US" sz="1200" b="1" dirty="0"/>
              <a:t>STILL</a:t>
            </a:r>
            <a:r>
              <a:rPr lang="en-US" sz="1200" dirty="0"/>
              <a:t>. You can navigate between the modes using the joystick. Push the joystick downward to move the arrow down. To continue moving in the same direction, release the joystick and then push it again in the desired direction (up or down).</a:t>
            </a:r>
          </a:p>
          <a:p>
            <a:pPr algn="just"/>
            <a:endParaRPr lang="en-US" sz="1200" dirty="0"/>
          </a:p>
          <a:p>
            <a:pPr algn="just"/>
            <a:r>
              <a:rPr lang="en-US" sz="1200" dirty="0"/>
              <a:t>On the right side of the screen, you can see your current high score for the selected mode. A mode is considered completed when you reach a score of 16.</a:t>
            </a:r>
          </a:p>
          <a:p>
            <a:pPr algn="just"/>
            <a:endParaRPr lang="en-US" sz="1200" dirty="0"/>
          </a:p>
          <a:p>
            <a:pPr algn="just"/>
            <a:r>
              <a:rPr lang="en-US" sz="1200" dirty="0"/>
              <a:t>To select a mode, press </a:t>
            </a:r>
            <a:r>
              <a:rPr lang="en-US" sz="1200" b="1" dirty="0"/>
              <a:t>Button 4</a:t>
            </a:r>
            <a:r>
              <a:rPr lang="en-US" sz="1200" dirty="0"/>
              <a:t>. You will immediately enter the level. If you decide you don’t like the mode, you can return to the menu and select a different one. </a:t>
            </a:r>
            <a:r>
              <a:rPr lang="en-US" sz="1200" b="1" dirty="0"/>
              <a:t>Button 3 </a:t>
            </a:r>
            <a:r>
              <a:rPr lang="en-US" sz="1200" dirty="0"/>
              <a:t>restarts the level and </a:t>
            </a:r>
            <a:r>
              <a:rPr lang="en-US" sz="1200" b="1" dirty="0"/>
              <a:t>Button 2 </a:t>
            </a:r>
            <a:r>
              <a:rPr lang="en-US" sz="1200" dirty="0"/>
              <a:t>lets you go to the menu. </a:t>
            </a:r>
          </a:p>
        </p:txBody>
      </p:sp>
      <p:pic>
        <p:nvPicPr>
          <p:cNvPr id="10" name="Grafik 9">
            <a:extLst>
              <a:ext uri="{FF2B5EF4-FFF2-40B4-BE49-F238E27FC236}">
                <a16:creationId xmlns:a16="http://schemas.microsoft.com/office/drawing/2014/main" id="{F752026A-6D19-1F45-5194-87AE77E2F4D9}"/>
              </a:ext>
            </a:extLst>
          </p:cNvPr>
          <p:cNvPicPr>
            <a:picLocks noChangeAspect="1"/>
          </p:cNvPicPr>
          <p:nvPr/>
        </p:nvPicPr>
        <p:blipFill>
          <a:blip r:embed="rId2"/>
          <a:stretch>
            <a:fillRect/>
          </a:stretch>
        </p:blipFill>
        <p:spPr>
          <a:xfrm>
            <a:off x="3140968" y="3059832"/>
            <a:ext cx="2801188" cy="2258885"/>
          </a:xfrm>
          <a:prstGeom prst="rect">
            <a:avLst/>
          </a:prstGeom>
        </p:spPr>
      </p:pic>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B79D7-86F7-047B-DE7B-3043763A6C66}"/>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079EDCFA-F9B5-3DC5-4E10-B1911CE8A5AE}"/>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574990CA-D325-7AC3-F6E1-FB83A85EB4D4}"/>
              </a:ext>
            </a:extLst>
          </p:cNvPr>
          <p:cNvSpPr txBox="1"/>
          <p:nvPr/>
        </p:nvSpPr>
        <p:spPr>
          <a:xfrm>
            <a:off x="764704" y="1380946"/>
            <a:ext cx="5328592" cy="4585871"/>
          </a:xfrm>
          <a:prstGeom prst="rect">
            <a:avLst/>
          </a:prstGeom>
          <a:noFill/>
        </p:spPr>
        <p:txBody>
          <a:bodyPr wrap="square" rtlCol="0">
            <a:spAutoFit/>
          </a:bodyPr>
          <a:lstStyle/>
          <a:p>
            <a:pPr algn="just"/>
            <a:r>
              <a:rPr lang="en-US" sz="1600" b="1" dirty="0"/>
              <a:t>GAME PLAY</a:t>
            </a:r>
          </a:p>
          <a:p>
            <a:pPr algn="just"/>
            <a:r>
              <a:rPr lang="en-US" sz="1200" dirty="0"/>
              <a:t>After years of dedication and countless tears, you’ve achieved your dream: becoming a neurosurgeon. Now, a patient’s life rests in your hands as you prepare to operate directly on their brain.</a:t>
            </a:r>
          </a:p>
          <a:p>
            <a:pPr algn="just"/>
            <a:endParaRPr lang="en-US" sz="1200" dirty="0"/>
          </a:p>
          <a:p>
            <a:pPr algn="just"/>
            <a:r>
              <a:rPr lang="en-US" sz="1200" dirty="0"/>
              <a:t>After selecting your game mode, you are greeted by a brain interface. Within this brain, there are 9 squares arranged in a 3 × 3 grid. Fixing a patient’s brain involves two phases, </a:t>
            </a:r>
            <a:r>
              <a:rPr lang="en-US" sz="1200" b="1" dirty="0"/>
              <a:t>REMEMBER</a:t>
            </a:r>
            <a:r>
              <a:rPr lang="en-US" sz="1200" dirty="0"/>
              <a:t> and </a:t>
            </a:r>
            <a:r>
              <a:rPr lang="en-US" sz="1200" b="1" dirty="0"/>
              <a:t>REPEAT</a:t>
            </a:r>
            <a:r>
              <a:rPr lang="en-US" sz="1200" dirty="0"/>
              <a:t>.</a:t>
            </a:r>
          </a:p>
          <a:p>
            <a:pPr algn="just"/>
            <a:endParaRPr lang="en-US" sz="1200" dirty="0"/>
          </a:p>
          <a:p>
            <a:pPr algn="just"/>
            <a:r>
              <a:rPr lang="en-US" sz="1200" b="1" dirty="0"/>
              <a:t>REMEMBER:</a:t>
            </a:r>
            <a:r>
              <a:rPr lang="en-US" sz="1200" dirty="0"/>
              <a:t> </a:t>
            </a:r>
          </a:p>
          <a:p>
            <a:pPr algn="just"/>
            <a:r>
              <a:rPr lang="en-US" sz="1200" dirty="0"/>
              <a:t>In the remember phase, your task is to remember a specific sequence that will be displayed. In the 3 × 3 field, a “X” will appear. Try to remember where the “X” was. You don’t need to press anything during this phase. After the sequence is shown, you will automatically move on to the </a:t>
            </a:r>
            <a:r>
              <a:rPr lang="en-US" sz="1200" b="1" dirty="0"/>
              <a:t>REPEAT</a:t>
            </a:r>
            <a:r>
              <a:rPr lang="en-US" sz="1200" dirty="0"/>
              <a:t> phase.</a:t>
            </a:r>
          </a:p>
          <a:p>
            <a:pPr algn="just"/>
            <a:endParaRPr lang="en-US" sz="1200" dirty="0"/>
          </a:p>
          <a:p>
            <a:pPr algn="just"/>
            <a:r>
              <a:rPr lang="en-US" sz="1200" b="1" dirty="0"/>
              <a:t>REPEAT:</a:t>
            </a:r>
          </a:p>
          <a:p>
            <a:pPr algn="just"/>
            <a:r>
              <a:rPr lang="en-US" sz="1200" dirty="0"/>
              <a:t>Your job is to move the joystick to the square where the “X” showed up and hit </a:t>
            </a:r>
            <a:r>
              <a:rPr lang="en-US" sz="1200" b="1" dirty="0"/>
              <a:t>Button 4</a:t>
            </a:r>
            <a:r>
              <a:rPr lang="en-US" sz="1200" dirty="0"/>
              <a:t>. The “X” marks where you are on the grid and starts in the middle if you don’t touch the joystick. Push the stick in any direction, and the “X” will slide that way, landing in the square you’re pointing to. The </a:t>
            </a:r>
            <a:r>
              <a:rPr lang="en-US" sz="1200" b="1" dirty="0"/>
              <a:t>REPEAT </a:t>
            </a:r>
            <a:r>
              <a:rPr lang="en-US" sz="1200" dirty="0"/>
              <a:t>phase can differ in different modes, be careful, because some brains are just confusing.</a:t>
            </a:r>
          </a:p>
          <a:p>
            <a:pPr algn="just"/>
            <a:endParaRPr lang="en-US" sz="1200" b="1" dirty="0"/>
          </a:p>
          <a:p>
            <a:endParaRPr lang="en-US" sz="1200" dirty="0"/>
          </a:p>
        </p:txBody>
      </p:sp>
      <p:pic>
        <p:nvPicPr>
          <p:cNvPr id="3" name="Grafik 2">
            <a:extLst>
              <a:ext uri="{FF2B5EF4-FFF2-40B4-BE49-F238E27FC236}">
                <a16:creationId xmlns:a16="http://schemas.microsoft.com/office/drawing/2014/main" id="{2268A3FC-14E6-9EF6-3100-65F100F431EF}"/>
              </a:ext>
            </a:extLst>
          </p:cNvPr>
          <p:cNvPicPr>
            <a:picLocks noChangeAspect="1"/>
          </p:cNvPicPr>
          <p:nvPr/>
        </p:nvPicPr>
        <p:blipFill>
          <a:blip r:embed="rId2">
            <a:duotone>
              <a:prstClr val="black"/>
              <a:schemeClr val="accent3">
                <a:tint val="45000"/>
                <a:satMod val="400000"/>
              </a:schemeClr>
            </a:duotone>
          </a:blip>
          <a:stretch>
            <a:fillRect/>
          </a:stretch>
        </p:blipFill>
        <p:spPr>
          <a:xfrm>
            <a:off x="2005236" y="5526054"/>
            <a:ext cx="2847528" cy="2689017"/>
          </a:xfrm>
          <a:prstGeom prst="rect">
            <a:avLst/>
          </a:prstGeom>
        </p:spPr>
      </p:pic>
    </p:spTree>
    <p:extLst>
      <p:ext uri="{BB962C8B-B14F-4D97-AF65-F5344CB8AC3E}">
        <p14:creationId xmlns:p14="http://schemas.microsoft.com/office/powerpoint/2010/main" val="137701344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3567359"/>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4036952"/>
            <a:ext cx="5328592" cy="1384995"/>
          </a:xfrm>
          <a:prstGeom prst="rect">
            <a:avLst/>
          </a:prstGeom>
          <a:noFill/>
        </p:spPr>
        <p:txBody>
          <a:bodyPr wrap="square" rtlCol="0">
            <a:spAutoFit/>
          </a:bodyPr>
          <a:lstStyle/>
          <a:p>
            <a:r>
              <a:rPr lang="en-US" sz="1200" dirty="0"/>
              <a:t>Your score is determined by how many “X” you can successfully repeat.</a:t>
            </a:r>
            <a:br>
              <a:rPr lang="en-US" sz="1200" dirty="0"/>
            </a:br>
            <a:r>
              <a:rPr lang="en-US" sz="1200" dirty="0"/>
              <a:t>Each mode saves a unique score, which can go up to 16.</a:t>
            </a:r>
            <a:br>
              <a:rPr lang="en-US" sz="1200" dirty="0"/>
            </a:br>
            <a:r>
              <a:rPr lang="en-US" sz="1200" dirty="0"/>
              <a:t>If you reach 16, you have completed the level.</a:t>
            </a:r>
          </a:p>
          <a:p>
            <a:r>
              <a:rPr lang="en-US" sz="1200" dirty="0"/>
              <a:t>At the bottom of the screen, you can see </a:t>
            </a:r>
            <a:r>
              <a:rPr lang="en-US" sz="1200" b="1" dirty="0"/>
              <a:t>two progress lines.</a:t>
            </a:r>
            <a:endParaRPr lang="en-US" sz="1200" dirty="0"/>
          </a:p>
          <a:p>
            <a:r>
              <a:rPr lang="en-US" sz="1200" dirty="0"/>
              <a:t>The first progress line shows how many button presses are required.</a:t>
            </a:r>
          </a:p>
          <a:p>
            <a:r>
              <a:rPr lang="en-US" sz="1200" dirty="0"/>
              <a:t>The second progress line shows how close you actually are to completing the sequence.</a:t>
            </a:r>
          </a:p>
        </p:txBody>
      </p:sp>
      <p:sp>
        <p:nvSpPr>
          <p:cNvPr id="6" name="Rechteck 5"/>
          <p:cNvSpPr/>
          <p:nvPr/>
        </p:nvSpPr>
        <p:spPr bwMode="auto">
          <a:xfrm>
            <a:off x="663804" y="5530890"/>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880263"/>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39923" y="6016046"/>
            <a:ext cx="5328592" cy="646331"/>
          </a:xfrm>
          <a:prstGeom prst="rect">
            <a:avLst/>
          </a:prstGeom>
          <a:noFill/>
        </p:spPr>
        <p:txBody>
          <a:bodyPr wrap="square" rtlCol="0">
            <a:spAutoFit/>
          </a:bodyPr>
          <a:lstStyle/>
          <a:p>
            <a:pPr algn="just"/>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383081"/>
            <a:ext cx="5328592" cy="830997"/>
          </a:xfrm>
          <a:prstGeom prst="rect">
            <a:avLst/>
          </a:prstGeom>
          <a:noFill/>
        </p:spPr>
        <p:txBody>
          <a:bodyPr wrap="square" rtlCol="0">
            <a:spAutoFit/>
          </a:bodyPr>
          <a:lstStyle/>
          <a:p>
            <a:pPr algn="just"/>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
        <p:nvSpPr>
          <p:cNvPr id="10" name="Textfeld 9">
            <a:extLst>
              <a:ext uri="{FF2B5EF4-FFF2-40B4-BE49-F238E27FC236}">
                <a16:creationId xmlns:a16="http://schemas.microsoft.com/office/drawing/2014/main" id="{52A4A765-6628-7316-B1F2-BA6EFC5636E5}"/>
              </a:ext>
            </a:extLst>
          </p:cNvPr>
          <p:cNvSpPr txBox="1"/>
          <p:nvPr/>
        </p:nvSpPr>
        <p:spPr>
          <a:xfrm>
            <a:off x="689554" y="1243384"/>
            <a:ext cx="5328592" cy="2123658"/>
          </a:xfrm>
          <a:prstGeom prst="rect">
            <a:avLst/>
          </a:prstGeom>
          <a:noFill/>
        </p:spPr>
        <p:txBody>
          <a:bodyPr wrap="square" rtlCol="0">
            <a:spAutoFit/>
          </a:bodyPr>
          <a:lstStyle/>
          <a:p>
            <a:pPr algn="just"/>
            <a:r>
              <a:rPr lang="en-US" sz="1200" b="1" dirty="0"/>
              <a:t>TIMING:</a:t>
            </a:r>
          </a:p>
          <a:p>
            <a:pPr algn="just"/>
            <a:r>
              <a:rPr lang="en-US" sz="1200" dirty="0"/>
              <a:t>As a doctor you want to save lives, and you cannot take forever. At the top of the screen, you can see the lifeline and the beats per minute of your patient. The beats per minute will drop over time. If it drops to 0, you lose your patient and the level.  </a:t>
            </a:r>
          </a:p>
          <a:p>
            <a:pPr algn="just"/>
            <a:endParaRPr lang="en-US" sz="1200" dirty="0"/>
          </a:p>
          <a:p>
            <a:pPr algn="just"/>
            <a:r>
              <a:rPr lang="en-US" sz="1200" b="1" dirty="0"/>
              <a:t>MODES:</a:t>
            </a:r>
          </a:p>
          <a:p>
            <a:pPr algn="just"/>
            <a:r>
              <a:rPr lang="en-US" sz="1200" dirty="0"/>
              <a:t>You can choose between 5 different modes. Some modes ought to confuse you with moving squares, but do not worry about the difficulty. In every </a:t>
            </a:r>
            <a:r>
              <a:rPr lang="en-US" sz="1200" b="1" dirty="0"/>
              <a:t>Remember</a:t>
            </a:r>
            <a:r>
              <a:rPr lang="en-US" sz="1200" dirty="0"/>
              <a:t> phase the squares will be displayed in a grid, which is much easier to remember. </a:t>
            </a:r>
          </a:p>
        </p:txBody>
      </p:sp>
      <p:sp>
        <p:nvSpPr>
          <p:cNvPr id="11" name="Rechteck 10">
            <a:extLst>
              <a:ext uri="{FF2B5EF4-FFF2-40B4-BE49-F238E27FC236}">
                <a16:creationId xmlns:a16="http://schemas.microsoft.com/office/drawing/2014/main" id="{9C2ACCDE-BBBE-5A44-51E4-C6126738A90B}"/>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27823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EABD2-C65A-58FB-BAC7-4D71DB4B0B2D}"/>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D1423051-0273-C1CF-2BBF-6C437FD5236D}"/>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HINTS FOR BEATING THE GAME</a:t>
            </a:r>
            <a:endParaRPr kumimoji="0" lang="de-DE" sz="2400" b="1"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8887649E-3D2E-5389-8875-2F76052563C8}"/>
              </a:ext>
            </a:extLst>
          </p:cNvPr>
          <p:cNvSpPr txBox="1"/>
          <p:nvPr/>
        </p:nvSpPr>
        <p:spPr>
          <a:xfrm>
            <a:off x="764704" y="1380946"/>
            <a:ext cx="5328592" cy="276999"/>
          </a:xfrm>
          <a:prstGeom prst="rect">
            <a:avLst/>
          </a:prstGeom>
          <a:noFill/>
        </p:spPr>
        <p:txBody>
          <a:bodyPr wrap="square" rtlCol="0">
            <a:spAutoFit/>
          </a:bodyPr>
          <a:lstStyle/>
          <a:p>
            <a:pPr algn="just"/>
            <a:r>
              <a:rPr lang="en-US" sz="1200" dirty="0"/>
              <a:t>In the following, you can see a sequence of four “X” characters.</a:t>
            </a:r>
          </a:p>
        </p:txBody>
      </p:sp>
      <p:sp>
        <p:nvSpPr>
          <p:cNvPr id="2" name="Rechteck 1">
            <a:extLst>
              <a:ext uri="{FF2B5EF4-FFF2-40B4-BE49-F238E27FC236}">
                <a16:creationId xmlns:a16="http://schemas.microsoft.com/office/drawing/2014/main" id="{852ABC14-6392-7E80-BEE2-931CED8FB5AA}"/>
              </a:ext>
            </a:extLst>
          </p:cNvPr>
          <p:cNvSpPr/>
          <p:nvPr/>
        </p:nvSpPr>
        <p:spPr bwMode="auto">
          <a:xfrm>
            <a:off x="1370527" y="1914869"/>
            <a:ext cx="1684413" cy="1728192"/>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Rechteck 2">
            <a:extLst>
              <a:ext uri="{FF2B5EF4-FFF2-40B4-BE49-F238E27FC236}">
                <a16:creationId xmlns:a16="http://schemas.microsoft.com/office/drawing/2014/main" id="{C8BD9E1C-16D6-60F5-C5CD-DA57875AD576}"/>
              </a:ext>
            </a:extLst>
          </p:cNvPr>
          <p:cNvSpPr/>
          <p:nvPr/>
        </p:nvSpPr>
        <p:spPr bwMode="auto">
          <a:xfrm>
            <a:off x="1479148" y="204603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6" name="Rechteck 5">
            <a:extLst>
              <a:ext uri="{FF2B5EF4-FFF2-40B4-BE49-F238E27FC236}">
                <a16:creationId xmlns:a16="http://schemas.microsoft.com/office/drawing/2014/main" id="{7A7CA063-BE52-CD2D-D682-7F11DF002B87}"/>
              </a:ext>
            </a:extLst>
          </p:cNvPr>
          <p:cNvSpPr/>
          <p:nvPr/>
        </p:nvSpPr>
        <p:spPr bwMode="auto">
          <a:xfrm>
            <a:off x="2002842" y="2038299"/>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7" name="Rechteck 6">
            <a:extLst>
              <a:ext uri="{FF2B5EF4-FFF2-40B4-BE49-F238E27FC236}">
                <a16:creationId xmlns:a16="http://schemas.microsoft.com/office/drawing/2014/main" id="{28833341-7549-5065-E107-2839B71C1BA4}"/>
              </a:ext>
            </a:extLst>
          </p:cNvPr>
          <p:cNvSpPr/>
          <p:nvPr/>
        </p:nvSpPr>
        <p:spPr bwMode="auto">
          <a:xfrm>
            <a:off x="2535127" y="204622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8" name="Rechteck 7">
            <a:extLst>
              <a:ext uri="{FF2B5EF4-FFF2-40B4-BE49-F238E27FC236}">
                <a16:creationId xmlns:a16="http://schemas.microsoft.com/office/drawing/2014/main" id="{C1DE3158-740B-0BC2-527B-4CA7A99075AA}"/>
              </a:ext>
            </a:extLst>
          </p:cNvPr>
          <p:cNvSpPr/>
          <p:nvPr/>
        </p:nvSpPr>
        <p:spPr bwMode="auto">
          <a:xfrm>
            <a:off x="1470557"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9" name="Rechteck 8">
            <a:extLst>
              <a:ext uri="{FF2B5EF4-FFF2-40B4-BE49-F238E27FC236}">
                <a16:creationId xmlns:a16="http://schemas.microsoft.com/office/drawing/2014/main" id="{F0D029BF-B470-EA62-C940-F22189F8415F}"/>
              </a:ext>
            </a:extLst>
          </p:cNvPr>
          <p:cNvSpPr/>
          <p:nvPr/>
        </p:nvSpPr>
        <p:spPr bwMode="auto">
          <a:xfrm>
            <a:off x="1470557" y="308530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10" name="Rechteck 9">
            <a:extLst>
              <a:ext uri="{FF2B5EF4-FFF2-40B4-BE49-F238E27FC236}">
                <a16:creationId xmlns:a16="http://schemas.microsoft.com/office/drawing/2014/main" id="{C4B45979-956C-E3C2-6776-F1E84FBFA424}"/>
              </a:ext>
            </a:extLst>
          </p:cNvPr>
          <p:cNvSpPr/>
          <p:nvPr/>
        </p:nvSpPr>
        <p:spPr bwMode="auto">
          <a:xfrm>
            <a:off x="2002842"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1" name="Rechteck 10">
            <a:extLst>
              <a:ext uri="{FF2B5EF4-FFF2-40B4-BE49-F238E27FC236}">
                <a16:creationId xmlns:a16="http://schemas.microsoft.com/office/drawing/2014/main" id="{0A15D0E4-D6A6-AA31-FA95-ABF18B4B8456}"/>
              </a:ext>
            </a:extLst>
          </p:cNvPr>
          <p:cNvSpPr/>
          <p:nvPr/>
        </p:nvSpPr>
        <p:spPr bwMode="auto">
          <a:xfrm>
            <a:off x="2000901" y="308130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2" name="Rechteck 11">
            <a:extLst>
              <a:ext uri="{FF2B5EF4-FFF2-40B4-BE49-F238E27FC236}">
                <a16:creationId xmlns:a16="http://schemas.microsoft.com/office/drawing/2014/main" id="{BD00E197-1360-DE5F-3EE9-2CDE366249E8}"/>
              </a:ext>
            </a:extLst>
          </p:cNvPr>
          <p:cNvSpPr/>
          <p:nvPr/>
        </p:nvSpPr>
        <p:spPr bwMode="auto">
          <a:xfrm>
            <a:off x="2535127"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3" name="Rechteck 12">
            <a:extLst>
              <a:ext uri="{FF2B5EF4-FFF2-40B4-BE49-F238E27FC236}">
                <a16:creationId xmlns:a16="http://schemas.microsoft.com/office/drawing/2014/main" id="{30C948DB-8237-FF3E-0059-D3892D83527A}"/>
              </a:ext>
            </a:extLst>
          </p:cNvPr>
          <p:cNvSpPr/>
          <p:nvPr/>
        </p:nvSpPr>
        <p:spPr bwMode="auto">
          <a:xfrm>
            <a:off x="2524099" y="308530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4" name="Rechteck 13">
            <a:extLst>
              <a:ext uri="{FF2B5EF4-FFF2-40B4-BE49-F238E27FC236}">
                <a16:creationId xmlns:a16="http://schemas.microsoft.com/office/drawing/2014/main" id="{2D7D1C29-7945-1976-9F4D-B5AF41C7BB1C}"/>
              </a:ext>
            </a:extLst>
          </p:cNvPr>
          <p:cNvSpPr/>
          <p:nvPr/>
        </p:nvSpPr>
        <p:spPr bwMode="auto">
          <a:xfrm>
            <a:off x="3589165" y="1914869"/>
            <a:ext cx="1684413" cy="1728192"/>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15" name="Rechteck 14">
            <a:extLst>
              <a:ext uri="{FF2B5EF4-FFF2-40B4-BE49-F238E27FC236}">
                <a16:creationId xmlns:a16="http://schemas.microsoft.com/office/drawing/2014/main" id="{A841053F-4B20-C8B7-9608-CF792C8FAA4D}"/>
              </a:ext>
            </a:extLst>
          </p:cNvPr>
          <p:cNvSpPr/>
          <p:nvPr/>
        </p:nvSpPr>
        <p:spPr bwMode="auto">
          <a:xfrm>
            <a:off x="3697786" y="204603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16" name="Rechteck 15">
            <a:extLst>
              <a:ext uri="{FF2B5EF4-FFF2-40B4-BE49-F238E27FC236}">
                <a16:creationId xmlns:a16="http://schemas.microsoft.com/office/drawing/2014/main" id="{31B0FEE4-539C-061C-38FC-80EE683B5447}"/>
              </a:ext>
            </a:extLst>
          </p:cNvPr>
          <p:cNvSpPr/>
          <p:nvPr/>
        </p:nvSpPr>
        <p:spPr bwMode="auto">
          <a:xfrm>
            <a:off x="4221480" y="2038299"/>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17" name="Rechteck 16">
            <a:extLst>
              <a:ext uri="{FF2B5EF4-FFF2-40B4-BE49-F238E27FC236}">
                <a16:creationId xmlns:a16="http://schemas.microsoft.com/office/drawing/2014/main" id="{DF69F256-5DA4-A5C4-7068-40182518FC42}"/>
              </a:ext>
            </a:extLst>
          </p:cNvPr>
          <p:cNvSpPr/>
          <p:nvPr/>
        </p:nvSpPr>
        <p:spPr bwMode="auto">
          <a:xfrm>
            <a:off x="4753765" y="204622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8" name="Rechteck 17">
            <a:extLst>
              <a:ext uri="{FF2B5EF4-FFF2-40B4-BE49-F238E27FC236}">
                <a16:creationId xmlns:a16="http://schemas.microsoft.com/office/drawing/2014/main" id="{F889A92E-3A15-452E-88DB-813F3ADFCC39}"/>
              </a:ext>
            </a:extLst>
          </p:cNvPr>
          <p:cNvSpPr/>
          <p:nvPr/>
        </p:nvSpPr>
        <p:spPr bwMode="auto">
          <a:xfrm>
            <a:off x="3689195"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19" name="Rechteck 18">
            <a:extLst>
              <a:ext uri="{FF2B5EF4-FFF2-40B4-BE49-F238E27FC236}">
                <a16:creationId xmlns:a16="http://schemas.microsoft.com/office/drawing/2014/main" id="{072590D7-93CA-735B-81FA-5494ECAD9291}"/>
              </a:ext>
            </a:extLst>
          </p:cNvPr>
          <p:cNvSpPr/>
          <p:nvPr/>
        </p:nvSpPr>
        <p:spPr bwMode="auto">
          <a:xfrm>
            <a:off x="3689195" y="308530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20" name="Rechteck 19">
            <a:extLst>
              <a:ext uri="{FF2B5EF4-FFF2-40B4-BE49-F238E27FC236}">
                <a16:creationId xmlns:a16="http://schemas.microsoft.com/office/drawing/2014/main" id="{576DAA0A-7B3D-0D19-2AEB-4A8B3E34E8DB}"/>
              </a:ext>
            </a:extLst>
          </p:cNvPr>
          <p:cNvSpPr/>
          <p:nvPr/>
        </p:nvSpPr>
        <p:spPr bwMode="auto">
          <a:xfrm>
            <a:off x="4221480"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1" name="Rechteck 20">
            <a:extLst>
              <a:ext uri="{FF2B5EF4-FFF2-40B4-BE49-F238E27FC236}">
                <a16:creationId xmlns:a16="http://schemas.microsoft.com/office/drawing/2014/main" id="{C7BA9D86-9844-1655-95BD-32412209B843}"/>
              </a:ext>
            </a:extLst>
          </p:cNvPr>
          <p:cNvSpPr/>
          <p:nvPr/>
        </p:nvSpPr>
        <p:spPr bwMode="auto">
          <a:xfrm>
            <a:off x="4219539" y="308130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2" name="Rechteck 21">
            <a:extLst>
              <a:ext uri="{FF2B5EF4-FFF2-40B4-BE49-F238E27FC236}">
                <a16:creationId xmlns:a16="http://schemas.microsoft.com/office/drawing/2014/main" id="{5E661773-D2AB-2F93-C41E-741EB366168E}"/>
              </a:ext>
            </a:extLst>
          </p:cNvPr>
          <p:cNvSpPr/>
          <p:nvPr/>
        </p:nvSpPr>
        <p:spPr bwMode="auto">
          <a:xfrm>
            <a:off x="4753765" y="2565672"/>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3" name="Rechteck 22">
            <a:extLst>
              <a:ext uri="{FF2B5EF4-FFF2-40B4-BE49-F238E27FC236}">
                <a16:creationId xmlns:a16="http://schemas.microsoft.com/office/drawing/2014/main" id="{0ECFF0FE-F5C7-932F-A1D6-1A28C0A3F8FD}"/>
              </a:ext>
            </a:extLst>
          </p:cNvPr>
          <p:cNvSpPr/>
          <p:nvPr/>
        </p:nvSpPr>
        <p:spPr bwMode="auto">
          <a:xfrm>
            <a:off x="4742737" y="3085307"/>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4" name="Rechteck 23">
            <a:extLst>
              <a:ext uri="{FF2B5EF4-FFF2-40B4-BE49-F238E27FC236}">
                <a16:creationId xmlns:a16="http://schemas.microsoft.com/office/drawing/2014/main" id="{5431555F-38A3-CD88-0159-3C95286B7E24}"/>
              </a:ext>
            </a:extLst>
          </p:cNvPr>
          <p:cNvSpPr/>
          <p:nvPr/>
        </p:nvSpPr>
        <p:spPr bwMode="auto">
          <a:xfrm>
            <a:off x="1368586" y="4210258"/>
            <a:ext cx="1684413" cy="1728192"/>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25" name="Rechteck 24">
            <a:extLst>
              <a:ext uri="{FF2B5EF4-FFF2-40B4-BE49-F238E27FC236}">
                <a16:creationId xmlns:a16="http://schemas.microsoft.com/office/drawing/2014/main" id="{797FC90D-A8E3-6609-7DEB-A363EFB2D980}"/>
              </a:ext>
            </a:extLst>
          </p:cNvPr>
          <p:cNvSpPr/>
          <p:nvPr/>
        </p:nvSpPr>
        <p:spPr bwMode="auto">
          <a:xfrm>
            <a:off x="1477207" y="434142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26" name="Rechteck 25">
            <a:extLst>
              <a:ext uri="{FF2B5EF4-FFF2-40B4-BE49-F238E27FC236}">
                <a16:creationId xmlns:a16="http://schemas.microsoft.com/office/drawing/2014/main" id="{FDAF263B-7868-D846-5A9D-AEC99E3AA3A9}"/>
              </a:ext>
            </a:extLst>
          </p:cNvPr>
          <p:cNvSpPr/>
          <p:nvPr/>
        </p:nvSpPr>
        <p:spPr bwMode="auto">
          <a:xfrm>
            <a:off x="2000901" y="4333688"/>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27" name="Rechteck 26">
            <a:extLst>
              <a:ext uri="{FF2B5EF4-FFF2-40B4-BE49-F238E27FC236}">
                <a16:creationId xmlns:a16="http://schemas.microsoft.com/office/drawing/2014/main" id="{E5BBBA36-C565-8EE8-C393-654A1ECB9540}"/>
              </a:ext>
            </a:extLst>
          </p:cNvPr>
          <p:cNvSpPr/>
          <p:nvPr/>
        </p:nvSpPr>
        <p:spPr bwMode="auto">
          <a:xfrm>
            <a:off x="2533186" y="434161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8" name="Rechteck 27">
            <a:extLst>
              <a:ext uri="{FF2B5EF4-FFF2-40B4-BE49-F238E27FC236}">
                <a16:creationId xmlns:a16="http://schemas.microsoft.com/office/drawing/2014/main" id="{4EDF731C-7AE9-28B9-9057-2C86A134B231}"/>
              </a:ext>
            </a:extLst>
          </p:cNvPr>
          <p:cNvSpPr/>
          <p:nvPr/>
        </p:nvSpPr>
        <p:spPr bwMode="auto">
          <a:xfrm>
            <a:off x="1468616"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29" name="Rechteck 28">
            <a:extLst>
              <a:ext uri="{FF2B5EF4-FFF2-40B4-BE49-F238E27FC236}">
                <a16:creationId xmlns:a16="http://schemas.microsoft.com/office/drawing/2014/main" id="{D99B33D0-4B55-639A-89FD-219894C137D0}"/>
              </a:ext>
            </a:extLst>
          </p:cNvPr>
          <p:cNvSpPr/>
          <p:nvPr/>
        </p:nvSpPr>
        <p:spPr bwMode="auto">
          <a:xfrm>
            <a:off x="1468616" y="538069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0" name="Rechteck 29">
            <a:extLst>
              <a:ext uri="{FF2B5EF4-FFF2-40B4-BE49-F238E27FC236}">
                <a16:creationId xmlns:a16="http://schemas.microsoft.com/office/drawing/2014/main" id="{051F32E8-F0E2-5C13-B722-19A66864A6C1}"/>
              </a:ext>
            </a:extLst>
          </p:cNvPr>
          <p:cNvSpPr/>
          <p:nvPr/>
        </p:nvSpPr>
        <p:spPr bwMode="auto">
          <a:xfrm>
            <a:off x="2000901"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1" name="Rechteck 30">
            <a:extLst>
              <a:ext uri="{FF2B5EF4-FFF2-40B4-BE49-F238E27FC236}">
                <a16:creationId xmlns:a16="http://schemas.microsoft.com/office/drawing/2014/main" id="{A2888E23-8EFC-1242-59B1-F81EB004D1CF}"/>
              </a:ext>
            </a:extLst>
          </p:cNvPr>
          <p:cNvSpPr/>
          <p:nvPr/>
        </p:nvSpPr>
        <p:spPr bwMode="auto">
          <a:xfrm>
            <a:off x="1998960" y="537669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2" name="Rechteck 31">
            <a:extLst>
              <a:ext uri="{FF2B5EF4-FFF2-40B4-BE49-F238E27FC236}">
                <a16:creationId xmlns:a16="http://schemas.microsoft.com/office/drawing/2014/main" id="{961E3520-888B-4556-B734-DB63A097BD84}"/>
              </a:ext>
            </a:extLst>
          </p:cNvPr>
          <p:cNvSpPr/>
          <p:nvPr/>
        </p:nvSpPr>
        <p:spPr bwMode="auto">
          <a:xfrm>
            <a:off x="2533186"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3" name="Rechteck 32">
            <a:extLst>
              <a:ext uri="{FF2B5EF4-FFF2-40B4-BE49-F238E27FC236}">
                <a16:creationId xmlns:a16="http://schemas.microsoft.com/office/drawing/2014/main" id="{FEB97A2F-C3BA-B3BD-0B2A-3C71097913F8}"/>
              </a:ext>
            </a:extLst>
          </p:cNvPr>
          <p:cNvSpPr/>
          <p:nvPr/>
        </p:nvSpPr>
        <p:spPr bwMode="auto">
          <a:xfrm>
            <a:off x="2522158" y="538069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4" name="Rechteck 33">
            <a:extLst>
              <a:ext uri="{FF2B5EF4-FFF2-40B4-BE49-F238E27FC236}">
                <a16:creationId xmlns:a16="http://schemas.microsoft.com/office/drawing/2014/main" id="{ADED8354-B329-1D84-9704-7A59ADF783C3}"/>
              </a:ext>
            </a:extLst>
          </p:cNvPr>
          <p:cNvSpPr/>
          <p:nvPr/>
        </p:nvSpPr>
        <p:spPr bwMode="auto">
          <a:xfrm>
            <a:off x="3589165" y="4210258"/>
            <a:ext cx="1684413" cy="1728192"/>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5" name="Rechteck 34">
            <a:extLst>
              <a:ext uri="{FF2B5EF4-FFF2-40B4-BE49-F238E27FC236}">
                <a16:creationId xmlns:a16="http://schemas.microsoft.com/office/drawing/2014/main" id="{30E1F43E-85DC-5036-E9F5-9FAB0B554D2B}"/>
              </a:ext>
            </a:extLst>
          </p:cNvPr>
          <p:cNvSpPr/>
          <p:nvPr/>
        </p:nvSpPr>
        <p:spPr bwMode="auto">
          <a:xfrm>
            <a:off x="3697786" y="434142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6" name="Rechteck 35">
            <a:extLst>
              <a:ext uri="{FF2B5EF4-FFF2-40B4-BE49-F238E27FC236}">
                <a16:creationId xmlns:a16="http://schemas.microsoft.com/office/drawing/2014/main" id="{5A9CAF95-8A01-784C-4529-1D796F779328}"/>
              </a:ext>
            </a:extLst>
          </p:cNvPr>
          <p:cNvSpPr/>
          <p:nvPr/>
        </p:nvSpPr>
        <p:spPr bwMode="auto">
          <a:xfrm>
            <a:off x="4221480" y="4333688"/>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7" name="Rechteck 36">
            <a:extLst>
              <a:ext uri="{FF2B5EF4-FFF2-40B4-BE49-F238E27FC236}">
                <a16:creationId xmlns:a16="http://schemas.microsoft.com/office/drawing/2014/main" id="{20D242BF-45EE-A95E-D337-3A6035196ACF}"/>
              </a:ext>
            </a:extLst>
          </p:cNvPr>
          <p:cNvSpPr/>
          <p:nvPr/>
        </p:nvSpPr>
        <p:spPr bwMode="auto">
          <a:xfrm>
            <a:off x="4753765" y="434161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8" name="Rechteck 37">
            <a:extLst>
              <a:ext uri="{FF2B5EF4-FFF2-40B4-BE49-F238E27FC236}">
                <a16:creationId xmlns:a16="http://schemas.microsoft.com/office/drawing/2014/main" id="{66C52572-6AEC-B9FD-F907-C6221113512C}"/>
              </a:ext>
            </a:extLst>
          </p:cNvPr>
          <p:cNvSpPr/>
          <p:nvPr/>
        </p:nvSpPr>
        <p:spPr bwMode="auto">
          <a:xfrm>
            <a:off x="3689195"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39" name="Rechteck 38">
            <a:extLst>
              <a:ext uri="{FF2B5EF4-FFF2-40B4-BE49-F238E27FC236}">
                <a16:creationId xmlns:a16="http://schemas.microsoft.com/office/drawing/2014/main" id="{4E6A7424-372C-BB7F-049B-A8227C5AE49E}"/>
              </a:ext>
            </a:extLst>
          </p:cNvPr>
          <p:cNvSpPr/>
          <p:nvPr/>
        </p:nvSpPr>
        <p:spPr bwMode="auto">
          <a:xfrm>
            <a:off x="3689195" y="538069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40" name="Rechteck 39">
            <a:extLst>
              <a:ext uri="{FF2B5EF4-FFF2-40B4-BE49-F238E27FC236}">
                <a16:creationId xmlns:a16="http://schemas.microsoft.com/office/drawing/2014/main" id="{AB4B7953-5942-A333-32ED-F8B0A3665726}"/>
              </a:ext>
            </a:extLst>
          </p:cNvPr>
          <p:cNvSpPr/>
          <p:nvPr/>
        </p:nvSpPr>
        <p:spPr bwMode="auto">
          <a:xfrm>
            <a:off x="4221480"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41" name="Rechteck 40">
            <a:extLst>
              <a:ext uri="{FF2B5EF4-FFF2-40B4-BE49-F238E27FC236}">
                <a16:creationId xmlns:a16="http://schemas.microsoft.com/office/drawing/2014/main" id="{DB1A2CCD-90CC-7CE2-3F7F-B176415E95C1}"/>
              </a:ext>
            </a:extLst>
          </p:cNvPr>
          <p:cNvSpPr/>
          <p:nvPr/>
        </p:nvSpPr>
        <p:spPr bwMode="auto">
          <a:xfrm>
            <a:off x="4219539" y="537669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42" name="Rechteck 41">
            <a:extLst>
              <a:ext uri="{FF2B5EF4-FFF2-40B4-BE49-F238E27FC236}">
                <a16:creationId xmlns:a16="http://schemas.microsoft.com/office/drawing/2014/main" id="{1C0605E1-ECCD-83F7-893F-EED79393C817}"/>
              </a:ext>
            </a:extLst>
          </p:cNvPr>
          <p:cNvSpPr/>
          <p:nvPr/>
        </p:nvSpPr>
        <p:spPr bwMode="auto">
          <a:xfrm>
            <a:off x="4753765" y="4861061"/>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43" name="Rechteck 42">
            <a:extLst>
              <a:ext uri="{FF2B5EF4-FFF2-40B4-BE49-F238E27FC236}">
                <a16:creationId xmlns:a16="http://schemas.microsoft.com/office/drawing/2014/main" id="{1CDD5A02-32C2-6D9E-678C-67DC3F12C784}"/>
              </a:ext>
            </a:extLst>
          </p:cNvPr>
          <p:cNvSpPr/>
          <p:nvPr/>
        </p:nvSpPr>
        <p:spPr bwMode="auto">
          <a:xfrm>
            <a:off x="4742737" y="5380696"/>
            <a:ext cx="423664" cy="423664"/>
          </a:xfrm>
          <a:prstGeom prst="rect">
            <a:avLst/>
          </a:prstGeom>
          <a:ln w="57150">
            <a:solidFill>
              <a:schemeClr val="tx2"/>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dirty="0">
              <a:ln>
                <a:noFill/>
              </a:ln>
              <a:solidFill>
                <a:schemeClr val="tx1"/>
              </a:solidFill>
              <a:effectLst/>
              <a:latin typeface="Arial" charset="0"/>
            </a:endParaRPr>
          </a:p>
        </p:txBody>
      </p:sp>
      <p:sp>
        <p:nvSpPr>
          <p:cNvPr id="44" name="Pfeil: nach rechts 43">
            <a:extLst>
              <a:ext uri="{FF2B5EF4-FFF2-40B4-BE49-F238E27FC236}">
                <a16:creationId xmlns:a16="http://schemas.microsoft.com/office/drawing/2014/main" id="{38F9691B-56B3-A030-6D90-921839175032}"/>
              </a:ext>
            </a:extLst>
          </p:cNvPr>
          <p:cNvSpPr/>
          <p:nvPr/>
        </p:nvSpPr>
        <p:spPr bwMode="auto">
          <a:xfrm>
            <a:off x="3178994" y="2565672"/>
            <a:ext cx="287720" cy="37665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55" name="Pfeil: nach rechts 54">
            <a:extLst>
              <a:ext uri="{FF2B5EF4-FFF2-40B4-BE49-F238E27FC236}">
                <a16:creationId xmlns:a16="http://schemas.microsoft.com/office/drawing/2014/main" id="{BECE467E-83A5-782C-498C-9D9DAEECAB0C}"/>
              </a:ext>
            </a:extLst>
          </p:cNvPr>
          <p:cNvSpPr/>
          <p:nvPr/>
        </p:nvSpPr>
        <p:spPr bwMode="auto">
          <a:xfrm rot="8448387">
            <a:off x="3178994" y="3771660"/>
            <a:ext cx="287720" cy="37665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56" name="Pfeil: nach rechts 55">
            <a:extLst>
              <a:ext uri="{FF2B5EF4-FFF2-40B4-BE49-F238E27FC236}">
                <a16:creationId xmlns:a16="http://schemas.microsoft.com/office/drawing/2014/main" id="{ED533B24-5E7F-C535-EF0D-36868D26AABC}"/>
              </a:ext>
            </a:extLst>
          </p:cNvPr>
          <p:cNvSpPr/>
          <p:nvPr/>
        </p:nvSpPr>
        <p:spPr bwMode="auto">
          <a:xfrm>
            <a:off x="3203305" y="4861061"/>
            <a:ext cx="287720" cy="37665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57" name="Multiplikationszeichen 56">
            <a:extLst>
              <a:ext uri="{FF2B5EF4-FFF2-40B4-BE49-F238E27FC236}">
                <a16:creationId xmlns:a16="http://schemas.microsoft.com/office/drawing/2014/main" id="{464DCD99-0575-2516-4C09-58BC67F0DD8B}"/>
              </a:ext>
            </a:extLst>
          </p:cNvPr>
          <p:cNvSpPr/>
          <p:nvPr/>
        </p:nvSpPr>
        <p:spPr bwMode="auto">
          <a:xfrm>
            <a:off x="1479148" y="2046222"/>
            <a:ext cx="413132" cy="415741"/>
          </a:xfrm>
          <a:prstGeom prst="mathMultiply">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59" name="Multiplikationszeichen 58">
            <a:extLst>
              <a:ext uri="{FF2B5EF4-FFF2-40B4-BE49-F238E27FC236}">
                <a16:creationId xmlns:a16="http://schemas.microsoft.com/office/drawing/2014/main" id="{39965321-28C7-8D05-A155-19B5CFD8D139}"/>
              </a:ext>
            </a:extLst>
          </p:cNvPr>
          <p:cNvSpPr/>
          <p:nvPr/>
        </p:nvSpPr>
        <p:spPr bwMode="auto">
          <a:xfrm>
            <a:off x="4230071" y="2052520"/>
            <a:ext cx="413132" cy="415741"/>
          </a:xfrm>
          <a:prstGeom prst="mathMultiply">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60" name="Multiplikationszeichen 59">
            <a:extLst>
              <a:ext uri="{FF2B5EF4-FFF2-40B4-BE49-F238E27FC236}">
                <a16:creationId xmlns:a16="http://schemas.microsoft.com/office/drawing/2014/main" id="{6EB85369-5845-2FBE-60E8-4222F0704421}"/>
              </a:ext>
            </a:extLst>
          </p:cNvPr>
          <p:cNvSpPr/>
          <p:nvPr/>
        </p:nvSpPr>
        <p:spPr bwMode="auto">
          <a:xfrm>
            <a:off x="4759031" y="4349349"/>
            <a:ext cx="413132" cy="415741"/>
          </a:xfrm>
          <a:prstGeom prst="mathMultiply">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61" name="Multiplikationszeichen 60">
            <a:extLst>
              <a:ext uri="{FF2B5EF4-FFF2-40B4-BE49-F238E27FC236}">
                <a16:creationId xmlns:a16="http://schemas.microsoft.com/office/drawing/2014/main" id="{0BA69092-3DA9-31C4-72AB-971428806EEA}"/>
              </a:ext>
            </a:extLst>
          </p:cNvPr>
          <p:cNvSpPr/>
          <p:nvPr/>
        </p:nvSpPr>
        <p:spPr bwMode="auto">
          <a:xfrm>
            <a:off x="2004226" y="4868984"/>
            <a:ext cx="413132" cy="415741"/>
          </a:xfrm>
          <a:prstGeom prst="mathMultiply">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62" name="Textfeld 61">
            <a:extLst>
              <a:ext uri="{FF2B5EF4-FFF2-40B4-BE49-F238E27FC236}">
                <a16:creationId xmlns:a16="http://schemas.microsoft.com/office/drawing/2014/main" id="{E5CFF13C-071A-2F53-9E69-99D63BC83D24}"/>
              </a:ext>
            </a:extLst>
          </p:cNvPr>
          <p:cNvSpPr txBox="1"/>
          <p:nvPr/>
        </p:nvSpPr>
        <p:spPr>
          <a:xfrm>
            <a:off x="826729" y="6262028"/>
            <a:ext cx="5328592" cy="1015663"/>
          </a:xfrm>
          <a:prstGeom prst="rect">
            <a:avLst/>
          </a:prstGeom>
          <a:noFill/>
        </p:spPr>
        <p:txBody>
          <a:bodyPr wrap="square" rtlCol="0">
            <a:spAutoFit/>
          </a:bodyPr>
          <a:lstStyle/>
          <a:p>
            <a:pPr algn="just"/>
            <a:r>
              <a:rPr lang="en-US" sz="1200" dirty="0"/>
              <a:t>Remembering a sequence of four “X” characters is quite easy, but remembering a sequence of sixteen is much harder.</a:t>
            </a:r>
            <a:br>
              <a:rPr lang="en-US" sz="1200" dirty="0"/>
            </a:br>
            <a:r>
              <a:rPr lang="en-US" sz="1200" dirty="0"/>
              <a:t>It can help to divide and conquer the problem. Instead of trying to memorize sixteen individual positions, you can try to remember four shapes.</a:t>
            </a:r>
            <a:br>
              <a:rPr lang="en-US" sz="1200" dirty="0"/>
            </a:br>
            <a:r>
              <a:rPr lang="en-US" sz="1200" dirty="0"/>
              <a:t>In the example above, you would simply remember a T shaped structure.</a:t>
            </a:r>
          </a:p>
        </p:txBody>
      </p:sp>
    </p:spTree>
    <p:extLst>
      <p:ext uri="{BB962C8B-B14F-4D97-AF65-F5344CB8AC3E}">
        <p14:creationId xmlns:p14="http://schemas.microsoft.com/office/powerpoint/2010/main" val="377749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pPr algn="just"/>
            <a:r>
              <a:rPr lang="en-US" sz="1100" dirty="0"/>
              <a:t>This game was developed by </a:t>
            </a:r>
            <a:r>
              <a:rPr lang="en-US" sz="1100" b="1" dirty="0"/>
              <a:t>Erlind Sejdiu</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Bildschirmpräsentation (4:3)</PresentationFormat>
  <Paragraphs>71</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Erlind Sejdiu</cp:lastModifiedBy>
  <cp:revision>1027</cp:revision>
  <cp:lastPrinted>2016-03-08T07:59:56Z</cp:lastPrinted>
  <dcterms:created xsi:type="dcterms:W3CDTF">2004-10-10T13:55:48Z</dcterms:created>
  <dcterms:modified xsi:type="dcterms:W3CDTF">2025-07-31T21:36:39Z</dcterms:modified>
</cp:coreProperties>
</file>