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9"/>
  </p:notesMasterIdLst>
  <p:sldIdLst>
    <p:sldId id="256" r:id="rId2"/>
    <p:sldId id="258" r:id="rId3"/>
    <p:sldId id="260" r:id="rId4"/>
    <p:sldId id="314" r:id="rId5"/>
    <p:sldId id="315" r:id="rId6"/>
    <p:sldId id="316" r:id="rId7"/>
    <p:sldId id="317" r:id="rId8"/>
    <p:sldId id="318" r:id="rId9"/>
    <p:sldId id="320" r:id="rId10"/>
    <p:sldId id="319" r:id="rId11"/>
    <p:sldId id="321" r:id="rId12"/>
    <p:sldId id="322" r:id="rId13"/>
    <p:sldId id="323" r:id="rId14"/>
    <p:sldId id="328" r:id="rId15"/>
    <p:sldId id="324" r:id="rId16"/>
    <p:sldId id="326" r:id="rId17"/>
    <p:sldId id="327" r:id="rId18"/>
  </p:sldIdLst>
  <p:sldSz cx="9144000" cy="5143500" type="screen16x9"/>
  <p:notesSz cx="6858000" cy="9144000"/>
  <p:embeddedFontLst>
    <p:embeddedFont>
      <p:font typeface="Exo" pitchFamily="2" charset="77"/>
      <p:regular r:id="rId20"/>
      <p:bold r:id="rId21"/>
      <p:italic r:id="rId22"/>
      <p:boldItalic r:id="rId23"/>
    </p:embeddedFont>
    <p:embeddedFont>
      <p:font typeface="PT Sans" panose="020B0503020203020204" pitchFamily="34" charset="77"/>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24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9AE393-030A-4FE0-80BF-A48D9E2C722F}">
  <a:tblStyle styleId="{0E9AE393-030A-4FE0-80BF-A48D9E2C72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42"/>
    <p:restoredTop sz="94653"/>
  </p:normalViewPr>
  <p:slideViewPr>
    <p:cSldViewPr snapToGrid="0">
      <p:cViewPr varScale="1">
        <p:scale>
          <a:sx n="158" d="100"/>
          <a:sy n="158" d="100"/>
        </p:scale>
        <p:origin x="3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XK"/>
        </a:p>
      </c:txPr>
    </c:title>
    <c:autoTitleDeleted val="0"/>
    <c:plotArea>
      <c:layout/>
      <c:pieChart>
        <c:varyColors val="1"/>
        <c:ser>
          <c:idx val="0"/>
          <c:order val="0"/>
          <c:tx>
            <c:strRef>
              <c:f>Sheet1!$B$1</c:f>
              <c:strCache>
                <c:ptCount val="1"/>
                <c:pt idx="0">
                  <c:v>n=4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4DA-48E3-9641-5B7C0B80DEA5}"/>
              </c:ext>
            </c:extLst>
          </c:dPt>
          <c:dPt>
            <c:idx val="1"/>
            <c:bubble3D val="0"/>
            <c:spPr>
              <a:solidFill>
                <a:srgbClr val="7030A0"/>
              </a:solidFill>
              <a:ln w="19050">
                <a:solidFill>
                  <a:schemeClr val="lt1"/>
                </a:solidFill>
              </a:ln>
              <a:effectLst/>
            </c:spPr>
            <c:extLst>
              <c:ext xmlns:c16="http://schemas.microsoft.com/office/drawing/2014/chart" uri="{C3380CC4-5D6E-409C-BE32-E72D297353CC}">
                <c16:uniqueId val="{00000001-1717-0548-9431-C8B40F7D8D8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4DA-48E3-9641-5B7C0B80DEA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4DA-48E3-9641-5B7C0B80DEA5}"/>
              </c:ext>
            </c:extLst>
          </c:dPt>
          <c:cat>
            <c:strRef>
              <c:f>Sheet1!$A$2:$A$5</c:f>
              <c:strCache>
                <c:ptCount val="3"/>
                <c:pt idx="0">
                  <c:v>Naïve</c:v>
                </c:pt>
                <c:pt idx="1">
                  <c:v>DAQ</c:v>
                </c:pt>
                <c:pt idx="2">
                  <c:v>Strassen</c:v>
                </c:pt>
              </c:strCache>
            </c:strRef>
          </c:cat>
          <c:val>
            <c:numRef>
              <c:f>Sheet1!$B$2:$B$5</c:f>
              <c:numCache>
                <c:formatCode>General</c:formatCode>
                <c:ptCount val="4"/>
                <c:pt idx="0">
                  <c:v>0.1258</c:v>
                </c:pt>
                <c:pt idx="1">
                  <c:v>6.8099999999999994E-2</c:v>
                </c:pt>
                <c:pt idx="2">
                  <c:v>5.6000000000000001E-2</c:v>
                </c:pt>
              </c:numCache>
            </c:numRef>
          </c:val>
          <c:extLst>
            <c:ext xmlns:c16="http://schemas.microsoft.com/office/drawing/2014/chart" uri="{C3380CC4-5D6E-409C-BE32-E72D297353CC}">
              <c16:uniqueId val="{00000000-1717-0548-9431-C8B40F7D8D86}"/>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X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XK"/>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XK"/>
        </a:p>
      </c:txPr>
    </c:title>
    <c:autoTitleDeleted val="0"/>
    <c:plotArea>
      <c:layout>
        <c:manualLayout>
          <c:layoutTarget val="inner"/>
          <c:xMode val="edge"/>
          <c:yMode val="edge"/>
          <c:x val="0.242607686789031"/>
          <c:y val="0.19713196694850083"/>
          <c:w val="0.45992439849430539"/>
          <c:h val="0.58175883989183175"/>
        </c:manualLayout>
      </c:layout>
      <c:pieChart>
        <c:varyColors val="1"/>
        <c:ser>
          <c:idx val="0"/>
          <c:order val="0"/>
          <c:tx>
            <c:strRef>
              <c:f>Sheet1!$B$1</c:f>
              <c:strCache>
                <c:ptCount val="1"/>
                <c:pt idx="0">
                  <c:v>n=512</c:v>
                </c:pt>
              </c:strCache>
            </c:strRef>
          </c:tx>
          <c:dPt>
            <c:idx val="0"/>
            <c:bubble3D val="0"/>
            <c:spPr>
              <a:solidFill>
                <a:srgbClr val="922472"/>
              </a:solidFill>
              <a:ln w="19050">
                <a:solidFill>
                  <a:schemeClr val="lt1"/>
                </a:solidFill>
              </a:ln>
              <a:effectLst/>
            </c:spPr>
            <c:extLst>
              <c:ext xmlns:c16="http://schemas.microsoft.com/office/drawing/2014/chart" uri="{C3380CC4-5D6E-409C-BE32-E72D297353CC}">
                <c16:uniqueId val="{00000001-5726-774C-98E7-4CE5A0D222CE}"/>
              </c:ext>
            </c:extLst>
          </c:dPt>
          <c:dPt>
            <c:idx val="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02-5726-774C-98E7-4CE5A0D222C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C62-4C69-B31B-1F569D75151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C62-4C69-B31B-1F569D75151F}"/>
              </c:ext>
            </c:extLst>
          </c:dPt>
          <c:cat>
            <c:strRef>
              <c:f>Sheet1!$A$2:$A$5</c:f>
              <c:strCache>
                <c:ptCount val="2"/>
                <c:pt idx="0">
                  <c:v>Naïve</c:v>
                </c:pt>
                <c:pt idx="1">
                  <c:v>Hstrassen</c:v>
                </c:pt>
              </c:strCache>
            </c:strRef>
          </c:cat>
          <c:val>
            <c:numRef>
              <c:f>Sheet1!$B$2:$B$5</c:f>
              <c:numCache>
                <c:formatCode>General</c:formatCode>
                <c:ptCount val="4"/>
                <c:pt idx="0">
                  <c:v>1851.99</c:v>
                </c:pt>
                <c:pt idx="1">
                  <c:v>1322.68</c:v>
                </c:pt>
              </c:numCache>
            </c:numRef>
          </c:val>
          <c:extLst>
            <c:ext xmlns:c16="http://schemas.microsoft.com/office/drawing/2014/chart" uri="{C3380CC4-5D6E-409C-BE32-E72D297353CC}">
              <c16:uniqueId val="{00000000-5726-774C-98E7-4CE5A0D222CE}"/>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X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XK"/>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XK"/>
        </a:p>
      </c:txPr>
    </c:title>
    <c:autoTitleDeleted val="0"/>
    <c:plotArea>
      <c:layout>
        <c:manualLayout>
          <c:layoutTarget val="inner"/>
          <c:xMode val="edge"/>
          <c:yMode val="edge"/>
          <c:x val="0.26822465819223579"/>
          <c:y val="0.21162759667887698"/>
          <c:w val="0.47662257904036504"/>
          <c:h val="0.59219390297604302"/>
        </c:manualLayout>
      </c:layout>
      <c:pieChart>
        <c:varyColors val="1"/>
        <c:ser>
          <c:idx val="0"/>
          <c:order val="0"/>
          <c:tx>
            <c:strRef>
              <c:f>Sheet1!$B$1</c:f>
              <c:strCache>
                <c:ptCount val="1"/>
                <c:pt idx="0">
                  <c:v>n=1024</c:v>
                </c:pt>
              </c:strCache>
            </c:strRef>
          </c:tx>
          <c:spPr>
            <a:solidFill>
              <a:srgbClr val="922472"/>
            </a:solidFill>
          </c:spPr>
          <c:dPt>
            <c:idx val="0"/>
            <c:bubble3D val="0"/>
            <c:spPr>
              <a:solidFill>
                <a:srgbClr val="922472"/>
              </a:solidFill>
              <a:ln w="19050">
                <a:solidFill>
                  <a:schemeClr val="lt1"/>
                </a:solidFill>
              </a:ln>
              <a:effectLst/>
            </c:spPr>
            <c:extLst>
              <c:ext xmlns:c16="http://schemas.microsoft.com/office/drawing/2014/chart" uri="{C3380CC4-5D6E-409C-BE32-E72D297353CC}">
                <c16:uniqueId val="{00000001-EC03-4BE9-B98C-1397A1969C65}"/>
              </c:ext>
            </c:extLst>
          </c:dPt>
          <c:dPt>
            <c:idx val="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01-44A1-F740-B0EE-974F8DF2AA57}"/>
              </c:ext>
            </c:extLst>
          </c:dPt>
          <c:dPt>
            <c:idx val="2"/>
            <c:bubble3D val="0"/>
            <c:spPr>
              <a:solidFill>
                <a:srgbClr val="922472"/>
              </a:solidFill>
              <a:ln w="19050">
                <a:solidFill>
                  <a:schemeClr val="lt1"/>
                </a:solidFill>
              </a:ln>
              <a:effectLst/>
            </c:spPr>
            <c:extLst>
              <c:ext xmlns:c16="http://schemas.microsoft.com/office/drawing/2014/chart" uri="{C3380CC4-5D6E-409C-BE32-E72D297353CC}">
                <c16:uniqueId val="{00000005-EC03-4BE9-B98C-1397A1969C65}"/>
              </c:ext>
            </c:extLst>
          </c:dPt>
          <c:dPt>
            <c:idx val="3"/>
            <c:bubble3D val="0"/>
            <c:spPr>
              <a:solidFill>
                <a:srgbClr val="922472"/>
              </a:solidFill>
              <a:ln w="19050">
                <a:solidFill>
                  <a:schemeClr val="lt1"/>
                </a:solidFill>
              </a:ln>
              <a:effectLst/>
            </c:spPr>
            <c:extLst>
              <c:ext xmlns:c16="http://schemas.microsoft.com/office/drawing/2014/chart" uri="{C3380CC4-5D6E-409C-BE32-E72D297353CC}">
                <c16:uniqueId val="{00000007-EC03-4BE9-B98C-1397A1969C65}"/>
              </c:ext>
            </c:extLst>
          </c:dPt>
          <c:cat>
            <c:strRef>
              <c:f>Sheet1!$A$2:$A$5</c:f>
              <c:strCache>
                <c:ptCount val="2"/>
                <c:pt idx="0">
                  <c:v>Naïve</c:v>
                </c:pt>
                <c:pt idx="1">
                  <c:v>Hstrassen</c:v>
                </c:pt>
              </c:strCache>
            </c:strRef>
          </c:cat>
          <c:val>
            <c:numRef>
              <c:f>Sheet1!$B$2:$B$5</c:f>
              <c:numCache>
                <c:formatCode>General</c:formatCode>
                <c:ptCount val="4"/>
                <c:pt idx="0">
                  <c:v>16136.2</c:v>
                </c:pt>
                <c:pt idx="1">
                  <c:v>9007.6</c:v>
                </c:pt>
              </c:numCache>
            </c:numRef>
          </c:val>
          <c:extLst>
            <c:ext xmlns:c16="http://schemas.microsoft.com/office/drawing/2014/chart" uri="{C3380CC4-5D6E-409C-BE32-E72D297353CC}">
              <c16:uniqueId val="{00000000-44A1-F740-B0EE-974F8DF2AA57}"/>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X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XK"/>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XK"/>
        </a:p>
      </c:txPr>
    </c:title>
    <c:autoTitleDeleted val="0"/>
    <c:plotArea>
      <c:layout/>
      <c:pieChart>
        <c:varyColors val="1"/>
        <c:ser>
          <c:idx val="0"/>
          <c:order val="0"/>
          <c:tx>
            <c:strRef>
              <c:f>Sheet1!$B$1</c:f>
              <c:strCache>
                <c:ptCount val="1"/>
                <c:pt idx="0">
                  <c:v>n=2048</c:v>
                </c:pt>
              </c:strCache>
            </c:strRef>
          </c:tx>
          <c:spPr>
            <a:solidFill>
              <a:srgbClr val="922472"/>
            </a:solidFill>
          </c:spPr>
          <c:dPt>
            <c:idx val="0"/>
            <c:bubble3D val="0"/>
            <c:spPr>
              <a:solidFill>
                <a:srgbClr val="922472"/>
              </a:solidFill>
              <a:ln w="19050">
                <a:solidFill>
                  <a:schemeClr val="lt1"/>
                </a:solidFill>
              </a:ln>
              <a:effectLst/>
            </c:spPr>
            <c:extLst>
              <c:ext xmlns:c16="http://schemas.microsoft.com/office/drawing/2014/chart" uri="{C3380CC4-5D6E-409C-BE32-E72D297353CC}">
                <c16:uniqueId val="{00000001-8BCC-4AE0-AEC9-D6D26AAA3B1A}"/>
              </c:ext>
            </c:extLst>
          </c:dPt>
          <c:dPt>
            <c:idx val="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01-E265-7047-A184-3C75E384064C}"/>
              </c:ext>
            </c:extLst>
          </c:dPt>
          <c:dPt>
            <c:idx val="2"/>
            <c:bubble3D val="0"/>
            <c:spPr>
              <a:solidFill>
                <a:srgbClr val="922472"/>
              </a:solidFill>
              <a:ln w="19050">
                <a:solidFill>
                  <a:schemeClr val="lt1"/>
                </a:solidFill>
              </a:ln>
              <a:effectLst/>
            </c:spPr>
            <c:extLst>
              <c:ext xmlns:c16="http://schemas.microsoft.com/office/drawing/2014/chart" uri="{C3380CC4-5D6E-409C-BE32-E72D297353CC}">
                <c16:uniqueId val="{00000005-8BCC-4AE0-AEC9-D6D26AAA3B1A}"/>
              </c:ext>
            </c:extLst>
          </c:dPt>
          <c:dPt>
            <c:idx val="3"/>
            <c:bubble3D val="0"/>
            <c:spPr>
              <a:solidFill>
                <a:srgbClr val="922472"/>
              </a:solidFill>
              <a:ln w="19050">
                <a:solidFill>
                  <a:schemeClr val="lt1"/>
                </a:solidFill>
              </a:ln>
              <a:effectLst/>
            </c:spPr>
            <c:extLst>
              <c:ext xmlns:c16="http://schemas.microsoft.com/office/drawing/2014/chart" uri="{C3380CC4-5D6E-409C-BE32-E72D297353CC}">
                <c16:uniqueId val="{00000007-8BCC-4AE0-AEC9-D6D26AAA3B1A}"/>
              </c:ext>
            </c:extLst>
          </c:dPt>
          <c:cat>
            <c:strRef>
              <c:f>Sheet1!$A$2:$A$3</c:f>
              <c:strCache>
                <c:ptCount val="2"/>
                <c:pt idx="0">
                  <c:v>Naïve</c:v>
                </c:pt>
                <c:pt idx="1">
                  <c:v>Hstrassen</c:v>
                </c:pt>
              </c:strCache>
            </c:strRef>
          </c:cat>
          <c:val>
            <c:numRef>
              <c:f>Sheet1!$B$2:$B$3</c:f>
              <c:numCache>
                <c:formatCode>General</c:formatCode>
                <c:ptCount val="2"/>
                <c:pt idx="0">
                  <c:v>180450.1</c:v>
                </c:pt>
                <c:pt idx="1">
                  <c:v>61915.8</c:v>
                </c:pt>
              </c:numCache>
            </c:numRef>
          </c:val>
          <c:extLst>
            <c:ext xmlns:c16="http://schemas.microsoft.com/office/drawing/2014/chart" uri="{C3380CC4-5D6E-409C-BE32-E72D297353CC}">
              <c16:uniqueId val="{00000000-E265-7047-A184-3C75E384064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X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XK"/>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r>
              <a:rPr lang="en-GB" sz="1600">
                <a:solidFill>
                  <a:schemeClr val="bg1"/>
                </a:solidFill>
              </a:rPr>
              <a:t>Krahasimi i Naïve dhe Strassen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XK"/>
        </a:p>
      </c:txPr>
    </c:title>
    <c:autoTitleDeleted val="0"/>
    <c:plotArea>
      <c:layout>
        <c:manualLayout>
          <c:layoutTarget val="inner"/>
          <c:xMode val="edge"/>
          <c:yMode val="edge"/>
          <c:x val="0.14010808379883855"/>
          <c:y val="8.9547940059272871E-2"/>
          <c:w val="0.83422766305205476"/>
          <c:h val="0.82417862705768874"/>
        </c:manualLayout>
      </c:layout>
      <c:barChart>
        <c:barDir val="col"/>
        <c:grouping val="clustered"/>
        <c:varyColors val="0"/>
        <c:ser>
          <c:idx val="0"/>
          <c:order val="0"/>
          <c:tx>
            <c:strRef>
              <c:f>Sheet1!$B$1</c:f>
              <c:strCache>
                <c:ptCount val="1"/>
                <c:pt idx="0">
                  <c:v>Naïve</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Sheet1!$A$2:$A$11</c:f>
              <c:strCache>
                <c:ptCount val="10"/>
                <c:pt idx="0">
                  <c:v>n=4</c:v>
                </c:pt>
                <c:pt idx="1">
                  <c:v>n=8</c:v>
                </c:pt>
                <c:pt idx="2">
                  <c:v>n=16</c:v>
                </c:pt>
                <c:pt idx="3">
                  <c:v>n=32</c:v>
                </c:pt>
                <c:pt idx="4">
                  <c:v>n=64</c:v>
                </c:pt>
                <c:pt idx="5">
                  <c:v>n=128</c:v>
                </c:pt>
                <c:pt idx="6">
                  <c:v>n=256</c:v>
                </c:pt>
                <c:pt idx="7">
                  <c:v>n=512</c:v>
                </c:pt>
                <c:pt idx="8">
                  <c:v>n=1024</c:v>
                </c:pt>
                <c:pt idx="9">
                  <c:v>n=2048</c:v>
                </c:pt>
              </c:strCache>
            </c:strRef>
          </c:cat>
          <c:val>
            <c:numRef>
              <c:f>Sheet1!$B$2:$B$11</c:f>
              <c:numCache>
                <c:formatCode>General</c:formatCode>
                <c:ptCount val="10"/>
                <c:pt idx="0">
                  <c:v>0.1258</c:v>
                </c:pt>
                <c:pt idx="1">
                  <c:v>0.49445</c:v>
                </c:pt>
                <c:pt idx="2">
                  <c:v>1.3512500000000001</c:v>
                </c:pt>
                <c:pt idx="3">
                  <c:v>2.8666900000000002</c:v>
                </c:pt>
                <c:pt idx="4">
                  <c:v>5.2217089999999997</c:v>
                </c:pt>
                <c:pt idx="5">
                  <c:v>25.36</c:v>
                </c:pt>
                <c:pt idx="6">
                  <c:v>215.37</c:v>
                </c:pt>
                <c:pt idx="7">
                  <c:v>1851.99</c:v>
                </c:pt>
                <c:pt idx="8">
                  <c:v>16136.2</c:v>
                </c:pt>
                <c:pt idx="9">
                  <c:v>180450.1</c:v>
                </c:pt>
              </c:numCache>
            </c:numRef>
          </c:val>
          <c:extLst>
            <c:ext xmlns:c16="http://schemas.microsoft.com/office/drawing/2014/chart" uri="{C3380CC4-5D6E-409C-BE32-E72D297353CC}">
              <c16:uniqueId val="{00000000-930D-E947-8544-E06BB3D8AB02}"/>
            </c:ext>
          </c:extLst>
        </c:ser>
        <c:ser>
          <c:idx val="1"/>
          <c:order val="1"/>
          <c:tx>
            <c:strRef>
              <c:f>Sheet1!$C$1</c:f>
              <c:strCache>
                <c:ptCount val="1"/>
                <c:pt idx="0">
                  <c:v>Strassen</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Sheet1!$A$2:$A$11</c:f>
              <c:strCache>
                <c:ptCount val="10"/>
                <c:pt idx="0">
                  <c:v>n=4</c:v>
                </c:pt>
                <c:pt idx="1">
                  <c:v>n=8</c:v>
                </c:pt>
                <c:pt idx="2">
                  <c:v>n=16</c:v>
                </c:pt>
                <c:pt idx="3">
                  <c:v>n=32</c:v>
                </c:pt>
                <c:pt idx="4">
                  <c:v>n=64</c:v>
                </c:pt>
                <c:pt idx="5">
                  <c:v>n=128</c:v>
                </c:pt>
                <c:pt idx="6">
                  <c:v>n=256</c:v>
                </c:pt>
                <c:pt idx="7">
                  <c:v>n=512</c:v>
                </c:pt>
                <c:pt idx="8">
                  <c:v>n=1024</c:v>
                </c:pt>
                <c:pt idx="9">
                  <c:v>n=2048</c:v>
                </c:pt>
              </c:strCache>
            </c:strRef>
          </c:cat>
          <c:val>
            <c:numRef>
              <c:f>Sheet1!$C$2:$C$11</c:f>
              <c:numCache>
                <c:formatCode>General</c:formatCode>
                <c:ptCount val="10"/>
                <c:pt idx="0">
                  <c:v>5.6000000000000001E-2</c:v>
                </c:pt>
                <c:pt idx="1">
                  <c:v>0.39395000000000002</c:v>
                </c:pt>
                <c:pt idx="2">
                  <c:v>1.0129999999999999</c:v>
                </c:pt>
                <c:pt idx="3">
                  <c:v>10.016999999999999</c:v>
                </c:pt>
                <c:pt idx="4">
                  <c:v>21.111750000000001</c:v>
                </c:pt>
                <c:pt idx="5">
                  <c:v>24.23</c:v>
                </c:pt>
                <c:pt idx="6">
                  <c:v>184.21</c:v>
                </c:pt>
                <c:pt idx="7">
                  <c:v>1322.68</c:v>
                </c:pt>
                <c:pt idx="8">
                  <c:v>9007.6</c:v>
                </c:pt>
                <c:pt idx="9">
                  <c:v>61915.8</c:v>
                </c:pt>
              </c:numCache>
            </c:numRef>
          </c:val>
          <c:extLst>
            <c:ext xmlns:c16="http://schemas.microsoft.com/office/drawing/2014/chart" uri="{C3380CC4-5D6E-409C-BE32-E72D297353CC}">
              <c16:uniqueId val="{00000001-930D-E947-8544-E06BB3D8AB02}"/>
            </c:ext>
          </c:extLst>
        </c:ser>
        <c:dLbls>
          <c:showLegendKey val="0"/>
          <c:showVal val="0"/>
          <c:showCatName val="0"/>
          <c:showSerName val="0"/>
          <c:showPercent val="0"/>
          <c:showBubbleSize val="0"/>
        </c:dLbls>
        <c:gapWidth val="100"/>
        <c:overlap val="-24"/>
        <c:axId val="288908048"/>
        <c:axId val="288936736"/>
      </c:barChart>
      <c:catAx>
        <c:axId val="28890804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XK"/>
          </a:p>
        </c:txPr>
        <c:crossAx val="288936736"/>
        <c:crosses val="autoZero"/>
        <c:auto val="1"/>
        <c:lblAlgn val="ctr"/>
        <c:lblOffset val="100"/>
        <c:noMultiLvlLbl val="0"/>
      </c:catAx>
      <c:valAx>
        <c:axId val="288936736"/>
        <c:scaling>
          <c:logBase val="2"/>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XK"/>
          </a:p>
        </c:txPr>
        <c:crossAx val="288908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X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XK"/>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0911617013246715"/>
          <c:y val="4.319531381863155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XK"/>
        </a:p>
      </c:txPr>
    </c:title>
    <c:autoTitleDeleted val="0"/>
    <c:plotArea>
      <c:layout/>
      <c:pieChart>
        <c:varyColors val="1"/>
        <c:ser>
          <c:idx val="0"/>
          <c:order val="0"/>
          <c:tx>
            <c:strRef>
              <c:f>Sheet1!$B$1</c:f>
              <c:strCache>
                <c:ptCount val="1"/>
                <c:pt idx="0">
                  <c:v>n=8</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23C-4081-BC5A-A2D31F71960C}"/>
              </c:ext>
            </c:extLst>
          </c:dPt>
          <c:dPt>
            <c:idx val="1"/>
            <c:bubble3D val="0"/>
            <c:spPr>
              <a:solidFill>
                <a:srgbClr val="7030A0"/>
              </a:solidFill>
              <a:ln w="19050">
                <a:solidFill>
                  <a:schemeClr val="lt1"/>
                </a:solidFill>
              </a:ln>
              <a:effectLst/>
            </c:spPr>
            <c:extLst>
              <c:ext xmlns:c16="http://schemas.microsoft.com/office/drawing/2014/chart" uri="{C3380CC4-5D6E-409C-BE32-E72D297353CC}">
                <c16:uniqueId val="{00000001-604A-694A-A713-59136ED8F4A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23C-4081-BC5A-A2D31F71960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23C-4081-BC5A-A2D31F71960C}"/>
              </c:ext>
            </c:extLst>
          </c:dPt>
          <c:cat>
            <c:strRef>
              <c:f>Sheet1!$A$2:$A$5</c:f>
              <c:strCache>
                <c:ptCount val="3"/>
                <c:pt idx="0">
                  <c:v>Naïve</c:v>
                </c:pt>
                <c:pt idx="1">
                  <c:v>DAQ</c:v>
                </c:pt>
                <c:pt idx="2">
                  <c:v>Strassen</c:v>
                </c:pt>
              </c:strCache>
            </c:strRef>
          </c:cat>
          <c:val>
            <c:numRef>
              <c:f>Sheet1!$B$2:$B$5</c:f>
              <c:numCache>
                <c:formatCode>General</c:formatCode>
                <c:ptCount val="4"/>
                <c:pt idx="0">
                  <c:v>0.49440000000000001</c:v>
                </c:pt>
                <c:pt idx="1">
                  <c:v>0.40233000000000002</c:v>
                </c:pt>
                <c:pt idx="2">
                  <c:v>0.39395000000000002</c:v>
                </c:pt>
              </c:numCache>
            </c:numRef>
          </c:val>
          <c:extLst>
            <c:ext xmlns:c16="http://schemas.microsoft.com/office/drawing/2014/chart" uri="{C3380CC4-5D6E-409C-BE32-E72D297353CC}">
              <c16:uniqueId val="{00000000-604A-694A-A713-59136ED8F4A8}"/>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X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XK"/>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2499256668743274"/>
          <c:y val="6.213920783852524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XK"/>
        </a:p>
      </c:txPr>
    </c:title>
    <c:autoTitleDeleted val="0"/>
    <c:plotArea>
      <c:layout/>
      <c:pieChart>
        <c:varyColors val="1"/>
        <c:ser>
          <c:idx val="0"/>
          <c:order val="0"/>
          <c:tx>
            <c:strRef>
              <c:f>Sheet1!$B$1</c:f>
              <c:strCache>
                <c:ptCount val="1"/>
                <c:pt idx="0">
                  <c:v>n=16</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3C8-4D47-8FEB-31CFAC203FEB}"/>
              </c:ext>
            </c:extLst>
          </c:dPt>
          <c:dPt>
            <c:idx val="1"/>
            <c:bubble3D val="0"/>
            <c:spPr>
              <a:solidFill>
                <a:srgbClr val="7030A0"/>
              </a:solidFill>
              <a:ln w="19050">
                <a:solidFill>
                  <a:schemeClr val="lt1"/>
                </a:solidFill>
              </a:ln>
              <a:effectLst/>
            </c:spPr>
            <c:extLst>
              <c:ext xmlns:c16="http://schemas.microsoft.com/office/drawing/2014/chart" uri="{C3380CC4-5D6E-409C-BE32-E72D297353CC}">
                <c16:uniqueId val="{00000001-31A4-0B4C-8780-F0AD8B85DF9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3C8-4D47-8FEB-31CFAC203FE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3C8-4D47-8FEB-31CFAC203FEB}"/>
              </c:ext>
            </c:extLst>
          </c:dPt>
          <c:cat>
            <c:strRef>
              <c:f>Sheet1!$A$2:$A$5</c:f>
              <c:strCache>
                <c:ptCount val="3"/>
                <c:pt idx="0">
                  <c:v>Naïve</c:v>
                </c:pt>
                <c:pt idx="1">
                  <c:v>DAQ</c:v>
                </c:pt>
                <c:pt idx="2">
                  <c:v>Strassen</c:v>
                </c:pt>
              </c:strCache>
            </c:strRef>
          </c:cat>
          <c:val>
            <c:numRef>
              <c:f>Sheet1!$B$2:$B$5</c:f>
              <c:numCache>
                <c:formatCode>General</c:formatCode>
                <c:ptCount val="4"/>
                <c:pt idx="0">
                  <c:v>1.3512500000000001</c:v>
                </c:pt>
                <c:pt idx="1">
                  <c:v>2.0338340000000001</c:v>
                </c:pt>
                <c:pt idx="2">
                  <c:v>1.0131669999999999</c:v>
                </c:pt>
              </c:numCache>
            </c:numRef>
          </c:val>
          <c:extLst>
            <c:ext xmlns:c16="http://schemas.microsoft.com/office/drawing/2014/chart" uri="{C3380CC4-5D6E-409C-BE32-E72D297353CC}">
              <c16:uniqueId val="{00000000-31A4-0B4C-8780-F0AD8B85DF95}"/>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X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XK"/>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XK"/>
        </a:p>
      </c:txPr>
    </c:title>
    <c:autoTitleDeleted val="0"/>
    <c:plotArea>
      <c:layout/>
      <c:pieChart>
        <c:varyColors val="1"/>
        <c:ser>
          <c:idx val="0"/>
          <c:order val="0"/>
          <c:tx>
            <c:strRef>
              <c:f>Sheet1!$B$1</c:f>
              <c:strCache>
                <c:ptCount val="1"/>
                <c:pt idx="0">
                  <c:v>n=32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A20-450D-A5A1-1D32839F414E}"/>
              </c:ext>
            </c:extLst>
          </c:dPt>
          <c:dPt>
            <c:idx val="1"/>
            <c:bubble3D val="0"/>
            <c:spPr>
              <a:solidFill>
                <a:srgbClr val="7030A0"/>
              </a:solidFill>
              <a:ln w="19050">
                <a:solidFill>
                  <a:schemeClr val="lt1"/>
                </a:solidFill>
              </a:ln>
              <a:effectLst/>
            </c:spPr>
            <c:extLst>
              <c:ext xmlns:c16="http://schemas.microsoft.com/office/drawing/2014/chart" uri="{C3380CC4-5D6E-409C-BE32-E72D297353CC}">
                <c16:uniqueId val="{00000001-6C72-FE49-B712-6BDBDAB0FE5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A20-450D-A5A1-1D32839F414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A20-450D-A5A1-1D32839F414E}"/>
              </c:ext>
            </c:extLst>
          </c:dPt>
          <c:cat>
            <c:strRef>
              <c:f>Sheet1!$A$2:$A$5</c:f>
              <c:strCache>
                <c:ptCount val="3"/>
                <c:pt idx="0">
                  <c:v>Naïve</c:v>
                </c:pt>
                <c:pt idx="1">
                  <c:v>DAQ</c:v>
                </c:pt>
                <c:pt idx="2">
                  <c:v>Strassen</c:v>
                </c:pt>
              </c:strCache>
            </c:strRef>
          </c:cat>
          <c:val>
            <c:numRef>
              <c:f>Sheet1!$B$2:$B$5</c:f>
              <c:numCache>
                <c:formatCode>General</c:formatCode>
                <c:ptCount val="4"/>
                <c:pt idx="0">
                  <c:v>2.8669579999999999</c:v>
                </c:pt>
                <c:pt idx="1">
                  <c:v>11.158659999999999</c:v>
                </c:pt>
                <c:pt idx="2">
                  <c:v>10.017910000000001</c:v>
                </c:pt>
              </c:numCache>
            </c:numRef>
          </c:val>
          <c:extLst>
            <c:ext xmlns:c16="http://schemas.microsoft.com/office/drawing/2014/chart" uri="{C3380CC4-5D6E-409C-BE32-E72D297353CC}">
              <c16:uniqueId val="{00000000-6C72-FE49-B712-6BDBDAB0FE5B}"/>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X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XK"/>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XK"/>
        </a:p>
      </c:txPr>
    </c:title>
    <c:autoTitleDeleted val="0"/>
    <c:plotArea>
      <c:layout/>
      <c:pieChart>
        <c:varyColors val="1"/>
        <c:ser>
          <c:idx val="0"/>
          <c:order val="0"/>
          <c:tx>
            <c:strRef>
              <c:f>Sheet1!$B$1</c:f>
              <c:strCache>
                <c:ptCount val="1"/>
                <c:pt idx="0">
                  <c:v>n=64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FFB-44D7-8CF8-4A3214825218}"/>
              </c:ext>
            </c:extLst>
          </c:dPt>
          <c:dPt>
            <c:idx val="1"/>
            <c:bubble3D val="0"/>
            <c:spPr>
              <a:solidFill>
                <a:srgbClr val="7030A0"/>
              </a:solidFill>
              <a:ln w="19050">
                <a:solidFill>
                  <a:schemeClr val="lt1"/>
                </a:solidFill>
              </a:ln>
              <a:effectLst/>
            </c:spPr>
            <c:extLst>
              <c:ext xmlns:c16="http://schemas.microsoft.com/office/drawing/2014/chart" uri="{C3380CC4-5D6E-409C-BE32-E72D297353CC}">
                <c16:uniqueId val="{00000001-6A29-CE4F-981E-A699F588F4D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FFB-44D7-8CF8-4A321482521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FFB-44D7-8CF8-4A3214825218}"/>
              </c:ext>
            </c:extLst>
          </c:dPt>
          <c:cat>
            <c:strRef>
              <c:f>Sheet1!$A$2:$A$5</c:f>
              <c:strCache>
                <c:ptCount val="3"/>
                <c:pt idx="0">
                  <c:v>Naïve</c:v>
                </c:pt>
                <c:pt idx="1">
                  <c:v>DAQ</c:v>
                </c:pt>
                <c:pt idx="2">
                  <c:v>Strassen</c:v>
                </c:pt>
              </c:strCache>
            </c:strRef>
          </c:cat>
          <c:val>
            <c:numRef>
              <c:f>Sheet1!$B$2:$B$5</c:f>
              <c:numCache>
                <c:formatCode>General</c:formatCode>
                <c:ptCount val="4"/>
                <c:pt idx="0">
                  <c:v>5.2217089999999997</c:v>
                </c:pt>
                <c:pt idx="1">
                  <c:v>92.543000000000006</c:v>
                </c:pt>
                <c:pt idx="2">
                  <c:v>66.111750000000001</c:v>
                </c:pt>
              </c:numCache>
            </c:numRef>
          </c:val>
          <c:extLst>
            <c:ext xmlns:c16="http://schemas.microsoft.com/office/drawing/2014/chart" uri="{C3380CC4-5D6E-409C-BE32-E72D297353CC}">
              <c16:uniqueId val="{00000000-6A29-CE4F-981E-A699F588F4DC}"/>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X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XK"/>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bg1"/>
                </a:solidFill>
                <a:latin typeface="+mn-lt"/>
                <a:ea typeface="+mn-ea"/>
                <a:cs typeface="+mn-cs"/>
              </a:defRPr>
            </a:pPr>
            <a:r>
              <a:rPr lang="sq-AL" sz="1800" dirty="0">
                <a:solidFill>
                  <a:schemeClr val="bg1"/>
                </a:solidFill>
              </a:rPr>
              <a:t>KOHA E EKZEKUTIMIt</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bg1"/>
              </a:solidFill>
              <a:latin typeface="+mn-lt"/>
              <a:ea typeface="+mn-ea"/>
              <a:cs typeface="+mn-cs"/>
            </a:defRPr>
          </a:pPr>
          <a:endParaRPr lang="en-XK"/>
        </a:p>
      </c:txPr>
    </c:title>
    <c:autoTitleDeleted val="0"/>
    <c:plotArea>
      <c:layout>
        <c:manualLayout>
          <c:layoutTarget val="inner"/>
          <c:xMode val="edge"/>
          <c:yMode val="edge"/>
          <c:x val="3.6526772072989329E-2"/>
          <c:y val="0.22849922080052493"/>
          <c:w val="0.95416666666666672"/>
          <c:h val="0.7417073354111986"/>
        </c:manualLayout>
      </c:layout>
      <c:barChart>
        <c:barDir val="col"/>
        <c:grouping val="clustered"/>
        <c:varyColors val="0"/>
        <c:ser>
          <c:idx val="0"/>
          <c:order val="0"/>
          <c:tx>
            <c:strRef>
              <c:f>Sheet1!$B$1</c:f>
              <c:strCache>
                <c:ptCount val="1"/>
                <c:pt idx="0">
                  <c:v>Naïve</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XK"/>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n=4</c:v>
                </c:pt>
                <c:pt idx="1">
                  <c:v>n=8</c:v>
                </c:pt>
                <c:pt idx="2">
                  <c:v>n=16</c:v>
                </c:pt>
                <c:pt idx="3">
                  <c:v>n=32</c:v>
                </c:pt>
                <c:pt idx="4">
                  <c:v>n=64</c:v>
                </c:pt>
              </c:strCache>
            </c:strRef>
          </c:cat>
          <c:val>
            <c:numRef>
              <c:f>Sheet1!$B$2:$B$6</c:f>
              <c:numCache>
                <c:formatCode>General</c:formatCode>
                <c:ptCount val="5"/>
                <c:pt idx="0">
                  <c:v>0.1258</c:v>
                </c:pt>
                <c:pt idx="1">
                  <c:v>0.49445</c:v>
                </c:pt>
                <c:pt idx="2">
                  <c:v>1.3512500000000001</c:v>
                </c:pt>
                <c:pt idx="3">
                  <c:v>2.8669579999999999</c:v>
                </c:pt>
                <c:pt idx="4">
                  <c:v>5.2217089999999997</c:v>
                </c:pt>
              </c:numCache>
            </c:numRef>
          </c:val>
          <c:extLst>
            <c:ext xmlns:c16="http://schemas.microsoft.com/office/drawing/2014/chart" uri="{C3380CC4-5D6E-409C-BE32-E72D297353CC}">
              <c16:uniqueId val="{00000000-A755-8841-890E-642A244536DB}"/>
            </c:ext>
          </c:extLst>
        </c:ser>
        <c:ser>
          <c:idx val="1"/>
          <c:order val="1"/>
          <c:tx>
            <c:strRef>
              <c:f>Sheet1!$C$1</c:f>
              <c:strCache>
                <c:ptCount val="1"/>
                <c:pt idx="0">
                  <c:v>DAQ</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XK"/>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n=4</c:v>
                </c:pt>
                <c:pt idx="1">
                  <c:v>n=8</c:v>
                </c:pt>
                <c:pt idx="2">
                  <c:v>n=16</c:v>
                </c:pt>
                <c:pt idx="3">
                  <c:v>n=32</c:v>
                </c:pt>
                <c:pt idx="4">
                  <c:v>n=64</c:v>
                </c:pt>
              </c:strCache>
            </c:strRef>
          </c:cat>
          <c:val>
            <c:numRef>
              <c:f>Sheet1!$C$2:$C$6</c:f>
              <c:numCache>
                <c:formatCode>General</c:formatCode>
                <c:ptCount val="5"/>
                <c:pt idx="0">
                  <c:v>6.8099999999999994E-2</c:v>
                </c:pt>
                <c:pt idx="1">
                  <c:v>0.40233000000000002</c:v>
                </c:pt>
                <c:pt idx="2">
                  <c:v>2.0338340000000001</c:v>
                </c:pt>
                <c:pt idx="3">
                  <c:v>11.158659999999999</c:v>
                </c:pt>
                <c:pt idx="4">
                  <c:v>92.543000000000006</c:v>
                </c:pt>
              </c:numCache>
            </c:numRef>
          </c:val>
          <c:extLst>
            <c:ext xmlns:c16="http://schemas.microsoft.com/office/drawing/2014/chart" uri="{C3380CC4-5D6E-409C-BE32-E72D297353CC}">
              <c16:uniqueId val="{00000001-A755-8841-890E-642A244536DB}"/>
            </c:ext>
          </c:extLst>
        </c:ser>
        <c:ser>
          <c:idx val="2"/>
          <c:order val="2"/>
          <c:tx>
            <c:strRef>
              <c:f>Sheet1!$D$1</c:f>
              <c:strCache>
                <c:ptCount val="1"/>
                <c:pt idx="0">
                  <c:v>Strassen</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XK"/>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n=4</c:v>
                </c:pt>
                <c:pt idx="1">
                  <c:v>n=8</c:v>
                </c:pt>
                <c:pt idx="2">
                  <c:v>n=16</c:v>
                </c:pt>
                <c:pt idx="3">
                  <c:v>n=32</c:v>
                </c:pt>
                <c:pt idx="4">
                  <c:v>n=64</c:v>
                </c:pt>
              </c:strCache>
            </c:strRef>
          </c:cat>
          <c:val>
            <c:numRef>
              <c:f>Sheet1!$D$2:$D$6</c:f>
              <c:numCache>
                <c:formatCode>General</c:formatCode>
                <c:ptCount val="5"/>
                <c:pt idx="0">
                  <c:v>5.6000000000000001E-2</c:v>
                </c:pt>
                <c:pt idx="1">
                  <c:v>0.39395000000000002</c:v>
                </c:pt>
                <c:pt idx="2">
                  <c:v>1.0131669999999999</c:v>
                </c:pt>
                <c:pt idx="3">
                  <c:v>10.017910000000001</c:v>
                </c:pt>
                <c:pt idx="4">
                  <c:v>66.111750000000001</c:v>
                </c:pt>
              </c:numCache>
            </c:numRef>
          </c:val>
          <c:extLst>
            <c:ext xmlns:c16="http://schemas.microsoft.com/office/drawing/2014/chart" uri="{C3380CC4-5D6E-409C-BE32-E72D297353CC}">
              <c16:uniqueId val="{00000002-A755-8841-890E-642A244536DB}"/>
            </c:ext>
          </c:extLst>
        </c:ser>
        <c:dLbls>
          <c:dLblPos val="outEnd"/>
          <c:showLegendKey val="0"/>
          <c:showVal val="1"/>
          <c:showCatName val="0"/>
          <c:showSerName val="0"/>
          <c:showPercent val="0"/>
          <c:showBubbleSize val="0"/>
        </c:dLbls>
        <c:gapWidth val="444"/>
        <c:overlap val="-90"/>
        <c:axId val="1789558655"/>
        <c:axId val="1755780159"/>
      </c:barChart>
      <c:catAx>
        <c:axId val="17895586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cap="all" spc="120" normalizeH="0" baseline="0">
                <a:solidFill>
                  <a:schemeClr val="bg1"/>
                </a:solidFill>
                <a:latin typeface="+mn-lt"/>
                <a:ea typeface="+mn-ea"/>
                <a:cs typeface="+mn-cs"/>
              </a:defRPr>
            </a:pPr>
            <a:endParaRPr lang="en-XK"/>
          </a:p>
        </c:txPr>
        <c:crossAx val="1755780159"/>
        <c:crosses val="autoZero"/>
        <c:auto val="1"/>
        <c:lblAlgn val="ctr"/>
        <c:lblOffset val="100"/>
        <c:noMultiLvlLbl val="0"/>
      </c:catAx>
      <c:valAx>
        <c:axId val="1755780159"/>
        <c:scaling>
          <c:logBase val="10"/>
          <c:orientation val="minMax"/>
        </c:scaling>
        <c:delete val="1"/>
        <c:axPos val="l"/>
        <c:numFmt formatCode="General" sourceLinked="1"/>
        <c:majorTickMark val="none"/>
        <c:minorTickMark val="none"/>
        <c:tickLblPos val="nextTo"/>
        <c:crossAx val="1789558655"/>
        <c:crosses val="autoZero"/>
        <c:crossBetween val="midCat"/>
      </c:valAx>
      <c:spPr>
        <a:noFill/>
        <a:ln>
          <a:noFill/>
        </a:ln>
        <a:effectLst/>
      </c:spPr>
    </c:plotArea>
    <c:legend>
      <c:legendPos val="t"/>
      <c:layout>
        <c:manualLayout>
          <c:xMode val="edge"/>
          <c:yMode val="edge"/>
          <c:x val="0.2904232240413096"/>
          <c:y val="0.11229270409006722"/>
          <c:w val="0.33091359038248408"/>
          <c:h val="7.8849860564304458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X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XK"/>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50" baseline="0">
                <a:solidFill>
                  <a:schemeClr val="tx1">
                    <a:lumMod val="65000"/>
                    <a:lumOff val="35000"/>
                  </a:schemeClr>
                </a:solidFill>
                <a:latin typeface="+mn-lt"/>
                <a:ea typeface="+mn-ea"/>
                <a:cs typeface="+mn-cs"/>
              </a:defRPr>
            </a:pPr>
            <a:r>
              <a:rPr lang="sq-AL" sz="1400" dirty="0">
                <a:solidFill>
                  <a:schemeClr val="bg1"/>
                </a:solidFill>
              </a:rPr>
              <a:t>Koha</a:t>
            </a:r>
            <a:r>
              <a:rPr lang="sq-AL" sz="1400" baseline="0" dirty="0">
                <a:solidFill>
                  <a:schemeClr val="bg1"/>
                </a:solidFill>
              </a:rPr>
              <a:t> e ekzekutimit</a:t>
            </a:r>
            <a:endParaRPr lang="sq-AL" sz="1400" dirty="0">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cap="none" spc="50" baseline="0">
              <a:solidFill>
                <a:schemeClr val="tx1">
                  <a:lumMod val="65000"/>
                  <a:lumOff val="35000"/>
                </a:schemeClr>
              </a:solidFill>
              <a:latin typeface="+mn-lt"/>
              <a:ea typeface="+mn-ea"/>
              <a:cs typeface="+mn-cs"/>
            </a:defRPr>
          </a:pPr>
          <a:endParaRPr lang="en-XK"/>
        </a:p>
      </c:txPr>
    </c:title>
    <c:autoTitleDeleted val="0"/>
    <c:plotArea>
      <c:layout/>
      <c:barChart>
        <c:barDir val="col"/>
        <c:grouping val="clustered"/>
        <c:varyColors val="0"/>
        <c:ser>
          <c:idx val="0"/>
          <c:order val="0"/>
          <c:tx>
            <c:strRef>
              <c:f>Sheet1!$B$1</c:f>
              <c:strCache>
                <c:ptCount val="1"/>
                <c:pt idx="0">
                  <c:v>Naïve</c:v>
                </c:pt>
              </c:strCache>
            </c:strRef>
          </c:tx>
          <c:spPr>
            <a:noFill/>
            <a:ln w="25400" cap="flat" cmpd="sng" algn="ctr">
              <a:solidFill>
                <a:schemeClr val="accent1"/>
              </a:solidFill>
              <a:miter lim="800000"/>
            </a:ln>
            <a:effectLst/>
          </c:spPr>
          <c:invertIfNegative val="0"/>
          <c:cat>
            <c:strRef>
              <c:f>Sheet1!$A$2:$A$6</c:f>
              <c:strCache>
                <c:ptCount val="5"/>
                <c:pt idx="0">
                  <c:v>n=128</c:v>
                </c:pt>
                <c:pt idx="1">
                  <c:v>n=256</c:v>
                </c:pt>
                <c:pt idx="2">
                  <c:v>n=512</c:v>
                </c:pt>
                <c:pt idx="3">
                  <c:v>n=1024</c:v>
                </c:pt>
                <c:pt idx="4">
                  <c:v>n=2048</c:v>
                </c:pt>
              </c:strCache>
            </c:strRef>
          </c:cat>
          <c:val>
            <c:numRef>
              <c:f>Sheet1!$B$2:$B$6</c:f>
              <c:numCache>
                <c:formatCode>General</c:formatCode>
                <c:ptCount val="5"/>
                <c:pt idx="0">
                  <c:v>25.36</c:v>
                </c:pt>
                <c:pt idx="1">
                  <c:v>215.37</c:v>
                </c:pt>
                <c:pt idx="2">
                  <c:v>1851.99</c:v>
                </c:pt>
                <c:pt idx="3">
                  <c:v>16136.2</c:v>
                </c:pt>
                <c:pt idx="4">
                  <c:v>180450.1</c:v>
                </c:pt>
              </c:numCache>
            </c:numRef>
          </c:val>
          <c:extLst>
            <c:ext xmlns:c16="http://schemas.microsoft.com/office/drawing/2014/chart" uri="{C3380CC4-5D6E-409C-BE32-E72D297353CC}">
              <c16:uniqueId val="{00000000-C9DF-6B4A-992A-F721CCFF8AB3}"/>
            </c:ext>
          </c:extLst>
        </c:ser>
        <c:ser>
          <c:idx val="1"/>
          <c:order val="1"/>
          <c:tx>
            <c:strRef>
              <c:f>Sheet1!$C$1</c:f>
              <c:strCache>
                <c:ptCount val="1"/>
                <c:pt idx="0">
                  <c:v>Hstrassen</c:v>
                </c:pt>
              </c:strCache>
            </c:strRef>
          </c:tx>
          <c:spPr>
            <a:noFill/>
            <a:ln w="25400" cap="flat" cmpd="sng" algn="ctr">
              <a:solidFill>
                <a:schemeClr val="accent2"/>
              </a:solidFill>
              <a:miter lim="800000"/>
            </a:ln>
            <a:effectLst/>
          </c:spPr>
          <c:invertIfNegative val="0"/>
          <c:cat>
            <c:strRef>
              <c:f>Sheet1!$A$2:$A$6</c:f>
              <c:strCache>
                <c:ptCount val="5"/>
                <c:pt idx="0">
                  <c:v>n=128</c:v>
                </c:pt>
                <c:pt idx="1">
                  <c:v>n=256</c:v>
                </c:pt>
                <c:pt idx="2">
                  <c:v>n=512</c:v>
                </c:pt>
                <c:pt idx="3">
                  <c:v>n=1024</c:v>
                </c:pt>
                <c:pt idx="4">
                  <c:v>n=2048</c:v>
                </c:pt>
              </c:strCache>
            </c:strRef>
          </c:cat>
          <c:val>
            <c:numRef>
              <c:f>Sheet1!$C$2:$C$6</c:f>
              <c:numCache>
                <c:formatCode>General</c:formatCode>
                <c:ptCount val="5"/>
                <c:pt idx="0">
                  <c:v>24.23</c:v>
                </c:pt>
                <c:pt idx="1">
                  <c:v>184.21</c:v>
                </c:pt>
                <c:pt idx="2">
                  <c:v>1322.68</c:v>
                </c:pt>
                <c:pt idx="3">
                  <c:v>9007.6</c:v>
                </c:pt>
                <c:pt idx="4">
                  <c:v>61915.8</c:v>
                </c:pt>
              </c:numCache>
            </c:numRef>
          </c:val>
          <c:extLst>
            <c:ext xmlns:c16="http://schemas.microsoft.com/office/drawing/2014/chart" uri="{C3380CC4-5D6E-409C-BE32-E72D297353CC}">
              <c16:uniqueId val="{00000001-C9DF-6B4A-992A-F721CCFF8AB3}"/>
            </c:ext>
          </c:extLst>
        </c:ser>
        <c:dLbls>
          <c:showLegendKey val="0"/>
          <c:showVal val="0"/>
          <c:showCatName val="0"/>
          <c:showSerName val="0"/>
          <c:showPercent val="0"/>
          <c:showBubbleSize val="0"/>
        </c:dLbls>
        <c:gapWidth val="164"/>
        <c:overlap val="-35"/>
        <c:axId val="1785020255"/>
        <c:axId val="2078680975"/>
      </c:barChart>
      <c:catAx>
        <c:axId val="178502025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XK"/>
          </a:p>
        </c:txPr>
        <c:crossAx val="2078680975"/>
        <c:crosses val="autoZero"/>
        <c:auto val="1"/>
        <c:lblAlgn val="ctr"/>
        <c:lblOffset val="100"/>
        <c:noMultiLvlLbl val="0"/>
      </c:catAx>
      <c:valAx>
        <c:axId val="2078680975"/>
        <c:scaling>
          <c:logBase val="12"/>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XK"/>
          </a:p>
        </c:txPr>
        <c:crossAx val="178502025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X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XK"/>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XK"/>
        </a:p>
      </c:txPr>
    </c:title>
    <c:autoTitleDeleted val="0"/>
    <c:plotArea>
      <c:layout/>
      <c:pieChart>
        <c:varyColors val="1"/>
        <c:ser>
          <c:idx val="0"/>
          <c:order val="0"/>
          <c:tx>
            <c:strRef>
              <c:f>Sheet1!$B$1</c:f>
              <c:strCache>
                <c:ptCount val="1"/>
                <c:pt idx="0">
                  <c:v>n=128</c:v>
                </c:pt>
              </c:strCache>
            </c:strRef>
          </c:tx>
          <c:spPr>
            <a:solidFill>
              <a:srgbClr val="922472"/>
            </a:solidFill>
          </c:spPr>
          <c:dPt>
            <c:idx val="0"/>
            <c:bubble3D val="0"/>
            <c:spPr>
              <a:solidFill>
                <a:srgbClr val="922472"/>
              </a:solidFill>
              <a:ln w="19050">
                <a:solidFill>
                  <a:schemeClr val="lt1"/>
                </a:solidFill>
              </a:ln>
              <a:effectLst/>
            </c:spPr>
            <c:extLst>
              <c:ext xmlns:c16="http://schemas.microsoft.com/office/drawing/2014/chart" uri="{C3380CC4-5D6E-409C-BE32-E72D297353CC}">
                <c16:uniqueId val="{00000001-F3B2-5E4C-830C-25A82A49A6DB}"/>
              </c:ext>
            </c:extLst>
          </c:dPt>
          <c:dPt>
            <c:idx val="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03-F3B2-5E4C-830C-25A82A49A6DB}"/>
              </c:ext>
            </c:extLst>
          </c:dPt>
          <c:dPt>
            <c:idx val="2"/>
            <c:bubble3D val="0"/>
            <c:spPr>
              <a:solidFill>
                <a:srgbClr val="922472"/>
              </a:solidFill>
              <a:ln w="19050">
                <a:solidFill>
                  <a:schemeClr val="lt1"/>
                </a:solidFill>
              </a:ln>
              <a:effectLst/>
            </c:spPr>
            <c:extLst>
              <c:ext xmlns:c16="http://schemas.microsoft.com/office/drawing/2014/chart" uri="{C3380CC4-5D6E-409C-BE32-E72D297353CC}">
                <c16:uniqueId val="{00000005-F3B2-5E4C-830C-25A82A49A6DB}"/>
              </c:ext>
            </c:extLst>
          </c:dPt>
          <c:dPt>
            <c:idx val="3"/>
            <c:bubble3D val="0"/>
            <c:spPr>
              <a:solidFill>
                <a:srgbClr val="922472"/>
              </a:solidFill>
              <a:ln w="19050">
                <a:solidFill>
                  <a:schemeClr val="lt1"/>
                </a:solidFill>
              </a:ln>
              <a:effectLst/>
            </c:spPr>
            <c:extLst>
              <c:ext xmlns:c16="http://schemas.microsoft.com/office/drawing/2014/chart" uri="{C3380CC4-5D6E-409C-BE32-E72D297353CC}">
                <c16:uniqueId val="{00000007-F3B2-5E4C-830C-25A82A49A6DB}"/>
              </c:ext>
            </c:extLst>
          </c:dPt>
          <c:cat>
            <c:strRef>
              <c:f>Sheet1!$A$2:$A$5</c:f>
              <c:strCache>
                <c:ptCount val="2"/>
                <c:pt idx="0">
                  <c:v>Naïve</c:v>
                </c:pt>
                <c:pt idx="1">
                  <c:v>Hstrassen</c:v>
                </c:pt>
              </c:strCache>
            </c:strRef>
          </c:cat>
          <c:val>
            <c:numRef>
              <c:f>Sheet1!$B$2:$B$5</c:f>
              <c:numCache>
                <c:formatCode>General</c:formatCode>
                <c:ptCount val="4"/>
                <c:pt idx="0">
                  <c:v>25.36</c:v>
                </c:pt>
                <c:pt idx="1">
                  <c:v>24.23</c:v>
                </c:pt>
              </c:numCache>
            </c:numRef>
          </c:val>
          <c:extLst>
            <c:ext xmlns:c16="http://schemas.microsoft.com/office/drawing/2014/chart" uri="{C3380CC4-5D6E-409C-BE32-E72D297353CC}">
              <c16:uniqueId val="{00000008-F3B2-5E4C-830C-25A82A49A6DB}"/>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X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XK"/>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XK"/>
        </a:p>
      </c:txPr>
    </c:title>
    <c:autoTitleDeleted val="0"/>
    <c:plotArea>
      <c:layout>
        <c:manualLayout>
          <c:layoutTarget val="inner"/>
          <c:xMode val="edge"/>
          <c:yMode val="edge"/>
          <c:x val="0.37810179565878282"/>
          <c:y val="0.20736077525657529"/>
          <c:w val="0.31908277103213945"/>
          <c:h val="0.58443741192065568"/>
        </c:manualLayout>
      </c:layout>
      <c:pieChart>
        <c:varyColors val="1"/>
        <c:ser>
          <c:idx val="0"/>
          <c:order val="0"/>
          <c:tx>
            <c:strRef>
              <c:f>Sheet1!$B$1</c:f>
              <c:strCache>
                <c:ptCount val="1"/>
                <c:pt idx="0">
                  <c:v>n=256</c:v>
                </c:pt>
              </c:strCache>
            </c:strRef>
          </c:tx>
          <c:spPr>
            <a:solidFill>
              <a:srgbClr val="922472"/>
            </a:solidFill>
          </c:spPr>
          <c:dPt>
            <c:idx val="0"/>
            <c:bubble3D val="0"/>
            <c:spPr>
              <a:solidFill>
                <a:srgbClr val="922472"/>
              </a:solidFill>
              <a:ln w="19050">
                <a:solidFill>
                  <a:schemeClr val="lt1"/>
                </a:solidFill>
              </a:ln>
              <a:effectLst/>
            </c:spPr>
            <c:extLst>
              <c:ext xmlns:c16="http://schemas.microsoft.com/office/drawing/2014/chart" uri="{C3380CC4-5D6E-409C-BE32-E72D297353CC}">
                <c16:uniqueId val="{00000001-CD9D-4EA1-A0CB-8D97453E2D24}"/>
              </c:ext>
            </c:extLst>
          </c:dPt>
          <c:dPt>
            <c:idx val="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01-1CFA-1F46-B1DF-20EEBAB6313C}"/>
              </c:ext>
            </c:extLst>
          </c:dPt>
          <c:dPt>
            <c:idx val="2"/>
            <c:bubble3D val="0"/>
            <c:spPr>
              <a:solidFill>
                <a:srgbClr val="922472"/>
              </a:solidFill>
              <a:ln w="19050">
                <a:solidFill>
                  <a:schemeClr val="lt1"/>
                </a:solidFill>
              </a:ln>
              <a:effectLst/>
            </c:spPr>
            <c:extLst>
              <c:ext xmlns:c16="http://schemas.microsoft.com/office/drawing/2014/chart" uri="{C3380CC4-5D6E-409C-BE32-E72D297353CC}">
                <c16:uniqueId val="{00000005-CD9D-4EA1-A0CB-8D97453E2D24}"/>
              </c:ext>
            </c:extLst>
          </c:dPt>
          <c:dPt>
            <c:idx val="3"/>
            <c:bubble3D val="0"/>
            <c:spPr>
              <a:solidFill>
                <a:srgbClr val="922472"/>
              </a:solidFill>
              <a:ln w="19050">
                <a:solidFill>
                  <a:schemeClr val="lt1"/>
                </a:solidFill>
              </a:ln>
              <a:effectLst/>
            </c:spPr>
            <c:extLst>
              <c:ext xmlns:c16="http://schemas.microsoft.com/office/drawing/2014/chart" uri="{C3380CC4-5D6E-409C-BE32-E72D297353CC}">
                <c16:uniqueId val="{00000007-CD9D-4EA1-A0CB-8D97453E2D24}"/>
              </c:ext>
            </c:extLst>
          </c:dPt>
          <c:cat>
            <c:strRef>
              <c:f>Sheet1!$A$2:$A$5</c:f>
              <c:strCache>
                <c:ptCount val="2"/>
                <c:pt idx="0">
                  <c:v>Naïve</c:v>
                </c:pt>
                <c:pt idx="1">
                  <c:v>Hstrassen</c:v>
                </c:pt>
              </c:strCache>
            </c:strRef>
          </c:cat>
          <c:val>
            <c:numRef>
              <c:f>Sheet1!$B$2:$B$5</c:f>
              <c:numCache>
                <c:formatCode>General</c:formatCode>
                <c:ptCount val="4"/>
                <c:pt idx="0">
                  <c:v>215.37</c:v>
                </c:pt>
                <c:pt idx="1">
                  <c:v>184.21</c:v>
                </c:pt>
              </c:numCache>
            </c:numRef>
          </c:val>
          <c:extLst>
            <c:ext xmlns:c16="http://schemas.microsoft.com/office/drawing/2014/chart" uri="{C3380CC4-5D6E-409C-BE32-E72D297353CC}">
              <c16:uniqueId val="{00000000-1CFA-1F46-B1DF-20EEBAB6313C}"/>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X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X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033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74" r:id="rId5"/>
    <p:sldLayoutId id="214748367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_rels/slide1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130750" y="3252280"/>
            <a:ext cx="4850228" cy="753277"/>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txBox="1">
            <a:spLocks noGrp="1"/>
          </p:cNvSpPr>
          <p:nvPr>
            <p:ph type="subTitle" idx="1"/>
          </p:nvPr>
        </p:nvSpPr>
        <p:spPr>
          <a:xfrm>
            <a:off x="2169920" y="3484408"/>
            <a:ext cx="5008910" cy="2662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q-AL" sz="1600" dirty="0"/>
              <a:t>Prof:  Elver Bajrami</a:t>
            </a:r>
          </a:p>
          <a:p>
            <a:pPr marL="0" lvl="0" indent="0" algn="ctr" rtl="0">
              <a:spcBef>
                <a:spcPts val="0"/>
              </a:spcBef>
              <a:spcAft>
                <a:spcPts val="0"/>
              </a:spcAft>
              <a:buNone/>
            </a:pPr>
            <a:r>
              <a:rPr lang="sq-AL" sz="1600" dirty="0"/>
              <a:t>          Besnik Duriqi</a:t>
            </a:r>
          </a:p>
          <a:p>
            <a:pPr marL="0" lvl="0" indent="0" algn="ctr" rtl="0">
              <a:spcBef>
                <a:spcPts val="0"/>
              </a:spcBef>
              <a:spcAft>
                <a:spcPts val="0"/>
              </a:spcAft>
              <a:buNone/>
            </a:pPr>
            <a:r>
              <a:rPr lang="sq-AL" sz="1600" dirty="0"/>
              <a:t>Student: Ermira Haziri dhe Erlisa Lokaj</a:t>
            </a:r>
            <a:endParaRPr lang="sq-AL" dirty="0"/>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314909" y="1559611"/>
            <a:ext cx="6508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2"/>
                </a:solidFill>
              </a:rPr>
              <a:t>KRAHASIMI I ALGORITMEVE PËR SHUMËZIMIN E MATRICAVE</a:t>
            </a:r>
            <a:endParaRPr sz="4400" dirty="0"/>
          </a:p>
        </p:txBody>
      </p:sp>
      <p:pic>
        <p:nvPicPr>
          <p:cNvPr id="2" name="Picture 2" descr="Universiteti i Prishtinës">
            <a:extLst>
              <a:ext uri="{FF2B5EF4-FFF2-40B4-BE49-F238E27FC236}">
                <a16:creationId xmlns:a16="http://schemas.microsoft.com/office/drawing/2014/main" id="{95FC3DCD-A9F6-4D11-3A81-2BF771707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0978" y="150098"/>
            <a:ext cx="1344642" cy="13446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ECD1269-05DD-555B-4BE9-743743EC9ECB}"/>
              </a:ext>
            </a:extLst>
          </p:cNvPr>
          <p:cNvSpPr>
            <a:spLocks noGrp="1"/>
          </p:cNvSpPr>
          <p:nvPr>
            <p:ph type="subTitle" idx="1"/>
          </p:nvPr>
        </p:nvSpPr>
        <p:spPr>
          <a:xfrm>
            <a:off x="344292" y="3031276"/>
            <a:ext cx="7986838" cy="3136532"/>
          </a:xfrm>
        </p:spPr>
        <p:txBody>
          <a:bodyPr/>
          <a:lstStyle/>
          <a:p>
            <a:pPr algn="just"/>
            <a:r>
              <a:rPr lang="sq-AL" sz="1200" dirty="0"/>
              <a:t>       Duke marrë parasysh kompleksitetin kohor të algoritmit Strassen pritej që të fitojmë rezultate më të mira nga ato që aktualisht arritëm. Për të përcaktuar pikën pas së cilës algoritmi Strassen e tejkalon shumëzimin naiv të matricës, ne mund të përcaktojmë funksione për kohëzgjatjet e përafërta të zbatimeve tona. Duke përdorur mesataret që gjetëm, ne mund të përcaktojmë koeficientët për kompleksitetin asimptotik të algoritmeve, si dhe koeficientët për faktorët shtesë kuadratikë dhe konstantë që ndikojnë në kohën e ekzekutimit. Këta koeficientë na lejojnë të formulojmë për secilin nga algoritmet një funksion, i cili, duke pasur parasysh një dimension , kthen kohën e pritshme të funksionimit në makinën tonë për hyrjet e këtij dimensioni. Kjo pastaj rezulton në një avantash për algoritmin Strassen për kohën e ekzekutimit.</a:t>
            </a:r>
          </a:p>
        </p:txBody>
      </p:sp>
      <p:graphicFrame>
        <p:nvGraphicFramePr>
          <p:cNvPr id="8" name="Chart 7">
            <a:extLst>
              <a:ext uri="{FF2B5EF4-FFF2-40B4-BE49-F238E27FC236}">
                <a16:creationId xmlns:a16="http://schemas.microsoft.com/office/drawing/2014/main" id="{784A36F8-90A4-19BD-1432-A333899BE71B}"/>
              </a:ext>
            </a:extLst>
          </p:cNvPr>
          <p:cNvGraphicFramePr/>
          <p:nvPr>
            <p:extLst>
              <p:ext uri="{D42A27DB-BD31-4B8C-83A1-F6EECF244321}">
                <p14:modId xmlns:p14="http://schemas.microsoft.com/office/powerpoint/2010/main" val="3971876696"/>
              </p:ext>
            </p:extLst>
          </p:nvPr>
        </p:nvGraphicFramePr>
        <p:xfrm>
          <a:off x="1468417" y="105196"/>
          <a:ext cx="5948979" cy="29260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53201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DEBBCB5-6669-E42A-BEAC-2DA5B785DB90}"/>
              </a:ext>
            </a:extLst>
          </p:cNvPr>
          <p:cNvSpPr>
            <a:spLocks noGrp="1"/>
          </p:cNvSpPr>
          <p:nvPr>
            <p:ph type="subTitle" idx="1"/>
          </p:nvPr>
        </p:nvSpPr>
        <p:spPr>
          <a:xfrm>
            <a:off x="691222" y="608250"/>
            <a:ext cx="7807638" cy="2723510"/>
          </a:xfrm>
        </p:spPr>
        <p:txBody>
          <a:bodyPr/>
          <a:lstStyle/>
          <a:p>
            <a:pPr algn="just"/>
            <a:r>
              <a:rPr lang="sq-AL" sz="1200" dirty="0"/>
              <a:t>       Nga pjesa 1 pamë që algoritmi Strassen arriti rezultate më të këqija sesa që pritej nga kompleksiteti i tij. Gjithashtu kemi mësuar se kjo ndodh vetëm në testimet praktike të cilat mundemi t’i realizojmë ndërsa në dimensione më të larta shohim një përmisim të tij. Në këtë pjesë të dytë do të implementojmë një algoritëm hibrid i cili bashkon përparësitë e algoritmit Naiv dhe algoritmit Strassen. Pra ky algoritëm përmison përsëritjet rekurzive të panevojshme të cilat i realizon algoritmi Strassen. </a:t>
            </a:r>
          </a:p>
        </p:txBody>
      </p:sp>
      <p:sp>
        <p:nvSpPr>
          <p:cNvPr id="3" name="Title 2">
            <a:extLst>
              <a:ext uri="{FF2B5EF4-FFF2-40B4-BE49-F238E27FC236}">
                <a16:creationId xmlns:a16="http://schemas.microsoft.com/office/drawing/2014/main" id="{AE4064EA-645B-A7F1-9EFA-EE19C5EEFBBB}"/>
              </a:ext>
            </a:extLst>
          </p:cNvPr>
          <p:cNvSpPr>
            <a:spLocks noGrp="1"/>
          </p:cNvSpPr>
          <p:nvPr>
            <p:ph type="title"/>
          </p:nvPr>
        </p:nvSpPr>
        <p:spPr>
          <a:xfrm>
            <a:off x="2634693" y="404652"/>
            <a:ext cx="4915175" cy="572700"/>
          </a:xfrm>
        </p:spPr>
        <p:txBody>
          <a:bodyPr/>
          <a:lstStyle/>
          <a:p>
            <a:r>
              <a:rPr lang="sq-AL" dirty="0"/>
              <a:t>PJESA 2 E TESTIMEVE</a:t>
            </a:r>
            <a:br>
              <a:rPr lang="sq-AL" dirty="0"/>
            </a:br>
            <a:endParaRPr lang="sq-AL" dirty="0"/>
          </a:p>
        </p:txBody>
      </p:sp>
      <p:pic>
        <p:nvPicPr>
          <p:cNvPr id="5" name="Picture 4" descr="Text&#10;&#10;Description automatically generated">
            <a:extLst>
              <a:ext uri="{FF2B5EF4-FFF2-40B4-BE49-F238E27FC236}">
                <a16:creationId xmlns:a16="http://schemas.microsoft.com/office/drawing/2014/main" id="{10225722-6541-D5E7-8510-6BBF19F78969}"/>
              </a:ext>
            </a:extLst>
          </p:cNvPr>
          <p:cNvPicPr>
            <a:picLocks noChangeAspect="1"/>
          </p:cNvPicPr>
          <p:nvPr/>
        </p:nvPicPr>
        <p:blipFill>
          <a:blip r:embed="rId2">
            <a:duotone>
              <a:prstClr val="black"/>
              <a:schemeClr val="tx2">
                <a:lumMod val="10000"/>
                <a:lumOff val="90000"/>
                <a:tint val="45000"/>
                <a:satMod val="400000"/>
              </a:schemeClr>
            </a:duotone>
          </a:blip>
          <a:stretch>
            <a:fillRect/>
          </a:stretch>
        </p:blipFill>
        <p:spPr>
          <a:xfrm>
            <a:off x="645140" y="1682184"/>
            <a:ext cx="3767834" cy="3299152"/>
          </a:xfrm>
          <a:prstGeom prst="rect">
            <a:avLst/>
          </a:prstGeom>
          <a:ln>
            <a:noFill/>
          </a:ln>
          <a:effectLst>
            <a:outerShdw blurRad="292100" dist="139700" dir="2700000" algn="tl" rotWithShape="0">
              <a:srgbClr val="333333">
                <a:alpha val="65000"/>
              </a:srgbClr>
            </a:outerShdw>
          </a:effectLst>
        </p:spPr>
      </p:pic>
      <p:sp>
        <p:nvSpPr>
          <p:cNvPr id="6" name="Subtitle 1">
            <a:extLst>
              <a:ext uri="{FF2B5EF4-FFF2-40B4-BE49-F238E27FC236}">
                <a16:creationId xmlns:a16="http://schemas.microsoft.com/office/drawing/2014/main" id="{959AC1DE-B384-9DA5-650C-CC01F8DA5DEE}"/>
              </a:ext>
            </a:extLst>
          </p:cNvPr>
          <p:cNvSpPr txBox="1">
            <a:spLocks/>
          </p:cNvSpPr>
          <p:nvPr/>
        </p:nvSpPr>
        <p:spPr>
          <a:xfrm>
            <a:off x="4082722" y="2116959"/>
            <a:ext cx="5061278" cy="27235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9pPr>
          </a:lstStyle>
          <a:p>
            <a:pPr algn="just"/>
            <a:r>
              <a:rPr lang="sq-AL" sz="1200" dirty="0"/>
              <a:t>       Një vlerë e përshtatshme e n0 do të ishte e ashtuquajtura pikë e kryqëzimit. Ky është dimensioni i hyrjes, për të cilin kryerja e një përsëritjeje të algoritmit Strassen dhe më pas përdorimi i algoritmit naiv për shumëzimin e nënmatricave, rezulton në kohëzgjatje që janë në të njëjtin nivel me ato për shumëzimin e matricave naive të matricës.</a:t>
            </a:r>
          </a:p>
          <a:p>
            <a:pPr algn="just"/>
            <a:r>
              <a:rPr lang="sq-AL" sz="1200" dirty="0"/>
              <a:t>        Për shkak të ndryshimit të tyre në kompleksitet, periudhat e ekzekutimit për shumëzimin e matricës naive rriten me një ritëm më të shpejtë se sa ato për qasjen Strassen. Prandaj, përtej kësaj pike të kryqëzuar, kryerja e një përsëritjeje të algoritmit Strassen përpara aplikimit të shumëzimit të matricës naive do të rezultojë në më pak kohëzgjatja krahasuar me përdorimin ekskluzivisht të algoritmit naiv.</a:t>
            </a:r>
          </a:p>
        </p:txBody>
      </p:sp>
    </p:spTree>
    <p:extLst>
      <p:ext uri="{BB962C8B-B14F-4D97-AF65-F5344CB8AC3E}">
        <p14:creationId xmlns:p14="http://schemas.microsoft.com/office/powerpoint/2010/main" val="380710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5B7A805-CCE5-2A06-CA84-D7F5FDB3F3A2}"/>
              </a:ext>
            </a:extLst>
          </p:cNvPr>
          <p:cNvSpPr>
            <a:spLocks noGrp="1"/>
          </p:cNvSpPr>
          <p:nvPr>
            <p:ph type="subTitle" idx="1"/>
          </p:nvPr>
        </p:nvSpPr>
        <p:spPr>
          <a:xfrm>
            <a:off x="1722179" y="316007"/>
            <a:ext cx="7002568" cy="1066200"/>
          </a:xfrm>
        </p:spPr>
        <p:txBody>
          <a:bodyPr/>
          <a:lstStyle/>
          <a:p>
            <a:r>
              <a:rPr lang="sq-AL" dirty="0"/>
              <a:t>Pjesa 2 do të tregojë rezultatet e kohëzgjatjes mesatare të ekzekutimit për variantin hibrit të algoritmit Strassen dhe algoritmit Naive për dimensione të madhësisë më të lartë.</a:t>
            </a:r>
          </a:p>
        </p:txBody>
      </p:sp>
      <p:graphicFrame>
        <p:nvGraphicFramePr>
          <p:cNvPr id="4" name="Table 6">
            <a:extLst>
              <a:ext uri="{FF2B5EF4-FFF2-40B4-BE49-F238E27FC236}">
                <a16:creationId xmlns:a16="http://schemas.microsoft.com/office/drawing/2014/main" id="{5DDBEB80-4429-BD7B-90FD-228AF7BABE89}"/>
              </a:ext>
            </a:extLst>
          </p:cNvPr>
          <p:cNvGraphicFramePr>
            <a:graphicFrameLocks noGrp="1"/>
          </p:cNvGraphicFramePr>
          <p:nvPr>
            <p:extLst>
              <p:ext uri="{D42A27DB-BD31-4B8C-83A1-F6EECF244321}">
                <p14:modId xmlns:p14="http://schemas.microsoft.com/office/powerpoint/2010/main" val="1871616476"/>
              </p:ext>
            </p:extLst>
          </p:nvPr>
        </p:nvGraphicFramePr>
        <p:xfrm>
          <a:off x="1722179" y="1072064"/>
          <a:ext cx="6075520" cy="1201808"/>
        </p:xfrm>
        <a:graphic>
          <a:graphicData uri="http://schemas.openxmlformats.org/drawingml/2006/table">
            <a:tbl>
              <a:tblPr firstRow="1" bandRow="1">
                <a:tableStyleId>{E269D01E-BC32-4049-B463-5C60D7B0CCD2}</a:tableStyleId>
              </a:tblPr>
              <a:tblGrid>
                <a:gridCol w="1448777">
                  <a:extLst>
                    <a:ext uri="{9D8B030D-6E8A-4147-A177-3AD203B41FA5}">
                      <a16:colId xmlns:a16="http://schemas.microsoft.com/office/drawing/2014/main" val="4242023901"/>
                    </a:ext>
                  </a:extLst>
                </a:gridCol>
                <a:gridCol w="751351">
                  <a:extLst>
                    <a:ext uri="{9D8B030D-6E8A-4147-A177-3AD203B41FA5}">
                      <a16:colId xmlns:a16="http://schemas.microsoft.com/office/drawing/2014/main" val="1846311307"/>
                    </a:ext>
                  </a:extLst>
                </a:gridCol>
                <a:gridCol w="919417">
                  <a:extLst>
                    <a:ext uri="{9D8B030D-6E8A-4147-A177-3AD203B41FA5}">
                      <a16:colId xmlns:a16="http://schemas.microsoft.com/office/drawing/2014/main" val="1327978033"/>
                    </a:ext>
                  </a:extLst>
                </a:gridCol>
                <a:gridCol w="1028164">
                  <a:extLst>
                    <a:ext uri="{9D8B030D-6E8A-4147-A177-3AD203B41FA5}">
                      <a16:colId xmlns:a16="http://schemas.microsoft.com/office/drawing/2014/main" val="3406342858"/>
                    </a:ext>
                  </a:extLst>
                </a:gridCol>
                <a:gridCol w="929304">
                  <a:extLst>
                    <a:ext uri="{9D8B030D-6E8A-4147-A177-3AD203B41FA5}">
                      <a16:colId xmlns:a16="http://schemas.microsoft.com/office/drawing/2014/main" val="427377462"/>
                    </a:ext>
                  </a:extLst>
                </a:gridCol>
                <a:gridCol w="998507">
                  <a:extLst>
                    <a:ext uri="{9D8B030D-6E8A-4147-A177-3AD203B41FA5}">
                      <a16:colId xmlns:a16="http://schemas.microsoft.com/office/drawing/2014/main" val="647630092"/>
                    </a:ext>
                  </a:extLst>
                </a:gridCol>
              </a:tblGrid>
              <a:tr h="402389">
                <a:tc>
                  <a:txBody>
                    <a:bodyPr/>
                    <a:lstStyle/>
                    <a:p>
                      <a:r>
                        <a:rPr lang="sq-AL" dirty="0"/>
                        <a:t>Algoritmi</a:t>
                      </a:r>
                    </a:p>
                  </a:txBody>
                  <a:tcPr/>
                </a:tc>
                <a:tc>
                  <a:txBody>
                    <a:bodyPr/>
                    <a:lstStyle/>
                    <a:p>
                      <a:r>
                        <a:rPr lang="sq-AL" dirty="0"/>
                        <a:t>N=128</a:t>
                      </a:r>
                    </a:p>
                  </a:txBody>
                  <a:tcPr/>
                </a:tc>
                <a:tc>
                  <a:txBody>
                    <a:bodyPr/>
                    <a:lstStyle/>
                    <a:p>
                      <a:r>
                        <a:rPr lang="sq-AL" dirty="0"/>
                        <a:t>N=256</a:t>
                      </a:r>
                    </a:p>
                  </a:txBody>
                  <a:tcPr/>
                </a:tc>
                <a:tc>
                  <a:txBody>
                    <a:bodyPr/>
                    <a:lstStyle/>
                    <a:p>
                      <a:r>
                        <a:rPr lang="sq-AL" dirty="0"/>
                        <a:t>N=512</a:t>
                      </a:r>
                    </a:p>
                  </a:txBody>
                  <a:tcPr/>
                </a:tc>
                <a:tc>
                  <a:txBody>
                    <a:bodyPr/>
                    <a:lstStyle/>
                    <a:p>
                      <a:r>
                        <a:rPr lang="sq-AL" dirty="0"/>
                        <a:t>N=1024</a:t>
                      </a:r>
                    </a:p>
                  </a:txBody>
                  <a:tcPr/>
                </a:tc>
                <a:tc>
                  <a:txBody>
                    <a:bodyPr/>
                    <a:lstStyle/>
                    <a:p>
                      <a:r>
                        <a:rPr lang="sq-AL" dirty="0"/>
                        <a:t>N=2048</a:t>
                      </a:r>
                    </a:p>
                  </a:txBody>
                  <a:tcPr/>
                </a:tc>
                <a:extLst>
                  <a:ext uri="{0D108BD9-81ED-4DB2-BD59-A6C34878D82A}">
                    <a16:rowId xmlns:a16="http://schemas.microsoft.com/office/drawing/2014/main" val="3875988262"/>
                  </a:ext>
                </a:extLst>
              </a:tr>
              <a:tr h="398403">
                <a:tc>
                  <a:txBody>
                    <a:bodyPr/>
                    <a:lstStyle/>
                    <a:p>
                      <a:r>
                        <a:rPr lang="sq-AL" dirty="0"/>
                        <a:t>Naive(ms)</a:t>
                      </a:r>
                    </a:p>
                  </a:txBody>
                  <a:tcPr/>
                </a:tc>
                <a:tc>
                  <a:txBody>
                    <a:bodyPr/>
                    <a:lstStyle/>
                    <a:p>
                      <a:r>
                        <a:rPr lang="sq-AL" dirty="0"/>
                        <a:t>25.36</a:t>
                      </a:r>
                    </a:p>
                  </a:txBody>
                  <a:tcPr/>
                </a:tc>
                <a:tc>
                  <a:txBody>
                    <a:bodyPr/>
                    <a:lstStyle/>
                    <a:p>
                      <a:r>
                        <a:rPr lang="sq-AL" dirty="0"/>
                        <a:t>215.37</a:t>
                      </a:r>
                    </a:p>
                  </a:txBody>
                  <a:tcPr/>
                </a:tc>
                <a:tc>
                  <a:txBody>
                    <a:bodyPr/>
                    <a:lstStyle/>
                    <a:p>
                      <a:r>
                        <a:rPr lang="sq-AL" dirty="0"/>
                        <a:t>1851.99</a:t>
                      </a:r>
                    </a:p>
                  </a:txBody>
                  <a:tcPr/>
                </a:tc>
                <a:tc>
                  <a:txBody>
                    <a:bodyPr/>
                    <a:lstStyle/>
                    <a:p>
                      <a:r>
                        <a:rPr lang="sq-AL" dirty="0"/>
                        <a:t>16136.2</a:t>
                      </a:r>
                    </a:p>
                  </a:txBody>
                  <a:tcPr/>
                </a:tc>
                <a:tc>
                  <a:txBody>
                    <a:bodyPr/>
                    <a:lstStyle/>
                    <a:p>
                      <a:r>
                        <a:rPr lang="sq-AL" dirty="0"/>
                        <a:t>180450.1</a:t>
                      </a:r>
                    </a:p>
                  </a:txBody>
                  <a:tcPr/>
                </a:tc>
                <a:extLst>
                  <a:ext uri="{0D108BD9-81ED-4DB2-BD59-A6C34878D82A}">
                    <a16:rowId xmlns:a16="http://schemas.microsoft.com/office/drawing/2014/main" val="632966011"/>
                  </a:ext>
                </a:extLst>
              </a:tr>
              <a:tr h="401016">
                <a:tc>
                  <a:txBody>
                    <a:bodyPr/>
                    <a:lstStyle/>
                    <a:p>
                      <a:r>
                        <a:rPr lang="sq-AL" dirty="0">
                          <a:solidFill>
                            <a:schemeClr val="bg1"/>
                          </a:solidFill>
                        </a:rPr>
                        <a:t>HStrassen(ms)</a:t>
                      </a:r>
                    </a:p>
                  </a:txBody>
                  <a:tcPr/>
                </a:tc>
                <a:tc>
                  <a:txBody>
                    <a:bodyPr/>
                    <a:lstStyle/>
                    <a:p>
                      <a:r>
                        <a:rPr lang="sq-AL" dirty="0"/>
                        <a:t>24.23</a:t>
                      </a:r>
                    </a:p>
                  </a:txBody>
                  <a:tcPr/>
                </a:tc>
                <a:tc>
                  <a:txBody>
                    <a:bodyPr/>
                    <a:lstStyle/>
                    <a:p>
                      <a:r>
                        <a:rPr lang="sq-AL" dirty="0"/>
                        <a:t>184.21</a:t>
                      </a:r>
                    </a:p>
                  </a:txBody>
                  <a:tcPr/>
                </a:tc>
                <a:tc>
                  <a:txBody>
                    <a:bodyPr/>
                    <a:lstStyle/>
                    <a:p>
                      <a:r>
                        <a:rPr lang="sq-AL" dirty="0"/>
                        <a:t>1322.68</a:t>
                      </a:r>
                    </a:p>
                  </a:txBody>
                  <a:tcPr/>
                </a:tc>
                <a:tc>
                  <a:txBody>
                    <a:bodyPr/>
                    <a:lstStyle/>
                    <a:p>
                      <a:r>
                        <a:rPr lang="sq-AL" dirty="0"/>
                        <a:t>9007.6</a:t>
                      </a:r>
                    </a:p>
                  </a:txBody>
                  <a:tcPr/>
                </a:tc>
                <a:tc>
                  <a:txBody>
                    <a:bodyPr/>
                    <a:lstStyle/>
                    <a:p>
                      <a:r>
                        <a:rPr lang="sq-AL" dirty="0"/>
                        <a:t>61915.8</a:t>
                      </a:r>
                    </a:p>
                  </a:txBody>
                  <a:tcPr/>
                </a:tc>
                <a:extLst>
                  <a:ext uri="{0D108BD9-81ED-4DB2-BD59-A6C34878D82A}">
                    <a16:rowId xmlns:a16="http://schemas.microsoft.com/office/drawing/2014/main" val="1715572649"/>
                  </a:ext>
                </a:extLst>
              </a:tr>
            </a:tbl>
          </a:graphicData>
        </a:graphic>
      </p:graphicFrame>
      <p:graphicFrame>
        <p:nvGraphicFramePr>
          <p:cNvPr id="6" name="Chart 5">
            <a:extLst>
              <a:ext uri="{FF2B5EF4-FFF2-40B4-BE49-F238E27FC236}">
                <a16:creationId xmlns:a16="http://schemas.microsoft.com/office/drawing/2014/main" id="{567F57A3-3EA1-4D32-D7F5-16B1BD861390}"/>
              </a:ext>
            </a:extLst>
          </p:cNvPr>
          <p:cNvGraphicFramePr/>
          <p:nvPr>
            <p:extLst>
              <p:ext uri="{D42A27DB-BD31-4B8C-83A1-F6EECF244321}">
                <p14:modId xmlns:p14="http://schemas.microsoft.com/office/powerpoint/2010/main" val="3175011932"/>
              </p:ext>
            </p:extLst>
          </p:nvPr>
        </p:nvGraphicFramePr>
        <p:xfrm>
          <a:off x="2075771" y="2248079"/>
          <a:ext cx="5368336" cy="29158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9856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AB930EA-6A05-ABD0-A02D-6162AB254A8F}"/>
              </a:ext>
            </a:extLst>
          </p:cNvPr>
          <p:cNvSpPr>
            <a:spLocks noGrp="1"/>
          </p:cNvSpPr>
          <p:nvPr>
            <p:ph type="subTitle" idx="1"/>
          </p:nvPr>
        </p:nvSpPr>
        <p:spPr>
          <a:xfrm>
            <a:off x="4294407" y="2429476"/>
            <a:ext cx="4344300" cy="2419944"/>
          </a:xfrm>
        </p:spPr>
        <p:txBody>
          <a:bodyPr/>
          <a:lstStyle/>
          <a:p>
            <a:pPr algn="just"/>
            <a:r>
              <a:rPr lang="sq-AL" dirty="0"/>
              <a:t>       Përndryshim nga pjesa 1 në këtë pjesë kemi arritur rezultate më të dëshiruara për algoritmin Strassen sa i përket kohës mesatare të ekzekutimit.</a:t>
            </a:r>
          </a:p>
          <a:p>
            <a:pPr algn="just"/>
            <a:r>
              <a:rPr lang="sq-AL" dirty="0"/>
              <a:t>       Kjo pjesë e testimeve është realizuar vetëm për algoritmin Naive dhe Strassen variant pasi që nga pjesa e kaluar arritëm në përfundim që algoritmi DAQ nuk shfaq ndonjë përmisim kohor ndaj algoritmëve tjerë.</a:t>
            </a:r>
          </a:p>
        </p:txBody>
      </p:sp>
      <p:graphicFrame>
        <p:nvGraphicFramePr>
          <p:cNvPr id="4" name="Chart 3">
            <a:extLst>
              <a:ext uri="{FF2B5EF4-FFF2-40B4-BE49-F238E27FC236}">
                <a16:creationId xmlns:a16="http://schemas.microsoft.com/office/drawing/2014/main" id="{207B4DA9-684D-C84F-0A99-7C2C498A680F}"/>
              </a:ext>
            </a:extLst>
          </p:cNvPr>
          <p:cNvGraphicFramePr/>
          <p:nvPr>
            <p:extLst>
              <p:ext uri="{D42A27DB-BD31-4B8C-83A1-F6EECF244321}">
                <p14:modId xmlns:p14="http://schemas.microsoft.com/office/powerpoint/2010/main" val="2166846510"/>
              </p:ext>
            </p:extLst>
          </p:nvPr>
        </p:nvGraphicFramePr>
        <p:xfrm>
          <a:off x="847758" y="202350"/>
          <a:ext cx="2153478" cy="21430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2AC77C5-6749-4850-085E-26014EEC1122}"/>
              </a:ext>
            </a:extLst>
          </p:cNvPr>
          <p:cNvGraphicFramePr/>
          <p:nvPr>
            <p:extLst>
              <p:ext uri="{D42A27DB-BD31-4B8C-83A1-F6EECF244321}">
                <p14:modId xmlns:p14="http://schemas.microsoft.com/office/powerpoint/2010/main" val="4032348674"/>
              </p:ext>
            </p:extLst>
          </p:nvPr>
        </p:nvGraphicFramePr>
        <p:xfrm>
          <a:off x="2244588" y="202350"/>
          <a:ext cx="3819938" cy="21430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93E32286-3B67-2D43-0184-AFC2E76F202B}"/>
              </a:ext>
            </a:extLst>
          </p:cNvPr>
          <p:cNvGraphicFramePr/>
          <p:nvPr>
            <p:extLst>
              <p:ext uri="{D42A27DB-BD31-4B8C-83A1-F6EECF244321}">
                <p14:modId xmlns:p14="http://schemas.microsoft.com/office/powerpoint/2010/main" val="2314092912"/>
              </p:ext>
            </p:extLst>
          </p:nvPr>
        </p:nvGraphicFramePr>
        <p:xfrm>
          <a:off x="5185263" y="202350"/>
          <a:ext cx="2723322" cy="214307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EE42FB7C-EA9B-5345-6D93-F35F9D817DE0}"/>
              </a:ext>
            </a:extLst>
          </p:cNvPr>
          <p:cNvGraphicFramePr/>
          <p:nvPr>
            <p:extLst>
              <p:ext uri="{D42A27DB-BD31-4B8C-83A1-F6EECF244321}">
                <p14:modId xmlns:p14="http://schemas.microsoft.com/office/powerpoint/2010/main" val="2085921171"/>
              </p:ext>
            </p:extLst>
          </p:nvPr>
        </p:nvGraphicFramePr>
        <p:xfrm>
          <a:off x="118889" y="2430352"/>
          <a:ext cx="2882347" cy="22103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86AD2819-0766-0797-3C47-A4AA297DADD3}"/>
              </a:ext>
            </a:extLst>
          </p:cNvPr>
          <p:cNvGraphicFramePr/>
          <p:nvPr>
            <p:extLst>
              <p:ext uri="{D42A27DB-BD31-4B8C-83A1-F6EECF244321}">
                <p14:modId xmlns:p14="http://schemas.microsoft.com/office/powerpoint/2010/main" val="3921145009"/>
              </p:ext>
            </p:extLst>
          </p:nvPr>
        </p:nvGraphicFramePr>
        <p:xfrm>
          <a:off x="1924497" y="2430352"/>
          <a:ext cx="3153189" cy="221036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869429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A267DBC-03F2-E508-3EDB-70F41D189636}"/>
              </a:ext>
            </a:extLst>
          </p:cNvPr>
          <p:cNvSpPr>
            <a:spLocks noGrp="1"/>
          </p:cNvSpPr>
          <p:nvPr>
            <p:ph type="subTitle" idx="1"/>
          </p:nvPr>
        </p:nvSpPr>
        <p:spPr>
          <a:xfrm>
            <a:off x="5510199" y="1307357"/>
            <a:ext cx="3044415" cy="3212633"/>
          </a:xfrm>
        </p:spPr>
        <p:txBody>
          <a:bodyPr/>
          <a:lstStyle/>
          <a:p>
            <a:pPr algn="just"/>
            <a:r>
              <a:rPr lang="sq-AL" dirty="0"/>
              <a:t>       Këto testime krahazi tregojnë dallimet në performancë kohore për algoritmin Naive dhe Strassen për dimensione të mëdha. Vërehet se algoritmi Naive ka shfaqur rezultate më të mira në pjesën 1 ndërsa në pjesën 2 është tejkaluar nga algoritmi Strassen. E kundërta ndodh për algoritmin Strassen në testimet e paraqitura.</a:t>
            </a:r>
          </a:p>
        </p:txBody>
      </p:sp>
      <p:sp>
        <p:nvSpPr>
          <p:cNvPr id="3" name="Title 2">
            <a:extLst>
              <a:ext uri="{FF2B5EF4-FFF2-40B4-BE49-F238E27FC236}">
                <a16:creationId xmlns:a16="http://schemas.microsoft.com/office/drawing/2014/main" id="{E888A33C-A30C-8452-38D5-8554F975178C}"/>
              </a:ext>
            </a:extLst>
          </p:cNvPr>
          <p:cNvSpPr>
            <a:spLocks noGrp="1"/>
          </p:cNvSpPr>
          <p:nvPr>
            <p:ph type="title"/>
          </p:nvPr>
        </p:nvSpPr>
        <p:spPr>
          <a:xfrm>
            <a:off x="1695382" y="111148"/>
            <a:ext cx="5849628" cy="572700"/>
          </a:xfrm>
        </p:spPr>
        <p:txBody>
          <a:bodyPr/>
          <a:lstStyle/>
          <a:p>
            <a:r>
              <a:rPr lang="sq-AL" sz="2400" dirty="0"/>
              <a:t>PJESA 1 vs PJESA 2</a:t>
            </a:r>
          </a:p>
        </p:txBody>
      </p:sp>
      <p:graphicFrame>
        <p:nvGraphicFramePr>
          <p:cNvPr id="6" name="Chart 5">
            <a:extLst>
              <a:ext uri="{FF2B5EF4-FFF2-40B4-BE49-F238E27FC236}">
                <a16:creationId xmlns:a16="http://schemas.microsoft.com/office/drawing/2014/main" id="{86348C12-8C34-E84F-2B80-4379C2834D64}"/>
              </a:ext>
            </a:extLst>
          </p:cNvPr>
          <p:cNvGraphicFramePr/>
          <p:nvPr>
            <p:extLst>
              <p:ext uri="{D42A27DB-BD31-4B8C-83A1-F6EECF244321}">
                <p14:modId xmlns:p14="http://schemas.microsoft.com/office/powerpoint/2010/main" val="3762910723"/>
              </p:ext>
            </p:extLst>
          </p:nvPr>
        </p:nvGraphicFramePr>
        <p:xfrm>
          <a:off x="451821" y="683847"/>
          <a:ext cx="5518673" cy="44596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3751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3A2F6B7-93EC-EF72-CFE2-E0CE345141E9}"/>
              </a:ext>
            </a:extLst>
          </p:cNvPr>
          <p:cNvSpPr>
            <a:spLocks noGrp="1"/>
          </p:cNvSpPr>
          <p:nvPr>
            <p:ph type="subTitle" idx="1"/>
          </p:nvPr>
        </p:nvSpPr>
        <p:spPr>
          <a:xfrm>
            <a:off x="501926" y="983784"/>
            <a:ext cx="7747552" cy="2891749"/>
          </a:xfrm>
        </p:spPr>
        <p:txBody>
          <a:bodyPr/>
          <a:lstStyle/>
          <a:p>
            <a:pPr algn="just"/>
            <a:r>
              <a:rPr lang="sq-AL" dirty="0"/>
              <a:t>       Ndërsa metoda inovative e Strassen për shumëzimin e matricës përmirëson kompleksitetin asimptotik të shumëzimit naiv të matricës, rezultatet tona tregojnë se ajo është e kufizuar në prakticitetin e saj, vetëm duke përmirësuar performancën për matricat përtej përdorimit praktik. Për të përfituar nga kompleksiteti i tij më i ulët, zbatimet praktike të algoritmit Strassen ndalojnë rekursionin herët, duke iu drejtuar algoritmit naiv për shumëzimin e nënmatricave. Rezultatet tona tregojnë se duke përdorur këtë variant hibrid, ndryshimi i vogël në kompleksitet midis algoritmit Strassen dhe qasjes naive mund të sigurojë përmirësime të rëndësishme në kohën e ekzekutimit.</a:t>
            </a:r>
          </a:p>
          <a:p>
            <a:pPr algn="just"/>
            <a:endParaRPr lang="sq-AL" dirty="0"/>
          </a:p>
          <a:p>
            <a:pPr algn="just"/>
            <a:r>
              <a:rPr lang="sq-AL" dirty="0"/>
              <a:t>       Megjithatë, performanca është shumë e varur nga zgjedhja e pikës së kalimit, dhe meqenëse vlerat optimale për këtë pikë varen shumë nga sistemi, ato duhet të përcaktohen në mënyrë empirike për makineri dhe zbatime të ndryshme. Konsiderata shtesë në lidhje me memorjen duhet të bëhen gjithashtu, për shkak të natyrës rekursive të algoritmit Strassen. Ndërtimi i matricave në çdo pikë të rekursionit mund të rezultojë në shpenzime të larta të konsiderueshme dhe përdorimi i strukturave joefikase të të dhënave mund të çojë më pas në humbje të konsiderueshme në performancë.</a:t>
            </a:r>
          </a:p>
        </p:txBody>
      </p:sp>
      <p:sp>
        <p:nvSpPr>
          <p:cNvPr id="3" name="Title 2">
            <a:extLst>
              <a:ext uri="{FF2B5EF4-FFF2-40B4-BE49-F238E27FC236}">
                <a16:creationId xmlns:a16="http://schemas.microsoft.com/office/drawing/2014/main" id="{0847AD94-7272-3852-56C1-AFB8F510CA34}"/>
              </a:ext>
            </a:extLst>
          </p:cNvPr>
          <p:cNvSpPr>
            <a:spLocks noGrp="1"/>
          </p:cNvSpPr>
          <p:nvPr>
            <p:ph type="title"/>
          </p:nvPr>
        </p:nvSpPr>
        <p:spPr>
          <a:xfrm>
            <a:off x="894522" y="411084"/>
            <a:ext cx="7354956" cy="572700"/>
          </a:xfrm>
        </p:spPr>
        <p:txBody>
          <a:bodyPr/>
          <a:lstStyle/>
          <a:p>
            <a:r>
              <a:rPr lang="sq-AL" sz="2800" dirty="0"/>
              <a:t>DISKUTIME RRETH TESTIMEVE</a:t>
            </a:r>
          </a:p>
        </p:txBody>
      </p:sp>
    </p:spTree>
    <p:extLst>
      <p:ext uri="{BB962C8B-B14F-4D97-AF65-F5344CB8AC3E}">
        <p14:creationId xmlns:p14="http://schemas.microsoft.com/office/powerpoint/2010/main" val="4217154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2209704" y="589823"/>
            <a:ext cx="4344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q-AL" dirty="0"/>
              <a:t>PËRFUNDIM</a:t>
            </a:r>
            <a:endParaRPr dirty="0">
              <a:solidFill>
                <a:schemeClr val="accent2"/>
              </a:solidFill>
            </a:endParaRPr>
          </a:p>
        </p:txBody>
      </p:sp>
      <p:sp>
        <p:nvSpPr>
          <p:cNvPr id="2825" name="Google Shape;2825;p37"/>
          <p:cNvSpPr txBox="1">
            <a:spLocks noGrp="1"/>
          </p:cNvSpPr>
          <p:nvPr>
            <p:ph type="subTitle" idx="1"/>
          </p:nvPr>
        </p:nvSpPr>
        <p:spPr>
          <a:xfrm>
            <a:off x="999406" y="1206818"/>
            <a:ext cx="6197329" cy="3550576"/>
          </a:xfrm>
          <a:prstGeom prst="rect">
            <a:avLst/>
          </a:prstGeom>
        </p:spPr>
        <p:txBody>
          <a:bodyPr spcFirstLastPara="1" wrap="square" lIns="91425" tIns="91425" rIns="91425" bIns="91425" anchor="t" anchorCtr="0">
            <a:noAutofit/>
          </a:bodyPr>
          <a:lstStyle/>
          <a:p>
            <a:pPr algn="just"/>
            <a:r>
              <a:rPr lang="sq-AL" dirty="0"/>
              <a:t>       Analiza dhe krahasimi i algoritmeve rezulton të jetë një çështje e ndërlikuar. Analiza asimptotike dhe shënimi big-O ofrojnë një nocion universal të kompleksitetit, duke e bërë më të lehtë përcaktimin dhe krahasimin e kompleksitetit të algoritmeve. Megjithatë, kjo nuk është një masë përfundimtare, pasi shpesh ka faktorë të tjerë që ndikojnë në performancën praktike të një algoritmi. Ky prezantim e ilustron këtë, duke ekzaminuar algoritmin Strassen për shumëzimin e matricës dhe duke e krahasuar atë me shumëzimin e matricës naive. Ndërsa metoda e Strassen përmirëson kompleksitetin teorik të shumëzimit të matricës, zbatimet duhet të marrin parasysh një numër konsideratash praktike për të përfituar nga ky kompleksitet i reduktuar.</a:t>
            </a:r>
          </a:p>
        </p:txBody>
      </p:sp>
      <p:grpSp>
        <p:nvGrpSpPr>
          <p:cNvPr id="2826" name="Google Shape;2826;p37"/>
          <p:cNvGrpSpPr/>
          <p:nvPr/>
        </p:nvGrpSpPr>
        <p:grpSpPr>
          <a:xfrm flipH="1">
            <a:off x="4130364" y="3694591"/>
            <a:ext cx="883262"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6397851" y="1075319"/>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1632103" y="4389467"/>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331128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5A3F3B-5A09-C87D-8F8F-19D3DDE568AB}"/>
              </a:ext>
            </a:extLst>
          </p:cNvPr>
          <p:cNvSpPr>
            <a:spLocks noGrp="1"/>
          </p:cNvSpPr>
          <p:nvPr>
            <p:ph type="ctrTitle"/>
          </p:nvPr>
        </p:nvSpPr>
        <p:spPr>
          <a:xfrm>
            <a:off x="1426931" y="2083818"/>
            <a:ext cx="6508800" cy="1724400"/>
          </a:xfrm>
        </p:spPr>
        <p:txBody>
          <a:bodyPr/>
          <a:lstStyle/>
          <a:p>
            <a:r>
              <a:rPr lang="sq-AL" dirty="0"/>
              <a:t>FALEMINDERIT!</a:t>
            </a:r>
          </a:p>
        </p:txBody>
      </p:sp>
      <p:sp>
        <p:nvSpPr>
          <p:cNvPr id="4" name="Subtitle 3">
            <a:extLst>
              <a:ext uri="{FF2B5EF4-FFF2-40B4-BE49-F238E27FC236}">
                <a16:creationId xmlns:a16="http://schemas.microsoft.com/office/drawing/2014/main" id="{C99DBB64-9532-7570-F097-7E239AF05D2F}"/>
              </a:ext>
            </a:extLst>
          </p:cNvPr>
          <p:cNvSpPr>
            <a:spLocks noGrp="1"/>
          </p:cNvSpPr>
          <p:nvPr>
            <p:ph type="subTitle" idx="1"/>
          </p:nvPr>
        </p:nvSpPr>
        <p:spPr/>
        <p:txBody>
          <a:bodyPr/>
          <a:lstStyle/>
          <a:p>
            <a:r>
              <a:rPr lang="sq-AL" dirty="0"/>
              <a:t>Ndonjë pyetje?</a:t>
            </a:r>
          </a:p>
        </p:txBody>
      </p:sp>
    </p:spTree>
    <p:extLst>
      <p:ext uri="{BB962C8B-B14F-4D97-AF65-F5344CB8AC3E}">
        <p14:creationId xmlns:p14="http://schemas.microsoft.com/office/powerpoint/2010/main" val="40236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37" name="Google Shape;2737;p35"/>
          <p:cNvSpPr/>
          <p:nvPr/>
        </p:nvSpPr>
        <p:spPr>
          <a:xfrm>
            <a:off x="3391800" y="3554992"/>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sq-AL"/>
          </a:p>
        </p:txBody>
      </p:sp>
      <p:sp>
        <p:nvSpPr>
          <p:cNvPr id="2738" name="Google Shape;2738;p35"/>
          <p:cNvSpPr/>
          <p:nvPr/>
        </p:nvSpPr>
        <p:spPr>
          <a:xfrm>
            <a:off x="6070500" y="3554992"/>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sq-AL"/>
          </a:p>
        </p:txBody>
      </p:sp>
      <p:sp>
        <p:nvSpPr>
          <p:cNvPr id="2739" name="Google Shape;2739;p35"/>
          <p:cNvSpPr/>
          <p:nvPr/>
        </p:nvSpPr>
        <p:spPr>
          <a:xfrm>
            <a:off x="776550" y="3554992"/>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5"/>
          <p:cNvSpPr/>
          <p:nvPr/>
        </p:nvSpPr>
        <p:spPr>
          <a:xfrm>
            <a:off x="3405865" y="1874842"/>
            <a:ext cx="2281050" cy="489425"/>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sq-AL"/>
          </a:p>
        </p:txBody>
      </p:sp>
      <p:sp>
        <p:nvSpPr>
          <p:cNvPr id="2741" name="Google Shape;2741;p35"/>
          <p:cNvSpPr/>
          <p:nvPr/>
        </p:nvSpPr>
        <p:spPr>
          <a:xfrm>
            <a:off x="60705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sq-AL"/>
          </a:p>
        </p:txBody>
      </p:sp>
      <p:sp>
        <p:nvSpPr>
          <p:cNvPr id="2742" name="Google Shape;2742;p35"/>
          <p:cNvSpPr/>
          <p:nvPr/>
        </p:nvSpPr>
        <p:spPr>
          <a:xfrm>
            <a:off x="7131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PËRMBATJA</a:t>
            </a:r>
            <a:endParaRPr sz="3200" dirty="0">
              <a:solidFill>
                <a:schemeClr val="accent2"/>
              </a:solidFill>
            </a:endParaRPr>
          </a:p>
        </p:txBody>
      </p:sp>
      <p:sp>
        <p:nvSpPr>
          <p:cNvPr id="2744" name="Google Shape;2744;p35"/>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HYRJE</a:t>
            </a:r>
            <a:endParaRPr dirty="0"/>
          </a:p>
        </p:txBody>
      </p:sp>
      <p:sp>
        <p:nvSpPr>
          <p:cNvPr id="2745" name="Google Shape;2745;p35"/>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q-AL" dirty="0"/>
              <a:t>Përshkrim i shkurtër për detyrën.</a:t>
            </a:r>
          </a:p>
        </p:txBody>
      </p:sp>
      <p:sp>
        <p:nvSpPr>
          <p:cNvPr id="2746" name="Google Shape;2746;p35"/>
          <p:cNvSpPr txBox="1">
            <a:spLocks noGrp="1"/>
          </p:cNvSpPr>
          <p:nvPr>
            <p:ph type="title" idx="3"/>
          </p:nvPr>
        </p:nvSpPr>
        <p:spPr>
          <a:xfrm>
            <a:off x="776550" y="1345282"/>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747" name="Google Shape;2747;p35"/>
          <p:cNvSpPr txBox="1">
            <a:spLocks noGrp="1"/>
          </p:cNvSpPr>
          <p:nvPr>
            <p:ph type="title" idx="4"/>
          </p:nvPr>
        </p:nvSpPr>
        <p:spPr>
          <a:xfrm>
            <a:off x="3089400" y="2005361"/>
            <a:ext cx="2986294"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q-AL" sz="1600"/>
              <a:t>PËRSHKRIMI I </a:t>
            </a:r>
            <a:br>
              <a:rPr lang="sq-AL" sz="1600"/>
            </a:br>
            <a:r>
              <a:rPr lang="sq-AL" sz="1600"/>
              <a:t>ALGORITMEVE</a:t>
            </a:r>
          </a:p>
        </p:txBody>
      </p:sp>
      <p:sp>
        <p:nvSpPr>
          <p:cNvPr id="2748" name="Google Shape;2748;p35"/>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q-AL"/>
              <a:t>Detaje rreth algoritmeve të implementuara.</a:t>
            </a:r>
          </a:p>
        </p:txBody>
      </p:sp>
      <p:sp>
        <p:nvSpPr>
          <p:cNvPr id="2749" name="Google Shape;2749;p35"/>
          <p:cNvSpPr txBox="1">
            <a:spLocks noGrp="1"/>
          </p:cNvSpPr>
          <p:nvPr>
            <p:ph type="title" idx="6"/>
          </p:nvPr>
        </p:nvSpPr>
        <p:spPr>
          <a:xfrm>
            <a:off x="34711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q-AL"/>
              <a:t>02</a:t>
            </a:r>
          </a:p>
        </p:txBody>
      </p:sp>
      <p:sp>
        <p:nvSpPr>
          <p:cNvPr id="2750" name="Google Shape;2750;p35"/>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q-AL" sz="1600" dirty="0"/>
              <a:t>PJESA 1 E TESTIMIT</a:t>
            </a:r>
          </a:p>
        </p:txBody>
      </p:sp>
      <p:sp>
        <p:nvSpPr>
          <p:cNvPr id="2751" name="Google Shape;2751;p35"/>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q-AL" dirty="0"/>
              <a:t>Rezultatet nga testimet e realizuara.</a:t>
            </a:r>
          </a:p>
        </p:txBody>
      </p:sp>
      <p:sp>
        <p:nvSpPr>
          <p:cNvPr id="2752" name="Google Shape;2752;p35"/>
          <p:cNvSpPr txBox="1">
            <a:spLocks noGrp="1"/>
          </p:cNvSpPr>
          <p:nvPr>
            <p:ph type="title" idx="9"/>
          </p:nvPr>
        </p:nvSpPr>
        <p:spPr>
          <a:xfrm>
            <a:off x="61498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q-AL" dirty="0"/>
              <a:t>03</a:t>
            </a:r>
          </a:p>
        </p:txBody>
      </p:sp>
      <p:sp>
        <p:nvSpPr>
          <p:cNvPr id="2753" name="Google Shape;2753;p35"/>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q-AL" sz="1600" dirty="0"/>
              <a:t>PJESA 1 E TESTIMIT</a:t>
            </a:r>
          </a:p>
        </p:txBody>
      </p:sp>
      <p:sp>
        <p:nvSpPr>
          <p:cNvPr id="2754" name="Google Shape;2754;p35"/>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q-AL" dirty="0"/>
              <a:t>Rezultatet nga testimet  e realizuara.</a:t>
            </a:r>
          </a:p>
        </p:txBody>
      </p:sp>
      <p:sp>
        <p:nvSpPr>
          <p:cNvPr id="2755" name="Google Shape;2755;p35"/>
          <p:cNvSpPr txBox="1">
            <a:spLocks noGrp="1"/>
          </p:cNvSpPr>
          <p:nvPr>
            <p:ph type="title" idx="15"/>
          </p:nvPr>
        </p:nvSpPr>
        <p:spPr>
          <a:xfrm>
            <a:off x="713100" y="2973023"/>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756" name="Google Shape;2756;p35"/>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q-AL"/>
              <a:t>DISKUTIME</a:t>
            </a:r>
          </a:p>
        </p:txBody>
      </p:sp>
      <p:sp>
        <p:nvSpPr>
          <p:cNvPr id="2757" name="Google Shape;2757;p35"/>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q-AL" dirty="0"/>
              <a:t>Përfundime rreth testimeve.</a:t>
            </a:r>
          </a:p>
        </p:txBody>
      </p:sp>
      <p:sp>
        <p:nvSpPr>
          <p:cNvPr id="2758" name="Google Shape;2758;p35"/>
          <p:cNvSpPr txBox="1">
            <a:spLocks noGrp="1"/>
          </p:cNvSpPr>
          <p:nvPr>
            <p:ph type="title" idx="18"/>
          </p:nvPr>
        </p:nvSpPr>
        <p:spPr>
          <a:xfrm>
            <a:off x="3471150" y="2980641"/>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q-AL"/>
              <a:t>05</a:t>
            </a:r>
          </a:p>
        </p:txBody>
      </p:sp>
      <p:sp>
        <p:nvSpPr>
          <p:cNvPr id="2759" name="Google Shape;2759;p35"/>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q-AL"/>
              <a:t>PËRFUNDIM</a:t>
            </a:r>
          </a:p>
        </p:txBody>
      </p:sp>
      <p:sp>
        <p:nvSpPr>
          <p:cNvPr id="2760" name="Google Shape;2760;p35"/>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q-AL" dirty="0"/>
              <a:t>Përshkrim i shkurtër i konkluzioneve të arritura.</a:t>
            </a:r>
          </a:p>
        </p:txBody>
      </p:sp>
      <p:sp>
        <p:nvSpPr>
          <p:cNvPr id="2761" name="Google Shape;2761;p35"/>
          <p:cNvSpPr txBox="1">
            <a:spLocks noGrp="1"/>
          </p:cNvSpPr>
          <p:nvPr>
            <p:ph type="title" idx="21"/>
          </p:nvPr>
        </p:nvSpPr>
        <p:spPr>
          <a:xfrm>
            <a:off x="6149850" y="2980641"/>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q-AL"/>
              <a:t>06</a:t>
            </a:r>
          </a:p>
        </p:txBody>
      </p:sp>
      <p:grpSp>
        <p:nvGrpSpPr>
          <p:cNvPr id="2762" name="Google Shape;2762;p35"/>
          <p:cNvGrpSpPr/>
          <p:nvPr/>
        </p:nvGrpSpPr>
        <p:grpSpPr>
          <a:xfrm>
            <a:off x="7812807" y="997962"/>
            <a:ext cx="1520982" cy="302065"/>
            <a:chOff x="5642557" y="-150670"/>
            <a:chExt cx="1520982" cy="302065"/>
          </a:xfrm>
        </p:grpSpPr>
        <p:sp>
          <p:nvSpPr>
            <p:cNvPr id="2763" name="Google Shape;2763;p3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2167454" y="839969"/>
            <a:ext cx="4344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HYRJE</a:t>
            </a:r>
            <a:endParaRPr dirty="0">
              <a:solidFill>
                <a:schemeClr val="accent2"/>
              </a:solidFill>
            </a:endParaRPr>
          </a:p>
        </p:txBody>
      </p:sp>
      <p:sp>
        <p:nvSpPr>
          <p:cNvPr id="2825" name="Google Shape;2825;p37"/>
          <p:cNvSpPr txBox="1">
            <a:spLocks noGrp="1"/>
          </p:cNvSpPr>
          <p:nvPr>
            <p:ph type="subTitle" idx="1"/>
          </p:nvPr>
        </p:nvSpPr>
        <p:spPr>
          <a:xfrm>
            <a:off x="1583706" y="1412669"/>
            <a:ext cx="5428091" cy="355057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sq-AL" dirty="0"/>
              <a:t>Në këtë prezantim kemi qëllim të tregojmë dhe ilustrojmë ndryshimet ndërmjet tre algoritmeve të ndryshëm mirëpo me qëllim të njejtë. Ky qëllim është realizimi i procesit të shumëzimit të matricave në mënyrë sa më korrekte dhe efektive. </a:t>
            </a:r>
          </a:p>
          <a:p>
            <a:pPr marL="0" lvl="0" indent="0" algn="just" rtl="0">
              <a:spcBef>
                <a:spcPts val="0"/>
              </a:spcBef>
              <a:spcAft>
                <a:spcPts val="0"/>
              </a:spcAft>
              <a:buNone/>
            </a:pPr>
            <a:r>
              <a:rPr lang="sq-AL" dirty="0"/>
              <a:t>Këto algoritme janë: </a:t>
            </a:r>
            <a:r>
              <a:rPr lang="sq-AL" i="1" dirty="0"/>
              <a:t>Naïve Algorithm , Divide and Conquer algorithm dhe Strassen Algorithm</a:t>
            </a:r>
            <a:r>
              <a:rPr lang="sq-AL" dirty="0"/>
              <a:t>. Secili prej tyre përmban karakteristika unike dhe kompleksitete për realizimin e kësaj detyre të cilat do të përshkruhen në seksionet në vijim. Implementimi i këtyre algoritmeve është realizuar në gjuhën programuese Java e cila na ndihmon të evidentojmë ndryshimin në kohë për secilin algoritëm.</a:t>
            </a:r>
          </a:p>
        </p:txBody>
      </p:sp>
      <p:grpSp>
        <p:nvGrpSpPr>
          <p:cNvPr id="2826" name="Google Shape;2826;p37"/>
          <p:cNvGrpSpPr/>
          <p:nvPr/>
        </p:nvGrpSpPr>
        <p:grpSpPr>
          <a:xfrm flipH="1">
            <a:off x="4130364" y="3694591"/>
            <a:ext cx="883262"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6397851" y="1075319"/>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1632103" y="4389467"/>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9C84D6F-63F1-EDD1-9D0D-F30296E4D909}"/>
              </a:ext>
            </a:extLst>
          </p:cNvPr>
          <p:cNvSpPr>
            <a:spLocks noGrp="1"/>
          </p:cNvSpPr>
          <p:nvPr>
            <p:ph type="subTitle" idx="1"/>
          </p:nvPr>
        </p:nvSpPr>
        <p:spPr>
          <a:xfrm>
            <a:off x="0" y="2242286"/>
            <a:ext cx="9224920" cy="1066200"/>
          </a:xfrm>
        </p:spPr>
        <p:txBody>
          <a:bodyPr/>
          <a:lstStyle/>
          <a:p>
            <a:pPr algn="just"/>
            <a:r>
              <a:rPr lang="sq-AL" b="1" i="1" u="sng" dirty="0"/>
              <a:t>Naive Algorithm: </a:t>
            </a:r>
            <a:r>
              <a:rPr lang="sq-AL" dirty="0"/>
              <a:t>Ky algoritëm është një algoritëm i thjeshtë për shumëzimin e dy matricave i cili shihet më poshtë:</a:t>
            </a:r>
            <a:endParaRPr lang="sq-AL" b="1" i="1" u="sng" dirty="0"/>
          </a:p>
        </p:txBody>
      </p:sp>
      <p:sp>
        <p:nvSpPr>
          <p:cNvPr id="3" name="Title 2">
            <a:extLst>
              <a:ext uri="{FF2B5EF4-FFF2-40B4-BE49-F238E27FC236}">
                <a16:creationId xmlns:a16="http://schemas.microsoft.com/office/drawing/2014/main" id="{A15896BC-8A4F-1DD8-CB27-174243A1B5AD}"/>
              </a:ext>
            </a:extLst>
          </p:cNvPr>
          <p:cNvSpPr>
            <a:spLocks noGrp="1"/>
          </p:cNvSpPr>
          <p:nvPr>
            <p:ph type="title"/>
          </p:nvPr>
        </p:nvSpPr>
        <p:spPr>
          <a:xfrm>
            <a:off x="2281956" y="284264"/>
            <a:ext cx="6085211" cy="572700"/>
          </a:xfrm>
        </p:spPr>
        <p:txBody>
          <a:bodyPr/>
          <a:lstStyle/>
          <a:p>
            <a:r>
              <a:rPr lang="sq-AL" sz="2800" dirty="0"/>
              <a:t>PËRSHKRIMI I ALGORITMEVE</a:t>
            </a:r>
          </a:p>
        </p:txBody>
      </p:sp>
      <p:sp>
        <p:nvSpPr>
          <p:cNvPr id="5" name="TextBox 4">
            <a:extLst>
              <a:ext uri="{FF2B5EF4-FFF2-40B4-BE49-F238E27FC236}">
                <a16:creationId xmlns:a16="http://schemas.microsoft.com/office/drawing/2014/main" id="{5CE9BF6F-00EA-9165-5346-D0B8ECE27571}"/>
              </a:ext>
            </a:extLst>
          </p:cNvPr>
          <p:cNvSpPr txBox="1"/>
          <p:nvPr/>
        </p:nvSpPr>
        <p:spPr>
          <a:xfrm>
            <a:off x="853746" y="733892"/>
            <a:ext cx="7841179" cy="830997"/>
          </a:xfrm>
          <a:prstGeom prst="rect">
            <a:avLst/>
          </a:prstGeom>
          <a:noFill/>
        </p:spPr>
        <p:txBody>
          <a:bodyPr wrap="square">
            <a:spAutoFit/>
          </a:bodyPr>
          <a:lstStyle/>
          <a:p>
            <a:r>
              <a:rPr lang="sq-AL" sz="1200" dirty="0">
                <a:solidFill>
                  <a:schemeClr val="bg1"/>
                </a:solidFill>
                <a:latin typeface="PT Sans" panose="020B0503020203020204" pitchFamily="34" charset="77"/>
              </a:rPr>
              <a:t>Në matematikë, veçanërisht në algjebër lineare, shumëzimi i matricës është një operacion binar që prodhon një matricë nga dy matrica. Për shumëzimin e matricës, numri i kolonave në matricën e parë duhet të jetë i barabartë me numrin e rreshtave në matricën e dytë. Matrica që rezulton, e njohur si produkti i matricës, ka numrin e rreshtave të matricës së parë dhe numrin e kolonave të matricës së dytë.</a:t>
            </a:r>
          </a:p>
        </p:txBody>
      </p:sp>
      <p:pic>
        <p:nvPicPr>
          <p:cNvPr id="9" name="Picture 8" descr="Text, letter&#10;&#10;Description automatically generated">
            <a:extLst>
              <a:ext uri="{FF2B5EF4-FFF2-40B4-BE49-F238E27FC236}">
                <a16:creationId xmlns:a16="http://schemas.microsoft.com/office/drawing/2014/main" id="{D00B7B09-AA8C-3C1F-7C90-7FB18BB989A1}"/>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715332" y="2619446"/>
            <a:ext cx="3415348" cy="2465104"/>
          </a:xfrm>
          <a:prstGeom prst="rect">
            <a:avLst/>
          </a:prstGeom>
          <a:ln>
            <a:noFill/>
          </a:ln>
          <a:effectLst>
            <a:outerShdw blurRad="292100" dist="139700" dir="2700000" algn="tl" rotWithShape="0">
              <a:srgbClr val="333333">
                <a:alpha val="65000"/>
              </a:srgbClr>
            </a:outerShdw>
          </a:effectLst>
        </p:spPr>
      </p:pic>
      <p:pic>
        <p:nvPicPr>
          <p:cNvPr id="2052" name="Picture 4" descr="Matrix Multiplication-Why is it a big deal? | by Charchithowitzer | Medium">
            <a:extLst>
              <a:ext uri="{FF2B5EF4-FFF2-40B4-BE49-F238E27FC236}">
                <a16:creationId xmlns:a16="http://schemas.microsoft.com/office/drawing/2014/main" id="{1495ED9C-148E-6C46-3C00-F93A245F3DE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2821698" y="1539439"/>
            <a:ext cx="2758191" cy="707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0" name="Subtitle 1">
            <a:extLst>
              <a:ext uri="{FF2B5EF4-FFF2-40B4-BE49-F238E27FC236}">
                <a16:creationId xmlns:a16="http://schemas.microsoft.com/office/drawing/2014/main" id="{9CBA2C0D-A3A3-F695-B01D-E8DD6AB7B96E}"/>
              </a:ext>
            </a:extLst>
          </p:cNvPr>
          <p:cNvSpPr txBox="1">
            <a:spLocks/>
          </p:cNvSpPr>
          <p:nvPr/>
        </p:nvSpPr>
        <p:spPr>
          <a:xfrm>
            <a:off x="4563912" y="2977013"/>
            <a:ext cx="8646396" cy="106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9pPr>
          </a:lstStyle>
          <a:p>
            <a:pPr algn="just"/>
            <a:r>
              <a:rPr lang="sq-AL" dirty="0"/>
              <a:t>Kompleksiteti kohor i këtij algoritmi është :</a:t>
            </a:r>
          </a:p>
          <a:p>
            <a:pPr algn="just"/>
            <a:endParaRPr lang="sq-AL" b="1" i="1" u="sng" dirty="0"/>
          </a:p>
        </p:txBody>
      </p:sp>
      <p:pic>
        <p:nvPicPr>
          <p:cNvPr id="12" name="Picture 11" descr="Text&#10;&#10;Description automatically generated with low confidence">
            <a:extLst>
              <a:ext uri="{FF2B5EF4-FFF2-40B4-BE49-F238E27FC236}">
                <a16:creationId xmlns:a16="http://schemas.microsoft.com/office/drawing/2014/main" id="{C0790475-0A1A-C6D1-FD9C-D759F44812EE}"/>
              </a:ext>
            </a:extLst>
          </p:cNvPr>
          <p:cNvPicPr>
            <a:picLocks noChangeAspect="1"/>
          </p:cNvPicPr>
          <p:nvPr/>
        </p:nvPicPr>
        <p:blipFill>
          <a:blip r:embed="rId6">
            <a:duotone>
              <a:schemeClr val="accent1">
                <a:shade val="45000"/>
                <a:satMod val="135000"/>
              </a:schemeClr>
              <a:prstClr val="white"/>
            </a:duotone>
          </a:blip>
          <a:stretch>
            <a:fillRect/>
          </a:stretch>
        </p:blipFill>
        <p:spPr>
          <a:xfrm>
            <a:off x="4204960" y="3481448"/>
            <a:ext cx="4698330" cy="8472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5998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9C84D6F-63F1-EDD1-9D0D-F30296E4D909}"/>
              </a:ext>
            </a:extLst>
          </p:cNvPr>
          <p:cNvSpPr>
            <a:spLocks noGrp="1"/>
          </p:cNvSpPr>
          <p:nvPr>
            <p:ph type="subTitle" idx="1"/>
          </p:nvPr>
        </p:nvSpPr>
        <p:spPr>
          <a:xfrm>
            <a:off x="1043870" y="709857"/>
            <a:ext cx="7323297" cy="1460308"/>
          </a:xfrm>
        </p:spPr>
        <p:txBody>
          <a:bodyPr/>
          <a:lstStyle/>
          <a:p>
            <a:pPr algn="just"/>
            <a:r>
              <a:rPr lang="sq-AL" sz="1200" b="1" i="1" u="sng" dirty="0"/>
              <a:t>Divide and Conquer Algorithm- </a:t>
            </a:r>
            <a:r>
              <a:rPr lang="sq-AL" sz="1200" dirty="0"/>
              <a:t>Ky algoritëm përdor një qasje ‘përqa dhe sundo’. Metoda përshkruhet si vijon: për dy matrica A dhe B:</a:t>
            </a:r>
          </a:p>
          <a:p>
            <a:pPr marL="368300" indent="-228600" algn="just">
              <a:buFont typeface="+mj-lt"/>
              <a:buAutoNum type="arabicPeriod"/>
            </a:pPr>
            <a:r>
              <a:rPr lang="sq-AL" sz="1200" dirty="0"/>
              <a:t>Ndani matricat A dhe B në 4 nën-matrica me madhësi N/2 x N/2 siç tregohet në diagramin e mëposhtëm.</a:t>
            </a:r>
          </a:p>
          <a:p>
            <a:pPr marL="368300" indent="-228600" algn="just">
              <a:buFont typeface="+mj-lt"/>
              <a:buAutoNum type="arabicPeriod"/>
            </a:pPr>
            <a:r>
              <a:rPr lang="sq-AL" sz="1200" dirty="0"/>
              <a:t>Llogaritni vlerat e mëposhtme në mënyrë rekursive. ae + bg, af + bh, ce + dg dhe cf + dh.</a:t>
            </a:r>
          </a:p>
        </p:txBody>
      </p:sp>
      <p:sp>
        <p:nvSpPr>
          <p:cNvPr id="3" name="Title 2">
            <a:extLst>
              <a:ext uri="{FF2B5EF4-FFF2-40B4-BE49-F238E27FC236}">
                <a16:creationId xmlns:a16="http://schemas.microsoft.com/office/drawing/2014/main" id="{A15896BC-8A4F-1DD8-CB27-174243A1B5AD}"/>
              </a:ext>
            </a:extLst>
          </p:cNvPr>
          <p:cNvSpPr>
            <a:spLocks noGrp="1"/>
          </p:cNvSpPr>
          <p:nvPr>
            <p:ph type="title"/>
          </p:nvPr>
        </p:nvSpPr>
        <p:spPr>
          <a:xfrm>
            <a:off x="2281956" y="284264"/>
            <a:ext cx="6085211" cy="572700"/>
          </a:xfrm>
        </p:spPr>
        <p:txBody>
          <a:bodyPr/>
          <a:lstStyle/>
          <a:p>
            <a:r>
              <a:rPr lang="sq-AL" sz="2800" dirty="0"/>
              <a:t>PËRSHKRIMI I ALGORITMEVE...</a:t>
            </a:r>
          </a:p>
        </p:txBody>
      </p:sp>
      <p:pic>
        <p:nvPicPr>
          <p:cNvPr id="6" name="Picture 5" descr="Chart, box and whisker chart&#10;&#10;Description automatically generated">
            <a:extLst>
              <a:ext uri="{FF2B5EF4-FFF2-40B4-BE49-F238E27FC236}">
                <a16:creationId xmlns:a16="http://schemas.microsoft.com/office/drawing/2014/main" id="{1F13B94A-3758-70E4-70AF-828CE94107A3}"/>
              </a:ext>
            </a:extLst>
          </p:cNvPr>
          <p:cNvPicPr>
            <a:picLocks noChangeAspect="1"/>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5300"/>
                    </a14:imgEffect>
                  </a14:imgLayer>
                </a14:imgProps>
              </a:ext>
            </a:extLst>
          </a:blip>
          <a:srcRect l="2252" r="2567" b="8058"/>
          <a:stretch/>
        </p:blipFill>
        <p:spPr>
          <a:xfrm>
            <a:off x="1344172" y="1877869"/>
            <a:ext cx="2860535" cy="1019520"/>
          </a:xfrm>
          <a:prstGeom prst="rect">
            <a:avLst/>
          </a:prstGeom>
          <a:ln>
            <a:noFill/>
          </a:ln>
          <a:effectLst>
            <a:outerShdw blurRad="292100" dist="139700" dir="2700000" algn="tl" rotWithShape="0">
              <a:srgbClr val="333333">
                <a:alpha val="65000"/>
              </a:srgbClr>
            </a:outerShdw>
          </a:effectLst>
        </p:spPr>
      </p:pic>
      <p:pic>
        <p:nvPicPr>
          <p:cNvPr id="8" name="Picture 7" descr="Text&#10;&#10;Description automatically generated">
            <a:extLst>
              <a:ext uri="{FF2B5EF4-FFF2-40B4-BE49-F238E27FC236}">
                <a16:creationId xmlns:a16="http://schemas.microsoft.com/office/drawing/2014/main" id="{62669706-7C01-C2FF-16F7-4C057E4AE2AB}"/>
              </a:ext>
            </a:extLst>
          </p:cNvPr>
          <p:cNvPicPr>
            <a:picLocks noChangeAspect="1"/>
          </p:cNvPicPr>
          <p:nvPr/>
        </p:nvPicPr>
        <p:blipFill>
          <a:blip r:embed="rId4">
            <a:duotone>
              <a:prstClr val="black"/>
              <a:schemeClr val="tx2">
                <a:lumMod val="10000"/>
                <a:lumOff val="90000"/>
                <a:tint val="45000"/>
                <a:satMod val="400000"/>
              </a:schemeClr>
            </a:duotone>
          </a:blip>
          <a:stretch>
            <a:fillRect/>
          </a:stretch>
        </p:blipFill>
        <p:spPr>
          <a:xfrm>
            <a:off x="4535989" y="2251510"/>
            <a:ext cx="3736359" cy="2770374"/>
          </a:xfrm>
          <a:prstGeom prst="rect">
            <a:avLst/>
          </a:prstGeom>
          <a:ln>
            <a:noFill/>
          </a:ln>
          <a:effectLst>
            <a:outerShdw blurRad="292100" dist="139700" dir="2700000" algn="tl" rotWithShape="0">
              <a:srgbClr val="333333">
                <a:alpha val="65000"/>
              </a:srgbClr>
            </a:outerShdw>
          </a:effectLst>
        </p:spPr>
      </p:pic>
      <p:sp>
        <p:nvSpPr>
          <p:cNvPr id="10" name="Subtitle 1">
            <a:extLst>
              <a:ext uri="{FF2B5EF4-FFF2-40B4-BE49-F238E27FC236}">
                <a16:creationId xmlns:a16="http://schemas.microsoft.com/office/drawing/2014/main" id="{C6EB467C-00C8-0356-7FB3-D636996CC476}"/>
              </a:ext>
            </a:extLst>
          </p:cNvPr>
          <p:cNvSpPr txBox="1">
            <a:spLocks/>
          </p:cNvSpPr>
          <p:nvPr/>
        </p:nvSpPr>
        <p:spPr>
          <a:xfrm>
            <a:off x="1200538" y="3066881"/>
            <a:ext cx="2743203" cy="17923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9pPr>
          </a:lstStyle>
          <a:p>
            <a:pPr marL="139700" indent="0" algn="just"/>
            <a:r>
              <a:rPr lang="sq-AL" sz="1200" dirty="0"/>
              <a:t>Kompleksiteti kohor i algoritmit Divide And Conquer është:</a:t>
            </a:r>
          </a:p>
          <a:p>
            <a:pPr marL="139700" indent="0" algn="just"/>
            <a:endParaRPr lang="sq-AL" sz="1200" dirty="0"/>
          </a:p>
          <a:p>
            <a:pPr marL="139700" indent="0" algn="just"/>
            <a:endParaRPr lang="sq-AL" sz="1200" dirty="0"/>
          </a:p>
          <a:p>
            <a:pPr marL="139700" indent="0" algn="just"/>
            <a:endParaRPr lang="sq-AL" sz="1200" dirty="0"/>
          </a:p>
          <a:p>
            <a:pPr marL="139700" indent="0" algn="just"/>
            <a:r>
              <a:rPr lang="sq-AL" sz="1200" dirty="0"/>
              <a:t>i cili fatkeqësisht është i njejtë si algoritmi Naive.</a:t>
            </a:r>
          </a:p>
          <a:p>
            <a:pPr marL="139700" indent="0" algn="just"/>
            <a:r>
              <a:rPr lang="sq-AL" sz="1200" dirty="0"/>
              <a:t>Algoritmi i plotë tregohet në figurën anash.</a:t>
            </a:r>
          </a:p>
        </p:txBody>
      </p:sp>
      <p:pic>
        <p:nvPicPr>
          <p:cNvPr id="12" name="Picture 11" descr="Graphical user interface&#10;&#10;Description automatically generated with low confidence">
            <a:extLst>
              <a:ext uri="{FF2B5EF4-FFF2-40B4-BE49-F238E27FC236}">
                <a16:creationId xmlns:a16="http://schemas.microsoft.com/office/drawing/2014/main" id="{BAE12605-5017-1715-F894-0EA5E45042AA}"/>
              </a:ext>
            </a:extLst>
          </p:cNvPr>
          <p:cNvPicPr>
            <a:picLocks noChangeAspect="1"/>
          </p:cNvPicPr>
          <p:nvPr/>
        </p:nvPicPr>
        <p:blipFill>
          <a:blip r:embed="rId5"/>
          <a:stretch>
            <a:fillRect/>
          </a:stretch>
        </p:blipFill>
        <p:spPr>
          <a:xfrm>
            <a:off x="1448424" y="3576294"/>
            <a:ext cx="2247429" cy="342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69978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9C84D6F-63F1-EDD1-9D0D-F30296E4D909}"/>
              </a:ext>
            </a:extLst>
          </p:cNvPr>
          <p:cNvSpPr>
            <a:spLocks noGrp="1"/>
          </p:cNvSpPr>
          <p:nvPr>
            <p:ph type="subTitle" idx="1"/>
          </p:nvPr>
        </p:nvSpPr>
        <p:spPr>
          <a:xfrm>
            <a:off x="1140975" y="744576"/>
            <a:ext cx="7161453" cy="1460308"/>
          </a:xfrm>
        </p:spPr>
        <p:txBody>
          <a:bodyPr/>
          <a:lstStyle/>
          <a:p>
            <a:pPr algn="just"/>
            <a:r>
              <a:rPr lang="sq-AL" sz="1200" b="1" i="1" u="sng" dirty="0"/>
              <a:t>Strassen Algorithm: </a:t>
            </a:r>
            <a:r>
              <a:rPr lang="sq-AL" sz="1200" dirty="0"/>
              <a:t>Në metodën e mësipërme "përça dhe sundo", komponenti kryesor për kompleksitetin në kohë të lartë janë 8 thirrje rekursive. Ideja e metodës së Strassen është të zvogëlojë numrin e thirrjeve rekursive në 7. Metoda e Strassen është e ngjashme me metodën e mësipërme të thjeshtë "përça dhe sundo" në kuptimin që kjo metodë gjithashtu ndan matricat në nënmatrica me madhësi N/2 x N/2 si treguar në diagramin e mësipërm, por në metodën e Strassen-it, katër nën-matricat e rezultatit llogariten duke përdorur formulat e mëposhtme.</a:t>
            </a:r>
          </a:p>
        </p:txBody>
      </p:sp>
      <p:sp>
        <p:nvSpPr>
          <p:cNvPr id="3" name="Title 2">
            <a:extLst>
              <a:ext uri="{FF2B5EF4-FFF2-40B4-BE49-F238E27FC236}">
                <a16:creationId xmlns:a16="http://schemas.microsoft.com/office/drawing/2014/main" id="{A15896BC-8A4F-1DD8-CB27-174243A1B5AD}"/>
              </a:ext>
            </a:extLst>
          </p:cNvPr>
          <p:cNvSpPr>
            <a:spLocks noGrp="1"/>
          </p:cNvSpPr>
          <p:nvPr>
            <p:ph type="title"/>
          </p:nvPr>
        </p:nvSpPr>
        <p:spPr>
          <a:xfrm>
            <a:off x="2281956" y="284264"/>
            <a:ext cx="6085211" cy="572700"/>
          </a:xfrm>
        </p:spPr>
        <p:txBody>
          <a:bodyPr/>
          <a:lstStyle/>
          <a:p>
            <a:r>
              <a:rPr lang="sq-AL" sz="2800" dirty="0"/>
              <a:t>PËRSHKRIMI I ALGORITMEVE...</a:t>
            </a:r>
          </a:p>
        </p:txBody>
      </p:sp>
      <p:sp>
        <p:nvSpPr>
          <p:cNvPr id="10" name="Subtitle 1">
            <a:extLst>
              <a:ext uri="{FF2B5EF4-FFF2-40B4-BE49-F238E27FC236}">
                <a16:creationId xmlns:a16="http://schemas.microsoft.com/office/drawing/2014/main" id="{C6EB467C-00C8-0356-7FB3-D636996CC476}"/>
              </a:ext>
            </a:extLst>
          </p:cNvPr>
          <p:cNvSpPr txBox="1">
            <a:spLocks/>
          </p:cNvSpPr>
          <p:nvPr/>
        </p:nvSpPr>
        <p:spPr>
          <a:xfrm>
            <a:off x="5900502" y="2571750"/>
            <a:ext cx="2887449" cy="21459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9pPr>
          </a:lstStyle>
          <a:p>
            <a:pPr marL="139700" indent="0" algn="just"/>
            <a:r>
              <a:rPr lang="sq-AL" sz="1200" dirty="0"/>
              <a:t>Përndryshe nga dy algoritmet e mëparshme ky algoritëm tregon një përmisim në kompleksitetin kohor:</a:t>
            </a:r>
          </a:p>
          <a:p>
            <a:pPr marL="139700" indent="0" algn="just"/>
            <a:r>
              <a:rPr lang="sq-AL" sz="1200" dirty="0"/>
              <a:t> </a:t>
            </a:r>
          </a:p>
          <a:p>
            <a:pPr marL="139700" indent="0" algn="just"/>
            <a:r>
              <a:rPr lang="en-US" sz="1600" dirty="0"/>
              <a:t>T(N) = 7T(N/2) + O(N</a:t>
            </a:r>
            <a:r>
              <a:rPr lang="en-US" sz="1600" baseline="30000" dirty="0">
                <a:effectLst/>
              </a:rPr>
              <a:t>2</a:t>
            </a:r>
            <a:r>
              <a:rPr lang="en-US" sz="1600" dirty="0"/>
              <a:t>)   </a:t>
            </a:r>
            <a:r>
              <a:rPr lang="sq-AL" sz="1200" dirty="0"/>
              <a:t>rezulton në </a:t>
            </a:r>
            <a:r>
              <a:rPr lang="sq-AL" sz="1600" dirty="0"/>
              <a:t>O(N</a:t>
            </a:r>
            <a:r>
              <a:rPr lang="sq-AL" sz="1600" baseline="30000" dirty="0">
                <a:effectLst/>
              </a:rPr>
              <a:t>Log7</a:t>
            </a:r>
            <a:r>
              <a:rPr lang="sq-AL" sz="1600" dirty="0"/>
              <a:t>) </a:t>
            </a:r>
            <a:r>
              <a:rPr lang="sq-AL" sz="1200" dirty="0"/>
              <a:t>që  përafërsisht është</a:t>
            </a:r>
            <a:r>
              <a:rPr lang="sq-AL" sz="1600" dirty="0"/>
              <a:t> O(N</a:t>
            </a:r>
            <a:r>
              <a:rPr lang="sq-AL" sz="1600" baseline="30000" dirty="0">
                <a:effectLst/>
              </a:rPr>
              <a:t>2.8074</a:t>
            </a:r>
            <a:r>
              <a:rPr lang="sq-AL" sz="1600" dirty="0"/>
              <a:t>).</a:t>
            </a:r>
            <a:endParaRPr lang="sq-AL" sz="1200" dirty="0"/>
          </a:p>
        </p:txBody>
      </p:sp>
      <p:pic>
        <p:nvPicPr>
          <p:cNvPr id="5" name="Picture 4" descr="Chart, box and whisker chart&#10;&#10;Description automatically generated">
            <a:extLst>
              <a:ext uri="{FF2B5EF4-FFF2-40B4-BE49-F238E27FC236}">
                <a16:creationId xmlns:a16="http://schemas.microsoft.com/office/drawing/2014/main" id="{9D1313CA-6224-3F66-1B5A-81200CA18FF4}"/>
              </a:ext>
            </a:extLst>
          </p:cNvPr>
          <p:cNvPicPr>
            <a:picLocks noChangeAspect="1"/>
          </p:cNvPicPr>
          <p:nvPr/>
        </p:nvPicPr>
        <p:blipFill>
          <a:blip r:embed="rId2">
            <a:duotone>
              <a:schemeClr val="accent1">
                <a:shade val="45000"/>
                <a:satMod val="135000"/>
              </a:schemeClr>
              <a:prstClr val="white"/>
            </a:duotone>
          </a:blip>
          <a:stretch>
            <a:fillRect/>
          </a:stretch>
        </p:blipFill>
        <p:spPr>
          <a:xfrm>
            <a:off x="1221895" y="2091596"/>
            <a:ext cx="4536992" cy="26543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30203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0883A1-952A-38A9-CC76-D0DCD3341076}"/>
              </a:ext>
            </a:extLst>
          </p:cNvPr>
          <p:cNvSpPr>
            <a:spLocks noGrp="1"/>
          </p:cNvSpPr>
          <p:nvPr>
            <p:ph type="subTitle" idx="1"/>
          </p:nvPr>
        </p:nvSpPr>
        <p:spPr>
          <a:xfrm>
            <a:off x="4945737" y="333162"/>
            <a:ext cx="3407099" cy="4603559"/>
          </a:xfrm>
        </p:spPr>
        <p:txBody>
          <a:bodyPr/>
          <a:lstStyle/>
          <a:p>
            <a:pPr algn="just"/>
            <a:r>
              <a:rPr lang="sq-AL" dirty="0"/>
              <a:t>       Kur shumëzohen matrica me dimensione mjaft të ulëta, kjo mund të rezultojë në një ndryshim të rëndësishëm në efikasitet në favor të shumëzimit naiv të matricës. Për më tepër, duke qenë se algoritmi rekursohet deri në nënmatrica të dimensionit 1, këto thirrje joefikase në hyrjet e dimensioneve të ulëta do të ndodhin në mënyrë të pashmangshme edhe për inputet e dimensioneve më të larta. Për shkak se numri i thirrjeve rekursive është rritur shtatëfish në çdo nivel të rekursionit, numri i thirrjeve joefikase rritet me shpejtësi me</a:t>
            </a:r>
          </a:p>
          <a:p>
            <a:pPr algn="just"/>
            <a:r>
              <a:rPr lang="en-US" dirty="0"/>
              <a:t>      </a:t>
            </a:r>
            <a:r>
              <a:rPr lang="sq-AL" dirty="0"/>
              <a:t>dimensionin e matricave hyrëse, duke ngritur pikën në të cilën algoritmi Strassen e tejkalon shumëzimin naiv të matricës</a:t>
            </a:r>
            <a:r>
              <a:rPr lang="sq-AL" sz="1600" dirty="0"/>
              <a:t>.</a:t>
            </a:r>
          </a:p>
        </p:txBody>
      </p:sp>
      <p:pic>
        <p:nvPicPr>
          <p:cNvPr id="5" name="Picture 4" descr="Text, table&#10;&#10;Description automatically generated">
            <a:extLst>
              <a:ext uri="{FF2B5EF4-FFF2-40B4-BE49-F238E27FC236}">
                <a16:creationId xmlns:a16="http://schemas.microsoft.com/office/drawing/2014/main" id="{4A595BAC-E5E5-257B-2C9D-6911C3635C98}"/>
              </a:ext>
            </a:extLst>
          </p:cNvPr>
          <p:cNvPicPr>
            <a:picLocks noChangeAspect="1"/>
          </p:cNvPicPr>
          <p:nvPr/>
        </p:nvPicPr>
        <p:blipFill>
          <a:blip r:embed="rId2">
            <a:duotone>
              <a:prstClr val="black"/>
              <a:schemeClr val="tx2">
                <a:lumMod val="10000"/>
                <a:lumOff val="90000"/>
                <a:tint val="45000"/>
                <a:satMod val="400000"/>
              </a:schemeClr>
            </a:duotone>
          </a:blip>
          <a:stretch>
            <a:fillRect/>
          </a:stretch>
        </p:blipFill>
        <p:spPr>
          <a:xfrm>
            <a:off x="896361" y="689794"/>
            <a:ext cx="4202198" cy="38902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024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144DD0-223D-DF3A-485B-A61A3670D745}"/>
              </a:ext>
            </a:extLst>
          </p:cNvPr>
          <p:cNvSpPr>
            <a:spLocks noGrp="1"/>
          </p:cNvSpPr>
          <p:nvPr>
            <p:ph type="subTitle" idx="1"/>
          </p:nvPr>
        </p:nvSpPr>
        <p:spPr>
          <a:xfrm>
            <a:off x="1203970" y="790632"/>
            <a:ext cx="7011187" cy="1066200"/>
          </a:xfrm>
        </p:spPr>
        <p:txBody>
          <a:bodyPr/>
          <a:lstStyle/>
          <a:p>
            <a:pPr algn="just"/>
            <a:r>
              <a:rPr lang="sq-AL" dirty="0"/>
              <a:t>Në vazhdim do të testojmë algoritmet e përshkruara në seksionet e mëparshme dhe do të ilustrojmë rezultatet e kohës së ekzekutimit për dimensione të ndryshme të matricës. Matricat e testuara janë matrica katrore si dhe janë me elemente identike, ashtu që të sigurohemi që vlerat rezultuese janë të sakta. </a:t>
            </a:r>
          </a:p>
        </p:txBody>
      </p:sp>
      <p:sp>
        <p:nvSpPr>
          <p:cNvPr id="3" name="Title 2">
            <a:extLst>
              <a:ext uri="{FF2B5EF4-FFF2-40B4-BE49-F238E27FC236}">
                <a16:creationId xmlns:a16="http://schemas.microsoft.com/office/drawing/2014/main" id="{F0B4434D-227B-5AA8-E6C7-BF762F99A480}"/>
              </a:ext>
            </a:extLst>
          </p:cNvPr>
          <p:cNvSpPr>
            <a:spLocks noGrp="1"/>
          </p:cNvSpPr>
          <p:nvPr>
            <p:ph type="title"/>
          </p:nvPr>
        </p:nvSpPr>
        <p:spPr>
          <a:xfrm>
            <a:off x="2537414" y="217932"/>
            <a:ext cx="4344300" cy="572700"/>
          </a:xfrm>
        </p:spPr>
        <p:txBody>
          <a:bodyPr/>
          <a:lstStyle/>
          <a:p>
            <a:r>
              <a:rPr lang="sq-AL" dirty="0"/>
              <a:t>PJESA 1 E TESTIMEVE </a:t>
            </a:r>
          </a:p>
        </p:txBody>
      </p:sp>
      <p:graphicFrame>
        <p:nvGraphicFramePr>
          <p:cNvPr id="6" name="Table 6">
            <a:extLst>
              <a:ext uri="{FF2B5EF4-FFF2-40B4-BE49-F238E27FC236}">
                <a16:creationId xmlns:a16="http://schemas.microsoft.com/office/drawing/2014/main" id="{FEA2F697-7E48-DE65-44F1-B6D2008D1FC3}"/>
              </a:ext>
            </a:extLst>
          </p:cNvPr>
          <p:cNvGraphicFramePr>
            <a:graphicFrameLocks noGrp="1"/>
          </p:cNvGraphicFramePr>
          <p:nvPr>
            <p:extLst>
              <p:ext uri="{D42A27DB-BD31-4B8C-83A1-F6EECF244321}">
                <p14:modId xmlns:p14="http://schemas.microsoft.com/office/powerpoint/2010/main" val="2586818601"/>
              </p:ext>
            </p:extLst>
          </p:nvPr>
        </p:nvGraphicFramePr>
        <p:xfrm>
          <a:off x="1441733" y="1978714"/>
          <a:ext cx="5905835" cy="1616530"/>
        </p:xfrm>
        <a:graphic>
          <a:graphicData uri="http://schemas.openxmlformats.org/drawingml/2006/table">
            <a:tbl>
              <a:tblPr firstRow="1" bandRow="1">
                <a:tableStyleId>{E269D01E-BC32-4049-B463-5C60D7B0CCD2}</a:tableStyleId>
              </a:tblPr>
              <a:tblGrid>
                <a:gridCol w="1318502">
                  <a:extLst>
                    <a:ext uri="{9D8B030D-6E8A-4147-A177-3AD203B41FA5}">
                      <a16:colId xmlns:a16="http://schemas.microsoft.com/office/drawing/2014/main" val="4242023901"/>
                    </a:ext>
                  </a:extLst>
                </a:gridCol>
                <a:gridCol w="749651">
                  <a:extLst>
                    <a:ext uri="{9D8B030D-6E8A-4147-A177-3AD203B41FA5}">
                      <a16:colId xmlns:a16="http://schemas.microsoft.com/office/drawing/2014/main" val="1846311307"/>
                    </a:ext>
                  </a:extLst>
                </a:gridCol>
                <a:gridCol w="884764">
                  <a:extLst>
                    <a:ext uri="{9D8B030D-6E8A-4147-A177-3AD203B41FA5}">
                      <a16:colId xmlns:a16="http://schemas.microsoft.com/office/drawing/2014/main" val="1327978033"/>
                    </a:ext>
                  </a:extLst>
                </a:gridCol>
                <a:gridCol w="984306">
                  <a:extLst>
                    <a:ext uri="{9D8B030D-6E8A-4147-A177-3AD203B41FA5}">
                      <a16:colId xmlns:a16="http://schemas.microsoft.com/office/drawing/2014/main" val="3406342858"/>
                    </a:ext>
                  </a:extLst>
                </a:gridCol>
                <a:gridCol w="984306">
                  <a:extLst>
                    <a:ext uri="{9D8B030D-6E8A-4147-A177-3AD203B41FA5}">
                      <a16:colId xmlns:a16="http://schemas.microsoft.com/office/drawing/2014/main" val="427377462"/>
                    </a:ext>
                  </a:extLst>
                </a:gridCol>
                <a:gridCol w="984306">
                  <a:extLst>
                    <a:ext uri="{9D8B030D-6E8A-4147-A177-3AD203B41FA5}">
                      <a16:colId xmlns:a16="http://schemas.microsoft.com/office/drawing/2014/main" val="647630092"/>
                    </a:ext>
                  </a:extLst>
                </a:gridCol>
              </a:tblGrid>
              <a:tr h="405830">
                <a:tc>
                  <a:txBody>
                    <a:bodyPr/>
                    <a:lstStyle/>
                    <a:p>
                      <a:r>
                        <a:rPr lang="sq-AL" dirty="0"/>
                        <a:t>Algoritmi</a:t>
                      </a:r>
                    </a:p>
                  </a:txBody>
                  <a:tcPr/>
                </a:tc>
                <a:tc>
                  <a:txBody>
                    <a:bodyPr/>
                    <a:lstStyle/>
                    <a:p>
                      <a:r>
                        <a:rPr lang="sq-AL" dirty="0"/>
                        <a:t>N=4</a:t>
                      </a:r>
                    </a:p>
                  </a:txBody>
                  <a:tcPr/>
                </a:tc>
                <a:tc>
                  <a:txBody>
                    <a:bodyPr/>
                    <a:lstStyle/>
                    <a:p>
                      <a:r>
                        <a:rPr lang="sq-AL" dirty="0"/>
                        <a:t>N=8</a:t>
                      </a:r>
                    </a:p>
                  </a:txBody>
                  <a:tcPr/>
                </a:tc>
                <a:tc>
                  <a:txBody>
                    <a:bodyPr/>
                    <a:lstStyle/>
                    <a:p>
                      <a:r>
                        <a:rPr lang="sq-AL" dirty="0"/>
                        <a:t>N=16</a:t>
                      </a:r>
                    </a:p>
                  </a:txBody>
                  <a:tcPr/>
                </a:tc>
                <a:tc>
                  <a:txBody>
                    <a:bodyPr/>
                    <a:lstStyle/>
                    <a:p>
                      <a:r>
                        <a:rPr lang="sq-AL" dirty="0"/>
                        <a:t>N=32</a:t>
                      </a:r>
                    </a:p>
                  </a:txBody>
                  <a:tcPr/>
                </a:tc>
                <a:tc>
                  <a:txBody>
                    <a:bodyPr/>
                    <a:lstStyle/>
                    <a:p>
                      <a:r>
                        <a:rPr lang="sq-AL" dirty="0"/>
                        <a:t>N=64</a:t>
                      </a:r>
                    </a:p>
                  </a:txBody>
                  <a:tcPr/>
                </a:tc>
                <a:extLst>
                  <a:ext uri="{0D108BD9-81ED-4DB2-BD59-A6C34878D82A}">
                    <a16:rowId xmlns:a16="http://schemas.microsoft.com/office/drawing/2014/main" val="3875988262"/>
                  </a:ext>
                </a:extLst>
              </a:tr>
              <a:tr h="401810">
                <a:tc>
                  <a:txBody>
                    <a:bodyPr/>
                    <a:lstStyle/>
                    <a:p>
                      <a:r>
                        <a:rPr lang="sq-AL" dirty="0"/>
                        <a:t>Naive(ms)</a:t>
                      </a:r>
                    </a:p>
                  </a:txBody>
                  <a:tcPr/>
                </a:tc>
                <a:tc>
                  <a:txBody>
                    <a:bodyPr/>
                    <a:lstStyle/>
                    <a:p>
                      <a:r>
                        <a:rPr lang="sq-AL" dirty="0"/>
                        <a:t>0.1258</a:t>
                      </a:r>
                    </a:p>
                  </a:txBody>
                  <a:tcPr/>
                </a:tc>
                <a:tc>
                  <a:txBody>
                    <a:bodyPr/>
                    <a:lstStyle/>
                    <a:p>
                      <a:r>
                        <a:rPr lang="sq-AL" dirty="0"/>
                        <a:t>0.49445</a:t>
                      </a:r>
                    </a:p>
                  </a:txBody>
                  <a:tcPr/>
                </a:tc>
                <a:tc>
                  <a:txBody>
                    <a:bodyPr/>
                    <a:lstStyle/>
                    <a:p>
                      <a:r>
                        <a:rPr lang="sq-AL" dirty="0"/>
                        <a:t>1.35125</a:t>
                      </a:r>
                    </a:p>
                  </a:txBody>
                  <a:tcPr/>
                </a:tc>
                <a:tc>
                  <a:txBody>
                    <a:bodyPr/>
                    <a:lstStyle/>
                    <a:p>
                      <a:r>
                        <a:rPr lang="sq-AL" dirty="0"/>
                        <a:t>2.866958</a:t>
                      </a:r>
                    </a:p>
                  </a:txBody>
                  <a:tcPr/>
                </a:tc>
                <a:tc>
                  <a:txBody>
                    <a:bodyPr/>
                    <a:lstStyle/>
                    <a:p>
                      <a:r>
                        <a:rPr lang="sq-AL" dirty="0"/>
                        <a:t>5.221709</a:t>
                      </a:r>
                    </a:p>
                  </a:txBody>
                  <a:tcPr/>
                </a:tc>
                <a:extLst>
                  <a:ext uri="{0D108BD9-81ED-4DB2-BD59-A6C34878D82A}">
                    <a16:rowId xmlns:a16="http://schemas.microsoft.com/office/drawing/2014/main" val="632966011"/>
                  </a:ext>
                </a:extLst>
              </a:tr>
              <a:tr h="404445">
                <a:tc>
                  <a:txBody>
                    <a:bodyPr/>
                    <a:lstStyle/>
                    <a:p>
                      <a:r>
                        <a:rPr lang="sq-AL" dirty="0">
                          <a:solidFill>
                            <a:schemeClr val="bg1"/>
                          </a:solidFill>
                        </a:rPr>
                        <a:t>DAQ(ms)</a:t>
                      </a:r>
                    </a:p>
                  </a:txBody>
                  <a:tcPr/>
                </a:tc>
                <a:tc>
                  <a:txBody>
                    <a:bodyPr/>
                    <a:lstStyle/>
                    <a:p>
                      <a:r>
                        <a:rPr lang="sq-AL" dirty="0"/>
                        <a:t>0.0681</a:t>
                      </a:r>
                    </a:p>
                  </a:txBody>
                  <a:tcPr/>
                </a:tc>
                <a:tc>
                  <a:txBody>
                    <a:bodyPr/>
                    <a:lstStyle/>
                    <a:p>
                      <a:r>
                        <a:rPr lang="sq-AL" dirty="0"/>
                        <a:t>0.40233</a:t>
                      </a:r>
                    </a:p>
                  </a:txBody>
                  <a:tcPr/>
                </a:tc>
                <a:tc>
                  <a:txBody>
                    <a:bodyPr/>
                    <a:lstStyle/>
                    <a:p>
                      <a:r>
                        <a:rPr lang="sq-AL" dirty="0"/>
                        <a:t>2.033834</a:t>
                      </a:r>
                    </a:p>
                  </a:txBody>
                  <a:tcPr/>
                </a:tc>
                <a:tc>
                  <a:txBody>
                    <a:bodyPr/>
                    <a:lstStyle/>
                    <a:p>
                      <a:r>
                        <a:rPr lang="sq-AL" dirty="0"/>
                        <a:t>11.15866</a:t>
                      </a:r>
                    </a:p>
                  </a:txBody>
                  <a:tcPr/>
                </a:tc>
                <a:tc>
                  <a:txBody>
                    <a:bodyPr/>
                    <a:lstStyle/>
                    <a:p>
                      <a:r>
                        <a:rPr lang="sq-AL" dirty="0"/>
                        <a:t>92.543</a:t>
                      </a:r>
                    </a:p>
                  </a:txBody>
                  <a:tcPr/>
                </a:tc>
                <a:extLst>
                  <a:ext uri="{0D108BD9-81ED-4DB2-BD59-A6C34878D82A}">
                    <a16:rowId xmlns:a16="http://schemas.microsoft.com/office/drawing/2014/main" val="4109433377"/>
                  </a:ext>
                </a:extLst>
              </a:tr>
              <a:tr h="404445">
                <a:tc>
                  <a:txBody>
                    <a:bodyPr/>
                    <a:lstStyle/>
                    <a:p>
                      <a:r>
                        <a:rPr lang="sq-AL" dirty="0">
                          <a:solidFill>
                            <a:schemeClr val="bg1"/>
                          </a:solidFill>
                        </a:rPr>
                        <a:t>Strassen(ms)</a:t>
                      </a:r>
                    </a:p>
                  </a:txBody>
                  <a:tcPr/>
                </a:tc>
                <a:tc>
                  <a:txBody>
                    <a:bodyPr/>
                    <a:lstStyle/>
                    <a:p>
                      <a:r>
                        <a:rPr lang="sq-AL" dirty="0"/>
                        <a:t>0.0560</a:t>
                      </a:r>
                    </a:p>
                  </a:txBody>
                  <a:tcPr/>
                </a:tc>
                <a:tc>
                  <a:txBody>
                    <a:bodyPr/>
                    <a:lstStyle/>
                    <a:p>
                      <a:r>
                        <a:rPr lang="sq-AL" dirty="0"/>
                        <a:t>0.39395</a:t>
                      </a:r>
                    </a:p>
                  </a:txBody>
                  <a:tcPr/>
                </a:tc>
                <a:tc>
                  <a:txBody>
                    <a:bodyPr/>
                    <a:lstStyle/>
                    <a:p>
                      <a:r>
                        <a:rPr lang="sq-AL" dirty="0"/>
                        <a:t>1.013167</a:t>
                      </a:r>
                    </a:p>
                  </a:txBody>
                  <a:tcPr/>
                </a:tc>
                <a:tc>
                  <a:txBody>
                    <a:bodyPr/>
                    <a:lstStyle/>
                    <a:p>
                      <a:r>
                        <a:rPr lang="sq-AL" dirty="0"/>
                        <a:t>10.01791</a:t>
                      </a:r>
                    </a:p>
                  </a:txBody>
                  <a:tcPr/>
                </a:tc>
                <a:tc>
                  <a:txBody>
                    <a:bodyPr/>
                    <a:lstStyle/>
                    <a:p>
                      <a:r>
                        <a:rPr lang="sq-AL" dirty="0"/>
                        <a:t>66.11175</a:t>
                      </a:r>
                    </a:p>
                  </a:txBody>
                  <a:tcPr/>
                </a:tc>
                <a:extLst>
                  <a:ext uri="{0D108BD9-81ED-4DB2-BD59-A6C34878D82A}">
                    <a16:rowId xmlns:a16="http://schemas.microsoft.com/office/drawing/2014/main" val="1715572649"/>
                  </a:ext>
                </a:extLst>
              </a:tr>
            </a:tbl>
          </a:graphicData>
        </a:graphic>
      </p:graphicFrame>
      <p:sp>
        <p:nvSpPr>
          <p:cNvPr id="7" name="Subtitle 1">
            <a:extLst>
              <a:ext uri="{FF2B5EF4-FFF2-40B4-BE49-F238E27FC236}">
                <a16:creationId xmlns:a16="http://schemas.microsoft.com/office/drawing/2014/main" id="{3B34F2A0-9A84-7AB1-EA22-4FAA467416E7}"/>
              </a:ext>
            </a:extLst>
          </p:cNvPr>
          <p:cNvSpPr txBox="1">
            <a:spLocks/>
          </p:cNvSpPr>
          <p:nvPr/>
        </p:nvSpPr>
        <p:spPr>
          <a:xfrm>
            <a:off x="637722" y="3717126"/>
            <a:ext cx="7705166" cy="106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9pPr>
          </a:lstStyle>
          <a:p>
            <a:pPr algn="just"/>
            <a:r>
              <a:rPr lang="sq-AL" dirty="0"/>
              <a:t>      Në tabelën e mësipërme vërejmë që për dimensionet 4,8, dhe 16 algoritmi Strassen ka arritur një kohë mesatare të ekzekutimit më të mirë krahasuar me algoritmin Naive dhe DAQ. Mirëpo ky rezultat nuk vazhdoj për dimensionet e matricave 32 dhe 64. Për këto dimensione shohim që algoritmi i thjeshtë Naive arrin rezultatet më të mira.</a:t>
            </a:r>
          </a:p>
        </p:txBody>
      </p:sp>
    </p:spTree>
    <p:extLst>
      <p:ext uri="{BB962C8B-B14F-4D97-AF65-F5344CB8AC3E}">
        <p14:creationId xmlns:p14="http://schemas.microsoft.com/office/powerpoint/2010/main" val="1309767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27D8092-88DC-A6E1-70FE-2C1950B867FC}"/>
              </a:ext>
            </a:extLst>
          </p:cNvPr>
          <p:cNvSpPr>
            <a:spLocks noGrp="1"/>
          </p:cNvSpPr>
          <p:nvPr>
            <p:ph type="subTitle" idx="1"/>
          </p:nvPr>
        </p:nvSpPr>
        <p:spPr>
          <a:xfrm>
            <a:off x="4306558" y="2452386"/>
            <a:ext cx="4344300" cy="2280667"/>
          </a:xfrm>
        </p:spPr>
        <p:txBody>
          <a:bodyPr/>
          <a:lstStyle/>
          <a:p>
            <a:r>
              <a:rPr lang="sq-AL" sz="1200" dirty="0"/>
              <a:t>Vërejmë që për ekzekutimin e matricave me dimensione më të vogla algoritmi Naive na jep kohën më të gjatë të ekzekutimit ndërsa kur dimensioni arrin 32 dhe 64 arrin një performancë të mirë krahasuar me DAQ dhe Strassen.   </a:t>
            </a:r>
          </a:p>
          <a:p>
            <a:r>
              <a:rPr lang="sq-AL" sz="1200" dirty="0"/>
              <a:t>Algoritmi DAQ ka një qëndrueshmëri me kohë të gjatë pothuajse në të gjitha dimensionet përveç kur n=4 dhe n=6 që shfaq rezultate më të mira se Naive.</a:t>
            </a:r>
          </a:p>
          <a:p>
            <a:r>
              <a:rPr lang="sq-AL" sz="1200" dirty="0"/>
              <a:t>Ndërsa algoritmi Strassen dhuroj mjaft premtime në dimensione të vogla mirëpo ndërsa rritej numri i dimensioneve gjithashtu rritej edhe koha e tij e ekzekutimit.</a:t>
            </a:r>
          </a:p>
        </p:txBody>
      </p:sp>
      <p:graphicFrame>
        <p:nvGraphicFramePr>
          <p:cNvPr id="6" name="Chart 5">
            <a:extLst>
              <a:ext uri="{FF2B5EF4-FFF2-40B4-BE49-F238E27FC236}">
                <a16:creationId xmlns:a16="http://schemas.microsoft.com/office/drawing/2014/main" id="{7E01DCFE-11EB-CE1A-4186-BAE29D0BBE71}"/>
              </a:ext>
            </a:extLst>
          </p:cNvPr>
          <p:cNvGraphicFramePr/>
          <p:nvPr>
            <p:extLst>
              <p:ext uri="{D42A27DB-BD31-4B8C-83A1-F6EECF244321}">
                <p14:modId xmlns:p14="http://schemas.microsoft.com/office/powerpoint/2010/main" val="3281128131"/>
              </p:ext>
            </p:extLst>
          </p:nvPr>
        </p:nvGraphicFramePr>
        <p:xfrm>
          <a:off x="510810" y="171605"/>
          <a:ext cx="2812170" cy="20419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32993339-BCB5-E5A1-3909-C530409B5BBB}"/>
              </a:ext>
            </a:extLst>
          </p:cNvPr>
          <p:cNvGraphicFramePr/>
          <p:nvPr>
            <p:extLst>
              <p:ext uri="{D42A27DB-BD31-4B8C-83A1-F6EECF244321}">
                <p14:modId xmlns:p14="http://schemas.microsoft.com/office/powerpoint/2010/main" val="3933703699"/>
              </p:ext>
            </p:extLst>
          </p:nvPr>
        </p:nvGraphicFramePr>
        <p:xfrm>
          <a:off x="3163557" y="189368"/>
          <a:ext cx="2286002" cy="20064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54319589-B8D1-19B4-1C9F-ADF7BE0CBB5D}"/>
              </a:ext>
            </a:extLst>
          </p:cNvPr>
          <p:cNvGraphicFramePr/>
          <p:nvPr>
            <p:extLst>
              <p:ext uri="{D42A27DB-BD31-4B8C-83A1-F6EECF244321}">
                <p14:modId xmlns:p14="http://schemas.microsoft.com/office/powerpoint/2010/main" val="2929407352"/>
              </p:ext>
            </p:extLst>
          </p:nvPr>
        </p:nvGraphicFramePr>
        <p:xfrm>
          <a:off x="5124071" y="171604"/>
          <a:ext cx="3081133" cy="200641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8E9C7FF9-7ACB-9BC2-AAF2-9EC4F62BABF4}"/>
              </a:ext>
            </a:extLst>
          </p:cNvPr>
          <p:cNvGraphicFramePr/>
          <p:nvPr>
            <p:extLst>
              <p:ext uri="{D42A27DB-BD31-4B8C-83A1-F6EECF244321}">
                <p14:modId xmlns:p14="http://schemas.microsoft.com/office/powerpoint/2010/main" val="3521349097"/>
              </p:ext>
            </p:extLst>
          </p:nvPr>
        </p:nvGraphicFramePr>
        <p:xfrm>
          <a:off x="279699" y="2571751"/>
          <a:ext cx="2323149" cy="204194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9E507861-7F6D-71FE-C209-E84A8ABD5E41}"/>
              </a:ext>
            </a:extLst>
          </p:cNvPr>
          <p:cNvGraphicFramePr/>
          <p:nvPr>
            <p:extLst>
              <p:ext uri="{D42A27DB-BD31-4B8C-83A1-F6EECF244321}">
                <p14:modId xmlns:p14="http://schemas.microsoft.com/office/powerpoint/2010/main" val="4139232913"/>
              </p:ext>
            </p:extLst>
          </p:nvPr>
        </p:nvGraphicFramePr>
        <p:xfrm>
          <a:off x="2150230" y="2571751"/>
          <a:ext cx="2767600" cy="204194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692757164"/>
      </p:ext>
    </p:extLst>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1811</Words>
  <Application>Microsoft Macintosh PowerPoint</Application>
  <PresentationFormat>On-screen Show (16:9)</PresentationFormat>
  <Paragraphs>126</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Exo</vt:lpstr>
      <vt:lpstr>PT Sans</vt:lpstr>
      <vt:lpstr>Arial</vt:lpstr>
      <vt:lpstr>Data Center Business Plan by Slidesgo</vt:lpstr>
      <vt:lpstr>KRAHASIMI I ALGORITMEVE PËR SHUMËZIMIN E MATRICAVE</vt:lpstr>
      <vt:lpstr>PËRMBATJA</vt:lpstr>
      <vt:lpstr>HYRJE</vt:lpstr>
      <vt:lpstr>PËRSHKRIMI I ALGORITMEVE</vt:lpstr>
      <vt:lpstr>PËRSHKRIMI I ALGORITMEVE...</vt:lpstr>
      <vt:lpstr>PËRSHKRIMI I ALGORITMEVE...</vt:lpstr>
      <vt:lpstr>PowerPoint Presentation</vt:lpstr>
      <vt:lpstr>PJESA 1 E TESTIMEVE </vt:lpstr>
      <vt:lpstr>PowerPoint Presentation</vt:lpstr>
      <vt:lpstr>PowerPoint Presentation</vt:lpstr>
      <vt:lpstr>PJESA 2 E TESTIMEVE </vt:lpstr>
      <vt:lpstr>PowerPoint Presentation</vt:lpstr>
      <vt:lpstr>PowerPoint Presentation</vt:lpstr>
      <vt:lpstr>PJESA 1 vs PJESA 2</vt:lpstr>
      <vt:lpstr>DISKUTIME RRETH TESTIMEVE</vt:lpstr>
      <vt:lpstr>PËRFUNDIM</vt:lpstr>
      <vt:lpstr>FALEMINDERIT!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KRAHASIMI I ALGORITMEVE PËR SHUMËZIMIN E MATRICAVE</dc:title>
  <cp:lastModifiedBy>Erlisa  Lokaj</cp:lastModifiedBy>
  <cp:revision>14</cp:revision>
  <dcterms:modified xsi:type="dcterms:W3CDTF">2023-01-10T19:40:13Z</dcterms:modified>
</cp:coreProperties>
</file>