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Ary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P47WygIwZnXeqMNrukDDDc4T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3E0B57-035C-48E5-8F1D-018EA4267E43}">
  <a:tblStyle styleId="{183E0B57-035C-48E5-8F1D-018EA4267E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ya-bold.fntdata"/><Relationship Id="rId10" Type="http://schemas.openxmlformats.org/officeDocument/2006/relationships/slide" Target="slides/slide5.xml"/><Relationship Id="rId21" Type="http://schemas.openxmlformats.org/officeDocument/2006/relationships/font" Target="fonts/Ary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a970e99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7a970e997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a8fc13b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7a8fc13b3a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55e661ac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55e661a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Problematica:: </a:t>
            </a:r>
            <a:r>
              <a:rPr lang="es-CL"/>
              <a:t>Las personas dentro del espectro autista suelen presentar menor autonomía en comparación con personas neurotípicas, lo que dificulta el manejo de rutinas y actividades diarias. Esto incrementa la carga de cuidado para tutores y familiares, y en una sociedad cada vez más acelerada, se convierte en un desafío adicional. La falta de comprensión del entorno y de apoyo adecuado puede afectar su seguridad, tanto física como psicológica, generando consecuencias como ansiedad, descompensación o crisis emocionales, estrés o incluso aislamiento social.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Solución: </a:t>
            </a:r>
            <a:r>
              <a:rPr lang="es-CL"/>
              <a:t>Nuestra propuesta es una App móvil para personas TEA, enfocada en su asistencia y bienestar. Permite gestionar rutinas, reducir la ansiedad y solicitar ayuda rápida en situaciones de estrés o emergencia. Con una interfaz simple, el usuario puede generar alertas en tiempo real, registrar su estado de ánimo y mantener un historial de emociones, mientras que el tutor recibe notificaciones inmediatas, visibilidad de ubicación y seguimiento de rutinas. Esto busca aumentar la autonomía y seguridad, reducir la carga del cuidador y facilitar la integración social del usuario. tutorial e información, leyes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¿Que Hace?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Relajación y autorregulación.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Calendario y rutinas con pictogramas.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Notas y registro personal.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SOS (Ayuda rápida).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Accesibilidad y ajustes sensoriales.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Perfiles y privacidad esenciales, disponibilidad básica.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¿Que no hace?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Diagnóstico clínico de TEA y no reemplaza terapia médica/psicológica.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Red social/chat, Pagos en la app, comercio o reservas, Integraciones complejas con hospitales, colegios o historiales clínicos.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Alcances futuros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Soporte multi neuro divergencias (TDAH, dislexia, etc.) con ajustes de UI por perfil.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a970e99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¿Que Hace?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Relajación y autorregulación.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Calendario y rutinas con pictogramas.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Notas y registro personal.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SOS (Ayuda rápida).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Accesibilidad y ajustes sensoriales.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Perfiles y privacidad esenciales, disponibilidad básica.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¿Que no hace?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Diagnóstico clínico de TEA y no reemplaza terapia médica/psicológica.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Red social/chat, Pagos en la app, comercio o reservas, Integraciones complejas con hospitales, colegios o historiales clínicos.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Alcances futuros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Soporte multi neuro divergencias (TDAH, dislexia, etc.) con ajustes de UI por perfil.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7a970e997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55e661a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855e661ac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CL">
                <a:latin typeface="Arial"/>
                <a:ea typeface="Arial"/>
                <a:cs typeface="Arial"/>
                <a:sym typeface="Arial"/>
              </a:rPr>
              <a:t>Capstone</a:t>
            </a:r>
            <a:br>
              <a:rPr lang="es-CL">
                <a:latin typeface="Arial"/>
                <a:ea typeface="Arial"/>
                <a:cs typeface="Arial"/>
                <a:sym typeface="Arial"/>
              </a:rPr>
            </a:br>
            <a:r>
              <a:rPr b="1" i="1" lang="es-CL" sz="3600">
                <a:latin typeface="Arial"/>
                <a:ea typeface="Arial"/>
                <a:cs typeface="Arial"/>
                <a:sym typeface="Arial"/>
              </a:rPr>
              <a:t>“Apaña2App”</a:t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731148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>
                <a:latin typeface="Arial"/>
                <a:ea typeface="Arial"/>
                <a:cs typeface="Arial"/>
                <a:sym typeface="Arial"/>
              </a:rPr>
              <a:t>Ingeniería Informática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Escuela de Informática y Telecomunicaciones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Sede Maipú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2025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Docente Instructor de la Asignatura: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Jorge Guzmán Bozo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Integrantes del Equipo: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Natalia Melgarejo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Martin Ordoñez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>
                <a:latin typeface="Arial"/>
                <a:ea typeface="Arial"/>
                <a:cs typeface="Arial"/>
                <a:sym typeface="Arial"/>
              </a:rPr>
              <a:t>Jose Caro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251" y="1367523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976" y="1365573"/>
            <a:ext cx="1226650" cy="12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a970e997e_0_4"/>
          <p:cNvSpPr txBox="1"/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Backlog - Sprint 1</a:t>
            </a:r>
            <a:endParaRPr b="1" sz="3200"/>
          </a:p>
        </p:txBody>
      </p:sp>
      <p:pic>
        <p:nvPicPr>
          <p:cNvPr id="205" name="Google Shape;205;g37a970e997e_0_4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7a970e997e_0_4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7a970e997e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50" y="1898262"/>
            <a:ext cx="11887203" cy="198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545950" y="1582100"/>
            <a:ext cx="10762500" cy="6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Tecnologías del desarrollo</a:t>
            </a:r>
            <a:endParaRPr b="1" sz="3200"/>
          </a:p>
        </p:txBody>
      </p:sp>
      <p:sp>
        <p:nvSpPr>
          <p:cNvPr id="214" name="Google Shape;214;p34"/>
          <p:cNvSpPr txBox="1"/>
          <p:nvPr/>
        </p:nvSpPr>
        <p:spPr>
          <a:xfrm>
            <a:off x="545950" y="1582088"/>
            <a:ext cx="10762500" cy="13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principal: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Ionic + Angular → Desarrollo de app híbrida (Android/iOS + Web)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/ JavaScript → Lenguaje de programación base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4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50" y="-8440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075" y="4021800"/>
            <a:ext cx="2320599" cy="1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4291250" y="3166200"/>
            <a:ext cx="5253600" cy="34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datos y BackEnd: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 de Google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uso de Firebase nos permite 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segura (usuarios)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Firestore (base de datos en tiempo real)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de servicios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push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5775" y="4137575"/>
            <a:ext cx="972188" cy="122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 title="ChatGPT Image 2 sept 2025, 06_03_29 p.m.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Gestión del desarrollo</a:t>
            </a:r>
            <a:endParaRPr b="1" sz="3200"/>
          </a:p>
        </p:txBody>
      </p:sp>
      <p:sp>
        <p:nvSpPr>
          <p:cNvPr id="225" name="Google Shape;225;p35"/>
          <p:cNvSpPr txBox="1"/>
          <p:nvPr/>
        </p:nvSpPr>
        <p:spPr>
          <a:xfrm>
            <a:off x="486654" y="1617125"/>
            <a:ext cx="10762372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/>
          </a:p>
        </p:txBody>
      </p:sp>
      <p:graphicFrame>
        <p:nvGraphicFramePr>
          <p:cNvPr id="226" name="Google Shape;226;p35"/>
          <p:cNvGraphicFramePr/>
          <p:nvPr/>
        </p:nvGraphicFramePr>
        <p:xfrm>
          <a:off x="1266224" y="2176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{183E0B57-035C-48E5-8F1D-018EA4267E43}</a:tableStyleId>
              </a:tblPr>
              <a:tblGrid>
                <a:gridCol w="602275"/>
                <a:gridCol w="6605650"/>
                <a:gridCol w="2108825"/>
              </a:tblGrid>
              <a:tr h="33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MÓDULOS Y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Módulo de inicio de sesión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Módulo de </a:t>
                      </a:r>
                      <a:r>
                        <a:rPr lang="es-CL" sz="1800"/>
                        <a:t>registro de usuario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Módulo de </a:t>
                      </a:r>
                      <a:r>
                        <a:rPr lang="es-CL" sz="1800"/>
                        <a:t>registro de estado de ánimo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Módulo de gestión de rutinas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Pendiente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</a:t>
                      </a:r>
                      <a:r>
                        <a:rPr lang="es-CL" sz="1800"/>
                        <a:t>ódulo de historial de emociones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Lugares amigables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Abortado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Monitoreo de emergencia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Módulo de notificaciones al tutor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Módulo de recursos de relajación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Panel para administrador (Back office)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Pendiente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7" name="Google Shape;227;p35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M</a:t>
            </a:r>
            <a:r>
              <a:rPr b="1" lang="es-CL" sz="3200"/>
              <a:t>ockups</a:t>
            </a:r>
            <a:endParaRPr b="1" sz="3200"/>
          </a:p>
        </p:txBody>
      </p:sp>
      <p:sp>
        <p:nvSpPr>
          <p:cNvPr id="234" name="Google Shape;234;p36"/>
          <p:cNvSpPr txBox="1"/>
          <p:nvPr/>
        </p:nvSpPr>
        <p:spPr>
          <a:xfrm>
            <a:off x="486654" y="1617125"/>
            <a:ext cx="107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6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500" y="1675425"/>
            <a:ext cx="2270925" cy="482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3075" y="1648313"/>
            <a:ext cx="2270925" cy="487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4650" y="1633588"/>
            <a:ext cx="2270925" cy="4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78225" y="1617125"/>
            <a:ext cx="2270925" cy="490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a8fc13b3a_0_40"/>
          <p:cNvSpPr txBox="1"/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Mockups</a:t>
            </a:r>
            <a:endParaRPr b="1" sz="3200"/>
          </a:p>
        </p:txBody>
      </p:sp>
      <p:sp>
        <p:nvSpPr>
          <p:cNvPr id="246" name="Google Shape;246;g37a8fc13b3a_0_40"/>
          <p:cNvSpPr txBox="1"/>
          <p:nvPr/>
        </p:nvSpPr>
        <p:spPr>
          <a:xfrm>
            <a:off x="486654" y="1617125"/>
            <a:ext cx="107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37a8fc13b3a_0_40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7a8fc13b3a_0_40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7a8fc13b3a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300" y="1719725"/>
            <a:ext cx="2279625" cy="480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7a8fc13b3a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175" y="1719725"/>
            <a:ext cx="2279625" cy="4860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7a8fc13b3a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3075" y="1719725"/>
            <a:ext cx="2279625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endParaRPr/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1524000" y="2731148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Natalia Melgarejo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Martín Ordóñez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Jose Caro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58" name="Google Shape;258;p37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55e661ac3_0_14"/>
          <p:cNvSpPr txBox="1"/>
          <p:nvPr/>
        </p:nvSpPr>
        <p:spPr>
          <a:xfrm>
            <a:off x="1163100" y="1322150"/>
            <a:ext cx="38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g3855e661ac3_0_14"/>
          <p:cNvSpPr txBox="1"/>
          <p:nvPr/>
        </p:nvSpPr>
        <p:spPr>
          <a:xfrm>
            <a:off x="7768875" y="1980200"/>
            <a:ext cx="409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g3855e661ac3_0_14"/>
          <p:cNvSpPr txBox="1"/>
          <p:nvPr/>
        </p:nvSpPr>
        <p:spPr>
          <a:xfrm>
            <a:off x="8640675" y="728838"/>
            <a:ext cx="3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g3855e661ac3_0_14"/>
          <p:cNvSpPr txBox="1"/>
          <p:nvPr/>
        </p:nvSpPr>
        <p:spPr>
          <a:xfrm>
            <a:off x="541350" y="542650"/>
            <a:ext cx="36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g3855e661ac3_0_14"/>
          <p:cNvSpPr txBox="1"/>
          <p:nvPr/>
        </p:nvSpPr>
        <p:spPr>
          <a:xfrm>
            <a:off x="1717500" y="481095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g3855e661ac3_0_14"/>
          <p:cNvSpPr txBox="1"/>
          <p:nvPr/>
        </p:nvSpPr>
        <p:spPr>
          <a:xfrm>
            <a:off x="3556000" y="1031550"/>
            <a:ext cx="1150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9F9F9"/>
              </a:solidFill>
              <a:latin typeface="Arya"/>
              <a:ea typeface="Arya"/>
              <a:cs typeface="Arya"/>
              <a:sym typeface="Arya"/>
            </a:endParaRPr>
          </a:p>
        </p:txBody>
      </p:sp>
      <p:pic>
        <p:nvPicPr>
          <p:cNvPr id="99" name="Google Shape;99;g3855e661ac3_0_14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50" y="-19510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855e661ac3_0_14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855e661ac3_0_14"/>
          <p:cNvSpPr/>
          <p:nvPr/>
        </p:nvSpPr>
        <p:spPr>
          <a:xfrm>
            <a:off x="541350" y="1783850"/>
            <a:ext cx="3086100" cy="42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Las personas dentro del espectro autista suelen presentar menor autonomía en comparación con personas neurotípicas, lo que dificulta el manejo de rutinas y actividades diarias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855e661ac3_0_14"/>
          <p:cNvSpPr txBox="1"/>
          <p:nvPr/>
        </p:nvSpPr>
        <p:spPr>
          <a:xfrm>
            <a:off x="63500" y="728850"/>
            <a:ext cx="12128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 por resolver</a:t>
            </a:r>
            <a:endParaRPr/>
          </a:p>
        </p:txBody>
      </p:sp>
      <p:sp>
        <p:nvSpPr>
          <p:cNvPr id="103" name="Google Shape;103;g3855e661ac3_0_14"/>
          <p:cNvSpPr/>
          <p:nvPr/>
        </p:nvSpPr>
        <p:spPr>
          <a:xfrm>
            <a:off x="8780175" y="4428450"/>
            <a:ext cx="2502000" cy="19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En una sociedad acelerada, el desafío se agudiza aún más.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855e661ac3_0_14"/>
          <p:cNvSpPr/>
          <p:nvPr/>
        </p:nvSpPr>
        <p:spPr>
          <a:xfrm>
            <a:off x="4845000" y="1783850"/>
            <a:ext cx="2502000" cy="20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La falta de apoyo adecuado afecta la seguridad física y emocional.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855e661ac3_0_14"/>
          <p:cNvSpPr/>
          <p:nvPr/>
        </p:nvSpPr>
        <p:spPr>
          <a:xfrm>
            <a:off x="4618188" y="4428450"/>
            <a:ext cx="2955600" cy="21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Gran carga de </a:t>
            </a:r>
            <a:r>
              <a:rPr lang="es-CL" sz="1800">
                <a:solidFill>
                  <a:schemeClr val="dk1"/>
                </a:solidFill>
              </a:rPr>
              <a:t>cuidado en tutores y familiares.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855e661ac3_0_14"/>
          <p:cNvSpPr/>
          <p:nvPr/>
        </p:nvSpPr>
        <p:spPr>
          <a:xfrm>
            <a:off x="8640675" y="1783850"/>
            <a:ext cx="2641500" cy="19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Puede generar ansiedad, crisis emocionales, estrés o aislamiento social.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3855e661ac3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437" y="2630187"/>
            <a:ext cx="1465563" cy="146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855e661ac3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513" y="5345115"/>
            <a:ext cx="1898857" cy="11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855e661ac3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37800" y="3065350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855e661ac3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17125" y="5192725"/>
            <a:ext cx="1779575" cy="17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855e661ac3_0_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58175" y="4577125"/>
            <a:ext cx="1497825" cy="14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-63500" y="936425"/>
            <a:ext cx="12192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500"/>
              <a:t>Solución</a:t>
            </a:r>
            <a:endParaRPr b="1" sz="3500"/>
          </a:p>
        </p:txBody>
      </p:sp>
      <p:pic>
        <p:nvPicPr>
          <p:cNvPr id="117" name="Google Shape;117;p7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796050" y="1806738"/>
            <a:ext cx="10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App móvil para personas TEA, enfocada en asistencia y bienestar.</a:t>
            </a:r>
            <a:endParaRPr sz="1800"/>
          </a:p>
        </p:txBody>
      </p:sp>
      <p:sp>
        <p:nvSpPr>
          <p:cNvPr id="119" name="Google Shape;119;p7"/>
          <p:cNvSpPr txBox="1"/>
          <p:nvPr/>
        </p:nvSpPr>
        <p:spPr>
          <a:xfrm>
            <a:off x="7214950" y="3558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7"/>
          <p:cNvSpPr txBox="1"/>
          <p:nvPr/>
        </p:nvSpPr>
        <p:spPr>
          <a:xfrm>
            <a:off x="7214950" y="2454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7"/>
          <p:cNvSpPr txBox="1"/>
          <p:nvPr/>
        </p:nvSpPr>
        <p:spPr>
          <a:xfrm>
            <a:off x="8800950" y="1345050"/>
            <a:ext cx="35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7"/>
          <p:cNvSpPr txBox="1"/>
          <p:nvPr/>
        </p:nvSpPr>
        <p:spPr>
          <a:xfrm>
            <a:off x="1079350" y="3574750"/>
            <a:ext cx="35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3" name="Google Shape;123;p7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7214950" y="4705100"/>
            <a:ext cx="33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/>
              <a:t>P</a:t>
            </a:r>
            <a:r>
              <a:rPr lang="es-CL" sz="1800"/>
              <a:t>roporciona información sobre </a:t>
            </a:r>
            <a:endParaRPr sz="1800"/>
          </a:p>
        </p:txBody>
      </p:sp>
      <p:sp>
        <p:nvSpPr>
          <p:cNvPr id="125" name="Google Shape;125;p7"/>
          <p:cNvSpPr/>
          <p:nvPr/>
        </p:nvSpPr>
        <p:spPr>
          <a:xfrm>
            <a:off x="740650" y="2596575"/>
            <a:ext cx="46062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Registrar y visualizar estados de ánimo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740650" y="3940500"/>
            <a:ext cx="46062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Permite gestionar rutinas y notas personalizadas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677150" y="5477200"/>
            <a:ext cx="46062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Ofrecer herramientas de apoyo emocional como música y videos de relajación.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6540500" y="2540000"/>
            <a:ext cx="5232300" cy="10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Botón de ayuda rápida (SOS) para emergencias.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40500" y="4020575"/>
            <a:ext cx="5232300" cy="10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Enviar alertas de emergencia al tutor con ubicación.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540500" y="5420500"/>
            <a:ext cx="5232300" cy="10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L</a:t>
            </a:r>
            <a:r>
              <a:rPr lang="es-CL" sz="1800">
                <a:solidFill>
                  <a:schemeClr val="dk1"/>
                </a:solidFill>
              </a:rPr>
              <a:t>eyes, derechos y políticas de uso, garantizando seguridad y privacidad de los datos.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200" y="2666925"/>
            <a:ext cx="875100" cy="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2200" y="3940500"/>
            <a:ext cx="875100" cy="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0800" y="5547550"/>
            <a:ext cx="875100" cy="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05850" y="2638698"/>
            <a:ext cx="875100" cy="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65350" y="4160900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61700" y="5501150"/>
            <a:ext cx="774851" cy="7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0" y="508000"/>
            <a:ext cx="12192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Objetivo del Proyecto</a:t>
            </a:r>
            <a:endParaRPr b="1" sz="3200"/>
          </a:p>
        </p:txBody>
      </p:sp>
      <p:sp>
        <p:nvSpPr>
          <p:cNvPr id="142" name="Google Shape;142;p8"/>
          <p:cNvSpPr txBox="1"/>
          <p:nvPr/>
        </p:nvSpPr>
        <p:spPr>
          <a:xfrm>
            <a:off x="2152450" y="1391750"/>
            <a:ext cx="9544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para personas autistas que apoye a usuarios y tutores, garantizando funcionalidad, seguridad y accesibilidad, y documentando el proceso con evidencias grupales e individuales.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8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26" y="-190500"/>
            <a:ext cx="3551075" cy="1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5851" y="165098"/>
            <a:ext cx="1226650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412450" y="2781300"/>
            <a:ext cx="2082900" cy="3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aplicación con metodología Ágil para garantizar entregas iterativas, feedback constante y mejora continua del sistema.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2666800" y="2781300"/>
            <a:ext cx="2082900" cy="3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y analizar el estado de ánimo del usuario, alertando al tutor en caso de emergencia.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4921150" y="2781300"/>
            <a:ext cx="2082900" cy="3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Incorporar herramientas de apoyo emocional, como música y videos, para promover la autorregulación del usuario.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7175500" y="2781300"/>
            <a:ext cx="2082900" cy="3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Facilitar rutinas y notas personalizadas para organizar y monitorear el bienestar del usuario.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9499600" y="2781300"/>
            <a:ext cx="2082900" cy="38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Informar a usuarios y tutores sobre leyes, derechos y políticas de uso.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5" y="736600"/>
            <a:ext cx="1784349" cy="1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0" y="965450"/>
            <a:ext cx="12192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600"/>
              <a:t>Alcances</a:t>
            </a:r>
            <a:endParaRPr b="1" sz="3600"/>
          </a:p>
        </p:txBody>
      </p:sp>
      <p:sp>
        <p:nvSpPr>
          <p:cNvPr id="156" name="Google Shape;156;p18"/>
          <p:cNvSpPr txBox="1"/>
          <p:nvPr/>
        </p:nvSpPr>
        <p:spPr>
          <a:xfrm>
            <a:off x="9610076" y="1576050"/>
            <a:ext cx="21939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futuros: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neuro divergencias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(TDAH, dislexia, etc.) con ajustes de UI por perfil.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330200" y="1731350"/>
            <a:ext cx="3986700" cy="4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Hace?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Relajación y autorregulación.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 y rutinas con pictogramas.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y registro personal.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 para ayuda rápida.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Accesibilidad y ajustes sensoriales.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Perfiles con privacidad básica.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616400" y="1731350"/>
            <a:ext cx="3385800" cy="4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no hace?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realiza diagnóstico clínico ni reemplaza terapia.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ofrece redes sociales, pagos, comercio, reservas ni integraciones complejas.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Hospitales, colegios o historiales médicos.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8301700" y="1731350"/>
            <a:ext cx="3385800" cy="4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futuros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Ampliar soporte a más neurodivergencias.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dispositivos wearables.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Expansión de la sección educativa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con profesionales de salud.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0" y="5422900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150" y="5422900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9800" y="5422900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99600" y="5144400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750" y="5210400"/>
            <a:ext cx="1094650" cy="10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49825" y="528782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17288" y="5210400"/>
            <a:ext cx="1094650" cy="1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7a970e997e_0_17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7a970e997e_0_17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7a970e997e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413" y="1032475"/>
            <a:ext cx="9565149" cy="567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Proceso de negocio (Registro de estado de </a:t>
            </a:r>
            <a:r>
              <a:rPr b="1" lang="es-CL" sz="3200"/>
              <a:t>ánimo</a:t>
            </a:r>
            <a:r>
              <a:rPr b="1" lang="es-CL" sz="3200"/>
              <a:t>)</a:t>
            </a:r>
            <a:endParaRPr b="1" sz="3200"/>
          </a:p>
        </p:txBody>
      </p:sp>
      <p:pic>
        <p:nvPicPr>
          <p:cNvPr id="181" name="Google Shape;181;p32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 title="Gestion_estado_animo_im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700" y="1523013"/>
            <a:ext cx="10424581" cy="503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3855e661ac3_0_6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855e661ac3_0_6"/>
          <p:cNvSpPr txBox="1"/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Proceso de negocio (Monitoreo de emergencia)</a:t>
            </a:r>
            <a:endParaRPr b="1" sz="3200"/>
          </a:p>
        </p:txBody>
      </p:sp>
      <p:pic>
        <p:nvPicPr>
          <p:cNvPr id="190" name="Google Shape;190;g3855e661ac3_0_6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855e661ac3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400" y="1523025"/>
            <a:ext cx="7895450" cy="5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 sz="3200"/>
              <a:t>Backlog - Sprint 0</a:t>
            </a:r>
            <a:endParaRPr b="1" sz="3200"/>
          </a:p>
        </p:txBody>
      </p:sp>
      <p:pic>
        <p:nvPicPr>
          <p:cNvPr id="197" name="Google Shape;197;p33" title="duocuc_logo_transpa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637" y="0"/>
            <a:ext cx="3812724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 title="ChatGPT Image 2 sept 2025, 06_03_2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351" y="-2"/>
            <a:ext cx="12266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75413"/>
            <a:ext cx="11887201" cy="442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