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0" r:id="rId25"/>
    <p:sldId id="291" r:id="rId26"/>
    <p:sldId id="292" r:id="rId27"/>
    <p:sldId id="279" r:id="rId28"/>
    <p:sldId id="293" r:id="rId29"/>
    <p:sldId id="294" r:id="rId30"/>
    <p:sldId id="280" r:id="rId31"/>
    <p:sldId id="295" r:id="rId32"/>
    <p:sldId id="281" r:id="rId33"/>
    <p:sldId id="282" r:id="rId34"/>
    <p:sldId id="283" r:id="rId35"/>
    <p:sldId id="284" r:id="rId36"/>
    <p:sldId id="285" r:id="rId37"/>
    <p:sldId id="287" r:id="rId38"/>
    <p:sldId id="288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af41a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af41a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af41aa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af41aa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a86bc3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3a86bc3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a86bc3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a86bc3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1af41aa6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1af41aa6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af41aa6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1af41aa6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73c12d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73c12d7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73c12d7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73c12d7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673c12d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673c12d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673c12d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673c12d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73c12d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73c12d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a86bc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a86bc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d9584b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d9584ba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9584ba2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d9584ba2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9584ba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d9584ba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584ba2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584ba2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d9584ba2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d9584ba2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d9584ba2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d9584ba2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d9584ba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d9584ba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d9584ba2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d9584ba2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d9584ba2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d9584ba2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d1ad0ec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d1ad0ec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af41aa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af41aa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d1ad0ec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d1ad0ec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1af41aa6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1af41aa6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a86bc37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3a86bc37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af41aa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af41aa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af41aa6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af41aa6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af41a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af41a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a86bc37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a86bc37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13559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13559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a86bc3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3a86bc3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datransparencia.gov.br/redetransparenc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rlonMurilo/projetoSAD.git" TargetMode="External"/><Relationship Id="rId4" Type="http://schemas.openxmlformats.org/officeDocument/2006/relationships/hyperlink" Target="https://app.powerbi.com/view?r=eyJrIjoiYjhmYWVmZjItNDE4MS00MGQ3LWFiYWEtYzRlM2VmODdlZmE1IiwidCI6ImE2Zjc0ZWZhLTM2NzQtNDQ5YS1hY2FlLWMwYTIzODYzNzUwNCJ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datransparencia.gov.br/redetransparenci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obussconstrucao.com.br/blog/indicadores-de-desempenho-de-obra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plataformamaisbrasil/pt-br/ferramentas-de-gestao-e-transparencia-1/paineis-gerenciais/painel-de-obras/dicionario_dados_obras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ErlonMurilo/projetoSAD.git" TargetMode="External"/><Relationship Id="rId4" Type="http://schemas.openxmlformats.org/officeDocument/2006/relationships/hyperlink" Target="https://app.powerbi.com/view?r=eyJrIjoiYjhmYWVmZjItNDE4MS00MGQ3LWFiYWEtYzRlM2VmODdlZmE1IiwidCI6ImE2Zjc0ZWZhLTM2NzQtNDQ5YS1hY2FlLWMwYTIzODYzNzUwNCJ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973437"/>
            <a:ext cx="8520600" cy="13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Mart Obras Governamentais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11737"/>
            <a:ext cx="867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 (Erlon Murilo de Medeiros, erlonmurilo001@gmail.com)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50031" y="3571850"/>
            <a:ext cx="8734669" cy="1571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</a:rPr>
              <a:t>Fonte dos Dados: </a:t>
            </a:r>
            <a:r>
              <a:rPr lang="pt-BR" sz="1600" dirty="0">
                <a:hlinkClick r:id="rId3"/>
              </a:rPr>
              <a:t>https://portaldatransparencia.gov.br/redetransparencia</a:t>
            </a:r>
            <a:endParaRPr lang="pt-BR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</a:rPr>
              <a:t>Aplicação OLAP: </a:t>
            </a:r>
            <a:r>
              <a:rPr lang="pt-BR" sz="1600" dirty="0">
                <a:hlinkClick r:id="rId4"/>
              </a:rPr>
              <a:t>https://app.powerbi.com/view?r=eyJrIjoiYjhmYWVmZjItNDE4MS00MGQ3LWFiYWEtYzRlM2VmODdlZmE1IiwidCI6ImE2Zjc0ZWZhLTM2NzQtNDQ5YS1hY2FlLWMwYTIzODYzNzUwNCJ9</a:t>
            </a:r>
            <a:endParaRPr lang="pt-BR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tx1"/>
                </a:solidFill>
              </a:rPr>
              <a:t>Github</a:t>
            </a:r>
            <a:r>
              <a:rPr lang="pt-BR" sz="1600" b="1" dirty="0">
                <a:solidFill>
                  <a:schemeClr val="tx1"/>
                </a:solidFill>
              </a:rPr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5"/>
              </a:rPr>
              <a:t>https://github.com/ErlonMurilo/projetoSAD.git</a:t>
            </a:r>
            <a:endParaRPr lang="pt-BR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 dirty="0"/>
              <a:t>Consultas de Apoio à Decisão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Durante a etapa de levantamento de necessidades, é importante identificar as consultas de apoio à decisão que os usuários do Data Mart das obras do governo federal irão realizar. Alguns exemplos de consultas e informações necessárias para a tomada de decisões nessa área de negócio podem incluir: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Consultas sobre o status das obras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Consultas sobre a alocação de recursos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Consultas com estados com mais obras concluídas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Estados com maior montante em dinheiro investidos em obras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Estados com maior número de obras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7"/>
            </a:pPr>
            <a:r>
              <a:rPr lang="pt-BR" dirty="0"/>
              <a:t>Indicadores das obras governamentais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Os gestores que utilizam o Data Mart das obras do governo federal podem se apoiar em diversos indicadores para a tomada de decisão na área de negócio. Alguns exemplos de indicadores utilizados nesse contexto incluem: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Quantidade de obras por estado, situação, região.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2.   Valor investido por obra, estado.</a:t>
            </a:r>
          </a:p>
        </p:txBody>
      </p:sp>
      <p:sp>
        <p:nvSpPr>
          <p:cNvPr id="115" name="Google Shape;115;p23"/>
          <p:cNvSpPr txBox="1"/>
          <p:nvPr/>
        </p:nvSpPr>
        <p:spPr>
          <a:xfrm>
            <a:off x="311700" y="4698475"/>
            <a:ext cx="7966668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pt-BR" b="1" dirty="0"/>
              <a:t>Fonte: https://www.mobussconstrucao.com.br/blog/indicadores-de-desempenho-de-obras/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3 - MODELAGEM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9"/>
            </a:pPr>
            <a:r>
              <a:rPr lang="pt-BR" dirty="0"/>
              <a:t>Modelo Relacional</a:t>
            </a:r>
            <a:endParaRPr dirty="0"/>
          </a:p>
        </p:txBody>
      </p:sp>
      <p:sp>
        <p:nvSpPr>
          <p:cNvPr id="127" name="Google Shape;127;p25"/>
          <p:cNvSpPr txBox="1"/>
          <p:nvPr/>
        </p:nvSpPr>
        <p:spPr>
          <a:xfrm>
            <a:off x="311700" y="4427764"/>
            <a:ext cx="8673804" cy="27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https://www.gov.br/plataformamaisbrasil/pt-br/ferramentas-de-gestao-e-transparencia-1/paineis-gerenciais/painel-de-obras/dicionario_dados_obras.pdf</a:t>
            </a:r>
            <a:endParaRPr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338BA8-8351-3FD0-CAB2-B28D67660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8" b="8811"/>
          <a:stretch/>
        </p:blipFill>
        <p:spPr>
          <a:xfrm>
            <a:off x="2121408" y="1017725"/>
            <a:ext cx="4413504" cy="34548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Área de Negócios: Construção Civil e Financeira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Processo: Analisar as estatísticas das situações das obras e o valor investido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Granularidade:</a:t>
            </a: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tx1"/>
                </a:solidFill>
              </a:rPr>
              <a:t>Obras (Nome) - Estado (Nome) - Ano (Mês)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 dirty="0"/>
              <a:t>Modelo Dimensional</a:t>
            </a:r>
            <a:endParaRPr dirty="0"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 startAt="4"/>
            </a:pPr>
            <a:r>
              <a:rPr lang="pt-BR" dirty="0">
                <a:solidFill>
                  <a:schemeClr val="tx1"/>
                </a:solidFill>
              </a:rPr>
              <a:t>Atributos e Hierarquia das Dimensões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Dimensão Obra: (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id_obra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Órgão, Órgão Superior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Situação Atual, Tipo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Subtipo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CNPJ Executor)</a:t>
            </a:r>
          </a:p>
          <a:p>
            <a:pPr marL="114300" indent="0" algn="l">
              <a:buNone/>
            </a:pP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dirty="0">
                <a:solidFill>
                  <a:schemeClr val="tx1"/>
                </a:solidFill>
              </a:rPr>
              <a:t>Hierarquia(Titulo, tipo, subtipo)</a:t>
            </a:r>
          </a:p>
          <a:p>
            <a:pPr marL="114300" indent="0" algn="l">
              <a:buNone/>
            </a:pPr>
            <a:endParaRPr lang="pt-BR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Dimensão Tempo: (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id_data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_início_obra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ano_inicio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mês_inicio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dia_inicio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data_fim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_o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ano_fim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mês_ fim, dia_ fim)</a:t>
            </a:r>
          </a:p>
          <a:p>
            <a:pPr marL="114300" indent="0"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dirty="0">
                <a:solidFill>
                  <a:schemeClr val="tx1"/>
                </a:solidFill>
              </a:rPr>
              <a:t>Hierarquia(data, ano, mês, dia)</a:t>
            </a:r>
          </a:p>
          <a:p>
            <a:pPr marL="114300" indent="0">
              <a:buNone/>
            </a:pPr>
            <a:endPara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Dimensão local: (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id_local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estado, município, endereço,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latitude, longitude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     Hierarquia(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município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lang="pt-BR" dirty="0">
                <a:solidFill>
                  <a:schemeClr val="tx1"/>
                </a:solidFill>
              </a:rPr>
              <a:t>)</a:t>
            </a:r>
            <a:endPara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 startAt="5"/>
            </a:pPr>
            <a:r>
              <a:rPr lang="pt-BR" dirty="0">
                <a:solidFill>
                  <a:schemeClr val="tx1"/>
                </a:solidFill>
              </a:rPr>
              <a:t>Métricas da Fato: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err="1">
                <a:solidFill>
                  <a:schemeClr val="tx1"/>
                </a:solidFill>
              </a:rPr>
              <a:t>Fato_obras</a:t>
            </a:r>
            <a:r>
              <a:rPr lang="pt-BR" dirty="0">
                <a:solidFill>
                  <a:schemeClr val="tx1"/>
                </a:solidFill>
              </a:rPr>
              <a:t>: (</a:t>
            </a:r>
            <a:r>
              <a:rPr lang="pt-BR" dirty="0" err="1">
                <a:solidFill>
                  <a:schemeClr val="tx1"/>
                </a:solidFill>
              </a:rPr>
              <a:t>fk_obra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fk_data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fk_local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Investimento Total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O tipo da métrica valor é aditiva.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780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 dirty="0"/>
              <a:t>Modelo Dimensional</a:t>
            </a:r>
            <a:endParaRPr dirty="0"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6507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 startAt="6"/>
            </a:pPr>
            <a:r>
              <a:rPr lang="pt-BR" dirty="0"/>
              <a:t>Esquema Estrela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4556C72-069C-3D06-1049-DD8BEB3C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71" y="650755"/>
            <a:ext cx="5670521" cy="42994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238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 dirty="0"/>
              <a:t>Modelo Dimensional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71356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 startAt="7"/>
            </a:pPr>
            <a:r>
              <a:rPr lang="pt-BR" dirty="0">
                <a:solidFill>
                  <a:schemeClr val="tx1"/>
                </a:solidFill>
              </a:rPr>
              <a:t>Simulação de inserção de 10 “fatos”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C329F07-E603-5E5F-AE90-46D3991E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52115"/>
              </p:ext>
            </p:extLst>
          </p:nvPr>
        </p:nvGraphicFramePr>
        <p:xfrm>
          <a:off x="950976" y="1266190"/>
          <a:ext cx="7120130" cy="3566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4026">
                  <a:extLst>
                    <a:ext uri="{9D8B030D-6E8A-4147-A177-3AD203B41FA5}">
                      <a16:colId xmlns:a16="http://schemas.microsoft.com/office/drawing/2014/main" val="485448975"/>
                    </a:ext>
                  </a:extLst>
                </a:gridCol>
                <a:gridCol w="1424026">
                  <a:extLst>
                    <a:ext uri="{9D8B030D-6E8A-4147-A177-3AD203B41FA5}">
                      <a16:colId xmlns:a16="http://schemas.microsoft.com/office/drawing/2014/main" val="2614889788"/>
                    </a:ext>
                  </a:extLst>
                </a:gridCol>
                <a:gridCol w="1424026">
                  <a:extLst>
                    <a:ext uri="{9D8B030D-6E8A-4147-A177-3AD203B41FA5}">
                      <a16:colId xmlns:a16="http://schemas.microsoft.com/office/drawing/2014/main" val="388431297"/>
                    </a:ext>
                  </a:extLst>
                </a:gridCol>
                <a:gridCol w="1424026">
                  <a:extLst>
                    <a:ext uri="{9D8B030D-6E8A-4147-A177-3AD203B41FA5}">
                      <a16:colId xmlns:a16="http://schemas.microsoft.com/office/drawing/2014/main" val="4233200370"/>
                    </a:ext>
                  </a:extLst>
                </a:gridCol>
                <a:gridCol w="1424026">
                  <a:extLst>
                    <a:ext uri="{9D8B030D-6E8A-4147-A177-3AD203B41FA5}">
                      <a16:colId xmlns:a16="http://schemas.microsoft.com/office/drawing/2014/main" val="3152996387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fk_obra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fk_data_inicio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err="1"/>
                        <a:t>fk_data_fim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fk_local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investimento_total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7471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9300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2178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55848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8003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3588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36311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21700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4000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6976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25.000.000,00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289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914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 dirty="0"/>
              <a:t>Modelo Dimensional do Data Mart (lógico)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49779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 startAt="8"/>
            </a:pPr>
            <a:r>
              <a:rPr lang="pt-BR" dirty="0">
                <a:solidFill>
                  <a:schemeClr val="tx1"/>
                </a:solidFill>
              </a:rPr>
              <a:t>Estimativa de espaço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1000 obras por ano em cada estado, 9 estados, durante 13 anos teríamos: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10000 x 9 x 13 = 1.170.000 de registros.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Temos 3 chaves (</a:t>
            </a:r>
            <a:r>
              <a:rPr lang="pt-BR" dirty="0" err="1">
                <a:solidFill>
                  <a:schemeClr val="tx1"/>
                </a:solidFill>
              </a:rPr>
              <a:t>fk_obra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fk</a:t>
            </a:r>
            <a:r>
              <a:rPr lang="pt-BR" dirty="0">
                <a:solidFill>
                  <a:schemeClr val="tx1"/>
                </a:solidFill>
              </a:rPr>
              <a:t>_ data, </a:t>
            </a:r>
            <a:r>
              <a:rPr lang="pt-BR" dirty="0" err="1">
                <a:solidFill>
                  <a:schemeClr val="tx1"/>
                </a:solidFill>
              </a:rPr>
              <a:t>fk_tipo_local</a:t>
            </a:r>
            <a:r>
              <a:rPr lang="pt-BR" dirty="0">
                <a:solidFill>
                  <a:schemeClr val="tx1"/>
                </a:solidFill>
              </a:rPr>
              <a:t>), cada uma com 6 bytes e o investimento total com 4 bytes: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Tabela fato: 1.170.000 x (6 x 3 + 1 x 4) = 25,74 MB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E as dimensões correspondem à 20% da tabela fato.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1 - PLANEJAMENTO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4 - PROJETO FÍSICO DO BD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1"/>
            </a:pPr>
            <a:r>
              <a:rPr lang="pt-BR"/>
              <a:t>Modelo Relacional do Data Mart (físico)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BB25096-34AC-46E0-3724-71AB2DBB9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1"/>
          <a:stretch/>
        </p:blipFill>
        <p:spPr>
          <a:xfrm>
            <a:off x="1620518" y="1017726"/>
            <a:ext cx="5902963" cy="38757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5 - EXTRAÇÃO, TRANSFORMAÇÃO E CARGA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2"/>
            </a:pPr>
            <a:r>
              <a:rPr lang="pt-BR"/>
              <a:t>Plano de Carga da Dimensão Tempo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AD1D07-3565-67D9-B32E-81F3613C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9" y="1558202"/>
            <a:ext cx="8321761" cy="20270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19AB6E-382C-67EC-B7E4-21F4A7D3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97" y="1135266"/>
            <a:ext cx="7453006" cy="2629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440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11BADA-F0A8-2360-82D9-3211A044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26" y="735171"/>
            <a:ext cx="6546147" cy="3673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15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E5A5D3-34B5-A777-7932-57B12AD7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1" y="1459660"/>
            <a:ext cx="7673417" cy="2224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453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3"/>
            </a:pPr>
            <a:r>
              <a:rPr lang="pt-BR" dirty="0"/>
              <a:t>Plano de Carga da Dimensão obra</a:t>
            </a:r>
            <a:endParaRPr dirty="0"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0B8D4D-7EDD-4733-FB12-84515AEC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1592495"/>
            <a:ext cx="8283658" cy="19585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3724D0-4B08-4914-0714-4C435CCF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61" y="150019"/>
            <a:ext cx="4933678" cy="4843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400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BFC75C-35BD-02D6-412E-D7EF1E25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1" y="245814"/>
            <a:ext cx="5121344" cy="1843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4134A4-2643-0ED0-4475-45900162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94" y="2333830"/>
            <a:ext cx="3749744" cy="2563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DD0505-DC0C-F00A-2157-4259D127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43" y="245814"/>
            <a:ext cx="3179201" cy="4651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8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 dirty="0"/>
              <a:t>Contextualização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A área de negócio para a qual o Data Mart será construído é o gerenciamento de obras da construção civil. A construção civil é um setor fundamental para o desenvolvimento da infraestrutura e economia de um país, abrangendo uma ampla gama de projetos de construção e desenvolvimento, incluindo setores como infraestrutura, transporte, saúde, educação, meio ambiente e muito mais. O gerenciamento de obras na construção civil é uma atividade complexa e desafiadora que envolve múltiplas etapas, desde o planejamento e orçamentação até a execução e entrega do projeto. Esse processo requer uma coordenação cuidadosa entre diversas equipes e profissionais, incluindo engenheiros, arquitetos, empreiteiros, fornecedores e equipes de trabalho no canteiro de obras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4"/>
            </a:pPr>
            <a:r>
              <a:rPr lang="pt-BR" dirty="0"/>
              <a:t>Plano de Carga da Dimensão espaço</a:t>
            </a:r>
            <a:endParaRPr dirty="0"/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4FED7A-09DE-9A55-60FB-8BC55BDE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368"/>
            <a:ext cx="9144000" cy="189276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AF7A93-9EE4-4CB3-BAFA-C238F1109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69" y="579435"/>
            <a:ext cx="3711262" cy="3741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971A26-FD6E-784D-B522-7861F629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71" y="579435"/>
            <a:ext cx="3589331" cy="3383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590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5"/>
            </a:pPr>
            <a:r>
              <a:rPr lang="pt-BR"/>
              <a:t>Plano de Carga da Fato</a:t>
            </a:r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F1B808-4AEF-094D-DA34-7D28B572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0334"/>
            <a:ext cx="9144000" cy="178283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ETAPA 6 - APLICAÇÃO OLAP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6"/>
            </a:pPr>
            <a:r>
              <a:rPr lang="pt-BR"/>
              <a:t>Consulta OLAP 1</a:t>
            </a:r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2E481C-4751-98C5-EE87-2BE358E3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27" y="1152475"/>
            <a:ext cx="5645345" cy="30047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6"/>
            </a:pPr>
            <a:r>
              <a:rPr lang="pt-BR"/>
              <a:t>Consulta OLAP 2</a:t>
            </a:r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AB812C-EBEE-8C6A-EF63-AB21C256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47" y="1017725"/>
            <a:ext cx="3091505" cy="400294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16"/>
            </a:pPr>
            <a:r>
              <a:rPr lang="pt-BR"/>
              <a:t>Consulta OLAP 3</a:t>
            </a:r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47A19B-9268-D42A-FFA8-B14CFE47E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441" y="1078572"/>
            <a:ext cx="5281118" cy="308636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8" name="Google Shape;23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Dados fontes - </a:t>
            </a:r>
            <a:r>
              <a:rPr lang="pt-BR" sz="1800" dirty="0">
                <a:hlinkClick r:id="rId3"/>
              </a:rPr>
              <a:t>https://portaldatransparencia.gov.br/redetransparencia</a:t>
            </a:r>
            <a:endParaRPr lang="pt-BR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>
                <a:hlinkClick r:id="rId4"/>
              </a:rPr>
              <a:t>https://www.mobussconstrucao.com.br/blog/indicadores-de-desempenho-de-obras/</a:t>
            </a: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Anexos</a:t>
            </a:r>
            <a:endParaRPr dirty="0"/>
          </a:p>
        </p:txBody>
      </p:sp>
      <p:sp>
        <p:nvSpPr>
          <p:cNvPr id="244" name="Google Shape;24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pt-BR" b="1" dirty="0">
                <a:hlinkClick r:id="rId3"/>
              </a:rPr>
              <a:t>https://www.gov.br/plataformamaisbrasil/pt-br/ferramentas-de-gestao-e-transparencia-1/paineis-gerenciais/painel-de-obras/dicionario_dados_obras.pdf</a:t>
            </a:r>
            <a:endParaRPr lang="pt-BR" b="1" dirty="0"/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pt-BR" b="1" dirty="0">
                <a:hlinkClick r:id="rId4"/>
              </a:rPr>
              <a:t>https://app.powerbi.com/view?r=eyJrIjoiYjhmYWVmZjItNDE4MS00MGQ3LWFiYWEtYzRlM2VmODdlZmE1IiwidCI6ImE2Zjc0ZWZhLTM2NzQtNDQ5YS1hY2FlLWMwYTIzODYzNzUwNCJ9</a:t>
            </a:r>
            <a:endParaRPr lang="pt-BR" b="1" dirty="0"/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pt-BR" b="1" dirty="0">
                <a:hlinkClick r:id="rId5"/>
              </a:rPr>
              <a:t>https://github.com/ErlonMurilo/projetoSAD.git</a:t>
            </a:r>
            <a:endParaRPr lang="pt-BR" b="1" dirty="0"/>
          </a:p>
          <a:p>
            <a:pPr marL="0" indent="0">
              <a:spcAft>
                <a:spcPts val="1600"/>
              </a:spcAft>
              <a:buNone/>
            </a:pPr>
            <a:endParaRPr lang="pt-BR" b="1" dirty="0"/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endParaRPr lang="pt-BR" b="1" dirty="0"/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endParaRPr lang="pt-BR" b="1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pt-BR" dirty="0"/>
              <a:t>Escopo/objetivo do Data Mart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 </a:t>
            </a:r>
            <a:r>
              <a:rPr lang="pt-BR" dirty="0">
                <a:solidFill>
                  <a:schemeClr val="tx1"/>
                </a:solidFill>
              </a:rPr>
              <a:t>O objetivo do Data Mart é fornecer uma visão consolidada e detalhada dessas obras, permitindo uma análise eficiente e embasada para tomada de decisões estratégicas, além de coletar, organizar e disponibilizar dados relevantes sobre as obras do governo federal na região nordeste do país, permitindo uma análise abrangente e precisa. Os dados a serem analisados incluem informações como orçamentos, cronogramas, status de conclusão, localização geográfica, empresas envolvidas, além de dados específicos relacionados a cada tipo de obra. O período a ser utilizado para análises abrange tanto obras em andamento quanto obras concluídas nos anos de 2010 a 2023.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pt-BR" dirty="0"/>
              <a:t>Arquitetura Tecnológica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56D46E-B01F-6843-145C-971406C7E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"/>
          <a:stretch/>
        </p:blipFill>
        <p:spPr>
          <a:xfrm>
            <a:off x="116086" y="1171638"/>
            <a:ext cx="8911828" cy="3778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pt-BR" dirty="0"/>
              <a:t>Processo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Planejamento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Levantamento das Necessidades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Modelagem Dimensional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Projeto Físico dos </a:t>
            </a:r>
            <a:r>
              <a:rPr lang="pt-BR" dirty="0" err="1">
                <a:solidFill>
                  <a:schemeClr val="tx1"/>
                </a:solidFill>
              </a:rPr>
              <a:t>BDs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Projeto de ETL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Desenvolvimento de Aplicação OLAP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pt-BR" dirty="0"/>
              <a:t>Abordagem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Para a construção do Data Mart, será adotada uma abordagem, </a:t>
            </a:r>
            <a:r>
              <a:rPr lang="pt-BR" dirty="0" err="1">
                <a:solidFill>
                  <a:schemeClr val="tx1"/>
                </a:solidFill>
              </a:rPr>
              <a:t>Bottom-up</a:t>
            </a:r>
            <a:r>
              <a:rPr lang="pt-BR" dirty="0">
                <a:solidFill>
                  <a:schemeClr val="tx1"/>
                </a:solidFill>
              </a:rPr>
              <a:t>, o processo de construção do Data Mart é iniciado a partir de componentes menores e mais detalhados, que são gradualmente integrados para formar o Data Mart completo. Quanto ao modelo de dados, será utilizado o </a:t>
            </a:r>
            <a:r>
              <a:rPr lang="en-US" dirty="0">
                <a:solidFill>
                  <a:schemeClr val="tx1"/>
                </a:solidFill>
              </a:rPr>
              <a:t>Start Schema </a:t>
            </a:r>
            <a:r>
              <a:rPr lang="pt-BR" dirty="0">
                <a:solidFill>
                  <a:schemeClr val="tx1"/>
                </a:solidFill>
              </a:rPr>
              <a:t>, que consiste em uma tabela de fatos central conectada a várias tabelas de dimensão. Essa abordagem proporciona flexibilidade e desempenho adequado para consultas analíticas.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pt-BR" dirty="0"/>
              <a:t>Usuários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Os possíveis usuários do Data Mart das obras do governo federal incluem: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Gestores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Tomadores de decisão governamentais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Órgãos fiscalizadores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População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2 - LEVANTAMENTO DAS NECESSIDADES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1148</Words>
  <Application>Microsoft Office PowerPoint</Application>
  <PresentationFormat>Apresentação na tela (16:9)</PresentationFormat>
  <Paragraphs>154</Paragraphs>
  <Slides>38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0" baseType="lpstr">
      <vt:lpstr>Arial</vt:lpstr>
      <vt:lpstr>Simple Light</vt:lpstr>
      <vt:lpstr>Data Mart Obras Governamentais</vt:lpstr>
      <vt:lpstr>ETAPA 1 - PLANEJAMENTO</vt:lpstr>
      <vt:lpstr>Contextualização</vt:lpstr>
      <vt:lpstr>Escopo/objetivo do Data Mart</vt:lpstr>
      <vt:lpstr>Arquitetura Tecnológica</vt:lpstr>
      <vt:lpstr>Processo</vt:lpstr>
      <vt:lpstr>Abordagem</vt:lpstr>
      <vt:lpstr>Usuários</vt:lpstr>
      <vt:lpstr>ETAPA 2 - LEVANTAMENTO DAS NECESSIDADES</vt:lpstr>
      <vt:lpstr>Consultas de Apoio à Decisão  </vt:lpstr>
      <vt:lpstr>Indicadores das obras governamentais </vt:lpstr>
      <vt:lpstr>ETAPA 3 - MODELAGEM</vt:lpstr>
      <vt:lpstr>Modelo Relacional</vt:lpstr>
      <vt:lpstr>Modelo Dimensional</vt:lpstr>
      <vt:lpstr>Modelo Dimensional</vt:lpstr>
      <vt:lpstr>Modelo Dimensional</vt:lpstr>
      <vt:lpstr>Modelo Dimensional</vt:lpstr>
      <vt:lpstr>Modelo Dimensional</vt:lpstr>
      <vt:lpstr>Modelo Dimensional do Data Mart (lógico)</vt:lpstr>
      <vt:lpstr>ETAPA 4 - PROJETO FÍSICO DO BD</vt:lpstr>
      <vt:lpstr>Modelo Relacional do Data Mart (físico)</vt:lpstr>
      <vt:lpstr>ETAPA 5 - EXTRAÇÃO, TRANSFORMAÇÃO E CARGA</vt:lpstr>
      <vt:lpstr>Plano de Carga da Dimensão Tempo</vt:lpstr>
      <vt:lpstr>Apresentação do PowerPoint</vt:lpstr>
      <vt:lpstr>Apresentação do PowerPoint</vt:lpstr>
      <vt:lpstr>Apresentação do PowerPoint</vt:lpstr>
      <vt:lpstr>Plano de Carga da Dimensão obra</vt:lpstr>
      <vt:lpstr>Apresentação do PowerPoint</vt:lpstr>
      <vt:lpstr>Apresentação do PowerPoint</vt:lpstr>
      <vt:lpstr>Plano de Carga da Dimensão espaço</vt:lpstr>
      <vt:lpstr>Apresentação do PowerPoint</vt:lpstr>
      <vt:lpstr>Plano de Carga da Fato</vt:lpstr>
      <vt:lpstr>ETAPA 6 - APLICAÇÃO OLAP</vt:lpstr>
      <vt:lpstr>Consulta OLAP 1</vt:lpstr>
      <vt:lpstr>Consulta OLAP 2</vt:lpstr>
      <vt:lpstr>Consulta OLAP 3</vt:lpstr>
      <vt:lpstr>Referências</vt:lpstr>
      <vt:lpstr>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Mart Obras Governamentais</dc:title>
  <cp:lastModifiedBy>T-Gamer</cp:lastModifiedBy>
  <cp:revision>11</cp:revision>
  <dcterms:modified xsi:type="dcterms:W3CDTF">2023-08-28T03:10:25Z</dcterms:modified>
</cp:coreProperties>
</file>