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8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«Совершенствование системы управления кредитными рисками в банковской деятельности</a:t>
            </a:r>
          </a:p>
          <a:p>
            <a:pPr marL="109728" indent="0"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(на примере ОАО «Приорбанк»)»</a:t>
            </a:r>
          </a:p>
          <a:p>
            <a:pPr algn="ctr"/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marL="107950" indent="4559300">
              <a:buNone/>
              <a:tabLst>
                <a:tab pos="5380038" algn="l"/>
              </a:tabLs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Автор: Райман Е. А.</a:t>
            </a:r>
          </a:p>
          <a:p>
            <a:pPr marL="107950" indent="4559300">
              <a:buNone/>
              <a:tabLst>
                <a:tab pos="5380038" algn="l"/>
              </a:tabLs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Руководитель: Пархименко В. А.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Дипломный проект </a:t>
            </a:r>
            <a:r>
              <a:rPr lang="ru-RU" sz="2400" dirty="0" smtClean="0"/>
              <a:t>на тему: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/>
              <a:t>По итогам 2009 года общая задолженность, классифицируемая по пятой группе кредитного риска (т.е. безнадежная задолженность), крупных и корпоративных клиентов «Приорбанк» ОАО составила 10 277,1 млн. р.</a:t>
            </a:r>
          </a:p>
          <a:p>
            <a:pPr algn="just"/>
            <a:r>
              <a:rPr lang="ru-RU" sz="1600" dirty="0"/>
              <a:t>По экспертному мнению создание нового Отдела анализа кредитных сделок повлечет сокращение объема безнадежной задолженности в кредитном портфеле банка на девять процентов от уровня 2009 г. </a:t>
            </a:r>
            <a:r>
              <a:rPr lang="ru-RU" sz="1600" dirty="0" smtClean="0"/>
              <a:t>Тогда </a:t>
            </a:r>
            <a:r>
              <a:rPr lang="ru-RU" sz="1600" dirty="0"/>
              <a:t>чистый доход после введения нового отдела за первый и второй год его функционирования составит: 10 277 100 000 ∙ 0,09 = 924 939 000  р. С учетом фактора времени продисконтируем будущий чистый доход</a:t>
            </a:r>
            <a:r>
              <a:rPr lang="ru-RU" sz="1600" dirty="0" smtClean="0"/>
              <a:t>:</a:t>
            </a:r>
          </a:p>
          <a:p>
            <a:pPr algn="just"/>
            <a:endParaRPr lang="ru-RU" sz="1800" dirty="0"/>
          </a:p>
          <a:p>
            <a:pPr algn="just"/>
            <a:endParaRPr lang="ru-RU" sz="2000" dirty="0" smtClean="0"/>
          </a:p>
          <a:p>
            <a:pPr algn="just"/>
            <a:r>
              <a:rPr lang="ru-RU" sz="1800" dirty="0" smtClean="0"/>
              <a:t>Общая сумма чистого дисконтированного дохода за два года составит 1 484 741 558 р.</a:t>
            </a:r>
          </a:p>
          <a:p>
            <a:pPr algn="just"/>
            <a:r>
              <a:rPr lang="ru-RU" sz="1800" dirty="0" smtClean="0"/>
              <a:t>Общая сумма расходов банка с учетом дисконтирования составит за два года 962 617 235 р.</a:t>
            </a:r>
          </a:p>
          <a:p>
            <a:pPr marL="109728" indent="0" algn="just">
              <a:buNone/>
            </a:pPr>
            <a:endParaRPr lang="ru-RU" sz="1600" dirty="0" smtClean="0"/>
          </a:p>
          <a:p>
            <a:pPr algn="just"/>
            <a:endParaRPr lang="ru-RU" sz="1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500" dirty="0"/>
              <a:t>Создание нового отдела для выявления проблемных кредитов в кредитном портфеле банка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24741"/>
            <a:ext cx="4104456" cy="34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5727"/>
            <a:ext cx="4104456" cy="34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0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ru-RU" sz="2000" dirty="0"/>
              <a:t>В течение второго года необходимо еще 962 617 235 </a:t>
            </a:r>
            <a:r>
              <a:rPr lang="ru-RU" sz="2000" dirty="0" smtClean="0"/>
              <a:t>–                    - 797</a:t>
            </a:r>
            <a:r>
              <a:rPr lang="ru-RU" sz="2000" dirty="0"/>
              <a:t> 361 207 </a:t>
            </a:r>
            <a:r>
              <a:rPr lang="ru-RU" sz="2000" dirty="0" smtClean="0"/>
              <a:t>= 165</a:t>
            </a:r>
            <a:r>
              <a:rPr lang="ru-RU" sz="2000" dirty="0"/>
              <a:t> 256 029 р. для полной окупаемости мероприятия. </a:t>
            </a:r>
            <a:endParaRPr lang="ru-RU" sz="2000" dirty="0" smtClean="0"/>
          </a:p>
          <a:p>
            <a:pPr marL="109728" indent="0" algn="just">
              <a:buNone/>
            </a:pPr>
            <a:r>
              <a:rPr lang="ru-RU" sz="2000" dirty="0" smtClean="0"/>
              <a:t>Потребуется </a:t>
            </a:r>
            <a:r>
              <a:rPr lang="ru-RU" sz="2000" dirty="0"/>
              <a:t>дополнительно 165 256 029 / 687 380 351 = 0,24 года или три месяца. </a:t>
            </a:r>
            <a:endParaRPr lang="ru-RU" sz="2000" dirty="0" smtClean="0"/>
          </a:p>
          <a:p>
            <a:pPr marL="109728" indent="0" algn="just">
              <a:buNone/>
            </a:pPr>
            <a:r>
              <a:rPr lang="ru-RU" sz="2000" dirty="0"/>
              <a:t>И</a:t>
            </a:r>
            <a:r>
              <a:rPr lang="ru-RU" sz="2000" dirty="0" smtClean="0"/>
              <a:t>ндекс </a:t>
            </a:r>
            <a:r>
              <a:rPr lang="ru-RU" sz="2000" dirty="0"/>
              <a:t>доходности мероприятия как отношение суммы дисконтированных доходов к сумме осуществленных </a:t>
            </a:r>
            <a:r>
              <a:rPr lang="ru-RU" sz="2000" dirty="0" smtClean="0"/>
              <a:t>вложений составит:</a:t>
            </a:r>
          </a:p>
          <a:p>
            <a:pPr algn="just"/>
            <a:endParaRPr lang="ru-RU" sz="2000" dirty="0" smtClean="0"/>
          </a:p>
          <a:p>
            <a:pPr marL="109728" indent="0" algn="ctr">
              <a:buNone/>
            </a:pPr>
            <a:r>
              <a:rPr lang="en-US" sz="2000" b="1" dirty="0"/>
              <a:t>PI</a:t>
            </a:r>
            <a:r>
              <a:rPr lang="ru-RU" sz="2000" b="1" dirty="0"/>
              <a:t> = 1 484 741 558 / 962 617 235 = </a:t>
            </a:r>
            <a:r>
              <a:rPr lang="ru-RU" sz="2000" b="1" dirty="0" smtClean="0"/>
              <a:t>1,54</a:t>
            </a:r>
          </a:p>
          <a:p>
            <a:pPr marL="109728" indent="0" algn="ctr">
              <a:buNone/>
            </a:pPr>
            <a:endParaRPr lang="ru-RU" sz="2000" b="1" dirty="0" smtClean="0"/>
          </a:p>
          <a:p>
            <a:pPr marL="109728" indent="0" algn="just">
              <a:buNone/>
            </a:pPr>
            <a:r>
              <a:rPr lang="ru-RU" sz="2000" dirty="0"/>
              <a:t>Индекс доходности больше единицы, что говорит о прибыльности мероприятия.</a:t>
            </a:r>
          </a:p>
          <a:p>
            <a:pPr marL="109728" indent="0" algn="just">
              <a:buNone/>
            </a:pPr>
            <a:endParaRPr lang="ru-RU" sz="2000" dirty="0"/>
          </a:p>
          <a:p>
            <a:pPr algn="just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500" dirty="0"/>
              <a:t>Создание нового отдела для выявления проблемных кредитов в кредитном портфеле банка</a:t>
            </a:r>
          </a:p>
        </p:txBody>
      </p:sp>
    </p:spTree>
    <p:extLst>
      <p:ext uri="{BB962C8B-B14F-4D97-AF65-F5344CB8AC3E}">
        <p14:creationId xmlns:p14="http://schemas.microsoft.com/office/powerpoint/2010/main" val="10039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На </a:t>
            </a:r>
            <a:r>
              <a:rPr lang="ru-RU" sz="2000" dirty="0"/>
              <a:t>основании проведенных исследований </a:t>
            </a:r>
            <a:r>
              <a:rPr lang="ru-RU" sz="2000" dirty="0" smtClean="0"/>
              <a:t>было </a:t>
            </a:r>
            <a:r>
              <a:rPr lang="ru-RU" sz="2000" dirty="0"/>
              <a:t>выделено </a:t>
            </a:r>
            <a:r>
              <a:rPr lang="ru-RU" sz="2000" dirty="0" smtClean="0"/>
              <a:t>три </a:t>
            </a:r>
            <a:r>
              <a:rPr lang="ru-RU" sz="2000" dirty="0"/>
              <a:t>ключевых стресс-сценариев, реализация которых принесет банку наибольшие </a:t>
            </a:r>
            <a:r>
              <a:rPr lang="ru-RU" sz="2000" dirty="0" smtClean="0"/>
              <a:t>потери: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1) значительное ухудшение финансового состояния или банкротство трех крупнейших клиентов банка;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2) значительное ухудшение условий хозяйствования в определенной отрасли;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3) значительное ухудшение условий хозяйствования в Республике Беларусь в целом.</a:t>
            </a:r>
          </a:p>
          <a:p>
            <a:pPr algn="just"/>
            <a:endParaRPr lang="ru-RU" sz="2000" dirty="0" smtClean="0"/>
          </a:p>
          <a:p>
            <a:pPr marL="109728" indent="0" algn="just">
              <a:buNone/>
            </a:pPr>
            <a:r>
              <a:rPr lang="ru-RU" sz="2000" dirty="0"/>
              <a:t>Для оценки кредитного риска будем использовать следующую модель:</a:t>
            </a:r>
          </a:p>
          <a:p>
            <a:pPr marL="109728" indent="0" algn="ctr">
              <a:buNone/>
            </a:pPr>
            <a:r>
              <a:rPr lang="en-US" sz="2000" b="1" dirty="0" smtClean="0"/>
              <a:t>TL</a:t>
            </a:r>
            <a:r>
              <a:rPr lang="ru-RU" sz="2000" b="1" dirty="0"/>
              <a:t>=</a:t>
            </a:r>
            <a:r>
              <a:rPr lang="en-US" sz="2000" b="1" dirty="0" smtClean="0"/>
              <a:t>S</a:t>
            </a:r>
            <a:r>
              <a:rPr lang="ru-RU" sz="2000" b="1" dirty="0"/>
              <a:t>•</a:t>
            </a:r>
            <a:r>
              <a:rPr lang="en-US" sz="2000" b="1" dirty="0" smtClean="0"/>
              <a:t>p</a:t>
            </a:r>
            <a:r>
              <a:rPr lang="ru-RU" sz="2000" b="1" dirty="0"/>
              <a:t>(</a:t>
            </a:r>
            <a:r>
              <a:rPr lang="en-US" sz="2000" b="1" dirty="0"/>
              <a:t>d</a:t>
            </a:r>
            <a:r>
              <a:rPr lang="ru-RU" sz="2000" b="1" dirty="0" smtClean="0"/>
              <a:t>)•</a:t>
            </a:r>
            <a:r>
              <a:rPr lang="en-US" sz="2000" b="1" dirty="0" smtClean="0"/>
              <a:t>L</a:t>
            </a:r>
            <a:r>
              <a:rPr lang="ru-RU" sz="2000" b="1" dirty="0"/>
              <a:t>(</a:t>
            </a:r>
            <a:r>
              <a:rPr lang="en-US" sz="2000" b="1" dirty="0"/>
              <a:t>d</a:t>
            </a:r>
            <a:r>
              <a:rPr lang="ru-RU" sz="2000" b="1" dirty="0"/>
              <a:t>),                                                      </a:t>
            </a:r>
          </a:p>
          <a:p>
            <a:pPr marL="109728" indent="0">
              <a:buNone/>
            </a:pPr>
            <a:r>
              <a:rPr lang="ru-RU" sz="2000" dirty="0"/>
              <a:t> </a:t>
            </a:r>
          </a:p>
          <a:p>
            <a:pPr marL="109728" indent="0">
              <a:buNone/>
            </a:pPr>
            <a:r>
              <a:rPr lang="ru-RU" sz="2000" dirty="0"/>
              <a:t>где   </a:t>
            </a:r>
            <a:r>
              <a:rPr lang="en-US" sz="2000" dirty="0"/>
              <a:t>TL</a:t>
            </a:r>
            <a:r>
              <a:rPr lang="ru-RU" sz="2000" dirty="0"/>
              <a:t> – потери банка при реализации стресс-сценария;</a:t>
            </a:r>
          </a:p>
          <a:p>
            <a:pPr marL="109728" indent="0">
              <a:buNone/>
            </a:pPr>
            <a:r>
              <a:rPr lang="ru-RU" sz="2000" dirty="0"/>
              <a:t>          </a:t>
            </a:r>
            <a:r>
              <a:rPr lang="en-US" sz="2000" dirty="0"/>
              <a:t>S </a:t>
            </a:r>
            <a:r>
              <a:rPr lang="ru-RU" sz="2000" dirty="0"/>
              <a:t> – сумма выданных кредитных средств;</a:t>
            </a:r>
          </a:p>
          <a:p>
            <a:pPr marL="109728" indent="0">
              <a:buNone/>
            </a:pPr>
            <a:r>
              <a:rPr lang="ru-RU" sz="2000" dirty="0"/>
              <a:t>       </a:t>
            </a:r>
            <a:r>
              <a:rPr lang="en-US" sz="2000" dirty="0"/>
              <a:t>p</a:t>
            </a:r>
            <a:r>
              <a:rPr lang="ru-RU" sz="2000" dirty="0"/>
              <a:t>(</a:t>
            </a:r>
            <a:r>
              <a:rPr lang="en-US" sz="2000" dirty="0"/>
              <a:t>d</a:t>
            </a:r>
            <a:r>
              <a:rPr lang="ru-RU" sz="2000" dirty="0"/>
              <a:t>) – вероятность дефолта, установленная экспертной группой;</a:t>
            </a:r>
          </a:p>
          <a:p>
            <a:pPr marL="109728" indent="0">
              <a:buNone/>
            </a:pPr>
            <a:r>
              <a:rPr lang="ru-RU" sz="2000" dirty="0"/>
              <a:t>       </a:t>
            </a:r>
            <a:r>
              <a:rPr lang="en-US" sz="2000" dirty="0"/>
              <a:t>L</a:t>
            </a:r>
            <a:r>
              <a:rPr lang="ru-RU" sz="2000" dirty="0"/>
              <a:t>(</a:t>
            </a:r>
            <a:r>
              <a:rPr lang="en-US" sz="2000" dirty="0"/>
              <a:t>d</a:t>
            </a:r>
            <a:r>
              <a:rPr lang="ru-RU" sz="2000" dirty="0"/>
              <a:t>) – уровень потерь при дефолте (в долях единицы).</a:t>
            </a:r>
          </a:p>
          <a:p>
            <a:pPr algn="just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 smtClean="0"/>
              <a:t>Разработка системы стресс-тестов для прогнозирования неожиданных убытков на раннем этапе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00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1800" dirty="0" smtClean="0"/>
              <a:t>	Для </a:t>
            </a:r>
            <a:r>
              <a:rPr lang="ru-RU" sz="1800" dirty="0"/>
              <a:t>примера рассмотрим реализацию стресс-теста при банкротстве трех крупнейших корпоративных клиентов банка (А, Б, В).  Допустим, клиент А оформил в кредит 23 455 млн. р., клиент Б – 20 300 млн. р., а клиент В – 15 500 млн. р.</a:t>
            </a:r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/>
              <a:t>Разработка системы стресс-тестов для прогнозирования неожиданных убытков на раннем этапе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24488"/>
              </p:ext>
            </p:extLst>
          </p:nvPr>
        </p:nvGraphicFramePr>
        <p:xfrm>
          <a:off x="539550" y="2852935"/>
          <a:ext cx="8280921" cy="3096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90"/>
                <a:gridCol w="787437"/>
                <a:gridCol w="1336254"/>
                <a:gridCol w="1341503"/>
                <a:gridCol w="1336254"/>
                <a:gridCol w="1341503"/>
                <a:gridCol w="1345880"/>
              </a:tblGrid>
              <a:tr h="1733458"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Клиент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Сумма выданного кредита,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Вероятность полной потери средств до проведения мероприятий, %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Потери банка при реализации стресс-теста до проведения мероприятий,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Вероятность полной потери средств после проведения мероприятий, %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Потери банка при реализации стресс-теста после проведения мероприятий,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Эффект от проведенных мероприятий,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22 455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0,45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101,05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0,25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56,14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44,91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20 300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138,04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81,20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56,84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15 500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0,94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145,70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0,53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82,15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63,55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7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ИТОГО: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58 255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384,79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219,49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165,3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5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just">
              <a:buNone/>
            </a:pPr>
            <a:r>
              <a:rPr lang="ru-RU" sz="1500" dirty="0"/>
              <a:t>Для активов, подверженных кредитному риску, Инструкцией № 138 установлено пять классификационных групп риска:</a:t>
            </a:r>
          </a:p>
          <a:p>
            <a:pPr marL="109728" indent="0" algn="just">
              <a:buNone/>
            </a:pPr>
            <a:r>
              <a:rPr lang="en-US" sz="1500" dirty="0"/>
              <a:t>I</a:t>
            </a:r>
            <a:r>
              <a:rPr lang="ru-RU" sz="1500" dirty="0"/>
              <a:t> группа риска </a:t>
            </a:r>
            <a:r>
              <a:rPr lang="ru-RU" sz="1500" dirty="0" smtClean="0"/>
              <a:t>– резерв </a:t>
            </a:r>
            <a:r>
              <a:rPr lang="ru-RU" sz="1500" dirty="0"/>
              <a:t>не формируется.</a:t>
            </a:r>
          </a:p>
          <a:p>
            <a:pPr marL="109728" indent="0" algn="just">
              <a:buNone/>
            </a:pPr>
            <a:r>
              <a:rPr lang="en-US" sz="1500" dirty="0"/>
              <a:t>II</a:t>
            </a:r>
            <a:r>
              <a:rPr lang="ru-RU" sz="1500" dirty="0"/>
              <a:t> группа риска – резерв формируется в размере 10 % от общей суммы задолженности.</a:t>
            </a:r>
          </a:p>
          <a:p>
            <a:pPr marL="109728" indent="0" algn="just">
              <a:buNone/>
            </a:pPr>
            <a:r>
              <a:rPr lang="en-US" sz="1500" dirty="0"/>
              <a:t>III </a:t>
            </a:r>
            <a:r>
              <a:rPr lang="ru-RU" sz="1500" dirty="0"/>
              <a:t>группа риска – резерв создается в размере 30 % от общей суммы задолженности.</a:t>
            </a:r>
          </a:p>
          <a:p>
            <a:pPr marL="109728" indent="0" algn="just">
              <a:buNone/>
            </a:pPr>
            <a:r>
              <a:rPr lang="en-US" sz="1500" dirty="0"/>
              <a:t>IV</a:t>
            </a:r>
            <a:r>
              <a:rPr lang="ru-RU" sz="1500" dirty="0"/>
              <a:t> группа риска – резерв формируется в размере 50 % от общей суммы задолженности.</a:t>
            </a:r>
          </a:p>
          <a:p>
            <a:pPr marL="109728" indent="0" algn="just">
              <a:buNone/>
            </a:pPr>
            <a:r>
              <a:rPr lang="en-US" sz="1500" dirty="0"/>
              <a:t>V </a:t>
            </a:r>
            <a:r>
              <a:rPr lang="ru-RU" sz="1500" dirty="0"/>
              <a:t>группа риска – резерв создается в размере 100 % от общей суммы задолженности</a:t>
            </a:r>
            <a:r>
              <a:rPr lang="ru-RU" sz="1500" dirty="0" smtClean="0"/>
              <a:t>.</a:t>
            </a:r>
          </a:p>
          <a:p>
            <a:pPr marL="109728" indent="0" algn="just">
              <a:buNone/>
            </a:pPr>
            <a:endParaRPr lang="ru-RU" sz="1500" dirty="0"/>
          </a:p>
          <a:p>
            <a:pPr marL="109728" indent="0">
              <a:buNone/>
            </a:pPr>
            <a:r>
              <a:rPr lang="ru-RU" sz="1500" dirty="0"/>
              <a:t>Предлагаю использовать для определения размера специального резерва для того или иного клиента следующую формулу</a:t>
            </a:r>
          </a:p>
          <a:p>
            <a:pPr marL="109728" indent="0" algn="just">
              <a:buNone/>
            </a:pPr>
            <a:r>
              <a:rPr lang="ru-RU" sz="1500" dirty="0"/>
              <a:t> </a:t>
            </a:r>
          </a:p>
          <a:p>
            <a:pPr marL="0" indent="0" algn="just">
              <a:buNone/>
            </a:pPr>
            <a:r>
              <a:rPr lang="ru-RU" sz="1500" dirty="0"/>
              <a:t> где </a:t>
            </a:r>
            <a:r>
              <a:rPr lang="en-US" sz="1500" dirty="0"/>
              <a:t>TD</a:t>
            </a:r>
            <a:r>
              <a:rPr lang="ru-RU" sz="1500" dirty="0"/>
              <a:t> – сумма основной задолженности клиента</a:t>
            </a:r>
            <a:r>
              <a:rPr lang="ru-RU" sz="1500" dirty="0" smtClean="0"/>
              <a:t>;</a:t>
            </a:r>
          </a:p>
          <a:p>
            <a:pPr marL="0" indent="0" algn="just">
              <a:buNone/>
            </a:pPr>
            <a:r>
              <a:rPr lang="ru-RU" sz="1500" dirty="0"/>
              <a:t> </a:t>
            </a:r>
            <a:r>
              <a:rPr lang="ru-RU" sz="1500" dirty="0" smtClean="0"/>
              <a:t>      </a:t>
            </a:r>
            <a:r>
              <a:rPr lang="en-US" sz="1500" dirty="0" smtClean="0"/>
              <a:t> </a:t>
            </a:r>
            <a:r>
              <a:rPr lang="ru-RU" sz="1500" dirty="0" smtClean="0"/>
              <a:t> </a:t>
            </a:r>
            <a:r>
              <a:rPr lang="en-US" sz="1500" dirty="0" smtClean="0"/>
              <a:t>Ki</a:t>
            </a:r>
            <a:r>
              <a:rPr lang="ru-RU" sz="1500" dirty="0" smtClean="0"/>
              <a:t> </a:t>
            </a:r>
            <a:r>
              <a:rPr lang="ru-RU" sz="1500" dirty="0"/>
              <a:t>− процент формирования резерва, в зависимости от группы кредитного </a:t>
            </a:r>
            <a:r>
              <a:rPr lang="en-US" sz="1500" dirty="0" smtClean="0"/>
              <a:t>  </a:t>
            </a:r>
            <a:r>
              <a:rPr lang="ru-RU" sz="1500" dirty="0" smtClean="0"/>
              <a:t>риска </a:t>
            </a:r>
            <a:r>
              <a:rPr lang="ru-RU" sz="1500" dirty="0"/>
              <a:t>по инструкции Национального Банка Республики Беларусь;</a:t>
            </a:r>
          </a:p>
          <a:p>
            <a:pPr marL="0" indent="0" algn="just">
              <a:buNone/>
            </a:pPr>
            <a:r>
              <a:rPr lang="en-US" sz="1500" dirty="0" smtClean="0"/>
              <a:t>    </a:t>
            </a:r>
            <a:r>
              <a:rPr lang="ru-RU" sz="1500" dirty="0" smtClean="0"/>
              <a:t> </a:t>
            </a:r>
            <a:r>
              <a:rPr lang="en-US" sz="1500" dirty="0" smtClean="0"/>
              <a:t> p</a:t>
            </a:r>
            <a:r>
              <a:rPr lang="ru-RU" sz="1500" dirty="0"/>
              <a:t>(</a:t>
            </a:r>
            <a:r>
              <a:rPr lang="en-US" sz="1500" dirty="0"/>
              <a:t>d</a:t>
            </a:r>
            <a:r>
              <a:rPr lang="ru-RU" sz="1500" dirty="0"/>
              <a:t>) – вероятность наступления дефолта для клиента с определенным </a:t>
            </a:r>
            <a:r>
              <a:rPr lang="ru-RU" sz="1500" dirty="0" smtClean="0"/>
              <a:t>экономическим </a:t>
            </a:r>
            <a:r>
              <a:rPr lang="ru-RU" sz="1500" dirty="0"/>
              <a:t>рейтингом;</a:t>
            </a:r>
          </a:p>
          <a:p>
            <a:pPr marL="109728" indent="0" algn="just">
              <a:buNone/>
            </a:pPr>
            <a:r>
              <a:rPr lang="ru-RU" sz="1500" dirty="0"/>
              <a:t>     </a:t>
            </a:r>
            <a:r>
              <a:rPr lang="ru-RU" sz="1500" dirty="0" smtClean="0"/>
              <a:t>  </a:t>
            </a:r>
            <a:r>
              <a:rPr lang="en-US" sz="1500" dirty="0" err="1"/>
              <a:t>Rr</a:t>
            </a:r>
            <a:r>
              <a:rPr lang="ru-RU" sz="1500" dirty="0"/>
              <a:t> – уровень взыскания.</a:t>
            </a:r>
          </a:p>
          <a:p>
            <a:endParaRPr lang="ru-RU" sz="22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/>
              <a:t>Определение размера специальных банковских резервов на покрытие возможных убытков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64" y="4005064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 algn="just">
              <a:buNone/>
            </a:pPr>
            <a:r>
              <a:rPr lang="ru-RU" dirty="0" smtClean="0"/>
              <a:t>	Рассмотрим пример </a:t>
            </a:r>
            <a:r>
              <a:rPr lang="ru-RU" dirty="0"/>
              <a:t>с применением нового метода расчета размера специального резерва. Предположим, клиенту присвоен экономический рейтинг </a:t>
            </a:r>
            <a:r>
              <a:rPr lang="ru-RU" dirty="0" smtClean="0"/>
              <a:t>3,0 (по Инструкции Национального банка Республики Беларусь № 138 предусмотрен резерв в </a:t>
            </a:r>
            <a:r>
              <a:rPr lang="ru-RU" smtClean="0"/>
              <a:t>размере                7,5 </a:t>
            </a:r>
            <a:r>
              <a:rPr lang="ru-RU" dirty="0" smtClean="0"/>
              <a:t>млрд. р.). </a:t>
            </a:r>
            <a:r>
              <a:rPr lang="ru-RU" dirty="0"/>
              <a:t>По результатам анализа снижения необеспеченной части задолженности клиентов, находящийся в дефолте, уровень взыскания приравнивается 10 %. Тогда с учетом вероятности возникновения дефолта </a:t>
            </a:r>
            <a:r>
              <a:rPr lang="ru-RU" dirty="0" smtClean="0"/>
              <a:t>(3,919 %) для </a:t>
            </a:r>
            <a:r>
              <a:rPr lang="ru-RU" dirty="0"/>
              <a:t>данного клиента хватит специального резерва, размером 7 014 532 500 р.</a:t>
            </a:r>
          </a:p>
          <a:p>
            <a:pPr marL="109728" indent="0" algn="ctr">
              <a:buNone/>
            </a:pPr>
            <a:r>
              <a:rPr lang="ru-RU" dirty="0"/>
              <a:t> </a:t>
            </a:r>
          </a:p>
          <a:p>
            <a:pPr marL="109728" indent="0" algn="ctr">
              <a:buNone/>
            </a:pPr>
            <a:r>
              <a:rPr lang="en-US" dirty="0" smtClean="0"/>
              <a:t>R = 25 000 000 000 • 0,3•(1+0,03919)•(1-0,1) = 7 014 532 500 </a:t>
            </a:r>
            <a:r>
              <a:rPr lang="ru-RU" dirty="0" smtClean="0"/>
              <a:t>р.</a:t>
            </a:r>
            <a:r>
              <a:rPr lang="ru-RU" dirty="0"/>
              <a:t> </a:t>
            </a:r>
            <a:endParaRPr lang="ru-RU" dirty="0" smtClean="0"/>
          </a:p>
          <a:p>
            <a:pPr algn="just"/>
            <a:endParaRPr lang="ru-RU" dirty="0"/>
          </a:p>
          <a:p>
            <a:pPr marL="109728" indent="0" algn="just">
              <a:buNone/>
            </a:pPr>
            <a:r>
              <a:rPr lang="ru-RU" dirty="0" smtClean="0"/>
              <a:t>	Таким </a:t>
            </a:r>
            <a:r>
              <a:rPr lang="ru-RU" dirty="0"/>
              <a:t>образом, банк экономит на создании резерва для указанного клиента сумму 7 500 000 000 – 7 014 532 500 = 485 467 500 р.</a:t>
            </a:r>
          </a:p>
          <a:p>
            <a:pPr marL="109728" indent="0" algn="just">
              <a:buNone/>
            </a:pPr>
            <a:r>
              <a:rPr lang="ru-RU" dirty="0" smtClean="0"/>
              <a:t>	Общую </a:t>
            </a:r>
            <a:r>
              <a:rPr lang="ru-RU" dirty="0"/>
              <a:t>сумму экономии можно определить путем разности между величиной создаваемых на данный момент резервов на покрытие возможных убытков по Инструкции Национального Банка Республики Беларусь  № 138 и величиной резервов, рассчи</a:t>
            </a:r>
            <a:r>
              <a:rPr lang="be-BY" dirty="0"/>
              <a:t>т</a:t>
            </a:r>
            <a:r>
              <a:rPr lang="ru-RU" dirty="0"/>
              <a:t>ываемых для кредитного портфеля банка по предложенной методике.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размера специальных банковских резервов на покрытие возможных убытков</a:t>
            </a:r>
          </a:p>
        </p:txBody>
      </p:sp>
    </p:spTree>
    <p:extLst>
      <p:ext uri="{BB962C8B-B14F-4D97-AF65-F5344CB8AC3E}">
        <p14:creationId xmlns:p14="http://schemas.microsoft.com/office/powerpoint/2010/main" val="24204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u-RU" sz="4800" dirty="0" smtClean="0"/>
          </a:p>
          <a:p>
            <a:pPr marL="109728" indent="0">
              <a:buNone/>
            </a:pPr>
            <a:endParaRPr lang="ru-RU" sz="4800" dirty="0"/>
          </a:p>
          <a:p>
            <a:pPr marL="109728" indent="0" algn="ctr"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1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89065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ru-RU" sz="4000" b="1" dirty="0" smtClean="0"/>
          </a:p>
          <a:p>
            <a:pPr marL="109728" indent="0">
              <a:buNone/>
            </a:pPr>
            <a:r>
              <a:rPr lang="ru-RU" sz="4000" b="1" dirty="0" smtClean="0"/>
              <a:t>Объект исследования: </a:t>
            </a:r>
            <a:r>
              <a:rPr lang="ru-RU" sz="3200" dirty="0" smtClean="0"/>
              <a:t>Открытое акционерное общество «Приорбанк»</a:t>
            </a:r>
          </a:p>
          <a:p>
            <a:endParaRPr lang="ru-RU" sz="3200" dirty="0" smtClean="0"/>
          </a:p>
          <a:p>
            <a:endParaRPr lang="ru-RU" sz="3200" dirty="0"/>
          </a:p>
          <a:p>
            <a:pPr marL="109728" indent="0">
              <a:buNone/>
            </a:pPr>
            <a:r>
              <a:rPr lang="ru-RU" sz="4000" b="1" dirty="0" smtClean="0"/>
              <a:t>Цель</a:t>
            </a:r>
            <a:r>
              <a:rPr lang="ru-RU" sz="4400" b="1" dirty="0" smtClean="0"/>
              <a:t> </a:t>
            </a:r>
            <a:r>
              <a:rPr lang="ru-RU" sz="4000" b="1" dirty="0" smtClean="0"/>
              <a:t>дипломного</a:t>
            </a:r>
            <a:r>
              <a:rPr lang="ru-RU" sz="4400" b="1" dirty="0" smtClean="0"/>
              <a:t> </a:t>
            </a:r>
            <a:r>
              <a:rPr lang="ru-RU" sz="4000" b="1" dirty="0" smtClean="0"/>
              <a:t>проекта</a:t>
            </a:r>
            <a:r>
              <a:rPr lang="ru-RU" sz="4400" dirty="0" smtClean="0"/>
              <a:t>: </a:t>
            </a:r>
            <a:r>
              <a:rPr lang="ru-RU" sz="3200" dirty="0" smtClean="0"/>
              <a:t>разработка мероприятий по совершенствованию системы управления кредитными рисками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11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856984" cy="453650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Организационная структура Центрального офиса «Приорбанк» ОАО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2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Бухгалтерский баланс </a:t>
            </a:r>
            <a:br>
              <a:rPr lang="ru-RU" sz="3200" dirty="0" smtClean="0"/>
            </a:br>
            <a:r>
              <a:rPr lang="ru-RU" sz="3200" dirty="0" smtClean="0"/>
              <a:t>«Приорбанк» ОАО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1138"/>
            <a:ext cx="8892479" cy="4468142"/>
          </a:xfrm>
        </p:spPr>
      </p:pic>
    </p:spTree>
    <p:extLst>
      <p:ext uri="{BB962C8B-B14F-4D97-AF65-F5344CB8AC3E}">
        <p14:creationId xmlns:p14="http://schemas.microsoft.com/office/powerpoint/2010/main" val="34163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1" y="1481138"/>
            <a:ext cx="7801138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Отчет о прибылях и убытках «Приорбанк» ОАО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16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Финансовые показатели</a:t>
            </a:r>
            <a:br>
              <a:rPr lang="ru-RU" sz="3200" dirty="0" smtClean="0"/>
            </a:br>
            <a:r>
              <a:rPr lang="ru-RU" sz="3200" dirty="0" smtClean="0"/>
              <a:t> «Приорбанк» ОАО за </a:t>
            </a:r>
            <a:r>
              <a:rPr lang="ru-RU" sz="3200" dirty="0" smtClean="0"/>
              <a:t>200</a:t>
            </a:r>
            <a:r>
              <a:rPr lang="en-US" sz="3200" dirty="0" smtClean="0"/>
              <a:t>7</a:t>
            </a:r>
            <a:r>
              <a:rPr lang="ru-RU" sz="3200" dirty="0" smtClean="0"/>
              <a:t> </a:t>
            </a:r>
            <a:r>
              <a:rPr lang="ru-RU" sz="3200" dirty="0" smtClean="0"/>
              <a:t>– </a:t>
            </a:r>
            <a:r>
              <a:rPr lang="ru-RU" sz="3200" dirty="0" smtClean="0"/>
              <a:t>20</a:t>
            </a:r>
            <a:r>
              <a:rPr lang="en-US" sz="3200" dirty="0" smtClean="0"/>
              <a:t>09</a:t>
            </a:r>
            <a:r>
              <a:rPr lang="ru-RU" sz="3200" dirty="0" smtClean="0"/>
              <a:t> </a:t>
            </a:r>
            <a:r>
              <a:rPr lang="ru-RU" sz="3200" dirty="0" smtClean="0"/>
              <a:t>гг.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832612"/>
              </p:ext>
            </p:extLst>
          </p:nvPr>
        </p:nvGraphicFramePr>
        <p:xfrm>
          <a:off x="611561" y="1484780"/>
          <a:ext cx="7920878" cy="4897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380"/>
                <a:gridCol w="1077854"/>
                <a:gridCol w="1077009"/>
                <a:gridCol w="962974"/>
                <a:gridCol w="877657"/>
                <a:gridCol w="878502"/>
                <a:gridCol w="878502"/>
              </a:tblGrid>
              <a:tr h="847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Наименование показателя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Факт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2007 г.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Факт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2008 г.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Факт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2009 г.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Темп роста 2007 г. к 2008 г.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Темп роста 2008 г. к 2009 г.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effectLst/>
                        </a:rPr>
                        <a:t>Темп роста 2007 г. к 2009 г.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8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Активы, млрд. р.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4 193,0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5 035,0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5 080,0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842,0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887,0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Собственный капитал, </a:t>
                      </a:r>
                      <a:endParaRPr lang="en-US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solidFill>
                            <a:schemeClr val="tx1"/>
                          </a:solidFill>
                          <a:effectLst/>
                        </a:rPr>
                        <a:t>млрд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. р.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421,7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641,0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782,0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219,3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360,3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Прибыль, млрд. р.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Кредиты клиентам, млрд. р.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2 734,0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3 676,0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3 643,0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942,0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-33,0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909,0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Средства клиентов, млрд. р.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1 693,0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2 330,0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2 765,0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637,0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435,0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1 072,0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4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Рентабельность активов (ROA), %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3,2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4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Рентабельность капитала (ROE), %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22,8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23,1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29,4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6,3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6,6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4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Операц.затраты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операц.доходы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(CIR), %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49,2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42,8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44,3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-6,4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1,5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-4,9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Количество сотрудников, чел.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2 150,0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2 129,0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2 204,0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-21,0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Количество филиалов, шт.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 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-7,0 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кредитного портфеля «Приорбанк» ОАО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78488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6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lvl="0" indent="0" algn="just">
              <a:buNone/>
            </a:pPr>
            <a:r>
              <a:rPr lang="ru-RU" dirty="0" smtClean="0"/>
              <a:t>1) в </a:t>
            </a:r>
            <a:r>
              <a:rPr lang="ru-RU" dirty="0"/>
              <a:t>составе организационной структуры управления банка не существует подразделения, которое занималось бы мониторингом и выявлением проблемной задолженности на раннем этапе на уровне отдельного клиента</a:t>
            </a:r>
            <a:r>
              <a:rPr lang="ru-RU" dirty="0" smtClean="0"/>
              <a:t>;</a:t>
            </a:r>
          </a:p>
          <a:p>
            <a:pPr lvl="0" algn="just"/>
            <a:endParaRPr lang="ru-RU" dirty="0"/>
          </a:p>
          <a:p>
            <a:pPr marL="109728" lvl="0" indent="0" algn="just">
              <a:buNone/>
            </a:pPr>
            <a:r>
              <a:rPr lang="ru-RU" dirty="0" smtClean="0"/>
              <a:t>2) рекомендуемая </a:t>
            </a:r>
            <a:r>
              <a:rPr lang="ru-RU" dirty="0"/>
              <a:t>Базельским комитетом по банковскому надзору система стресс-тестирования применяется только в разрезе валютных рисков</a:t>
            </a:r>
            <a:r>
              <a:rPr lang="ru-RU" dirty="0" smtClean="0"/>
              <a:t>;</a:t>
            </a:r>
          </a:p>
          <a:p>
            <a:pPr lvl="0" algn="just"/>
            <a:endParaRPr lang="ru-RU" dirty="0"/>
          </a:p>
          <a:p>
            <a:pPr marL="109728" lvl="0" indent="0" algn="just">
              <a:buNone/>
            </a:pPr>
            <a:r>
              <a:rPr lang="ru-RU" dirty="0" smtClean="0"/>
              <a:t>3) при </a:t>
            </a:r>
            <a:r>
              <a:rPr lang="ru-RU" dirty="0"/>
              <a:t>создании специальных резервов для покрытия неожиданных убытков «Приорбанк» ОАО руководствуется Инструкцией Национального Банка Республики Беларусь № 138, не учитывая присваиваемые клиентам экономические рейтинги и вероятность наступления дефолта.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Выявленные в результате анализа недостатки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 algn="just"/>
            <a:r>
              <a:rPr lang="ru-RU" sz="2000" dirty="0" smtClean="0"/>
              <a:t>Годовой фонд оплаты труда работников нового отдела составит 422 022 000 р.</a:t>
            </a:r>
          </a:p>
          <a:p>
            <a:pPr marL="285750" indent="-285750" algn="just"/>
            <a:r>
              <a:rPr lang="ru-RU" sz="2000" dirty="0" smtClean="0"/>
              <a:t>Отчисления в фонд социальной защиты населения (34 %) – 143 487 480 р.</a:t>
            </a:r>
          </a:p>
          <a:p>
            <a:pPr marL="285750" indent="-285750" algn="just"/>
            <a:r>
              <a:rPr lang="ru-RU" sz="2000" dirty="0" smtClean="0"/>
              <a:t>Отчисления в фонд обязательного страхования (1 %) –         4 220 220 р.</a:t>
            </a:r>
          </a:p>
          <a:p>
            <a:pPr marL="285750" indent="-285750" algn="just"/>
            <a:r>
              <a:rPr lang="ru-RU" sz="2000" dirty="0" smtClean="0"/>
              <a:t>Затраты на приобретение новой мебели составят                 22 410 000 р.</a:t>
            </a:r>
          </a:p>
          <a:p>
            <a:pPr marL="285750" indent="-285750" algn="just"/>
            <a:r>
              <a:rPr lang="ru-RU" sz="2000" dirty="0" smtClean="0"/>
              <a:t>Затраты на приобретение организационной техники составят 33 350 000 р.</a:t>
            </a:r>
          </a:p>
          <a:p>
            <a:pPr marL="0" indent="0" algn="just"/>
            <a:endParaRPr lang="ru-RU" sz="1800" dirty="0" smtClean="0"/>
          </a:p>
          <a:p>
            <a:pPr marL="0" indent="0">
              <a:buNone/>
            </a:pPr>
            <a:r>
              <a:rPr lang="ru-RU" sz="1900" b="1" dirty="0"/>
              <a:t>Итого </a:t>
            </a:r>
            <a:r>
              <a:rPr lang="ru-RU" sz="1900" dirty="0"/>
              <a:t>сумма затрат банка на внедрение нового отдела составит</a:t>
            </a:r>
            <a:r>
              <a:rPr lang="ru-RU" sz="1900" dirty="0" smtClean="0"/>
              <a:t>:</a:t>
            </a: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за </a:t>
            </a:r>
            <a:r>
              <a:rPr lang="ru-RU" sz="1900" dirty="0"/>
              <a:t>первый год 625 489 700 р.</a:t>
            </a:r>
          </a:p>
          <a:p>
            <a:pPr marL="0" indent="0">
              <a:buNone/>
            </a:pPr>
            <a:r>
              <a:rPr lang="ru-RU" sz="1900" dirty="0"/>
              <a:t>з</a:t>
            </a:r>
            <a:r>
              <a:rPr lang="ru-RU" sz="1900" dirty="0" smtClean="0"/>
              <a:t>а </a:t>
            </a:r>
            <a:r>
              <a:rPr lang="ru-RU" sz="1900" dirty="0"/>
              <a:t>второй год 569 729 700 р.</a:t>
            </a:r>
          </a:p>
          <a:p>
            <a:pPr marL="0" indent="446088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Создание нового отдела для выявления проблемных кредитов в кредитном портфеле банка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89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820</Words>
  <Application>Microsoft Office PowerPoint</Application>
  <PresentationFormat>Экран (4:3)</PresentationFormat>
  <Paragraphs>206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Дипломный проект на тему:</vt:lpstr>
      <vt:lpstr>Презентация PowerPoint</vt:lpstr>
      <vt:lpstr>Организационная структура Центрального офиса «Приорбанк» ОАО</vt:lpstr>
      <vt:lpstr>Бухгалтерский баланс  «Приорбанк» ОАО</vt:lpstr>
      <vt:lpstr>Отчет о прибылях и убытках «Приорбанк» ОАО</vt:lpstr>
      <vt:lpstr>Финансовые показатели  «Приорбанк» ОАО за 2007 – 2009 гг.</vt:lpstr>
      <vt:lpstr>Структура кредитного портфеля «Приорбанк» ОАО</vt:lpstr>
      <vt:lpstr>Выявленные в результате анализа недостатки</vt:lpstr>
      <vt:lpstr>Создание нового отдела для выявления проблемных кредитов в кредитном портфеле банка</vt:lpstr>
      <vt:lpstr>Создание нового отдела для выявления проблемных кредитов в кредитном портфеле банка</vt:lpstr>
      <vt:lpstr>Создание нового отдела для выявления проблемных кредитов в кредитном портфеле банка</vt:lpstr>
      <vt:lpstr>Разработка системы стресс-тестов для прогнозирования неожиданных убытков на раннем этапе</vt:lpstr>
      <vt:lpstr>Разработка системы стресс-тестов для прогнозирования неожиданных убытков на раннем этапе</vt:lpstr>
      <vt:lpstr>Определение размера специальных банковских резервов на покрытие возможных убытков</vt:lpstr>
      <vt:lpstr>Определение размера специальных банковских резервов на покрытие возможных убытков</vt:lpstr>
      <vt:lpstr>Презентация PowerPoint</vt:lpstr>
    </vt:vector>
  </TitlesOfParts>
  <Company>103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</dc:title>
  <dc:creator>Artur</dc:creator>
  <cp:lastModifiedBy>Artur</cp:lastModifiedBy>
  <cp:revision>26</cp:revision>
  <dcterms:created xsi:type="dcterms:W3CDTF">2011-06-12T14:01:25Z</dcterms:created>
  <dcterms:modified xsi:type="dcterms:W3CDTF">2011-06-12T18:07:32Z</dcterms:modified>
</cp:coreProperties>
</file>