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5" r:id="rId5"/>
    <p:sldId id="294" r:id="rId6"/>
    <p:sldId id="266" r:id="rId7"/>
    <p:sldId id="298" r:id="rId8"/>
    <p:sldId id="299" r:id="rId9"/>
    <p:sldId id="300" r:id="rId10"/>
    <p:sldId id="301" r:id="rId11"/>
    <p:sldId id="302" r:id="rId12"/>
    <p:sldId id="296" r:id="rId13"/>
    <p:sldId id="297" r:id="rId14"/>
    <p:sldId id="303" r:id="rId15"/>
    <p:sldId id="295" r:id="rId16"/>
  </p:sldIdLst>
  <p:sldSz cx="9144000" cy="5143500" type="screen16x9"/>
  <p:notesSz cx="6858000" cy="9144000"/>
  <p:embeddedFontLst>
    <p:embeddedFont>
      <p:font typeface="Barlow" pitchFamily="2" charset="77"/>
      <p:regular r:id="rId18"/>
      <p:bold r:id="rId19"/>
      <p:italic r:id="rId20"/>
      <p:boldItalic r:id="rId21"/>
    </p:embeddedFont>
    <p:embeddedFont>
      <p:font typeface="Barlow Condensed" panose="020F0502020204030204" pitchFamily="34" charset="0"/>
      <p:regular r:id="rId22"/>
      <p:bold r:id="rId23"/>
      <p:italic r:id="rId24"/>
      <p:boldItalic r:id="rId25"/>
    </p:embeddedFont>
    <p:embeddedFont>
      <p:font typeface="Barlow Condensed SemiBold" panose="020F050202020403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Montserrat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D1E9B4-2D13-4F41-9105-15498369CAD4}">
  <a:tblStyle styleId="{AFD1E9B4-2D13-4F41-9105-15498369CA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13"/>
  </p:normalViewPr>
  <p:slideViewPr>
    <p:cSldViewPr snapToGrid="0">
      <p:cViewPr varScale="1">
        <p:scale>
          <a:sx n="159" d="100"/>
          <a:sy n="159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bg2"/>
                </a:solidFill>
              </a:rPr>
              <a:t>Merge</a:t>
            </a:r>
            <a:r>
              <a:rPr lang="en-GB" baseline="0">
                <a:solidFill>
                  <a:schemeClr val="bg2"/>
                </a:solidFill>
              </a:rPr>
              <a:t>Sort-2 way</a:t>
            </a:r>
            <a:endParaRPr lang="en-GB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0.32814906401162658"/>
          <c:y val="4.427821522309711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XK"/>
        </a:p>
      </c:txPr>
    </c:title>
    <c:autoTitleDeleted val="0"/>
    <c:plotArea>
      <c:layout>
        <c:manualLayout>
          <c:layoutTarget val="inner"/>
          <c:xMode val="edge"/>
          <c:yMode val="edge"/>
          <c:x val="0.10094926813393609"/>
          <c:y val="0.10863364905473773"/>
          <c:w val="0.87748738954800465"/>
          <c:h val="0.731444330328274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64M Inc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Run 4</c:v>
                </c:pt>
                <c:pt idx="4">
                  <c:v>Run 5</c:v>
                </c:pt>
                <c:pt idx="5">
                  <c:v>Run 6</c:v>
                </c:pt>
                <c:pt idx="6">
                  <c:v>Run 7</c:v>
                </c:pt>
                <c:pt idx="7">
                  <c:v>Run 8 </c:v>
                </c:pt>
                <c:pt idx="8">
                  <c:v>Run 9 </c:v>
                </c:pt>
                <c:pt idx="9">
                  <c:v>Run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3263</c:v>
                </c:pt>
                <c:pt idx="1">
                  <c:v>3344</c:v>
                </c:pt>
                <c:pt idx="2">
                  <c:v>3354</c:v>
                </c:pt>
                <c:pt idx="3">
                  <c:v>3560</c:v>
                </c:pt>
                <c:pt idx="4">
                  <c:v>3558</c:v>
                </c:pt>
                <c:pt idx="5">
                  <c:v>3411</c:v>
                </c:pt>
                <c:pt idx="6">
                  <c:v>3434</c:v>
                </c:pt>
                <c:pt idx="7">
                  <c:v>3505</c:v>
                </c:pt>
                <c:pt idx="8">
                  <c:v>3713</c:v>
                </c:pt>
                <c:pt idx="9">
                  <c:v>3495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7F-4FC8-9337-2FC4CEE685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64M Dec</c:v>
                </c:pt>
              </c:strCache>
            </c:strRef>
          </c:tx>
          <c:spPr>
            <a:ln w="28575" cap="rnd">
              <a:solidFill>
                <a:srgbClr val="FF5E8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5E8E"/>
              </a:solidFill>
              <a:ln w="9525">
                <a:solidFill>
                  <a:srgbClr val="FF5E8E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Run 4</c:v>
                </c:pt>
                <c:pt idx="4">
                  <c:v>Run 5</c:v>
                </c:pt>
                <c:pt idx="5">
                  <c:v>Run 6</c:v>
                </c:pt>
                <c:pt idx="6">
                  <c:v>Run 7</c:v>
                </c:pt>
                <c:pt idx="7">
                  <c:v>Run 8 </c:v>
                </c:pt>
                <c:pt idx="8">
                  <c:v>Run 9 </c:v>
                </c:pt>
                <c:pt idx="9">
                  <c:v>Run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3533</c:v>
                </c:pt>
                <c:pt idx="1">
                  <c:v>3560</c:v>
                </c:pt>
                <c:pt idx="2">
                  <c:v>3589</c:v>
                </c:pt>
                <c:pt idx="3">
                  <c:v>3560</c:v>
                </c:pt>
                <c:pt idx="4">
                  <c:v>3623</c:v>
                </c:pt>
                <c:pt idx="5">
                  <c:v>3705</c:v>
                </c:pt>
                <c:pt idx="6">
                  <c:v>3519</c:v>
                </c:pt>
                <c:pt idx="7">
                  <c:v>3468</c:v>
                </c:pt>
                <c:pt idx="8">
                  <c:v>3564</c:v>
                </c:pt>
                <c:pt idx="9">
                  <c:v>3581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7F-4FC8-9337-2FC4CEE68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081392"/>
        <c:axId val="311084344"/>
      </c:lineChart>
      <c:catAx>
        <c:axId val="31108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XK"/>
          </a:p>
        </c:txPr>
        <c:crossAx val="311084344"/>
        <c:crosses val="autoZero"/>
        <c:auto val="1"/>
        <c:lblAlgn val="ctr"/>
        <c:lblOffset val="100"/>
        <c:noMultiLvlLbl val="0"/>
      </c:catAx>
      <c:valAx>
        <c:axId val="311084344"/>
        <c:scaling>
          <c:orientation val="minMax"/>
          <c:max val="4500"/>
          <c:min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XK"/>
          </a:p>
        </c:txPr>
        <c:crossAx val="311081392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558924969089608"/>
          <c:y val="0.11053140096618359"/>
          <c:w val="0.30121158486313132"/>
          <c:h val="0.1548886601188985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X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XK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bg2"/>
                </a:solidFill>
              </a:rPr>
              <a:t>Merge</a:t>
            </a:r>
            <a:r>
              <a:rPr lang="en-GB" baseline="0" dirty="0">
                <a:solidFill>
                  <a:schemeClr val="bg2"/>
                </a:solidFill>
              </a:rPr>
              <a:t>Sort-3 way</a:t>
            </a:r>
            <a:endParaRPr lang="en-GB" dirty="0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0.3038346529803551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XK"/>
        </a:p>
      </c:txPr>
    </c:title>
    <c:autoTitleDeleted val="0"/>
    <c:plotArea>
      <c:layout>
        <c:manualLayout>
          <c:layoutTarget val="inner"/>
          <c:xMode val="edge"/>
          <c:yMode val="edge"/>
          <c:x val="0.10432361692949942"/>
          <c:y val="0.10151628895850384"/>
          <c:w val="0.86596421965360182"/>
          <c:h val="0.733943310849584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64M Inc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Run 4</c:v>
                </c:pt>
                <c:pt idx="4">
                  <c:v>Run 5</c:v>
                </c:pt>
                <c:pt idx="5">
                  <c:v>Run 6</c:v>
                </c:pt>
                <c:pt idx="6">
                  <c:v>Run 7</c:v>
                </c:pt>
                <c:pt idx="7">
                  <c:v>Run 8 </c:v>
                </c:pt>
                <c:pt idx="8">
                  <c:v>Run 9 </c:v>
                </c:pt>
                <c:pt idx="9">
                  <c:v>Run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2496</c:v>
                </c:pt>
                <c:pt idx="1">
                  <c:v>2567</c:v>
                </c:pt>
                <c:pt idx="2">
                  <c:v>2647</c:v>
                </c:pt>
                <c:pt idx="3">
                  <c:v>2525</c:v>
                </c:pt>
                <c:pt idx="4">
                  <c:v>2495</c:v>
                </c:pt>
                <c:pt idx="5">
                  <c:v>2542</c:v>
                </c:pt>
                <c:pt idx="6">
                  <c:v>2566</c:v>
                </c:pt>
                <c:pt idx="7">
                  <c:v>2549</c:v>
                </c:pt>
                <c:pt idx="8">
                  <c:v>2494</c:v>
                </c:pt>
                <c:pt idx="9">
                  <c:v>2561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21-4405-B012-FB67DB0E5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64M Dec</c:v>
                </c:pt>
              </c:strCache>
            </c:strRef>
          </c:tx>
          <c:spPr>
            <a:ln w="28575" cap="rnd">
              <a:solidFill>
                <a:srgbClr val="FF5E8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5E8E"/>
              </a:solidFill>
              <a:ln w="9525">
                <a:solidFill>
                  <a:srgbClr val="FF5E8E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Run 4</c:v>
                </c:pt>
                <c:pt idx="4">
                  <c:v>Run 5</c:v>
                </c:pt>
                <c:pt idx="5">
                  <c:v>Run 6</c:v>
                </c:pt>
                <c:pt idx="6">
                  <c:v>Run 7</c:v>
                </c:pt>
                <c:pt idx="7">
                  <c:v>Run 8 </c:v>
                </c:pt>
                <c:pt idx="8">
                  <c:v>Run 9 </c:v>
                </c:pt>
                <c:pt idx="9">
                  <c:v>Run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2626</c:v>
                </c:pt>
                <c:pt idx="1">
                  <c:v>2523</c:v>
                </c:pt>
                <c:pt idx="2">
                  <c:v>2529</c:v>
                </c:pt>
                <c:pt idx="3">
                  <c:v>2811</c:v>
                </c:pt>
                <c:pt idx="4">
                  <c:v>2565</c:v>
                </c:pt>
                <c:pt idx="5">
                  <c:v>2452</c:v>
                </c:pt>
                <c:pt idx="6">
                  <c:v>2508</c:v>
                </c:pt>
                <c:pt idx="7">
                  <c:v>2524</c:v>
                </c:pt>
                <c:pt idx="8">
                  <c:v>2555</c:v>
                </c:pt>
                <c:pt idx="9">
                  <c:v>2503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21-4405-B012-FB67DB0E5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081392"/>
        <c:axId val="311084344"/>
      </c:lineChart>
      <c:catAx>
        <c:axId val="31108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XK"/>
          </a:p>
        </c:txPr>
        <c:crossAx val="311084344"/>
        <c:crosses val="autoZero"/>
        <c:auto val="1"/>
        <c:lblAlgn val="ctr"/>
        <c:lblOffset val="100"/>
        <c:noMultiLvlLbl val="0"/>
      </c:catAx>
      <c:valAx>
        <c:axId val="311084344"/>
        <c:scaling>
          <c:orientation val="minMax"/>
          <c:max val="3500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XK"/>
          </a:p>
        </c:txPr>
        <c:crossAx val="311081392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8456999978066813"/>
          <c:y val="9.6352558818234346E-2"/>
          <c:w val="0.30121158486313132"/>
          <c:h val="0.1548886601188985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X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XK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sq-AL" sz="1400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q-AL" noProof="0" dirty="0">
                <a:solidFill>
                  <a:schemeClr val="bg2"/>
                </a:solidFill>
              </a:rPr>
              <a:t>Krahasimi</a:t>
            </a:r>
            <a:r>
              <a:rPr lang="sq-AL" baseline="0" noProof="0" dirty="0">
                <a:solidFill>
                  <a:schemeClr val="bg2"/>
                </a:solidFill>
              </a:rPr>
              <a:t>  mes 2-way dhe 3-way Merge Sort</a:t>
            </a:r>
            <a:endParaRPr lang="sq-AL" noProof="0" dirty="0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0.23994508112228546"/>
          <c:y val="9.07029478458049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sq-AL" sz="1400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XK"/>
        </a:p>
      </c:txPr>
    </c:title>
    <c:autoTitleDeleted val="0"/>
    <c:plotArea>
      <c:layout>
        <c:manualLayout>
          <c:layoutTarget val="inner"/>
          <c:xMode val="edge"/>
          <c:yMode val="edge"/>
          <c:x val="0.10432361692949942"/>
          <c:y val="0.10151628895850384"/>
          <c:w val="0.86596421965360182"/>
          <c:h val="0.777632109895122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2-way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4M</c:v>
                </c:pt>
                <c:pt idx="1">
                  <c:v>8M</c:v>
                </c:pt>
                <c:pt idx="2">
                  <c:v>16M</c:v>
                </c:pt>
                <c:pt idx="3">
                  <c:v>32M</c:v>
                </c:pt>
                <c:pt idx="4">
                  <c:v>64M</c:v>
                </c:pt>
                <c:pt idx="5">
                  <c:v>128M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652.5</c:v>
                </c:pt>
                <c:pt idx="1">
                  <c:v>1288.5999999999999</c:v>
                </c:pt>
                <c:pt idx="2">
                  <c:v>2784.2</c:v>
                </c:pt>
                <c:pt idx="3">
                  <c:v>5858</c:v>
                </c:pt>
                <c:pt idx="4">
                  <c:v>12653.3</c:v>
                </c:pt>
                <c:pt idx="5">
                  <c:v>25512.799999999999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B1-4FF3-A873-DB203ED4DD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3-way</c:v>
                </c:pt>
              </c:strCache>
            </c:strRef>
          </c:tx>
          <c:spPr>
            <a:ln w="28575" cap="rnd">
              <a:solidFill>
                <a:srgbClr val="FF5E8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5E8E"/>
              </a:solidFill>
              <a:ln w="9525">
                <a:solidFill>
                  <a:srgbClr val="FF5E8E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4M</c:v>
                </c:pt>
                <c:pt idx="1">
                  <c:v>8M</c:v>
                </c:pt>
                <c:pt idx="2">
                  <c:v>16M</c:v>
                </c:pt>
                <c:pt idx="3">
                  <c:v>32M</c:v>
                </c:pt>
                <c:pt idx="4">
                  <c:v>64M</c:v>
                </c:pt>
                <c:pt idx="5">
                  <c:v>128M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618.79999999999995</c:v>
                </c:pt>
                <c:pt idx="1">
                  <c:v>1291</c:v>
                </c:pt>
                <c:pt idx="2">
                  <c:v>2602</c:v>
                </c:pt>
                <c:pt idx="3">
                  <c:v>5427</c:v>
                </c:pt>
                <c:pt idx="4">
                  <c:v>11042.8</c:v>
                </c:pt>
                <c:pt idx="5">
                  <c:v>22750.2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B1-4FF3-A873-DB203ED4D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081392"/>
        <c:axId val="311084344"/>
      </c:lineChart>
      <c:catAx>
        <c:axId val="31108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XK"/>
          </a:p>
        </c:txPr>
        <c:crossAx val="311084344"/>
        <c:crosses val="autoZero"/>
        <c:auto val="1"/>
        <c:lblAlgn val="ctr"/>
        <c:lblOffset val="100"/>
        <c:noMultiLvlLbl val="0"/>
      </c:catAx>
      <c:valAx>
        <c:axId val="311084344"/>
        <c:scaling>
          <c:orientation val="minMax"/>
          <c:max val="27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XK"/>
          </a:p>
        </c:txPr>
        <c:crossAx val="311081392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9204062906770807E-2"/>
          <c:y val="0.10059882642058278"/>
          <c:w val="0.30121158486313132"/>
          <c:h val="0.1548886601188985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X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XK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Barlow" pitchFamily="2" charset="77"/>
                <a:ea typeface="+mn-ea"/>
                <a:cs typeface="+mn-cs"/>
              </a:defRPr>
            </a:pPr>
            <a:r>
              <a:rPr lang="en-GB" sz="1350">
                <a:solidFill>
                  <a:schemeClr val="bg2"/>
                </a:solidFill>
                <a:latin typeface="Barlow" pitchFamily="2" charset="77"/>
                <a:cs typeface="Times New Roman" panose="02020603050405020304" pitchFamily="18" charset="0"/>
              </a:rPr>
              <a:t>Bottom-Up</a:t>
            </a:r>
            <a:r>
              <a:rPr lang="en-GB" sz="1350" baseline="0">
                <a:solidFill>
                  <a:schemeClr val="bg2"/>
                </a:solidFill>
                <a:latin typeface="Barlow" pitchFamily="2" charset="77"/>
                <a:cs typeface="Times New Roman" panose="02020603050405020304" pitchFamily="18" charset="0"/>
              </a:rPr>
              <a:t> MergeSort</a:t>
            </a:r>
            <a:endParaRPr lang="en-GB" sz="1350">
              <a:solidFill>
                <a:schemeClr val="bg2"/>
              </a:solidFill>
              <a:latin typeface="Barlow" pitchFamily="2" charset="77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592664078550069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Barlow" pitchFamily="2" charset="77"/>
              <a:ea typeface="+mn-ea"/>
              <a:cs typeface="+mn-cs"/>
            </a:defRPr>
          </a:pPr>
          <a:endParaRPr lang="en-XK"/>
        </a:p>
      </c:txPr>
    </c:title>
    <c:autoTitleDeleted val="0"/>
    <c:plotArea>
      <c:layout>
        <c:manualLayout>
          <c:layoutTarget val="inner"/>
          <c:xMode val="edge"/>
          <c:yMode val="edge"/>
          <c:x val="0.10432361692949942"/>
          <c:y val="0.10151628895850384"/>
          <c:w val="0.86596421965360182"/>
          <c:h val="0.733943310849584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64M Inc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Run 4</c:v>
                </c:pt>
                <c:pt idx="4">
                  <c:v>Run 5</c:v>
                </c:pt>
                <c:pt idx="5">
                  <c:v>Run 6</c:v>
                </c:pt>
                <c:pt idx="6">
                  <c:v>Run 7</c:v>
                </c:pt>
                <c:pt idx="7">
                  <c:v>Run 8 </c:v>
                </c:pt>
                <c:pt idx="8">
                  <c:v>Run 9 </c:v>
                </c:pt>
                <c:pt idx="9">
                  <c:v>Run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3343</c:v>
                </c:pt>
                <c:pt idx="1">
                  <c:v>3202</c:v>
                </c:pt>
                <c:pt idx="2">
                  <c:v>3216</c:v>
                </c:pt>
                <c:pt idx="3">
                  <c:v>3253</c:v>
                </c:pt>
                <c:pt idx="4">
                  <c:v>3232</c:v>
                </c:pt>
                <c:pt idx="5">
                  <c:v>3219</c:v>
                </c:pt>
                <c:pt idx="6">
                  <c:v>3260</c:v>
                </c:pt>
                <c:pt idx="7">
                  <c:v>3283</c:v>
                </c:pt>
                <c:pt idx="8">
                  <c:v>3203</c:v>
                </c:pt>
                <c:pt idx="9">
                  <c:v>3294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36-4D27-89E3-A8F3E40741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64M Dec</c:v>
                </c:pt>
              </c:strCache>
            </c:strRef>
          </c:tx>
          <c:spPr>
            <a:ln w="28575" cap="rnd">
              <a:solidFill>
                <a:srgbClr val="FF5E8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5E8E"/>
              </a:solidFill>
              <a:ln w="9525">
                <a:solidFill>
                  <a:srgbClr val="FF5E8E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Run 4</c:v>
                </c:pt>
                <c:pt idx="4">
                  <c:v>Run 5</c:v>
                </c:pt>
                <c:pt idx="5">
                  <c:v>Run 6</c:v>
                </c:pt>
                <c:pt idx="6">
                  <c:v>Run 7</c:v>
                </c:pt>
                <c:pt idx="7">
                  <c:v>Run 8 </c:v>
                </c:pt>
                <c:pt idx="8">
                  <c:v>Run 9 </c:v>
                </c:pt>
                <c:pt idx="9">
                  <c:v>Run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3326</c:v>
                </c:pt>
                <c:pt idx="1">
                  <c:v>3178</c:v>
                </c:pt>
                <c:pt idx="2">
                  <c:v>3229</c:v>
                </c:pt>
                <c:pt idx="3">
                  <c:v>3220</c:v>
                </c:pt>
                <c:pt idx="4">
                  <c:v>3232</c:v>
                </c:pt>
                <c:pt idx="5">
                  <c:v>3206</c:v>
                </c:pt>
                <c:pt idx="6">
                  <c:v>3285</c:v>
                </c:pt>
                <c:pt idx="7">
                  <c:v>3200</c:v>
                </c:pt>
                <c:pt idx="8">
                  <c:v>3300</c:v>
                </c:pt>
                <c:pt idx="9">
                  <c:v>3191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36-4D27-89E3-A8F3E4074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081392"/>
        <c:axId val="311084344"/>
      </c:lineChart>
      <c:catAx>
        <c:axId val="31108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XK"/>
          </a:p>
        </c:txPr>
        <c:crossAx val="311084344"/>
        <c:crosses val="autoZero"/>
        <c:auto val="1"/>
        <c:lblAlgn val="ctr"/>
        <c:lblOffset val="100"/>
        <c:noMultiLvlLbl val="0"/>
      </c:catAx>
      <c:valAx>
        <c:axId val="311084344"/>
        <c:scaling>
          <c:orientation val="minMax"/>
          <c:max val="4000"/>
          <c:min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XK"/>
          </a:p>
        </c:txPr>
        <c:crossAx val="311081392"/>
        <c:crosses val="autoZero"/>
        <c:crossBetween val="between"/>
        <c:majorUnit val="25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8456999978066813"/>
          <c:y val="9.6352558818234346E-2"/>
          <c:w val="0.30121158486313132"/>
          <c:h val="0.1548886601188985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X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XK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Barlow" pitchFamily="2" charset="77"/>
                <a:ea typeface="+mn-ea"/>
                <a:cs typeface="+mn-cs"/>
              </a:defRPr>
            </a:pPr>
            <a:r>
              <a:rPr lang="en-GB" sz="1200" b="0">
                <a:solidFill>
                  <a:schemeClr val="bg2"/>
                </a:solidFill>
                <a:latin typeface="Barlow" pitchFamily="2" charset="77"/>
                <a:cs typeface="Times New Roman" panose="02020603050405020304" pitchFamily="18" charset="0"/>
              </a:rPr>
              <a:t>Krahasimi</a:t>
            </a:r>
            <a:r>
              <a:rPr lang="en-GB" sz="1200" b="0" baseline="0">
                <a:solidFill>
                  <a:schemeClr val="bg2"/>
                </a:solidFill>
                <a:latin typeface="Barlow" pitchFamily="2" charset="77"/>
                <a:cs typeface="Times New Roman" panose="02020603050405020304" pitchFamily="18" charset="0"/>
              </a:rPr>
              <a:t> me </a:t>
            </a:r>
            <a:r>
              <a:rPr lang="en-GB" sz="1200" b="0">
                <a:solidFill>
                  <a:schemeClr val="bg2"/>
                </a:solidFill>
                <a:latin typeface="Barlow" pitchFamily="2" charset="77"/>
                <a:cs typeface="Times New Roman" panose="02020603050405020304" pitchFamily="18" charset="0"/>
              </a:rPr>
              <a:t>Merge</a:t>
            </a:r>
            <a:r>
              <a:rPr lang="en-GB" sz="1200" b="0" baseline="0">
                <a:solidFill>
                  <a:schemeClr val="bg2"/>
                </a:solidFill>
                <a:latin typeface="Barlow" pitchFamily="2" charset="77"/>
                <a:cs typeface="Times New Roman" panose="02020603050405020304" pitchFamily="18" charset="0"/>
              </a:rPr>
              <a:t>Sort 2-way dhe 3-way</a:t>
            </a:r>
            <a:endParaRPr lang="en-GB" sz="1200" b="0">
              <a:solidFill>
                <a:schemeClr val="bg2"/>
              </a:solidFill>
              <a:latin typeface="Barlow" pitchFamily="2" charset="77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52869875222816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Barlow" pitchFamily="2" charset="77"/>
              <a:ea typeface="+mn-ea"/>
              <a:cs typeface="+mn-cs"/>
            </a:defRPr>
          </a:pPr>
          <a:endParaRPr lang="en-XK"/>
        </a:p>
      </c:txPr>
    </c:title>
    <c:autoTitleDeleted val="0"/>
    <c:plotArea>
      <c:layout>
        <c:manualLayout>
          <c:layoutTarget val="inner"/>
          <c:xMode val="edge"/>
          <c:yMode val="edge"/>
          <c:x val="0.10095804381302127"/>
          <c:y val="0.11950531842187456"/>
          <c:w val="0.86596421965360182"/>
          <c:h val="0.733943310849584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2-way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4M</c:v>
                </c:pt>
                <c:pt idx="1">
                  <c:v>8M</c:v>
                </c:pt>
                <c:pt idx="2">
                  <c:v>16M</c:v>
                </c:pt>
                <c:pt idx="3">
                  <c:v>32M</c:v>
                </c:pt>
                <c:pt idx="4">
                  <c:v>64M</c:v>
                </c:pt>
                <c:pt idx="5">
                  <c:v>128M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652.5</c:v>
                </c:pt>
                <c:pt idx="1">
                  <c:v>1288.5999999999999</c:v>
                </c:pt>
                <c:pt idx="2">
                  <c:v>2784.2</c:v>
                </c:pt>
                <c:pt idx="3">
                  <c:v>5858</c:v>
                </c:pt>
                <c:pt idx="4">
                  <c:v>12653.3</c:v>
                </c:pt>
                <c:pt idx="5">
                  <c:v>25512.799999999999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58-4197-95DC-04EF43DB6F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3-way</c:v>
                </c:pt>
              </c:strCache>
            </c:strRef>
          </c:tx>
          <c:spPr>
            <a:ln w="28575" cap="rnd">
              <a:solidFill>
                <a:srgbClr val="FF5E8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5E8E"/>
              </a:solidFill>
              <a:ln w="9525">
                <a:solidFill>
                  <a:srgbClr val="FF5E8E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4M</c:v>
                </c:pt>
                <c:pt idx="1">
                  <c:v>8M</c:v>
                </c:pt>
                <c:pt idx="2">
                  <c:v>16M</c:v>
                </c:pt>
                <c:pt idx="3">
                  <c:v>32M</c:v>
                </c:pt>
                <c:pt idx="4">
                  <c:v>64M</c:v>
                </c:pt>
                <c:pt idx="5">
                  <c:v>128M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618.79999999999995</c:v>
                </c:pt>
                <c:pt idx="1">
                  <c:v>1291</c:v>
                </c:pt>
                <c:pt idx="2">
                  <c:v>2602</c:v>
                </c:pt>
                <c:pt idx="3">
                  <c:v>5427</c:v>
                </c:pt>
                <c:pt idx="4">
                  <c:v>11042.8</c:v>
                </c:pt>
                <c:pt idx="5">
                  <c:v>22750.2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58-4197-95DC-04EF43DB6F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Bottom-UP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4M</c:v>
                </c:pt>
                <c:pt idx="1">
                  <c:v>8M</c:v>
                </c:pt>
                <c:pt idx="2">
                  <c:v>16M</c:v>
                </c:pt>
                <c:pt idx="3">
                  <c:v>32M</c:v>
                </c:pt>
                <c:pt idx="4">
                  <c:v>64M</c:v>
                </c:pt>
                <c:pt idx="5">
                  <c:v>128M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587.5</c:v>
                </c:pt>
                <c:pt idx="1">
                  <c:v>1244.9000000000001</c:v>
                </c:pt>
                <c:pt idx="2">
                  <c:v>2621</c:v>
                </c:pt>
                <c:pt idx="3">
                  <c:v>5530.2</c:v>
                </c:pt>
                <c:pt idx="4">
                  <c:v>11308.7</c:v>
                </c:pt>
                <c:pt idx="5">
                  <c:v>21821.3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58-4197-95DC-04EF43DB6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081392"/>
        <c:axId val="311084344"/>
      </c:lineChart>
      <c:catAx>
        <c:axId val="31108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XK"/>
          </a:p>
        </c:txPr>
        <c:crossAx val="311084344"/>
        <c:crosses val="autoZero"/>
        <c:auto val="1"/>
        <c:lblAlgn val="ctr"/>
        <c:lblOffset val="100"/>
        <c:noMultiLvlLbl val="0"/>
      </c:catAx>
      <c:valAx>
        <c:axId val="311084344"/>
        <c:scaling>
          <c:orientation val="minMax"/>
          <c:max val="27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XK"/>
          </a:p>
        </c:txPr>
        <c:crossAx val="311081392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9204062906770807E-2"/>
          <c:y val="0.10059882642058278"/>
          <c:w val="0.67189523769421866"/>
          <c:h val="8.064572573589592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X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XK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5ada61ad2e_0_4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15ada61ad2e_0_4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5ada61ad2e_0_4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15ada61ad2e_0_4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30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>
            <a:spLocks noGrp="1"/>
          </p:cNvSpPr>
          <p:nvPr>
            <p:ph type="subTitle" idx="1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0" name="Google Shape;900;p20"/>
          <p:cNvSpPr txBox="1">
            <a:spLocks noGrp="1"/>
          </p:cNvSpPr>
          <p:nvPr>
            <p:ph type="subTitle" idx="2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1" name="Google Shape;901;p20"/>
          <p:cNvSpPr txBox="1">
            <a:spLocks noGrp="1"/>
          </p:cNvSpPr>
          <p:nvPr>
            <p:ph type="subTitle" idx="3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2" name="Google Shape;902;p20"/>
          <p:cNvSpPr txBox="1">
            <a:spLocks noGrp="1"/>
          </p:cNvSpPr>
          <p:nvPr>
            <p:ph type="subTitle" idx="4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20"/>
          <p:cNvSpPr txBox="1">
            <a:spLocks noGrp="1"/>
          </p:cNvSpPr>
          <p:nvPr>
            <p:ph type="subTitle" idx="5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20"/>
          <p:cNvSpPr txBox="1">
            <a:spLocks noGrp="1"/>
          </p:cNvSpPr>
          <p:nvPr>
            <p:ph type="subTitle" idx="6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20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 rot="3599986" flipH="1">
            <a:off x="-2713057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592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rot="-5400000" flipH="1">
            <a:off x="307075" y="22599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174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subTitle" idx="1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rot="436104" flipH="1">
            <a:off x="4188239" y="-1377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7"/>
          <p:cNvSpPr/>
          <p:nvPr/>
        </p:nvSpPr>
        <p:spPr>
          <a:xfrm rot="-5400000" flipH="1">
            <a:off x="30707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rot="436104" flipH="1">
            <a:off x="4616239" y="-2509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6" r:id="rId10"/>
    <p:sldLayoutId id="2147483668" r:id="rId11"/>
    <p:sldLayoutId id="2147483669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ANALIZË KRAHASUESE</a:t>
            </a:r>
            <a:br>
              <a:rPr lang="en" sz="5400" dirty="0"/>
            </a:br>
            <a:r>
              <a:rPr lang="en" sz="44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ALGORITMET E SORTIMIT</a:t>
            </a:r>
            <a:endParaRPr sz="5400" dirty="0"/>
          </a:p>
        </p:txBody>
      </p:sp>
      <p:sp>
        <p:nvSpPr>
          <p:cNvPr id="1064" name="Google Shape;1064;p27"/>
          <p:cNvSpPr txBox="1">
            <a:spLocks noGrp="1"/>
          </p:cNvSpPr>
          <p:nvPr>
            <p:ph type="subTitle" idx="1"/>
          </p:nvPr>
        </p:nvSpPr>
        <p:spPr>
          <a:xfrm>
            <a:off x="1903163" y="3677655"/>
            <a:ext cx="4892400" cy="7958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/>
              <a:t>Profesor: Elver Bajrami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/>
              <a:t>                      Besnik Duriqi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/>
              <a:t>Student: Ermira Haziri dhe Erlisa Lokaj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33021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A00C7FC-85B5-DBFD-B2DC-28AAB1C9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63" y="237448"/>
            <a:ext cx="1308100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30" y="154568"/>
            <a:ext cx="8402485" cy="572700"/>
          </a:xfrm>
        </p:spPr>
        <p:txBody>
          <a:bodyPr/>
          <a:lstStyle/>
          <a:p>
            <a:r>
              <a:rPr lang="sq-AL" b="1" dirty="0">
                <a:solidFill>
                  <a:schemeClr val="bg1"/>
                </a:solidFill>
              </a:rPr>
              <a:t>Krahasimi në mes të 2-Way dhe 3-way Merge Sort me Bottom-Up Merge Sort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50478" y="727268"/>
            <a:ext cx="66681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sz="1200" dirty="0">
                <a:solidFill>
                  <a:schemeClr val="tx1"/>
                </a:solidFill>
                <a:latin typeface="Barlow" pitchFamily="2" charset="77"/>
              </a:rPr>
              <a:t>Më poshtë gjendet tabela për testimet e kryera (të njejta me ato të bëra për algoritmet paraprake) për Bottom-Up MergeSort.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8946" y="1312429"/>
          <a:ext cx="7239895" cy="3420938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688489">
                  <a:extLst>
                    <a:ext uri="{9D8B030D-6E8A-4147-A177-3AD203B41FA5}">
                      <a16:colId xmlns:a16="http://schemas.microsoft.com/office/drawing/2014/main" val="879902054"/>
                    </a:ext>
                  </a:extLst>
                </a:gridCol>
                <a:gridCol w="602429">
                  <a:extLst>
                    <a:ext uri="{9D8B030D-6E8A-4147-A177-3AD203B41FA5}">
                      <a16:colId xmlns:a16="http://schemas.microsoft.com/office/drawing/2014/main" val="1789140143"/>
                    </a:ext>
                  </a:extLst>
                </a:gridCol>
                <a:gridCol w="688489">
                  <a:extLst>
                    <a:ext uri="{9D8B030D-6E8A-4147-A177-3AD203B41FA5}">
                      <a16:colId xmlns:a16="http://schemas.microsoft.com/office/drawing/2014/main" val="2068373943"/>
                    </a:ext>
                  </a:extLst>
                </a:gridCol>
                <a:gridCol w="724594">
                  <a:extLst>
                    <a:ext uri="{9D8B030D-6E8A-4147-A177-3AD203B41FA5}">
                      <a16:colId xmlns:a16="http://schemas.microsoft.com/office/drawing/2014/main" val="4041510535"/>
                    </a:ext>
                  </a:extLst>
                </a:gridCol>
                <a:gridCol w="668569">
                  <a:extLst>
                    <a:ext uri="{9D8B030D-6E8A-4147-A177-3AD203B41FA5}">
                      <a16:colId xmlns:a16="http://schemas.microsoft.com/office/drawing/2014/main" val="3633110181"/>
                    </a:ext>
                  </a:extLst>
                </a:gridCol>
                <a:gridCol w="606057">
                  <a:extLst>
                    <a:ext uri="{9D8B030D-6E8A-4147-A177-3AD203B41FA5}">
                      <a16:colId xmlns:a16="http://schemas.microsoft.com/office/drawing/2014/main" val="1977008105"/>
                    </a:ext>
                  </a:extLst>
                </a:gridCol>
                <a:gridCol w="759285">
                  <a:extLst>
                    <a:ext uri="{9D8B030D-6E8A-4147-A177-3AD203B41FA5}">
                      <a16:colId xmlns:a16="http://schemas.microsoft.com/office/drawing/2014/main" val="3396883480"/>
                    </a:ext>
                  </a:extLst>
                </a:gridCol>
                <a:gridCol w="759285">
                  <a:extLst>
                    <a:ext uri="{9D8B030D-6E8A-4147-A177-3AD203B41FA5}">
                      <a16:colId xmlns:a16="http://schemas.microsoft.com/office/drawing/2014/main" val="2168957678"/>
                    </a:ext>
                  </a:extLst>
                </a:gridCol>
                <a:gridCol w="856103">
                  <a:extLst>
                    <a:ext uri="{9D8B030D-6E8A-4147-A177-3AD203B41FA5}">
                      <a16:colId xmlns:a16="http://schemas.microsoft.com/office/drawing/2014/main" val="560158581"/>
                    </a:ext>
                  </a:extLst>
                </a:gridCol>
                <a:gridCol w="886595">
                  <a:extLst>
                    <a:ext uri="{9D8B030D-6E8A-4147-A177-3AD203B41FA5}">
                      <a16:colId xmlns:a16="http://schemas.microsoft.com/office/drawing/2014/main" val="2492404765"/>
                    </a:ext>
                  </a:extLst>
                </a:gridCol>
              </a:tblGrid>
              <a:tr h="684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Bottom-up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seed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4M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8M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16M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32M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64M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128M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64M(inc)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64M(dec)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267213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572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1245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2650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5579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11552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24495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3343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3326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005460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561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1252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2582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5621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11783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24225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3178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9040507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594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1225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2575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5534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11339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22263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3229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223457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1256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2581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5629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10949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21238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3253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3220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73622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1237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5552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11057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21137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3232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3232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843629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1234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2556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5584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11171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20753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3219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268440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1232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2652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5621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11107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21077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3260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3285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416968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7000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1262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2767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5388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11356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21101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3283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736904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8000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1292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5393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11412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20897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3300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330285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9000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1214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2641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5401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11361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21027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3294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3191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3998"/>
                  </a:ext>
                </a:extLst>
              </a:tr>
              <a:tr h="45612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Mesatarja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587.5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1244.9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2621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5530.2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11308.7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21821.3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3250.5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 dirty="0">
                          <a:effectLst/>
                        </a:rPr>
                        <a:t>3236.7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0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47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24" y="100838"/>
            <a:ext cx="7704000" cy="572700"/>
          </a:xfrm>
        </p:spPr>
        <p:txBody>
          <a:bodyPr/>
          <a:lstStyle/>
          <a:p>
            <a:r>
              <a:rPr lang="sq-AL" sz="2000" i="1" dirty="0"/>
              <a:t>A siguron ndonjë përmirësim të performancës mbi MergeSort të zakonshëm?</a:t>
            </a:r>
          </a:p>
        </p:txBody>
      </p:sp>
      <p:sp>
        <p:nvSpPr>
          <p:cNvPr id="3" name="Rectangle 2"/>
          <p:cNvSpPr/>
          <p:nvPr/>
        </p:nvSpPr>
        <p:spPr>
          <a:xfrm>
            <a:off x="772242" y="544389"/>
            <a:ext cx="759028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  <a:ea typeface="Calibri" panose="020F0502020204030204" pitchFamily="34" charset="0"/>
              </a:rPr>
              <a:t>Krahasimi i Bottom-Up Merge Sort 64M rrit</a:t>
            </a:r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  <a:ea typeface="Calibri" panose="020F0502020204030204" pitchFamily="34" charset="0"/>
              </a:rPr>
              <a:t>s dhe zvog</a:t>
            </a:r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  <a:ea typeface="Calibri" panose="020F0502020204030204" pitchFamily="34" charset="0"/>
              </a:rPr>
              <a:t>luesv(grafi n</a:t>
            </a:r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ë të majtë</a:t>
            </a:r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  <a:ea typeface="Calibri" panose="020F0502020204030204" pitchFamily="34" charset="0"/>
              </a:rPr>
              <a:t>), dhe krahasimi me MergeSort 2-way dhe 3-way (grafi n</a:t>
            </a:r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ë të djathtë):</a:t>
            </a:r>
            <a:endParaRPr lang="sq-AL" sz="130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772242" y="1117089"/>
          <a:ext cx="3587675" cy="2823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721453" y="1067609"/>
          <a:ext cx="3773627" cy="2823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379587" y="3725425"/>
            <a:ext cx="85415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Sipas rezultateve, përgjigja e shkurtër është po. Algoritmi Bottom-Up Merge Sort siguron p</a:t>
            </a:r>
            <a:r>
              <a:rPr lang="sq-AL" sz="1300" i="1" dirty="0">
                <a:solidFill>
                  <a:schemeClr val="tx1"/>
                </a:solidFill>
                <a:latin typeface="Barlow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ërmirësim</a:t>
            </a:r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të performancës mbi algoritmin e zakonshëm MergeSort (2-way). Edhe pse të dy algoritmet kanë të njëjtin kompleksitet kohor, Bottom-Up merr më pak kohë. Kjo ndodh sepse Bottom-Up është një algoritëm iterativ ndërsa Merge Sort është një algoritëm rekurziv. Algoritmet rekurzive duhet ti ruajnë thirrjet e funksionit në stack, gjë që e dallon nga algoritmet iterative. Gjithashtu, algoritmet përsëritëse janë përgjithësisht më të shpejtë se algoritmet rekurzive. Për shkak të kësaj, mund të themi se Bottom-Up Merge Sort është më efikas. Ky rezultat është siç pritej.</a:t>
            </a:r>
          </a:p>
        </p:txBody>
      </p:sp>
    </p:spTree>
    <p:extLst>
      <p:ext uri="{BB962C8B-B14F-4D97-AF65-F5344CB8AC3E}">
        <p14:creationId xmlns:p14="http://schemas.microsoft.com/office/powerpoint/2010/main" val="200642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49;p30">
            <a:extLst>
              <a:ext uri="{FF2B5EF4-FFF2-40B4-BE49-F238E27FC236}">
                <a16:creationId xmlns:a16="http://schemas.microsoft.com/office/drawing/2014/main" id="{390F9B5D-C3B4-39C6-F667-298E04C28A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383" y="175330"/>
            <a:ext cx="7559201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1200"/>
              </a:spcBef>
              <a:spcAft>
                <a:spcPts val="200"/>
              </a:spcAft>
            </a:pPr>
            <a:r>
              <a:rPr lang="sq-AL" sz="1800" b="1" kern="0" dirty="0">
                <a:solidFill>
                  <a:schemeClr val="bg1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Krahasimi në mes të InsertionSort , QuickSort dhe optimizimit të tij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E771C4A-4A26-19B8-A9E2-576136BF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17176"/>
              </p:ext>
            </p:extLst>
          </p:nvPr>
        </p:nvGraphicFramePr>
        <p:xfrm>
          <a:off x="427383" y="1023730"/>
          <a:ext cx="4702312" cy="3706600"/>
        </p:xfrm>
        <a:graphic>
          <a:graphicData uri="http://schemas.openxmlformats.org/drawingml/2006/table">
            <a:tbl>
              <a:tblPr firstRow="1" firstCol="1" bandRow="1">
                <a:tableStyleId>{AFD1E9B4-2D13-4F41-9105-15498369CAD4}</a:tableStyleId>
              </a:tblPr>
              <a:tblGrid>
                <a:gridCol w="1265024">
                  <a:extLst>
                    <a:ext uri="{9D8B030D-6E8A-4147-A177-3AD203B41FA5}">
                      <a16:colId xmlns:a16="http://schemas.microsoft.com/office/drawing/2014/main" val="3402956442"/>
                    </a:ext>
                  </a:extLst>
                </a:gridCol>
                <a:gridCol w="1082937">
                  <a:extLst>
                    <a:ext uri="{9D8B030D-6E8A-4147-A177-3AD203B41FA5}">
                      <a16:colId xmlns:a16="http://schemas.microsoft.com/office/drawing/2014/main" val="822185951"/>
                    </a:ext>
                  </a:extLst>
                </a:gridCol>
                <a:gridCol w="1177495">
                  <a:extLst>
                    <a:ext uri="{9D8B030D-6E8A-4147-A177-3AD203B41FA5}">
                      <a16:colId xmlns:a16="http://schemas.microsoft.com/office/drawing/2014/main" val="4226930992"/>
                    </a:ext>
                  </a:extLst>
                </a:gridCol>
                <a:gridCol w="1176856">
                  <a:extLst>
                    <a:ext uri="{9D8B030D-6E8A-4147-A177-3AD203B41FA5}">
                      <a16:colId xmlns:a16="http://schemas.microsoft.com/office/drawing/2014/main" val="1875276495"/>
                    </a:ext>
                  </a:extLst>
                </a:gridCol>
              </a:tblGrid>
              <a:tr h="226357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Parametrat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QuickSort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QuickInsertSort1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QuickInsertSort2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7823"/>
                  </a:ext>
                </a:extLst>
              </a:tr>
              <a:tr h="236968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n=10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0.1014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0.0122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0.017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724137"/>
                  </a:ext>
                </a:extLst>
              </a:tr>
              <a:tr h="226357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n=50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0.016944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0.0181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0.0165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728475"/>
                  </a:ext>
                </a:extLst>
              </a:tr>
              <a:tr h="236968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n=100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0.03134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0.03449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0.03501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0851272"/>
                  </a:ext>
                </a:extLst>
              </a:tr>
              <a:tr h="226357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n=250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0.110405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0.058979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0.05913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442830"/>
                  </a:ext>
                </a:extLst>
              </a:tr>
              <a:tr h="236968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n=500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0.187842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0.06874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0.096072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559520"/>
                  </a:ext>
                </a:extLst>
              </a:tr>
              <a:tr h="226357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n=1000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0.39388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0.193305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0.170573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71056"/>
                  </a:ext>
                </a:extLst>
              </a:tr>
              <a:tr h="236968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n=1500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0.506569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0.135763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0.29776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739457"/>
                  </a:ext>
                </a:extLst>
              </a:tr>
              <a:tr h="226357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n=2000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0.702158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0.264855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0.379141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37423"/>
                  </a:ext>
                </a:extLst>
              </a:tr>
              <a:tr h="236968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n=2500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0.766395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0.319759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0.23633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410560"/>
                  </a:ext>
                </a:extLst>
              </a:tr>
              <a:tr h="226357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n=3000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0.813225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0.381438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0.195207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5219920"/>
                  </a:ext>
                </a:extLst>
              </a:tr>
              <a:tr h="236968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n=3500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0.922858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0.465465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0.243442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301490"/>
                  </a:ext>
                </a:extLst>
              </a:tr>
              <a:tr h="226357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n=4000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1.209174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0.504231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0.26219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159178"/>
                  </a:ext>
                </a:extLst>
              </a:tr>
              <a:tr h="236968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n=4500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1.030819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0.491554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0.392979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918843"/>
                  </a:ext>
                </a:extLst>
              </a:tr>
              <a:tr h="226357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n=5500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1.259988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0.488271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0.556112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178365"/>
                  </a:ext>
                </a:extLst>
              </a:tr>
              <a:tr h="236968"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Koha për n=6500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1.274577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>
                          <a:solidFill>
                            <a:schemeClr val="tx1"/>
                          </a:solidFill>
                          <a:effectLst/>
                        </a:rPr>
                        <a:t>0.623492</a:t>
                      </a:r>
                      <a:endParaRPr lang="sq-AL" sz="1200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q-AL" sz="1000" noProof="0" dirty="0">
                          <a:solidFill>
                            <a:schemeClr val="tx1"/>
                          </a:solidFill>
                          <a:effectLst/>
                        </a:rPr>
                        <a:t>0.646929</a:t>
                      </a:r>
                      <a:endParaRPr lang="sq-AL" sz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838201"/>
                  </a:ext>
                </a:extLst>
              </a:tr>
            </a:tbl>
          </a:graphicData>
        </a:graphic>
      </p:graphicFrame>
      <p:sp>
        <p:nvSpPr>
          <p:cNvPr id="18" name="Google Shape;1150;p30">
            <a:extLst>
              <a:ext uri="{FF2B5EF4-FFF2-40B4-BE49-F238E27FC236}">
                <a16:creationId xmlns:a16="http://schemas.microsoft.com/office/drawing/2014/main" id="{F70C56C3-2769-CABA-1CC7-61E29D69E6B5}"/>
              </a:ext>
            </a:extLst>
          </p:cNvPr>
          <p:cNvSpPr txBox="1">
            <a:spLocks/>
          </p:cNvSpPr>
          <p:nvPr/>
        </p:nvSpPr>
        <p:spPr>
          <a:xfrm>
            <a:off x="5486721" y="946850"/>
            <a:ext cx="2931722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sq-AL" sz="1600" dirty="0">
                <a:solidFill>
                  <a:schemeClr val="tx1"/>
                </a:solidFill>
                <a:effectLst/>
                <a:latin typeface="Barlow" pitchFamily="2" charset="77"/>
                <a:ea typeface="Calibri" panose="020F0502020204030204" pitchFamily="34" charset="0"/>
              </a:rPr>
              <a:t>Një zbatim hibrid i QuickSort me një optimizim me përdorimin e Insertion Sort kur ndarjet marrin një madhësi të caktuar është bërë në këtë pjesë. </a:t>
            </a:r>
            <a:r>
              <a:rPr lang="sq-AL" sz="1600" dirty="0">
                <a:solidFill>
                  <a:schemeClr val="tx1"/>
                </a:solidFill>
                <a:effectLst/>
                <a:latin typeface="Barlow" pitchFamily="2" charset="77"/>
                <a:ea typeface="Times New Roman" panose="02020603050405020304" pitchFamily="18" charset="0"/>
              </a:rPr>
              <a:t>Algoritmi InsertionSort është përcaktuar të thirret kur madhësia e ndarjeve arrin 10. Duke parë tabelën, ne shohim menjëherë përfitimet e përdorimit të Insertion Sort nga quickInsertionSort1 në ndarje të vogla, pasi ai tejkalon dukshëm QuickSort në madhësi rreth 100. </a:t>
            </a:r>
            <a:endParaRPr lang="sq-AL" sz="1200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18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49;p30">
            <a:extLst>
              <a:ext uri="{FF2B5EF4-FFF2-40B4-BE49-F238E27FC236}">
                <a16:creationId xmlns:a16="http://schemas.microsoft.com/office/drawing/2014/main" id="{D93A55C0-F307-B48A-4B66-BB76EF4F4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973" y="72015"/>
            <a:ext cx="7385757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1800" b="1" kern="0" dirty="0">
                <a:solidFill>
                  <a:schemeClr val="bg1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Krahasimi në mes të InsertionSort , QuickSort dhe optimizimit të tij...</a:t>
            </a:r>
            <a:endParaRPr sz="18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" name="Google Shape;1150;p30">
            <a:extLst>
              <a:ext uri="{FF2B5EF4-FFF2-40B4-BE49-F238E27FC236}">
                <a16:creationId xmlns:a16="http://schemas.microsoft.com/office/drawing/2014/main" id="{0007C0D3-4A51-89C9-0F79-BC4D162C584E}"/>
              </a:ext>
            </a:extLst>
          </p:cNvPr>
          <p:cNvSpPr txBox="1">
            <a:spLocks/>
          </p:cNvSpPr>
          <p:nvPr/>
        </p:nvSpPr>
        <p:spPr>
          <a:xfrm>
            <a:off x="172459" y="415382"/>
            <a:ext cx="7763444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sq-AL" dirty="0">
                <a:solidFill>
                  <a:schemeClr val="tx1"/>
                </a:solidFill>
                <a:effectLst/>
                <a:latin typeface="Barlow" pitchFamily="2" charset="77"/>
                <a:ea typeface="Calibri" panose="020F0502020204030204" pitchFamily="34" charset="0"/>
              </a:rPr>
              <a:t>Në grafikun e mëposhtëm shohim kohët e nevojshme të ekzekutimit për algoritmat e kësaj pjese.</a:t>
            </a:r>
            <a:endParaRPr lang="sq-AL" sz="1100" dirty="0">
              <a:solidFill>
                <a:schemeClr val="tx1"/>
              </a:solidFill>
              <a:latin typeface="Barlow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528357-EFCD-275B-90E0-1F1A97F9E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8" y="1047182"/>
            <a:ext cx="5799227" cy="3604331"/>
          </a:xfrm>
          <a:prstGeom prst="rect">
            <a:avLst/>
          </a:prstGeom>
        </p:spPr>
      </p:pic>
      <p:sp>
        <p:nvSpPr>
          <p:cNvPr id="10" name="Google Shape;1150;p30">
            <a:extLst>
              <a:ext uri="{FF2B5EF4-FFF2-40B4-BE49-F238E27FC236}">
                <a16:creationId xmlns:a16="http://schemas.microsoft.com/office/drawing/2014/main" id="{37E17926-8EAB-C633-11FE-EA10F9A0B182}"/>
              </a:ext>
            </a:extLst>
          </p:cNvPr>
          <p:cNvSpPr txBox="1">
            <a:spLocks/>
          </p:cNvSpPr>
          <p:nvPr/>
        </p:nvSpPr>
        <p:spPr>
          <a:xfrm>
            <a:off x="5979863" y="817642"/>
            <a:ext cx="2991678" cy="3366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q-AL" sz="1300" dirty="0">
                <a:solidFill>
                  <a:schemeClr val="tx1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InsertionSort u aplikua në të gjitha ndarjet në grup së bashku dhe jo individualisht. Kjo u bë thjesht duke detyruar quickInsertSort2 të ndalonte ekzekutimin kur madhësitë e ndara arritën në 10. Më pas është thirrur InsertionSort pasi quickInsertSort2 mbaroi ekzekutimin fare. Fillimisht, kjo dukej se përmirësonte kohën e ekzekutimit në lidhje me QuickSort dhe quickInsertSort1. Me rritjen e madhësive të grupeve, algoritmi duket se nivelizohet dhe rritet në një mënyrë të ngjashme me QuickInsertSort1. Kjo do të thotë se rasti mesatar i tij është gjithashtu i njëjtë në O(nlogn). </a:t>
            </a:r>
          </a:p>
          <a:p>
            <a:r>
              <a:rPr lang="sq-AL" sz="1300" dirty="0">
                <a:solidFill>
                  <a:schemeClr val="tx1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Si pëfundim, është arritur optimizimi i QuickSort duke përdorur performancën më të mirë të InsertionSort në grupe të ndara.</a:t>
            </a:r>
            <a:endParaRPr lang="sq-AL" sz="1300" dirty="0">
              <a:solidFill>
                <a:schemeClr val="tx1"/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q-AL" sz="1200" dirty="0">
              <a:solidFill>
                <a:schemeClr val="tx1"/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4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78" y="96062"/>
            <a:ext cx="7704000" cy="572700"/>
          </a:xfrm>
        </p:spPr>
        <p:txBody>
          <a:bodyPr/>
          <a:lstStyle/>
          <a:p>
            <a:r>
              <a:rPr lang="en-GB" sz="3200" b="1" dirty="0">
                <a:solidFill>
                  <a:schemeClr val="bg1"/>
                </a:solidFill>
                <a:latin typeface="Barlow Condensed" panose="020B0604020202020204" charset="0"/>
              </a:rPr>
              <a:t>P</a:t>
            </a:r>
            <a:r>
              <a:rPr lang="en-US" sz="3200" b="1" dirty="0">
                <a:solidFill>
                  <a:schemeClr val="bg1"/>
                </a:solidFill>
                <a:latin typeface="Barlow Condense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ËRFUNDIM</a:t>
            </a:r>
            <a:br>
              <a:rPr lang="en-GB" b="1" dirty="0"/>
            </a:b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42999" y="781057"/>
            <a:ext cx="21595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dirty="0">
              <a:solidFill>
                <a:schemeClr val="tx1"/>
              </a:solidFill>
              <a:latin typeface="Barlow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722" y="749382"/>
            <a:ext cx="762255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q-AL" dirty="0">
                <a:solidFill>
                  <a:schemeClr val="tx1"/>
                </a:solidFill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Në këtë punim kemi bërë krahasimin në mes të MergeSort-2 Way, MergeSort-3 Way dhe Bottom-Up MergeSort, si teorikisht ashtu edhe empirikisht, për të zbuluar raportin në mes këtyre çasjeve të implementimit, për madhësi të ndryshme të vargjeve të gjeneruar rastësisht.</a:t>
            </a:r>
          </a:p>
          <a:p>
            <a:pPr algn="just"/>
            <a:endParaRPr lang="sq-AL" dirty="0">
              <a:solidFill>
                <a:schemeClr val="tx1"/>
              </a:solidFill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q-AL" dirty="0">
                <a:solidFill>
                  <a:schemeClr val="tx1"/>
                </a:solidFill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Dihet se në teori Bottom-Up ka kompleksitet më të ulët, dhe ne do të provojmë nëse një tezë e tillë qëndron apo jo, duke e implementuar dhe testuar atë (duke na dërguar në një optimizim të mundshëm).</a:t>
            </a:r>
          </a:p>
          <a:p>
            <a:pPr algn="just"/>
            <a:endParaRPr lang="sq-AL" dirty="0">
              <a:solidFill>
                <a:schemeClr val="tx1"/>
              </a:solidFill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q-AL" dirty="0">
                <a:solidFill>
                  <a:schemeClr val="tx1"/>
                </a:solidFill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Pas implementimit dhe testimit kemi arritur në përfundimin se kompleksiteti kohor i dhënë në menyrë teorike ka rezultuar i saktë dhe na ka quar drejt një optimizimi të algoritmit MergeSort.</a:t>
            </a:r>
          </a:p>
          <a:p>
            <a:pPr algn="just"/>
            <a:endParaRPr lang="sq-AL" dirty="0">
              <a:solidFill>
                <a:schemeClr val="tx1"/>
              </a:solidFill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q-AL" dirty="0">
                <a:solidFill>
                  <a:schemeClr val="tx1"/>
                </a:solidFill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Gjithashtu pamë se Merge Sort 3-way kishe kompleksitet më të ulët në krahasim me atë 2-way, prandaj mund të arrihet në përfundimin (përsëri vetëm teorik) se përdorimi i një n-way ku n&gt;2, do të na qonte në një formë më të optimizuar të algoritmit.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q-AL" dirty="0">
                <a:solidFill>
                  <a:schemeClr val="tx1"/>
                </a:solidFill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Për më tepër kemi arritur një optimizim të algoritmit QuickSort duke kombinuar karakteristikat e algoritmit InsertionSort dhe kështu arritëm një performance më të mirë sesa QuickSort tradicional.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7DFF0D-D888-1A63-C4BB-4DC773D4C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sz="5400" dirty="0">
                <a:solidFill>
                  <a:schemeClr val="bg1"/>
                </a:solidFill>
              </a:rPr>
              <a:t>FALEMINDERIT!</a:t>
            </a:r>
          </a:p>
          <a:p>
            <a:r>
              <a:rPr lang="sq-AL" i="1" dirty="0"/>
              <a:t>Ndonjë pyetje?</a:t>
            </a:r>
          </a:p>
        </p:txBody>
      </p:sp>
    </p:spTree>
    <p:extLst>
      <p:ext uri="{BB962C8B-B14F-4D97-AF65-F5344CB8AC3E}">
        <p14:creationId xmlns:p14="http://schemas.microsoft.com/office/powerpoint/2010/main" val="18409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49113" y="143267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q-AL" sz="2000"/>
              <a:t>HYRJE</a:t>
            </a:r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644777" y="1454460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q-AL" sz="2000" dirty="0"/>
              <a:t>PËRSHKRIMI I ALGORITMEVE</a:t>
            </a:r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609065" y="2646526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q-AL"/>
              <a:t>KRAHASIMI MES MERGESORT DHE MERGESORT 3-WAY</a:t>
            </a:r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732050" y="2646526"/>
            <a:ext cx="3097112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KRAHASIMI ME BOTTOM-UP MERGESORT</a:t>
            </a:r>
            <a:endParaRPr dirty="0"/>
          </a:p>
        </p:txBody>
      </p:sp>
      <p:sp>
        <p:nvSpPr>
          <p:cNvPr id="1130" name="Google Shape;1130;p29"/>
          <p:cNvSpPr txBox="1">
            <a:spLocks noGrp="1"/>
          </p:cNvSpPr>
          <p:nvPr>
            <p:ph type="subTitle" idx="5"/>
          </p:nvPr>
        </p:nvSpPr>
        <p:spPr>
          <a:xfrm>
            <a:off x="1641975" y="3726240"/>
            <a:ext cx="273795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q-AL" sz="1600" dirty="0"/>
              <a:t>KRAHASIMI MES INSERTIONSORT, QUICKSORT DHE VARIANTIT TIJ </a:t>
            </a:r>
          </a:p>
        </p:txBody>
      </p:sp>
      <p:sp>
        <p:nvSpPr>
          <p:cNvPr id="1131" name="Google Shape;1131;p29"/>
          <p:cNvSpPr txBox="1">
            <a:spLocks noGrp="1"/>
          </p:cNvSpPr>
          <p:nvPr>
            <p:ph type="subTitle" idx="6"/>
          </p:nvPr>
        </p:nvSpPr>
        <p:spPr>
          <a:xfrm>
            <a:off x="5732050" y="3515577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q-AL" sz="2000"/>
              <a:t>PËRFUNDIM</a:t>
            </a:r>
          </a:p>
        </p:txBody>
      </p:sp>
      <p:sp>
        <p:nvSpPr>
          <p:cNvPr id="1132" name="Google Shape;1132;p29"/>
          <p:cNvSpPr/>
          <p:nvPr/>
        </p:nvSpPr>
        <p:spPr>
          <a:xfrm>
            <a:off x="4851900" y="2245738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lang="sq-AL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3" name="Google Shape;1133;p29"/>
          <p:cNvSpPr/>
          <p:nvPr/>
        </p:nvSpPr>
        <p:spPr>
          <a:xfrm>
            <a:off x="4856148" y="336392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lang="sq-AL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833345" y="1245689"/>
            <a:ext cx="641400" cy="669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lang="sq-AL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5975" y="2300938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lang="sq-AL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6" name="Google Shape;1136;p29"/>
          <p:cNvSpPr/>
          <p:nvPr/>
        </p:nvSpPr>
        <p:spPr>
          <a:xfrm>
            <a:off x="946700" y="340554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lang="sq-AL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5975" y="1225088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lang="sq-AL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664965" y="3100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PËRMBAJTJA</a:t>
            </a:r>
            <a:endParaRPr sz="32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39" name="Google Shape;1139;p29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q-AL"/>
              <a:t>Përshkrim i shkurtër i detyrës.</a:t>
            </a:r>
          </a:p>
        </p:txBody>
      </p:sp>
      <p:sp>
        <p:nvSpPr>
          <p:cNvPr id="1140" name="Google Shape;1140;p29"/>
          <p:cNvSpPr txBox="1">
            <a:spLocks noGrp="1"/>
          </p:cNvSpPr>
          <p:nvPr>
            <p:ph type="subTitle" idx="8"/>
          </p:nvPr>
        </p:nvSpPr>
        <p:spPr>
          <a:xfrm>
            <a:off x="5651077" y="1486802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q-AL" dirty="0"/>
              <a:t>Detaje mbi algoritmet e analizuar.</a:t>
            </a:r>
          </a:p>
        </p:txBody>
      </p:sp>
      <p:sp>
        <p:nvSpPr>
          <p:cNvPr id="1141" name="Google Shape;1141;p29"/>
          <p:cNvSpPr txBox="1">
            <a:spLocks noGrp="1"/>
          </p:cNvSpPr>
          <p:nvPr>
            <p:ph type="subTitle" idx="9"/>
          </p:nvPr>
        </p:nvSpPr>
        <p:spPr>
          <a:xfrm>
            <a:off x="1113725" y="2700592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q-AL" dirty="0"/>
              <a:t>Rezultate dhe pamje vizuele.</a:t>
            </a:r>
          </a:p>
        </p:txBody>
      </p:sp>
      <p:sp>
        <p:nvSpPr>
          <p:cNvPr id="1142" name="Google Shape;1142;p29"/>
          <p:cNvSpPr txBox="1">
            <a:spLocks noGrp="1"/>
          </p:cNvSpPr>
          <p:nvPr>
            <p:ph type="subTitle" idx="13"/>
          </p:nvPr>
        </p:nvSpPr>
        <p:spPr>
          <a:xfrm>
            <a:off x="5200200" y="2655988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q-AL"/>
              <a:t>Rezultate dhe pamje vizuele.</a:t>
            </a:r>
          </a:p>
        </p:txBody>
      </p:sp>
      <p:sp>
        <p:nvSpPr>
          <p:cNvPr id="1143" name="Google Shape;1143;p29"/>
          <p:cNvSpPr txBox="1">
            <a:spLocks noGrp="1"/>
          </p:cNvSpPr>
          <p:nvPr>
            <p:ph type="subTitle" idx="14"/>
          </p:nvPr>
        </p:nvSpPr>
        <p:spPr>
          <a:xfrm>
            <a:off x="1648275" y="3833149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/>
              <a:t>Krahasimi i algoritmeve dhe optimizimi.</a:t>
            </a:r>
          </a:p>
        </p:txBody>
      </p:sp>
      <p:sp>
        <p:nvSpPr>
          <p:cNvPr id="1144" name="Google Shape;1144;p29"/>
          <p:cNvSpPr txBox="1">
            <a:spLocks noGrp="1"/>
          </p:cNvSpPr>
          <p:nvPr>
            <p:ph type="subTitle" idx="15"/>
          </p:nvPr>
        </p:nvSpPr>
        <p:spPr>
          <a:xfrm>
            <a:off x="5732050" y="362685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q-AL"/>
              <a:t>Përfundime rreth detyrës.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569400" y="346928"/>
            <a:ext cx="6004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HYRJE</a:t>
            </a:r>
            <a:endParaRPr sz="44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50" name="Google Shape;1150;p30"/>
          <p:cNvSpPr txBox="1">
            <a:spLocks noGrp="1"/>
          </p:cNvSpPr>
          <p:nvPr>
            <p:ph type="subTitle" idx="1"/>
          </p:nvPr>
        </p:nvSpPr>
        <p:spPr>
          <a:xfrm>
            <a:off x="1569400" y="1167539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q-AL" dirty="0"/>
              <a:t>Qëllimi i detyrës së realizur është krahasimi i algoritmeve të ndryshëm të sortimit.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q-AL" dirty="0"/>
              <a:t>Një algoritëm sortimi përdoret për të riorganizuar një grup të caktuar ose listë elementësh sipas një operatori krahasimi të elementeve. Në vazhdim do të përshkruajmë algoritmet e sortimit : InsertionSort, MergeSort, QuickSort si dhe variantët e tyre. Gjithashtu do të paraqesim rezultatet gjatë krahasimit të algoritmeve të përdorura.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q-AL" dirty="0"/>
              <a:t>Me rëndësi të veçantë është optimizimi i algoritmit QuickSort në seksionet vijuese. </a:t>
            </a:r>
          </a:p>
        </p:txBody>
      </p:sp>
      <p:cxnSp>
        <p:nvCxnSpPr>
          <p:cNvPr id="1151" name="Google Shape;1151;p30"/>
          <p:cNvCxnSpPr/>
          <p:nvPr/>
        </p:nvCxnSpPr>
        <p:spPr>
          <a:xfrm>
            <a:off x="3914725" y="1167539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6"/>
          <p:cNvSpPr txBox="1">
            <a:spLocks noGrp="1"/>
          </p:cNvSpPr>
          <p:nvPr>
            <p:ph type="subTitle" idx="1"/>
          </p:nvPr>
        </p:nvSpPr>
        <p:spPr>
          <a:xfrm>
            <a:off x="512983" y="1047699"/>
            <a:ext cx="22824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MERGE SORT</a:t>
            </a:r>
            <a:endParaRPr dirty="0"/>
          </a:p>
        </p:txBody>
      </p:sp>
      <p:sp>
        <p:nvSpPr>
          <p:cNvPr id="1446" name="Google Shape;1446;p36"/>
          <p:cNvSpPr txBox="1">
            <a:spLocks noGrp="1"/>
          </p:cNvSpPr>
          <p:nvPr>
            <p:ph type="subTitle" idx="2"/>
          </p:nvPr>
        </p:nvSpPr>
        <p:spPr>
          <a:xfrm>
            <a:off x="3466585" y="1048083"/>
            <a:ext cx="22824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INSERTION SORT</a:t>
            </a:r>
            <a:endParaRPr dirty="0"/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3"/>
          </p:nvPr>
        </p:nvSpPr>
        <p:spPr>
          <a:xfrm>
            <a:off x="6142528" y="1048083"/>
            <a:ext cx="22824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QUICK SORT</a:t>
            </a:r>
            <a:endParaRPr dirty="0"/>
          </a:p>
        </p:txBody>
      </p:sp>
      <p:sp>
        <p:nvSpPr>
          <p:cNvPr id="1448" name="Google Shape;1448;p36"/>
          <p:cNvSpPr txBox="1">
            <a:spLocks noGrp="1"/>
          </p:cNvSpPr>
          <p:nvPr>
            <p:ph type="title"/>
          </p:nvPr>
        </p:nvSpPr>
        <p:spPr>
          <a:xfrm>
            <a:off x="602454" y="183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PËRSHKRIMI I ALGORITMEVE</a:t>
            </a:r>
            <a:endParaRPr sz="28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49" name="Google Shape;1449;p36"/>
          <p:cNvSpPr txBox="1">
            <a:spLocks noGrp="1"/>
          </p:cNvSpPr>
          <p:nvPr>
            <p:ph type="subTitle" idx="4"/>
          </p:nvPr>
        </p:nvSpPr>
        <p:spPr>
          <a:xfrm>
            <a:off x="75261" y="1215312"/>
            <a:ext cx="3040967" cy="19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q-AL" dirty="0"/>
              <a:t>Ndan një varg në nënvargje të vogla, duke renditur çdo nënvarg dhe pastaj duke bashkuar nënvargjet e rendituara për të fituar vargun përfundimtar të renditur. </a:t>
            </a:r>
          </a:p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sq-AL" dirty="0"/>
          </a:p>
          <a:p>
            <a:pPr marL="139700" indent="0" algn="just">
              <a:buNone/>
            </a:pPr>
            <a:r>
              <a:rPr lang="sq-AL" dirty="0">
                <a:solidFill>
                  <a:schemeClr val="bg1"/>
                </a:solidFill>
                <a:latin typeface="Barlow" pitchFamily="2" charset="77"/>
              </a:rPr>
              <a:t> </a:t>
            </a:r>
            <a:r>
              <a:rPr lang="sq-AL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Kompleksiteti kohor: </a:t>
            </a:r>
            <a:r>
              <a:rPr lang="sq-AL" spc="1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O(nlog n)</a:t>
            </a:r>
            <a:endParaRPr lang="sq-AL" dirty="0">
              <a:solidFill>
                <a:schemeClr val="bg1">
                  <a:lumMod val="40000"/>
                  <a:lumOff val="60000"/>
                </a:schemeClr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sq-AL" spc="1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Kompleksiteti hapsinor: O(n)</a:t>
            </a:r>
            <a:endParaRPr lang="sq-AL" dirty="0">
              <a:solidFill>
                <a:schemeClr val="bg1">
                  <a:lumMod val="40000"/>
                  <a:lumOff val="60000"/>
                </a:schemeClr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sq-AL" dirty="0"/>
          </a:p>
        </p:txBody>
      </p:sp>
      <p:sp>
        <p:nvSpPr>
          <p:cNvPr id="1450" name="Google Shape;1450;p36"/>
          <p:cNvSpPr txBox="1">
            <a:spLocks noGrp="1"/>
          </p:cNvSpPr>
          <p:nvPr>
            <p:ph type="subTitle" idx="5"/>
          </p:nvPr>
        </p:nvSpPr>
        <p:spPr>
          <a:xfrm>
            <a:off x="3098408" y="1258983"/>
            <a:ext cx="2926211" cy="1860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q-AL" dirty="0"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Vargu është praktikisht i ndarë në një pjesë të renditur dhe të parenditur. Vlerat nga pjesa e parenditur zgjidhen dhe vendosen në pozicionin e duhur në pjesën e renditur.</a:t>
            </a:r>
          </a:p>
          <a:p>
            <a:pPr marL="139700" indent="0">
              <a:buNone/>
            </a:pPr>
            <a:endParaRPr lang="sq-AL" sz="1200" dirty="0"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sq-AL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    Kompleksiteti kohor : </a:t>
            </a:r>
            <a:r>
              <a:rPr lang="sq-AL" spc="1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sq-AL" spc="10" baseline="3000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sq-AL" spc="1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sq-AL" dirty="0">
              <a:solidFill>
                <a:schemeClr val="bg1">
                  <a:lumMod val="40000"/>
                  <a:lumOff val="60000"/>
                </a:schemeClr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sq-AL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    Kompleksiteti hapsinor : </a:t>
            </a:r>
            <a:r>
              <a:rPr lang="sq-AL" spc="1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O(1)</a:t>
            </a:r>
            <a:endParaRPr lang="sq-AL" dirty="0">
              <a:solidFill>
                <a:schemeClr val="bg1">
                  <a:lumMod val="40000"/>
                  <a:lumOff val="60000"/>
                </a:schemeClr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sq-AL" sz="1200" dirty="0"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51" name="Google Shape;1451;p36"/>
          <p:cNvSpPr txBox="1">
            <a:spLocks noGrp="1"/>
          </p:cNvSpPr>
          <p:nvPr>
            <p:ph type="subTitle" idx="6"/>
          </p:nvPr>
        </p:nvSpPr>
        <p:spPr>
          <a:xfrm>
            <a:off x="6235466" y="1339109"/>
            <a:ext cx="2833273" cy="19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q-AL" dirty="0">
                <a:effectLst/>
                <a:latin typeface="Barlow" pitchFamily="2" charset="77"/>
                <a:ea typeface="Times New Roman" panose="02020603050405020304" pitchFamily="18" charset="0"/>
              </a:rPr>
              <a:t>Është një algoritëm Divide and Conquer. Zgjedh një element si pivot dhe ndan grupin e dhënë rreth pivotit të zgjedhur. </a:t>
            </a:r>
          </a:p>
          <a:p>
            <a:pPr marL="139700" indent="0">
              <a:buNone/>
            </a:pPr>
            <a:r>
              <a:rPr lang="sq-AL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Kompleksiteti kohor : </a:t>
            </a:r>
            <a:r>
              <a:rPr lang="sq-AL" spc="1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O(n log n)</a:t>
            </a:r>
            <a:endParaRPr lang="sq-AL" dirty="0">
              <a:solidFill>
                <a:schemeClr val="bg1">
                  <a:lumMod val="40000"/>
                  <a:lumOff val="60000"/>
                </a:schemeClr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sq-AL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Kompleksiteti hapsinor : </a:t>
            </a:r>
            <a:r>
              <a:rPr lang="sq-AL" spc="1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O(log n)</a:t>
            </a:r>
            <a:endParaRPr lang="sq-AL" dirty="0">
              <a:solidFill>
                <a:schemeClr val="bg1">
                  <a:lumMod val="40000"/>
                  <a:lumOff val="60000"/>
                </a:schemeClr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sq-AL" sz="1100" dirty="0">
              <a:latin typeface="Barlow" pitchFamily="2" charset="77"/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4519FB29-6B65-5781-DEFB-E63D3F1A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5169" y="3331125"/>
            <a:ext cx="2811815" cy="136189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9465C9E-526D-23EB-3CB8-69DDF9FA82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lumMod val="20000"/>
                <a:lumOff val="80000"/>
                <a:tint val="45000"/>
                <a:satMod val="400000"/>
              </a:schemeClr>
            </a:duotone>
          </a:blip>
          <a:srcRect r="2250"/>
          <a:stretch/>
        </p:blipFill>
        <p:spPr>
          <a:xfrm>
            <a:off x="3031580" y="3386768"/>
            <a:ext cx="3040967" cy="119520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C12F820-7E5E-9D00-FC2C-6F9D0CDAED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bg1">
                <a:lumMod val="20000"/>
                <a:lumOff val="80000"/>
                <a:tint val="45000"/>
                <a:satMod val="400000"/>
              </a:schemeClr>
            </a:duotone>
          </a:blip>
          <a:srcRect l="811" t="1830" r="3801" b="-1830"/>
          <a:stretch/>
        </p:blipFill>
        <p:spPr>
          <a:xfrm>
            <a:off x="6149013" y="3076828"/>
            <a:ext cx="2968461" cy="1616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24A613-6F0E-46E5-9520-178D7E8DF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351" y="1282619"/>
            <a:ext cx="2282400" cy="421800"/>
          </a:xfrm>
        </p:spPr>
        <p:txBody>
          <a:bodyPr/>
          <a:lstStyle/>
          <a:p>
            <a:r>
              <a:rPr lang="sq-AL" sz="2000" dirty="0"/>
              <a:t>MERGE SORT 3-WAY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FC823-9C5B-6632-DD67-6126E188E6C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395120" y="1282619"/>
            <a:ext cx="2561433" cy="421800"/>
          </a:xfrm>
        </p:spPr>
        <p:txBody>
          <a:bodyPr/>
          <a:lstStyle/>
          <a:p>
            <a:r>
              <a:rPr lang="sq-AL" sz="2000" dirty="0"/>
              <a:t>BOTTOM-UP MERGE SORT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6930E8-E8D7-3492-9055-A5C23A092D4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992225" y="1282619"/>
            <a:ext cx="2282400" cy="421800"/>
          </a:xfrm>
        </p:spPr>
        <p:txBody>
          <a:bodyPr/>
          <a:lstStyle/>
          <a:p>
            <a:r>
              <a:rPr lang="sq-AL" sz="2000" dirty="0"/>
              <a:t>QUICKINSERT SORT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1F34AF-88AA-22A1-5626-35009E81A13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37930" y="1704419"/>
            <a:ext cx="2899835" cy="2241416"/>
          </a:xfrm>
        </p:spPr>
        <p:txBody>
          <a:bodyPr/>
          <a:lstStyle/>
          <a:p>
            <a:r>
              <a:rPr lang="sq-AL" dirty="0">
                <a:solidFill>
                  <a:schemeClr val="tx1"/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Ky algoritëm është një variant i algoritmit MergeSort ku në vend që ta ndajmë grupin në 2 pjesë e ndajmë në 3 pjesë. Pseuodokodi është i ngjashëm me MergeSort.</a:t>
            </a:r>
          </a:p>
          <a:p>
            <a:pPr marL="139700" indent="0">
              <a:buNone/>
            </a:pPr>
            <a:r>
              <a:rPr lang="sq-AL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139700" indent="0">
              <a:buNone/>
            </a:pPr>
            <a:r>
              <a:rPr lang="sq-AL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Kompleksiteti kohor: </a:t>
            </a:r>
            <a:r>
              <a:rPr lang="sq-AL" spc="1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O(nlog </a:t>
            </a:r>
            <a:r>
              <a:rPr lang="sq-AL" spc="10" baseline="-250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sq-AL" spc="1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n)</a:t>
            </a:r>
            <a:endParaRPr lang="sq-AL" dirty="0">
              <a:solidFill>
                <a:schemeClr val="bg1">
                  <a:lumMod val="20000"/>
                  <a:lumOff val="80000"/>
                </a:schemeClr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sq-AL" spc="1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 Kompleksiteti hapsinor: O(n)</a:t>
            </a:r>
            <a:endParaRPr lang="sq-AL" dirty="0">
              <a:solidFill>
                <a:schemeClr val="bg1">
                  <a:lumMod val="20000"/>
                  <a:lumOff val="80000"/>
                </a:schemeClr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q-AL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452B04D-A7D3-B9EA-BEB8-04C5927B576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237765" y="1597012"/>
            <a:ext cx="2632775" cy="2117990"/>
          </a:xfrm>
        </p:spPr>
        <p:txBody>
          <a:bodyPr/>
          <a:lstStyle/>
          <a:p>
            <a:r>
              <a:rPr lang="sq-AL" spc="10" dirty="0">
                <a:solidFill>
                  <a:schemeClr val="tx1"/>
                </a:solidFill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sq-AL" spc="10" dirty="0">
                <a:solidFill>
                  <a:schemeClr val="tx1"/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shtë një variant i algoritmit MergeSort i cili implementohet në mënyrë rekurzive në një qasja nga poshtë-lartë. Nuk ka nevojë të ruaj thirrjet e funksionit në varg andaj ky algoritëm ka hapsirë më efikase deri në 25%</a:t>
            </a:r>
          </a:p>
          <a:p>
            <a:endParaRPr lang="sq-AL" dirty="0">
              <a:solidFill>
                <a:schemeClr val="tx1"/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sq-AL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Kompleksiteti kohor :</a:t>
            </a:r>
            <a:r>
              <a:rPr lang="sq-AL" spc="1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Barlow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O(nlogn)</a:t>
            </a:r>
            <a:endParaRPr lang="sq-AL" dirty="0">
              <a:solidFill>
                <a:schemeClr val="bg1">
                  <a:lumMod val="20000"/>
                  <a:lumOff val="80000"/>
                </a:schemeClr>
              </a:solidFill>
              <a:effectLst/>
              <a:latin typeface="Barlow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q-AL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8A9DAFF-8149-5A30-9C0B-9B7C73E0C56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870540" y="1681907"/>
            <a:ext cx="2625086" cy="2241416"/>
          </a:xfrm>
        </p:spPr>
        <p:txBody>
          <a:bodyPr/>
          <a:lstStyle/>
          <a:p>
            <a:r>
              <a:rPr lang="sq-AL" dirty="0"/>
              <a:t>Është një implementim hibrid i QuickSort me përdorimin e InsertionSort kur ndarjet marrin një madhësi të caktuar.</a:t>
            </a:r>
          </a:p>
          <a:p>
            <a:r>
              <a:rPr lang="sq-AL" dirty="0"/>
              <a:t>Tregon optimizim në përformancë krahasuar me algoritmin QuickSort.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F92BB37-F9DA-3D7B-CBA3-35C0459F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/>
              <a:t>PËRSHKRIMI I ALGORITMEVE..</a:t>
            </a:r>
            <a:endParaRPr lang="sq-AL" sz="2800" dirty="0"/>
          </a:p>
        </p:txBody>
      </p:sp>
    </p:spTree>
    <p:extLst>
      <p:ext uri="{BB962C8B-B14F-4D97-AF65-F5344CB8AC3E}">
        <p14:creationId xmlns:p14="http://schemas.microsoft.com/office/powerpoint/2010/main" val="185197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43" y="226146"/>
            <a:ext cx="7704000" cy="572700"/>
          </a:xfrm>
        </p:spPr>
        <p:txBody>
          <a:bodyPr/>
          <a:lstStyle/>
          <a:p>
            <a:pPr lvl="0"/>
            <a:r>
              <a:rPr lang="sq-AL" dirty="0">
                <a:solidFill>
                  <a:schemeClr val="bg1"/>
                </a:solidFill>
              </a:rPr>
              <a:t>Krahasimi mes MERGESORT</a:t>
            </a:r>
            <a:r>
              <a:rPr lang="en-US" dirty="0">
                <a:solidFill>
                  <a:schemeClr val="bg1"/>
                </a:solidFill>
              </a:rPr>
              <a:t> 2-Way</a:t>
            </a:r>
            <a:r>
              <a:rPr lang="sq-AL" dirty="0">
                <a:solidFill>
                  <a:schemeClr val="bg1"/>
                </a:solidFill>
              </a:rPr>
              <a:t> dhe MERGESORT 3-Way</a:t>
            </a:r>
            <a:br>
              <a:rPr lang="sq-AL" dirty="0"/>
            </a:b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09243" y="673480"/>
            <a:ext cx="8165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</a:rPr>
              <a:t>Për të hulumtuar ndryshimet në performancë në mes këtyre dy algoritmeve, i bëjmë 10 testime të njëpasnjëshme (run 1-10), për madhësi të ndryshme të vargjeve të gjeneruara rastësisht (4M-128M), ku vlera e bërthamës (seed) merr vlera nga 0-9000, për MergeSort-2way dhe MergeSort 3-way respektivisht. Në tabelën më posht është paraqitur koha (në milisekonda) që marrin këto testime të njëpasnjëshme.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1689" y="1731123"/>
          <a:ext cx="6622910" cy="2883904"/>
        </p:xfrm>
        <a:graphic>
          <a:graphicData uri="http://schemas.openxmlformats.org/drawingml/2006/table">
            <a:tbl>
              <a:tblPr firstRow="1" firstCol="1" bandRow="1">
                <a:tableStyleId>{306799F8-075E-4A3A-A7F6-7FBC6576F1A4}</a:tableStyleId>
              </a:tblPr>
              <a:tblGrid>
                <a:gridCol w="739908">
                  <a:extLst>
                    <a:ext uri="{9D8B030D-6E8A-4147-A177-3AD203B41FA5}">
                      <a16:colId xmlns:a16="http://schemas.microsoft.com/office/drawing/2014/main" val="228090261"/>
                    </a:ext>
                  </a:extLst>
                </a:gridCol>
                <a:gridCol w="557197">
                  <a:extLst>
                    <a:ext uri="{9D8B030D-6E8A-4147-A177-3AD203B41FA5}">
                      <a16:colId xmlns:a16="http://schemas.microsoft.com/office/drawing/2014/main" val="461198331"/>
                    </a:ext>
                  </a:extLst>
                </a:gridCol>
                <a:gridCol w="565566">
                  <a:extLst>
                    <a:ext uri="{9D8B030D-6E8A-4147-A177-3AD203B41FA5}">
                      <a16:colId xmlns:a16="http://schemas.microsoft.com/office/drawing/2014/main" val="2202156497"/>
                    </a:ext>
                  </a:extLst>
                </a:gridCol>
                <a:gridCol w="610895">
                  <a:extLst>
                    <a:ext uri="{9D8B030D-6E8A-4147-A177-3AD203B41FA5}">
                      <a16:colId xmlns:a16="http://schemas.microsoft.com/office/drawing/2014/main" val="4053884742"/>
                    </a:ext>
                  </a:extLst>
                </a:gridCol>
                <a:gridCol w="611592">
                  <a:extLst>
                    <a:ext uri="{9D8B030D-6E8A-4147-A177-3AD203B41FA5}">
                      <a16:colId xmlns:a16="http://schemas.microsoft.com/office/drawing/2014/main" val="3774851035"/>
                    </a:ext>
                  </a:extLst>
                </a:gridCol>
                <a:gridCol w="554409">
                  <a:extLst>
                    <a:ext uri="{9D8B030D-6E8A-4147-A177-3AD203B41FA5}">
                      <a16:colId xmlns:a16="http://schemas.microsoft.com/office/drawing/2014/main" val="2892919538"/>
                    </a:ext>
                  </a:extLst>
                </a:gridCol>
                <a:gridCol w="694579">
                  <a:extLst>
                    <a:ext uri="{9D8B030D-6E8A-4147-A177-3AD203B41FA5}">
                      <a16:colId xmlns:a16="http://schemas.microsoft.com/office/drawing/2014/main" val="3818128772"/>
                    </a:ext>
                  </a:extLst>
                </a:gridCol>
                <a:gridCol w="694579">
                  <a:extLst>
                    <a:ext uri="{9D8B030D-6E8A-4147-A177-3AD203B41FA5}">
                      <a16:colId xmlns:a16="http://schemas.microsoft.com/office/drawing/2014/main" val="658498880"/>
                    </a:ext>
                  </a:extLst>
                </a:gridCol>
                <a:gridCol w="783145">
                  <a:extLst>
                    <a:ext uri="{9D8B030D-6E8A-4147-A177-3AD203B41FA5}">
                      <a16:colId xmlns:a16="http://schemas.microsoft.com/office/drawing/2014/main" val="762234562"/>
                    </a:ext>
                  </a:extLst>
                </a:gridCol>
                <a:gridCol w="811040">
                  <a:extLst>
                    <a:ext uri="{9D8B030D-6E8A-4147-A177-3AD203B41FA5}">
                      <a16:colId xmlns:a16="http://schemas.microsoft.com/office/drawing/2014/main" val="2013409640"/>
                    </a:ext>
                  </a:extLst>
                </a:gridCol>
              </a:tblGrid>
              <a:tr h="5767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2- Way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seed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4M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8M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16M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32M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64M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128M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64M(inc)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64M(dec)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365565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640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1265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2658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5765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12146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 dirty="0">
                          <a:effectLst/>
                        </a:rPr>
                        <a:t>25705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3263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3633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205243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670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1303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2624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5739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12470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25525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3344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 dirty="0">
                          <a:effectLst/>
                        </a:rPr>
                        <a:t>3560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90053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682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1255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2661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12392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25644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3354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3589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331912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664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1282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2789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5943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12692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25255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3560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3560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731128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664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1262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2852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6004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12688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25866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3558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3623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4313055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674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1335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2886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5938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12742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25021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3411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3705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3634740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1326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2943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5887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12839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25706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3434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3519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788899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7000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648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1325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2850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5822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12970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25973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3468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316373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8000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652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1284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2814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5875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12981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26169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3713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3564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567919"/>
                  </a:ext>
                </a:extLst>
              </a:tr>
              <a:tr h="19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Run 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9000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618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1249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2765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12613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24264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3495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3581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916773"/>
                  </a:ext>
                </a:extLst>
              </a:tr>
              <a:tr h="38452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Mesatarja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652.5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1288.6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2784.2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5858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12653.3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25512.8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3463.7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 dirty="0">
                          <a:effectLst/>
                        </a:rPr>
                        <a:t>3380.2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4360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43" y="226146"/>
            <a:ext cx="7704000" cy="572700"/>
          </a:xfrm>
        </p:spPr>
        <p:txBody>
          <a:bodyPr/>
          <a:lstStyle/>
          <a:p>
            <a:pPr lvl="0"/>
            <a:r>
              <a:rPr lang="sq-AL" dirty="0">
                <a:solidFill>
                  <a:schemeClr val="bg1"/>
                </a:solidFill>
              </a:rPr>
              <a:t>Krahasimi mes MERGESORT</a:t>
            </a:r>
            <a:r>
              <a:rPr lang="en-US" dirty="0">
                <a:solidFill>
                  <a:schemeClr val="bg1"/>
                </a:solidFill>
              </a:rPr>
              <a:t> 2-Way</a:t>
            </a:r>
            <a:r>
              <a:rPr lang="sq-AL" dirty="0">
                <a:solidFill>
                  <a:schemeClr val="bg1"/>
                </a:solidFill>
              </a:rPr>
              <a:t> dhe MERGESORT 3-Way...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09243" y="772541"/>
            <a:ext cx="79506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sz="1300" dirty="0">
                <a:solidFill>
                  <a:schemeClr val="tx1"/>
                </a:solidFill>
                <a:latin typeface="Barlow" panose="020B0604020202020204" charset="0"/>
              </a:rPr>
              <a:t>Në tabelën më posht është paraqitur koha (në milisekonda) që marrin këto testime të njëpasnjëshme, për algoritmin MergeSort 3-way.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63025"/>
              </p:ext>
            </p:extLst>
          </p:nvPr>
        </p:nvGraphicFramePr>
        <p:xfrm>
          <a:off x="1043490" y="1345241"/>
          <a:ext cx="7181612" cy="3323582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871371">
                  <a:extLst>
                    <a:ext uri="{9D8B030D-6E8A-4147-A177-3AD203B41FA5}">
                      <a16:colId xmlns:a16="http://schemas.microsoft.com/office/drawing/2014/main" val="1988803178"/>
                    </a:ext>
                  </a:extLst>
                </a:gridCol>
                <a:gridCol w="519520">
                  <a:extLst>
                    <a:ext uri="{9D8B030D-6E8A-4147-A177-3AD203B41FA5}">
                      <a16:colId xmlns:a16="http://schemas.microsoft.com/office/drawing/2014/main" val="1734039626"/>
                    </a:ext>
                  </a:extLst>
                </a:gridCol>
                <a:gridCol w="642240">
                  <a:extLst>
                    <a:ext uri="{9D8B030D-6E8A-4147-A177-3AD203B41FA5}">
                      <a16:colId xmlns:a16="http://schemas.microsoft.com/office/drawing/2014/main" val="3908035702"/>
                    </a:ext>
                  </a:extLst>
                </a:gridCol>
                <a:gridCol w="535074">
                  <a:extLst>
                    <a:ext uri="{9D8B030D-6E8A-4147-A177-3AD203B41FA5}">
                      <a16:colId xmlns:a16="http://schemas.microsoft.com/office/drawing/2014/main" val="1617248555"/>
                    </a:ext>
                  </a:extLst>
                </a:gridCol>
                <a:gridCol w="534320">
                  <a:extLst>
                    <a:ext uri="{9D8B030D-6E8A-4147-A177-3AD203B41FA5}">
                      <a16:colId xmlns:a16="http://schemas.microsoft.com/office/drawing/2014/main" val="2421497489"/>
                    </a:ext>
                  </a:extLst>
                </a:gridCol>
                <a:gridCol w="535074">
                  <a:extLst>
                    <a:ext uri="{9D8B030D-6E8A-4147-A177-3AD203B41FA5}">
                      <a16:colId xmlns:a16="http://schemas.microsoft.com/office/drawing/2014/main" val="2445767567"/>
                    </a:ext>
                  </a:extLst>
                </a:gridCol>
                <a:gridCol w="860344">
                  <a:extLst>
                    <a:ext uri="{9D8B030D-6E8A-4147-A177-3AD203B41FA5}">
                      <a16:colId xmlns:a16="http://schemas.microsoft.com/office/drawing/2014/main" val="4158533095"/>
                    </a:ext>
                  </a:extLst>
                </a:gridCol>
                <a:gridCol w="860344">
                  <a:extLst>
                    <a:ext uri="{9D8B030D-6E8A-4147-A177-3AD203B41FA5}">
                      <a16:colId xmlns:a16="http://schemas.microsoft.com/office/drawing/2014/main" val="359700870"/>
                    </a:ext>
                  </a:extLst>
                </a:gridCol>
                <a:gridCol w="860344">
                  <a:extLst>
                    <a:ext uri="{9D8B030D-6E8A-4147-A177-3AD203B41FA5}">
                      <a16:colId xmlns:a16="http://schemas.microsoft.com/office/drawing/2014/main" val="4145197988"/>
                    </a:ext>
                  </a:extLst>
                </a:gridCol>
                <a:gridCol w="962981">
                  <a:extLst>
                    <a:ext uri="{9D8B030D-6E8A-4147-A177-3AD203B41FA5}">
                      <a16:colId xmlns:a16="http://schemas.microsoft.com/office/drawing/2014/main" val="3380977616"/>
                    </a:ext>
                  </a:extLst>
                </a:gridCol>
              </a:tblGrid>
              <a:tr h="36711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3-way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seed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4M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8M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16M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32M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64M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128M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64M-Inc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64M-Dec (ms)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944296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 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1292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5394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23670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2626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7442590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 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5465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11049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23569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543410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 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2537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5474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11170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22648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2647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2529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539895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 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1324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2745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5585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11158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22737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2525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574812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 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1384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2541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5617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11044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22844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034333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 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2630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5417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10762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22972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2542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2452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210693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 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2622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5476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11035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22501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700697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 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7000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1222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5260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11073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22280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2549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2524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31765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 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1260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2572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5295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22363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2494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2555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918350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 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1218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2632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5287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21919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578770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q-AL" sz="1200" noProof="0" dirty="0">
                          <a:effectLst/>
                          <a:latin typeface="+mn-lt"/>
                          <a:ea typeface="+mn-ea"/>
                          <a:cs typeface="+mn-cs"/>
                        </a:rPr>
                        <a:t>Mesatarja</a:t>
                      </a:r>
                      <a:endParaRPr lang="sq-AL" sz="12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618.8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1291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5427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11042.8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22750.3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2544.2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2559.6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16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00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>
                <a:solidFill>
                  <a:schemeClr val="bg1"/>
                </a:solidFill>
              </a:rPr>
              <a:t>Krahasimi mes MERGESORT</a:t>
            </a:r>
            <a:r>
              <a:rPr lang="en-US" dirty="0">
                <a:solidFill>
                  <a:schemeClr val="bg1"/>
                </a:solidFill>
              </a:rPr>
              <a:t> 2-Way</a:t>
            </a:r>
            <a:r>
              <a:rPr lang="sq-AL" dirty="0">
                <a:solidFill>
                  <a:schemeClr val="bg1"/>
                </a:solidFill>
              </a:rPr>
              <a:t> dhe MERGESORT 3-Way...</a:t>
            </a:r>
            <a:endParaRPr lang="en-GB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27125" y="1215615"/>
          <a:ext cx="3858801" cy="3259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654867" y="1301674"/>
          <a:ext cx="4048070" cy="317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995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430" y="275231"/>
            <a:ext cx="7229139" cy="789777"/>
          </a:xfrm>
        </p:spPr>
        <p:txBody>
          <a:bodyPr/>
          <a:lstStyle/>
          <a:p>
            <a:r>
              <a:rPr lang="sq-AL" sz="1600" b="1" i="1" dirty="0">
                <a:solidFill>
                  <a:schemeClr val="tx1"/>
                </a:solidFill>
              </a:rPr>
              <a:t>Sipas rezultateve, çfarë mund të themi për pohimet teorike për secilin prej efikasitetit të algoritmit?</a:t>
            </a:r>
            <a:br>
              <a:rPr lang="sq-AL" b="1" dirty="0"/>
            </a:br>
            <a:endParaRPr lang="sq-AL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8940" y="4057190"/>
                <a:ext cx="8326419" cy="703500"/>
              </a:xfrm>
            </p:spPr>
            <p:txBody>
              <a:bodyPr/>
              <a:lstStyle/>
              <a:p>
                <a:r>
                  <a:rPr lang="sq-AL" sz="1200" dirty="0"/>
                  <a:t>Për 64 milionë madhësi të vargut , vargjet rritëse dhe zvogëluese krijohen dhe pastaj vargjet sortohen me algoritmet MergeSort 2-way apo 3-way. Duke u bazuar në grafin e parë dhe të dytë, vargjet rritëse dhe zvogëluese sortohen në kohë të ngjajshme. Kjo situatë është e njëjtë për të dy algoritmet. Krijohen vargje të rastësishme me nga 4 milion deri ne 128 milion elemente. Sipas grafit të tretë, MargeSort 3-way kërkon më pak kohë se ai 2-way. Kjo është për shkak se kompleksiteti kohor i MergeSort 3-way është </a:t>
                </a:r>
                <a14:m>
                  <m:oMath xmlns:m="http://schemas.openxmlformats.org/officeDocument/2006/math">
                    <m:r>
                      <a:rPr lang="sq-AL" sz="1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sq-AL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q-AL" sz="12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sq-AL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q-AL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q-AL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q-AL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sq-AL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sq-AL" sz="12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sq-AL" sz="1200" dirty="0"/>
                  <a:t>  Pra, mund të themi se 3-way MergeSort është me efikas për madhësi të mëdha të vargut. Ky rezultat është ashtu siç pritej me pohimet teorike</a:t>
                </a:r>
                <a:r>
                  <a:rPr lang="en-US" sz="1200" dirty="0"/>
                  <a:t>.</a:t>
                </a:r>
                <a:endParaRPr lang="en-GB" sz="12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8940" y="4057190"/>
                <a:ext cx="8326419" cy="703500"/>
              </a:xfrm>
              <a:blipFill>
                <a:blip r:embed="rId2"/>
                <a:stretch>
                  <a:fillRect t="-67857" r="-305" b="-26786"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/>
          <p:nvPr/>
        </p:nvGraphicFramePr>
        <p:xfrm>
          <a:off x="1546075" y="763793"/>
          <a:ext cx="5772150" cy="290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6521419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1936</Words>
  <Application>Microsoft Macintosh PowerPoint</Application>
  <PresentationFormat>On-screen Show (16:9)</PresentationFormat>
  <Paragraphs>525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Montserrat</vt:lpstr>
      <vt:lpstr>Calibri</vt:lpstr>
      <vt:lpstr>Cambria Math</vt:lpstr>
      <vt:lpstr>Barlow Condensed SemiBold</vt:lpstr>
      <vt:lpstr>Barlow</vt:lpstr>
      <vt:lpstr>Barlow Condensed</vt:lpstr>
      <vt:lpstr>Arial</vt:lpstr>
      <vt:lpstr>Times New Roman</vt:lpstr>
      <vt:lpstr>Software Developer Engineer Job Description by Slidesgo</vt:lpstr>
      <vt:lpstr>ANALIZË KRAHASUESE ALGORITMET E SORTIMIT</vt:lpstr>
      <vt:lpstr>PËRMBAJTJA</vt:lpstr>
      <vt:lpstr>HYRJE</vt:lpstr>
      <vt:lpstr>PËRSHKRIMI I ALGORITMEVE</vt:lpstr>
      <vt:lpstr>PËRSHKRIMI I ALGORITMEVE..</vt:lpstr>
      <vt:lpstr>Krahasimi mes MERGESORT 2-Way dhe MERGESORT 3-Way </vt:lpstr>
      <vt:lpstr>Krahasimi mes MERGESORT 2-Way dhe MERGESORT 3-Way...</vt:lpstr>
      <vt:lpstr>Krahasimi mes MERGESORT 2-Way dhe MERGESORT 3-Way...</vt:lpstr>
      <vt:lpstr>Sipas rezultateve, çfarë mund të themi për pohimet teorike për secilin prej efikasitetit të algoritmit? </vt:lpstr>
      <vt:lpstr>Krahasimi në mes të 2-Way dhe 3-way Merge Sort me Bottom-Up Merge Sort </vt:lpstr>
      <vt:lpstr>A siguron ndonjë përmirësim të performancës mbi MergeSort të zakonshëm?</vt:lpstr>
      <vt:lpstr>Krahasimi në mes të InsertionSort , QuickSort dhe optimizimit të tij</vt:lpstr>
      <vt:lpstr>Krahasimi në mes të InsertionSort , QuickSort dhe optimizimit të tij...</vt:lpstr>
      <vt:lpstr>PËRFUNDIM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ANALIZË KRAHASUESE ALGORITMET E SORTIMIT</dc:title>
  <cp:lastModifiedBy>Erlisa  Lokaj</cp:lastModifiedBy>
  <cp:revision>6</cp:revision>
  <dcterms:modified xsi:type="dcterms:W3CDTF">2023-01-13T18:51:49Z</dcterms:modified>
</cp:coreProperties>
</file>