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3507664" rtl="0" eaLnBrk="1" latinLnBrk="0" hangingPunct="1">
      <a:defRPr sz="6905" kern="1200">
        <a:solidFill>
          <a:schemeClr val="tx1"/>
        </a:solidFill>
        <a:latin typeface="+mn-lt"/>
        <a:ea typeface="+mn-ea"/>
        <a:cs typeface="+mn-cs"/>
      </a:defRPr>
    </a:lvl1pPr>
    <a:lvl2pPr marL="1753832" algn="l" defTabSz="3507664" rtl="0" eaLnBrk="1" latinLnBrk="0" hangingPunct="1">
      <a:defRPr sz="6905" kern="1200">
        <a:solidFill>
          <a:schemeClr val="tx1"/>
        </a:solidFill>
        <a:latin typeface="+mn-lt"/>
        <a:ea typeface="+mn-ea"/>
        <a:cs typeface="+mn-cs"/>
      </a:defRPr>
    </a:lvl2pPr>
    <a:lvl3pPr marL="3507664" algn="l" defTabSz="3507664" rtl="0" eaLnBrk="1" latinLnBrk="0" hangingPunct="1">
      <a:defRPr sz="6905" kern="1200">
        <a:solidFill>
          <a:schemeClr val="tx1"/>
        </a:solidFill>
        <a:latin typeface="+mn-lt"/>
        <a:ea typeface="+mn-ea"/>
        <a:cs typeface="+mn-cs"/>
      </a:defRPr>
    </a:lvl3pPr>
    <a:lvl4pPr marL="5261496" algn="l" defTabSz="3507664" rtl="0" eaLnBrk="1" latinLnBrk="0" hangingPunct="1">
      <a:defRPr sz="6905" kern="1200">
        <a:solidFill>
          <a:schemeClr val="tx1"/>
        </a:solidFill>
        <a:latin typeface="+mn-lt"/>
        <a:ea typeface="+mn-ea"/>
        <a:cs typeface="+mn-cs"/>
      </a:defRPr>
    </a:lvl4pPr>
    <a:lvl5pPr marL="7015328" algn="l" defTabSz="3507664" rtl="0" eaLnBrk="1" latinLnBrk="0" hangingPunct="1">
      <a:defRPr sz="6905" kern="1200">
        <a:solidFill>
          <a:schemeClr val="tx1"/>
        </a:solidFill>
        <a:latin typeface="+mn-lt"/>
        <a:ea typeface="+mn-ea"/>
        <a:cs typeface="+mn-cs"/>
      </a:defRPr>
    </a:lvl5pPr>
    <a:lvl6pPr marL="8769160" algn="l" defTabSz="3507664" rtl="0" eaLnBrk="1" latinLnBrk="0" hangingPunct="1">
      <a:defRPr sz="6905" kern="1200">
        <a:solidFill>
          <a:schemeClr val="tx1"/>
        </a:solidFill>
        <a:latin typeface="+mn-lt"/>
        <a:ea typeface="+mn-ea"/>
        <a:cs typeface="+mn-cs"/>
      </a:defRPr>
    </a:lvl6pPr>
    <a:lvl7pPr marL="10522992" algn="l" defTabSz="3507664" rtl="0" eaLnBrk="1" latinLnBrk="0" hangingPunct="1">
      <a:defRPr sz="6905" kern="1200">
        <a:solidFill>
          <a:schemeClr val="tx1"/>
        </a:solidFill>
        <a:latin typeface="+mn-lt"/>
        <a:ea typeface="+mn-ea"/>
        <a:cs typeface="+mn-cs"/>
      </a:defRPr>
    </a:lvl7pPr>
    <a:lvl8pPr marL="12276825" algn="l" defTabSz="3507664" rtl="0" eaLnBrk="1" latinLnBrk="0" hangingPunct="1">
      <a:defRPr sz="6905" kern="1200">
        <a:solidFill>
          <a:schemeClr val="tx1"/>
        </a:solidFill>
        <a:latin typeface="+mn-lt"/>
        <a:ea typeface="+mn-ea"/>
        <a:cs typeface="+mn-cs"/>
      </a:defRPr>
    </a:lvl8pPr>
    <a:lvl9pPr marL="14030657" algn="l" defTabSz="3507664"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2424"/>
    <a:srgbClr val="232728"/>
    <a:srgbClr val="ECECE4"/>
    <a:srgbClr val="001133"/>
    <a:srgbClr val="F7E3C5"/>
    <a:srgbClr val="003A8C"/>
    <a:srgbClr val="EBEA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A5AFB9-21B8-445B-BF59-40405BA7545E}" v="1" dt="2023-02-26T21:59:58.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1506" y="-2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id j" userId="6d7bf57b1dea554d" providerId="LiveId" clId="{53A5AFB9-21B8-445B-BF59-40405BA7545E}"/>
    <pc:docChg chg="undo custSel modSld">
      <pc:chgData name="hamid j" userId="6d7bf57b1dea554d" providerId="LiveId" clId="{53A5AFB9-21B8-445B-BF59-40405BA7545E}" dt="2023-02-26T22:01:40.405" v="15" actId="1076"/>
      <pc:docMkLst>
        <pc:docMk/>
      </pc:docMkLst>
      <pc:sldChg chg="addSp modSp mod">
        <pc:chgData name="hamid j" userId="6d7bf57b1dea554d" providerId="LiveId" clId="{53A5AFB9-21B8-445B-BF59-40405BA7545E}" dt="2023-02-26T22:01:40.405" v="15" actId="1076"/>
        <pc:sldMkLst>
          <pc:docMk/>
          <pc:sldMk cId="31209538" sldId="256"/>
        </pc:sldMkLst>
        <pc:spChg chg="mod">
          <ac:chgData name="hamid j" userId="6d7bf57b1dea554d" providerId="LiveId" clId="{53A5AFB9-21B8-445B-BF59-40405BA7545E}" dt="2023-02-26T22:01:40.405" v="15" actId="1076"/>
          <ac:spMkLst>
            <pc:docMk/>
            <pc:sldMk cId="31209538" sldId="256"/>
            <ac:spMk id="7" creationId="{00000000-0000-0000-0000-000000000000}"/>
          </ac:spMkLst>
        </pc:spChg>
        <pc:spChg chg="mod">
          <ac:chgData name="hamid j" userId="6d7bf57b1dea554d" providerId="LiveId" clId="{53A5AFB9-21B8-445B-BF59-40405BA7545E}" dt="2023-02-26T22:01:04.267" v="9" actId="1076"/>
          <ac:spMkLst>
            <pc:docMk/>
            <pc:sldMk cId="31209538" sldId="256"/>
            <ac:spMk id="18" creationId="{00000000-0000-0000-0000-000000000000}"/>
          </ac:spMkLst>
        </pc:spChg>
        <pc:picChg chg="add mod">
          <ac:chgData name="hamid j" userId="6d7bf57b1dea554d" providerId="LiveId" clId="{53A5AFB9-21B8-445B-BF59-40405BA7545E}" dt="2023-02-26T22:01:35.327" v="14" actId="1076"/>
          <ac:picMkLst>
            <pc:docMk/>
            <pc:sldMk cId="31209538" sldId="256"/>
            <ac:picMk id="4" creationId="{083BE97F-9299-FD54-C3C8-88C8B98955BA}"/>
          </ac:picMkLst>
        </pc:picChg>
        <pc:picChg chg="mod">
          <ac:chgData name="hamid j" userId="6d7bf57b1dea554d" providerId="LiveId" clId="{53A5AFB9-21B8-445B-BF59-40405BA7545E}" dt="2023-02-26T22:01:29.265" v="13" actId="1076"/>
          <ac:picMkLst>
            <pc:docMk/>
            <pc:sldMk cId="31209538" sldId="256"/>
            <ac:picMk id="6" creationId="{00000000-0000-0000-0000-000000000000}"/>
          </ac:picMkLst>
        </pc:picChg>
      </pc:sldChg>
    </pc:docChg>
  </pc:docChgLst>
  <pc:docChgLst>
    <pc:chgData name="hamid j" userId="6d7bf57b1dea554d" providerId="LiveId" clId="{18489451-C433-40D0-9C2F-060AF5220713}"/>
    <pc:docChg chg="modSld">
      <pc:chgData name="hamid j" userId="6d7bf57b1dea554d" providerId="LiveId" clId="{18489451-C433-40D0-9C2F-060AF5220713}" dt="2023-02-24T16:30:17.894" v="95" actId="1038"/>
      <pc:docMkLst>
        <pc:docMk/>
      </pc:docMkLst>
      <pc:sldChg chg="modSp mod">
        <pc:chgData name="hamid j" userId="6d7bf57b1dea554d" providerId="LiveId" clId="{18489451-C433-40D0-9C2F-060AF5220713}" dt="2023-02-24T16:30:17.894" v="95" actId="1038"/>
        <pc:sldMkLst>
          <pc:docMk/>
          <pc:sldMk cId="31209538" sldId="256"/>
        </pc:sldMkLst>
        <pc:spChg chg="mod">
          <ac:chgData name="hamid j" userId="6d7bf57b1dea554d" providerId="LiveId" clId="{18489451-C433-40D0-9C2F-060AF5220713}" dt="2023-02-24T16:30:17.894" v="95" actId="1038"/>
          <ac:spMkLst>
            <pc:docMk/>
            <pc:sldMk cId="31209538" sldId="256"/>
            <ac:spMk id="7" creationId="{00000000-0000-0000-0000-000000000000}"/>
          </ac:spMkLst>
        </pc:spChg>
        <pc:picChg chg="mod">
          <ac:chgData name="hamid j" userId="6d7bf57b1dea554d" providerId="LiveId" clId="{18489451-C433-40D0-9C2F-060AF5220713}" dt="2023-02-24T16:29:27.960" v="92"/>
          <ac:picMkLst>
            <pc:docMk/>
            <pc:sldMk cId="31209538" sldId="256"/>
            <ac:picMk id="6"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78C10D-C58E-4ECB-9995-AF8CAD447807}"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C4A2-9A9D-487A-9F0B-546FF95CB193}" type="slidenum">
              <a:rPr lang="en-US" smtClean="0"/>
              <a:t>‹#›</a:t>
            </a:fld>
            <a:endParaRPr lang="en-US"/>
          </a:p>
        </p:txBody>
      </p:sp>
    </p:spTree>
    <p:extLst>
      <p:ext uri="{BB962C8B-B14F-4D97-AF65-F5344CB8AC3E}">
        <p14:creationId xmlns:p14="http://schemas.microsoft.com/office/powerpoint/2010/main" val="370714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8C10D-C58E-4ECB-9995-AF8CAD447807}"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C4A2-9A9D-487A-9F0B-546FF95CB193}" type="slidenum">
              <a:rPr lang="en-US" smtClean="0"/>
              <a:t>‹#›</a:t>
            </a:fld>
            <a:endParaRPr lang="en-US"/>
          </a:p>
        </p:txBody>
      </p:sp>
    </p:spTree>
    <p:extLst>
      <p:ext uri="{BB962C8B-B14F-4D97-AF65-F5344CB8AC3E}">
        <p14:creationId xmlns:p14="http://schemas.microsoft.com/office/powerpoint/2010/main" val="179190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8C10D-C58E-4ECB-9995-AF8CAD447807}"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C4A2-9A9D-487A-9F0B-546FF95CB193}" type="slidenum">
              <a:rPr lang="en-US" smtClean="0"/>
              <a:t>‹#›</a:t>
            </a:fld>
            <a:endParaRPr lang="en-US"/>
          </a:p>
        </p:txBody>
      </p:sp>
    </p:spTree>
    <p:extLst>
      <p:ext uri="{BB962C8B-B14F-4D97-AF65-F5344CB8AC3E}">
        <p14:creationId xmlns:p14="http://schemas.microsoft.com/office/powerpoint/2010/main" val="224793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8C10D-C58E-4ECB-9995-AF8CAD447807}"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C4A2-9A9D-487A-9F0B-546FF95CB193}" type="slidenum">
              <a:rPr lang="en-US" smtClean="0"/>
              <a:t>‹#›</a:t>
            </a:fld>
            <a:endParaRPr lang="en-US"/>
          </a:p>
        </p:txBody>
      </p:sp>
    </p:spTree>
    <p:extLst>
      <p:ext uri="{BB962C8B-B14F-4D97-AF65-F5344CB8AC3E}">
        <p14:creationId xmlns:p14="http://schemas.microsoft.com/office/powerpoint/2010/main" val="2220150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78C10D-C58E-4ECB-9995-AF8CAD447807}"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C4A2-9A9D-487A-9F0B-546FF95CB193}" type="slidenum">
              <a:rPr lang="en-US" smtClean="0"/>
              <a:t>‹#›</a:t>
            </a:fld>
            <a:endParaRPr lang="en-US"/>
          </a:p>
        </p:txBody>
      </p:sp>
    </p:spTree>
    <p:extLst>
      <p:ext uri="{BB962C8B-B14F-4D97-AF65-F5344CB8AC3E}">
        <p14:creationId xmlns:p14="http://schemas.microsoft.com/office/powerpoint/2010/main" val="756352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8C10D-C58E-4ECB-9995-AF8CAD447807}"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FC4A2-9A9D-487A-9F0B-546FF95CB193}" type="slidenum">
              <a:rPr lang="en-US" smtClean="0"/>
              <a:t>‹#›</a:t>
            </a:fld>
            <a:endParaRPr lang="en-US"/>
          </a:p>
        </p:txBody>
      </p:sp>
    </p:spTree>
    <p:extLst>
      <p:ext uri="{BB962C8B-B14F-4D97-AF65-F5344CB8AC3E}">
        <p14:creationId xmlns:p14="http://schemas.microsoft.com/office/powerpoint/2010/main" val="273887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78C10D-C58E-4ECB-9995-AF8CAD447807}" type="datetimeFigureOut">
              <a:rPr lang="en-US" smtClean="0"/>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CFC4A2-9A9D-487A-9F0B-546FF95CB193}" type="slidenum">
              <a:rPr lang="en-US" smtClean="0"/>
              <a:t>‹#›</a:t>
            </a:fld>
            <a:endParaRPr lang="en-US"/>
          </a:p>
        </p:txBody>
      </p:sp>
    </p:spTree>
    <p:extLst>
      <p:ext uri="{BB962C8B-B14F-4D97-AF65-F5344CB8AC3E}">
        <p14:creationId xmlns:p14="http://schemas.microsoft.com/office/powerpoint/2010/main" val="1300997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78C10D-C58E-4ECB-9995-AF8CAD447807}" type="datetimeFigureOut">
              <a:rPr lang="en-US" smtClean="0"/>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CFC4A2-9A9D-487A-9F0B-546FF95CB193}" type="slidenum">
              <a:rPr lang="en-US" smtClean="0"/>
              <a:t>‹#›</a:t>
            </a:fld>
            <a:endParaRPr lang="en-US"/>
          </a:p>
        </p:txBody>
      </p:sp>
    </p:spTree>
    <p:extLst>
      <p:ext uri="{BB962C8B-B14F-4D97-AF65-F5344CB8AC3E}">
        <p14:creationId xmlns:p14="http://schemas.microsoft.com/office/powerpoint/2010/main" val="17498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8C10D-C58E-4ECB-9995-AF8CAD447807}" type="datetimeFigureOut">
              <a:rPr lang="en-US" smtClean="0"/>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CFC4A2-9A9D-487A-9F0B-546FF95CB193}" type="slidenum">
              <a:rPr lang="en-US" smtClean="0"/>
              <a:t>‹#›</a:t>
            </a:fld>
            <a:endParaRPr lang="en-US"/>
          </a:p>
        </p:txBody>
      </p:sp>
    </p:spTree>
    <p:extLst>
      <p:ext uri="{BB962C8B-B14F-4D97-AF65-F5344CB8AC3E}">
        <p14:creationId xmlns:p14="http://schemas.microsoft.com/office/powerpoint/2010/main" val="271619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8D78C10D-C58E-4ECB-9995-AF8CAD447807}"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FC4A2-9A9D-487A-9F0B-546FF95CB193}" type="slidenum">
              <a:rPr lang="en-US" smtClean="0"/>
              <a:t>‹#›</a:t>
            </a:fld>
            <a:endParaRPr lang="en-US"/>
          </a:p>
        </p:txBody>
      </p:sp>
    </p:spTree>
    <p:extLst>
      <p:ext uri="{BB962C8B-B14F-4D97-AF65-F5344CB8AC3E}">
        <p14:creationId xmlns:p14="http://schemas.microsoft.com/office/powerpoint/2010/main" val="40454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8D78C10D-C58E-4ECB-9995-AF8CAD447807}"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FC4A2-9A9D-487A-9F0B-546FF95CB193}" type="slidenum">
              <a:rPr lang="en-US" smtClean="0"/>
              <a:t>‹#›</a:t>
            </a:fld>
            <a:endParaRPr lang="en-US"/>
          </a:p>
        </p:txBody>
      </p:sp>
    </p:spTree>
    <p:extLst>
      <p:ext uri="{BB962C8B-B14F-4D97-AF65-F5344CB8AC3E}">
        <p14:creationId xmlns:p14="http://schemas.microsoft.com/office/powerpoint/2010/main" val="229885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8D78C10D-C58E-4ECB-9995-AF8CAD447807}" type="datetimeFigureOut">
              <a:rPr lang="en-US" smtClean="0"/>
              <a:t>4/21/2023</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FECFC4A2-9A9D-487A-9F0B-546FF95CB193}" type="slidenum">
              <a:rPr lang="en-US" smtClean="0"/>
              <a:t>‹#›</a:t>
            </a:fld>
            <a:endParaRPr lang="en-US"/>
          </a:p>
        </p:txBody>
      </p:sp>
    </p:spTree>
    <p:extLst>
      <p:ext uri="{BB962C8B-B14F-4D97-AF65-F5344CB8AC3E}">
        <p14:creationId xmlns:p14="http://schemas.microsoft.com/office/powerpoint/2010/main" val="1344080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785" y="-577614"/>
            <a:ext cx="30269428" cy="43443006"/>
          </a:xfrm>
          <a:prstGeom prst="rect">
            <a:avLst/>
          </a:prstGeom>
        </p:spPr>
      </p:pic>
      <p:sp>
        <p:nvSpPr>
          <p:cNvPr id="7" name="TextBox 6"/>
          <p:cNvSpPr txBox="1"/>
          <p:nvPr/>
        </p:nvSpPr>
        <p:spPr>
          <a:xfrm>
            <a:off x="5055192" y="-116639"/>
            <a:ext cx="21849938" cy="2308324"/>
          </a:xfrm>
          <a:prstGeom prst="rect">
            <a:avLst/>
          </a:prstGeom>
          <a:noFill/>
        </p:spPr>
        <p:txBody>
          <a:bodyPr wrap="square" rtlCol="0">
            <a:spAutoFit/>
          </a:bodyPr>
          <a:lstStyle/>
          <a:p>
            <a:pPr algn="r" rtl="1"/>
            <a:r>
              <a:rPr lang="fa-IR" sz="7200" b="1" dirty="0">
                <a:solidFill>
                  <a:schemeClr val="bg1"/>
                </a:solidFill>
                <a:latin typeface="Yu Gothic UI Semilight" panose="020B0400000000000000" pitchFamily="34" charset="-128"/>
                <a:ea typeface="Yu Gothic UI Semilight" panose="020B0400000000000000" pitchFamily="34" charset="-128"/>
                <a:cs typeface="B Nazanin" panose="00000400000000000000" pitchFamily="2" charset="-78"/>
              </a:rPr>
              <a:t>هفدهمین دوره مسابقات ربوکاپ آزاد ایران</a:t>
            </a:r>
          </a:p>
          <a:p>
            <a:pPr algn="r" rtl="1"/>
            <a:r>
              <a:rPr lang="fa-IR" sz="7200" b="1" dirty="0">
                <a:solidFill>
                  <a:schemeClr val="bg1"/>
                </a:solidFill>
                <a:latin typeface="Yu Gothic UI Semilight" panose="020B0400000000000000" pitchFamily="34" charset="-128"/>
                <a:ea typeface="Yu Gothic UI Semilight" panose="020B0400000000000000" pitchFamily="34" charset="-128"/>
                <a:cs typeface="B Nazanin" panose="00000400000000000000" pitchFamily="2" charset="-78"/>
              </a:rPr>
              <a:t>لیگ نمایشی دانش آموزی</a:t>
            </a:r>
            <a:endParaRPr lang="en-US" sz="7200" dirty="0">
              <a:solidFill>
                <a:schemeClr val="bg1"/>
              </a:solidFill>
              <a:latin typeface="Yu Gothic UI Semilight" panose="020B0400000000000000" pitchFamily="34" charset="-128"/>
              <a:ea typeface="Yu Gothic UI Semilight" panose="020B0400000000000000" pitchFamily="34" charset="-128"/>
              <a:cs typeface="B Nazanin" panose="00000400000000000000" pitchFamily="2" charset="-78"/>
            </a:endParaRPr>
          </a:p>
        </p:txBody>
      </p:sp>
      <p:sp>
        <p:nvSpPr>
          <p:cNvPr id="3" name="TextBox 2"/>
          <p:cNvSpPr txBox="1"/>
          <p:nvPr/>
        </p:nvSpPr>
        <p:spPr>
          <a:xfrm>
            <a:off x="977730" y="6749459"/>
            <a:ext cx="13098523" cy="12074459"/>
          </a:xfrm>
          <a:prstGeom prst="rect">
            <a:avLst/>
          </a:prstGeom>
          <a:noFill/>
        </p:spPr>
        <p:txBody>
          <a:bodyPr wrap="square" rtlCol="0">
            <a:spAutoFit/>
          </a:bodyPr>
          <a:lstStyle/>
          <a:p>
            <a:pPr algn="ctr"/>
            <a:r>
              <a:rPr lang="fa-IR" sz="8800" b="1" dirty="0">
                <a:solidFill>
                  <a:srgbClr val="C00000"/>
                </a:solidFill>
                <a:latin typeface="Yu Gothic UI Semilight" panose="020B0400000000000000" pitchFamily="34" charset="-128"/>
                <a:ea typeface="Yu Gothic UI Semilight" panose="020B0400000000000000" pitchFamily="34" charset="-128"/>
                <a:cs typeface="B Nazanin" panose="00000400000000000000" pitchFamily="2" charset="-78"/>
              </a:rPr>
              <a:t>خ</a:t>
            </a:r>
            <a:r>
              <a:rPr lang="fa-IR" sz="8800" b="1" dirty="0">
                <a:solidFill>
                  <a:srgbClr val="001133"/>
                </a:solidFill>
                <a:latin typeface="Yu Gothic UI Semilight" panose="020B0400000000000000" pitchFamily="34" charset="-128"/>
                <a:ea typeface="Yu Gothic UI Semilight" panose="020B0400000000000000" pitchFamily="34" charset="-128"/>
                <a:cs typeface="B Nazanin" panose="00000400000000000000" pitchFamily="2" charset="-78"/>
              </a:rPr>
              <a:t>لاصه</a:t>
            </a:r>
            <a:endParaRPr lang="en-US" sz="8800" b="1" dirty="0">
              <a:solidFill>
                <a:srgbClr val="001133"/>
              </a:solidFill>
              <a:latin typeface="Yu Gothic UI Semilight" panose="020B0400000000000000" pitchFamily="34" charset="-128"/>
              <a:ea typeface="Yu Gothic UI Semilight" panose="020B0400000000000000" pitchFamily="34" charset="-128"/>
              <a:cs typeface="B Nazanin" panose="00000400000000000000" pitchFamily="2" charset="-78"/>
            </a:endParaRPr>
          </a:p>
          <a:p>
            <a:pPr algn="just" rtl="1"/>
            <a:r>
              <a:rPr lang="fa-IR" sz="4604" dirty="0" smtClean="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rPr>
              <a:t>این طرح سه کاربرد اصلی دارد.</a:t>
            </a:r>
          </a:p>
          <a:p>
            <a:pPr algn="just" rtl="1"/>
            <a:r>
              <a:rPr lang="fa-IR" sz="4604" dirty="0" smtClean="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rPr>
              <a:t>-بهینه سازی انرژی</a:t>
            </a:r>
          </a:p>
          <a:p>
            <a:pPr algn="just" rtl="1"/>
            <a:r>
              <a:rPr lang="fa-IR" sz="4604" dirty="0" smtClean="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rPr>
              <a:t>-خدمات رسانی </a:t>
            </a:r>
          </a:p>
          <a:p>
            <a:pPr algn="just" rtl="1"/>
            <a:r>
              <a:rPr lang="fa-IR" sz="4604" dirty="0" smtClean="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rPr>
              <a:t>-سرویس رسانی اجتماعی </a:t>
            </a:r>
          </a:p>
          <a:p>
            <a:pPr algn="just" rtl="1"/>
            <a:r>
              <a:rPr lang="fa-IR" sz="4604" dirty="0" smtClean="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rPr>
              <a:t>این طرح توسط گروه </a:t>
            </a:r>
            <a:r>
              <a:rPr lang="en-US" sz="4604" dirty="0" err="1" smtClean="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rPr>
              <a:t>vira</a:t>
            </a:r>
            <a:r>
              <a:rPr lang="en-US" sz="4604" dirty="0" smtClean="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rPr>
              <a:t>-Genius</a:t>
            </a:r>
            <a:r>
              <a:rPr lang="fa-IR" sz="4604" dirty="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rPr>
              <a:t> </a:t>
            </a:r>
            <a:r>
              <a:rPr lang="fa-IR" sz="4604" dirty="0" smtClean="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rPr>
              <a:t>با نام آنسه ساخته شده است تا بتواند در هریک از کاربرد های خود با یکسری چالش های موجود مقابله کند.</a:t>
            </a:r>
          </a:p>
          <a:p>
            <a:pPr algn="just" rtl="1"/>
            <a:r>
              <a:rPr lang="fa-IR" sz="4604" dirty="0" smtClean="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rPr>
              <a:t>این طرح قرار است در مدارس به کارگیری شود تا هم بتواند انرژی زیادی که در این مکان ها هدر می رود را کنترل کنند و هم یک نکته اموزشی برای دانش اموزان در جهت بهینه سازی انرژی باشد و در بحث خدمات رسانی و سرویس رسانی اجتماعی هم محیط مدارس را جذاب تر و هم  کارها را اسانتر کند.</a:t>
            </a:r>
            <a:endParaRPr lang="en-US" sz="4604" dirty="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endParaRPr>
          </a:p>
          <a:p>
            <a:pPr algn="just" rtl="1"/>
            <a:endParaRPr lang="en-US" sz="4604" dirty="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endParaRPr>
          </a:p>
          <a:p>
            <a:pPr algn="just" rtl="1"/>
            <a:endParaRPr lang="en-US" sz="4604" dirty="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endParaRPr>
          </a:p>
          <a:p>
            <a:pPr algn="just" rtl="1"/>
            <a:endParaRPr lang="en-US" sz="4604" dirty="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endParaRPr>
          </a:p>
        </p:txBody>
      </p:sp>
      <p:sp>
        <p:nvSpPr>
          <p:cNvPr id="8" name="TextBox 7"/>
          <p:cNvSpPr txBox="1"/>
          <p:nvPr/>
        </p:nvSpPr>
        <p:spPr>
          <a:xfrm>
            <a:off x="1206523" y="16072862"/>
            <a:ext cx="12869726" cy="11972508"/>
          </a:xfrm>
          <a:prstGeom prst="rect">
            <a:avLst/>
          </a:prstGeom>
          <a:noFill/>
        </p:spPr>
        <p:txBody>
          <a:bodyPr wrap="square" rtlCol="0">
            <a:spAutoFit/>
          </a:bodyPr>
          <a:lstStyle/>
          <a:p>
            <a:pPr algn="ctr"/>
            <a:r>
              <a:rPr lang="fa-IR" sz="8800" b="1" dirty="0" smtClean="0">
                <a:solidFill>
                  <a:srgbClr val="DB2424"/>
                </a:solidFill>
                <a:latin typeface="Yu Gothic UI Semilight" panose="020B0400000000000000" pitchFamily="34" charset="-128"/>
                <a:ea typeface="Yu Gothic UI Semilight" panose="020B0400000000000000" pitchFamily="34" charset="-128"/>
                <a:cs typeface="B Nazanin" panose="00000400000000000000" pitchFamily="2" charset="-78"/>
              </a:rPr>
              <a:t>م</a:t>
            </a:r>
            <a:r>
              <a:rPr lang="fa-IR" sz="8800" b="1" dirty="0" smtClean="0">
                <a:latin typeface="Yu Gothic UI Semilight" panose="020B0400000000000000" pitchFamily="34" charset="-128"/>
                <a:ea typeface="Yu Gothic UI Semilight" panose="020B0400000000000000" pitchFamily="34" charset="-128"/>
                <a:cs typeface="B Nazanin" panose="00000400000000000000" pitchFamily="2" charset="-78"/>
              </a:rPr>
              <a:t>قدمه</a:t>
            </a:r>
          </a:p>
          <a:p>
            <a:pPr algn="r"/>
            <a:r>
              <a:rPr lang="fa-IR" sz="4400" dirty="0"/>
              <a:t>رباتیک:دانشی برای امروز و فردای بشر</a:t>
            </a:r>
            <a:endParaRPr lang="en-US" sz="4400" dirty="0"/>
          </a:p>
          <a:p>
            <a:pPr algn="r"/>
            <a:r>
              <a:rPr lang="fa-IR" sz="4400" dirty="0"/>
              <a:t>رباتیک علم مطالعه فن آوری مرتبط با طراحی ساخت و اصول کلی و کاربرد ربات‌ها است، که با هدف راحتی انسان و افزایش وقت مفید او به وجود آمده است، به عبارت دیگر رباتیک علم و فن آوری ماشین‌های قابل برنامه ریزی، با کاربردهای عمومی می‌باشد.</a:t>
            </a:r>
            <a:endParaRPr lang="en-US" sz="4400" dirty="0"/>
          </a:p>
          <a:p>
            <a:pPr algn="r"/>
            <a:r>
              <a:rPr lang="fa-IR" sz="4400" dirty="0"/>
              <a:t>امروزه همان طور که شاهد آن هستیم، خانواده‌ها چه در ایران و چه در خارج کشور فرزند خود را تشویق به حضور در کلاس‌های رباتیک و ساخت ربات‌ها می‌کنند و همچنین مسابقات ربات‌ها که در زمینه‌های مختلفی به انجام می‌رسد، با استقبال خوب و رو به رشدی از سوی اکثر کشورها مواجه می‌شود.همچنین رشته‌ی دانشگاهی مهندسی رباتیک و هوش مصنوعی در خارج از کشور با استقبال خوبی از سوی علاقه مندان به این حوزه رو به رو است و زمینه‌های تحقیقاتی و کاری فراوانی برای مهندسین و فارغ التحصیلان این رشته تدارک دیده اند، زیرا  این موضوع برای آن‌ها روشن است، که زندگی امروز و فردا‌ی ما، جدا از ربات‌ها امکان پذیر نیست</a:t>
            </a:r>
            <a:endParaRPr lang="fa-IR" sz="4400" b="1" dirty="0" smtClean="0">
              <a:latin typeface="Yu Gothic UI Semilight" panose="020B0400000000000000" pitchFamily="34" charset="-128"/>
              <a:ea typeface="Yu Gothic UI Semilight" panose="020B0400000000000000" pitchFamily="34" charset="-128"/>
              <a:cs typeface="B Nazanin" panose="00000400000000000000" pitchFamily="2" charset="-78"/>
            </a:endParaRPr>
          </a:p>
          <a:p>
            <a:pPr algn="ctr"/>
            <a:endParaRPr lang="fa-IR" sz="1600" b="1" dirty="0" smtClean="0">
              <a:latin typeface="Yu Gothic UI Semilight" panose="020B0400000000000000" pitchFamily="34" charset="-128"/>
              <a:ea typeface="Yu Gothic UI Semilight" panose="020B0400000000000000" pitchFamily="34" charset="-128"/>
              <a:cs typeface="B Nazanin" panose="00000400000000000000" pitchFamily="2" charset="-78"/>
            </a:endParaRPr>
          </a:p>
          <a:p>
            <a:pPr algn="ctr"/>
            <a:endParaRPr lang="fa-IR" sz="800" b="1" dirty="0">
              <a:latin typeface="Yu Gothic UI Semilight" panose="020B0400000000000000" pitchFamily="34" charset="-128"/>
              <a:ea typeface="Yu Gothic UI Semilight" panose="020B0400000000000000" pitchFamily="34" charset="-128"/>
              <a:cs typeface="B Nazanin" panose="00000400000000000000" pitchFamily="2" charset="-78"/>
            </a:endParaRPr>
          </a:p>
        </p:txBody>
      </p:sp>
      <p:sp>
        <p:nvSpPr>
          <p:cNvPr id="9" name="TextBox 8"/>
          <p:cNvSpPr txBox="1"/>
          <p:nvPr/>
        </p:nvSpPr>
        <p:spPr>
          <a:xfrm>
            <a:off x="1206523" y="27424624"/>
            <a:ext cx="12869726" cy="12782987"/>
          </a:xfrm>
          <a:prstGeom prst="rect">
            <a:avLst/>
          </a:prstGeom>
          <a:noFill/>
        </p:spPr>
        <p:txBody>
          <a:bodyPr wrap="square" rtlCol="0">
            <a:spAutoFit/>
          </a:bodyPr>
          <a:lstStyle/>
          <a:p>
            <a:pPr algn="ctr" rtl="1"/>
            <a:r>
              <a:rPr lang="fa-IR" sz="8800" b="1" dirty="0">
                <a:solidFill>
                  <a:srgbClr val="C00000"/>
                </a:solidFill>
                <a:latin typeface="Yu Gothic UI Semilight" panose="020B0400000000000000" pitchFamily="34" charset="-128"/>
                <a:ea typeface="Yu Gothic UI Semilight" panose="020B0400000000000000" pitchFamily="34" charset="-128"/>
                <a:cs typeface="B Nazanin" panose="00000400000000000000" pitchFamily="2" charset="-78"/>
              </a:rPr>
              <a:t>م</a:t>
            </a:r>
            <a:r>
              <a:rPr lang="fa-IR" sz="8800" b="1" dirty="0">
                <a:latin typeface="Yu Gothic UI Semilight" panose="020B0400000000000000" pitchFamily="34" charset="-128"/>
                <a:ea typeface="Yu Gothic UI Semilight" panose="020B0400000000000000" pitchFamily="34" charset="-128"/>
                <a:cs typeface="B Nazanin" panose="00000400000000000000" pitchFamily="2" charset="-78"/>
              </a:rPr>
              <a:t>عرفی محصول و</a:t>
            </a:r>
            <a:r>
              <a:rPr lang="en-US" sz="8800" b="1" dirty="0">
                <a:solidFill>
                  <a:srgbClr val="001133"/>
                </a:solidFill>
                <a:latin typeface="Yu Gothic UI Semilight" panose="020B0400000000000000" pitchFamily="34" charset="-128"/>
                <a:ea typeface="Yu Gothic UI Semilight" panose="020B0400000000000000" pitchFamily="34" charset="-128"/>
                <a:cs typeface="B Nazanin" panose="00000400000000000000" pitchFamily="2" charset="-78"/>
              </a:rPr>
              <a:t> </a:t>
            </a:r>
            <a:r>
              <a:rPr lang="fa-IR" sz="8800" b="1" dirty="0">
                <a:solidFill>
                  <a:srgbClr val="C00000"/>
                </a:solidFill>
                <a:latin typeface="Yu Gothic UI Semilight" panose="020B0400000000000000" pitchFamily="34" charset="-128"/>
                <a:ea typeface="Yu Gothic UI Semilight" panose="020B0400000000000000" pitchFamily="34" charset="-128"/>
                <a:cs typeface="B Nazanin" panose="00000400000000000000" pitchFamily="2" charset="-78"/>
              </a:rPr>
              <a:t>م</a:t>
            </a:r>
            <a:r>
              <a:rPr lang="fa-IR" sz="8800" b="1" dirty="0">
                <a:latin typeface="Yu Gothic UI Semilight" panose="020B0400000000000000" pitchFamily="34" charset="-128"/>
                <a:ea typeface="Yu Gothic UI Semilight" panose="020B0400000000000000" pitchFamily="34" charset="-128"/>
                <a:cs typeface="B Nazanin" panose="00000400000000000000" pitchFamily="2" charset="-78"/>
              </a:rPr>
              <a:t>راحل اجرا</a:t>
            </a:r>
            <a:endParaRPr lang="en-US" sz="8800" b="1" dirty="0">
              <a:latin typeface="Yu Gothic UI Semilight" panose="020B0400000000000000" pitchFamily="34" charset="-128"/>
              <a:ea typeface="Yu Gothic UI Semilight" panose="020B0400000000000000" pitchFamily="34" charset="-128"/>
              <a:cs typeface="B Nazanin" panose="00000400000000000000" pitchFamily="2" charset="-78"/>
            </a:endParaRPr>
          </a:p>
          <a:p>
            <a:pPr algn="just" rtl="1"/>
            <a:r>
              <a:rPr lang="fa-IR" sz="4604" dirty="0" smtClean="0">
                <a:latin typeface="Yu Gothic UI Semilight" panose="020B0400000000000000" pitchFamily="34" charset="-128"/>
                <a:ea typeface="Yu Gothic UI Semilight" panose="020B0400000000000000" pitchFamily="34" charset="-128"/>
                <a:cs typeface="B Nazanin" panose="00000400000000000000" pitchFamily="2" charset="-78"/>
              </a:rPr>
              <a:t>این طرح یک ربات تعاملی است با سه کاربرد اصلی بهینه سازی انرژی، خدمات رسانی و سرویس رسانی اجتماعی که در هر کدام از این کاربرد ها قرار است در ارتقای طرح برنامه ریزی های جدیدی برای پیشرفت طرح ری آن انجام شود.</a:t>
            </a:r>
          </a:p>
          <a:p>
            <a:pPr algn="just" rtl="1"/>
            <a:r>
              <a:rPr lang="fa-IR" sz="4604" dirty="0" smtClean="0">
                <a:latin typeface="Yu Gothic UI Semilight" panose="020B0400000000000000" pitchFamily="34" charset="-128"/>
                <a:ea typeface="Yu Gothic UI Semilight" panose="020B0400000000000000" pitchFamily="34" charset="-128"/>
                <a:cs typeface="B Nazanin" panose="00000400000000000000" pitchFamily="2" charset="-78"/>
              </a:rPr>
              <a:t>مراحل اجرای این طرح از ابتدا شامل طراحی دوبعدی این ربات برای برش توسط دستگاه سی ان سی می باشد . </a:t>
            </a:r>
          </a:p>
          <a:p>
            <a:pPr algn="just" rtl="1"/>
            <a:r>
              <a:rPr lang="fa-IR" sz="4604" dirty="0" smtClean="0">
                <a:latin typeface="Yu Gothic UI Semilight" panose="020B0400000000000000" pitchFamily="34" charset="-128"/>
                <a:ea typeface="Yu Gothic UI Semilight" panose="020B0400000000000000" pitchFamily="34" charset="-128"/>
                <a:cs typeface="B Nazanin" panose="00000400000000000000" pitchFamily="2" charset="-78"/>
              </a:rPr>
              <a:t>علاوه بر قطعاتی که توسط دستگاه سی ان سی برش داده شده اند ما به یک اسکلت برای رباتمان نیاز داریم که ان را با کمک یم ام دی اف ساز می توان فراهم ساخت.</a:t>
            </a:r>
          </a:p>
          <a:p>
            <a:pPr algn="just" rtl="1"/>
            <a:r>
              <a:rPr lang="fa-IR" sz="4604" dirty="0" smtClean="0">
                <a:latin typeface="Yu Gothic UI Semilight" panose="020B0400000000000000" pitchFamily="34" charset="-128"/>
                <a:ea typeface="Yu Gothic UI Semilight" panose="020B0400000000000000" pitchFamily="34" charset="-128"/>
                <a:cs typeface="B Nazanin" panose="00000400000000000000" pitchFamily="2" charset="-78"/>
              </a:rPr>
              <a:t>بعد از ساخت بدنه اصلی ربات با استفاده از دستگاه پرینتر سه بعدی و یک طراحی اوپن سورس قسمت سر ان را ساختیم.</a:t>
            </a:r>
          </a:p>
          <a:p>
            <a:pPr algn="just" rtl="1"/>
            <a:r>
              <a:rPr lang="fa-IR" sz="4604" dirty="0" smtClean="0">
                <a:latin typeface="Yu Gothic UI Semilight" panose="020B0400000000000000" pitchFamily="34" charset="-128"/>
                <a:ea typeface="Yu Gothic UI Semilight" panose="020B0400000000000000" pitchFamily="34" charset="-128"/>
                <a:cs typeface="B Nazanin" panose="00000400000000000000" pitchFamily="2" charset="-78"/>
              </a:rPr>
              <a:t>بعد از انجام مراحل بالا موتورها،چرخ ها، بردهایی که برنامه نویسی های انجام شده روی انها ریخته شده بودند و ... روی ربات نصب شدند تا ربات توانایی های خود را برای انجام کارهایی که روی ان برنامه ریزی شده است بدست اورد و بتواند در جهت اهدافی که ما برای ان مشخص کردیم کارامد و موثر واقع شود.</a:t>
            </a:r>
            <a:endParaRPr lang="fa-IR" sz="4604" dirty="0" smtClean="0">
              <a:latin typeface="Yu Gothic UI Semilight" panose="020B0400000000000000" pitchFamily="34" charset="-128"/>
              <a:ea typeface="Yu Gothic UI Semilight" panose="020B0400000000000000" pitchFamily="34" charset="-128"/>
              <a:cs typeface="B Nazanin" panose="00000400000000000000" pitchFamily="2" charset="-78"/>
            </a:endParaRPr>
          </a:p>
        </p:txBody>
      </p:sp>
      <p:sp>
        <p:nvSpPr>
          <p:cNvPr id="11" name="TextBox 10"/>
          <p:cNvSpPr txBox="1"/>
          <p:nvPr/>
        </p:nvSpPr>
        <p:spPr>
          <a:xfrm>
            <a:off x="15626256" y="6749462"/>
            <a:ext cx="13098523" cy="10657405"/>
          </a:xfrm>
          <a:prstGeom prst="rect">
            <a:avLst/>
          </a:prstGeom>
          <a:noFill/>
        </p:spPr>
        <p:txBody>
          <a:bodyPr wrap="square" rtlCol="0">
            <a:spAutoFit/>
          </a:bodyPr>
          <a:lstStyle/>
          <a:p>
            <a:pPr algn="ctr"/>
            <a:r>
              <a:rPr lang="fa-IR" sz="8800" b="1" dirty="0">
                <a:solidFill>
                  <a:srgbClr val="C00000"/>
                </a:solidFill>
                <a:latin typeface="Yu Gothic UI Semilight" panose="020B0400000000000000" pitchFamily="34" charset="-128"/>
                <a:ea typeface="Yu Gothic UI Semilight" panose="020B0400000000000000" pitchFamily="34" charset="-128"/>
                <a:cs typeface="B Nazanin" panose="00000400000000000000" pitchFamily="2" charset="-78"/>
              </a:rPr>
              <a:t>ک</a:t>
            </a:r>
            <a:r>
              <a:rPr lang="fa-IR" sz="8800" b="1" dirty="0">
                <a:latin typeface="Yu Gothic UI Semilight" panose="020B0400000000000000" pitchFamily="34" charset="-128"/>
                <a:ea typeface="Yu Gothic UI Semilight" panose="020B0400000000000000" pitchFamily="34" charset="-128"/>
                <a:cs typeface="B Nazanin" panose="00000400000000000000" pitchFamily="2" charset="-78"/>
              </a:rPr>
              <a:t>اربر</a:t>
            </a:r>
            <a:r>
              <a:rPr lang="fa-IR" sz="8800" b="1" dirty="0">
                <a:solidFill>
                  <a:srgbClr val="C00000"/>
                </a:solidFill>
                <a:latin typeface="Yu Gothic UI Semilight" panose="020B0400000000000000" pitchFamily="34" charset="-128"/>
                <a:ea typeface="Yu Gothic UI Semilight" panose="020B0400000000000000" pitchFamily="34" charset="-128"/>
                <a:cs typeface="B Nazanin" panose="00000400000000000000" pitchFamily="2" charset="-78"/>
              </a:rPr>
              <a:t>، ک</a:t>
            </a:r>
            <a:r>
              <a:rPr lang="fa-IR" sz="8800" b="1" dirty="0">
                <a:latin typeface="Yu Gothic UI Semilight" panose="020B0400000000000000" pitchFamily="34" charset="-128"/>
                <a:ea typeface="Yu Gothic UI Semilight" panose="020B0400000000000000" pitchFamily="34" charset="-128"/>
                <a:cs typeface="B Nazanin" panose="00000400000000000000" pitchFamily="2" charset="-78"/>
              </a:rPr>
              <a:t>اربرد</a:t>
            </a:r>
            <a:r>
              <a:rPr lang="fa-IR" sz="8800" b="1" dirty="0">
                <a:solidFill>
                  <a:srgbClr val="C00000"/>
                </a:solidFill>
                <a:latin typeface="Yu Gothic UI Semilight" panose="020B0400000000000000" pitchFamily="34" charset="-128"/>
                <a:ea typeface="Yu Gothic UI Semilight" panose="020B0400000000000000" pitchFamily="34" charset="-128"/>
                <a:cs typeface="B Nazanin" panose="00000400000000000000" pitchFamily="2" charset="-78"/>
              </a:rPr>
              <a:t>،  ن</a:t>
            </a:r>
            <a:r>
              <a:rPr lang="fa-IR" sz="8800" b="1" dirty="0">
                <a:latin typeface="Yu Gothic UI Semilight" panose="020B0400000000000000" pitchFamily="34" charset="-128"/>
                <a:ea typeface="Yu Gothic UI Semilight" panose="020B0400000000000000" pitchFamily="34" charset="-128"/>
                <a:cs typeface="B Nazanin" panose="00000400000000000000" pitchFamily="2" charset="-78"/>
              </a:rPr>
              <a:t>حوه استفاده</a:t>
            </a:r>
            <a:endParaRPr lang="en-US" sz="8800" b="1" dirty="0">
              <a:latin typeface="Yu Gothic UI Semilight" panose="020B0400000000000000" pitchFamily="34" charset="-128"/>
              <a:ea typeface="Yu Gothic UI Semilight" panose="020B0400000000000000" pitchFamily="34" charset="-128"/>
              <a:cs typeface="B Nazanin" panose="00000400000000000000" pitchFamily="2" charset="-78"/>
            </a:endParaRPr>
          </a:p>
          <a:p>
            <a:pPr algn="just" rtl="1"/>
            <a:r>
              <a:rPr lang="fa-IR" sz="4604" dirty="0" smtClean="0">
                <a:latin typeface="Yu Gothic UI Semilight" panose="020B0400000000000000" pitchFamily="34" charset="-128"/>
                <a:ea typeface="Yu Gothic UI Semilight" panose="020B0400000000000000" pitchFamily="34" charset="-128"/>
                <a:cs typeface="B Nazanin" panose="00000400000000000000" pitchFamily="2" charset="-78"/>
              </a:rPr>
              <a:t>این ربات قرار است در مدارس به کارگیری شود و با استفاده از هرکدام از کاربرد های خود به یک گروه از افراد حاضر در مدرسه خدمت رسانی کند.</a:t>
            </a:r>
          </a:p>
          <a:p>
            <a:pPr algn="just" rtl="1"/>
            <a:r>
              <a:rPr lang="fa-IR" sz="4604" dirty="0" smtClean="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rPr>
              <a:t>کاربرد های این ربات بهینه سازی انرژی،خدمات رسانی و سریس رسانی اجتماعی است. که نحوه استفاده از این کاربرد ها قرار است به صورت های متفاوتی باشد.</a:t>
            </a:r>
          </a:p>
          <a:p>
            <a:pPr algn="just" rtl="1"/>
            <a:r>
              <a:rPr lang="fa-IR" sz="4604" dirty="0" smtClean="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rPr>
              <a:t>برای اینکه انسه بتواند یکسری از کاربرد های خود را اجرا کند ما نیاز به رفتار سنجی در این محیط داریم که این کار با استفاده از تعدادی ماژول که در محیط نصب می کنیم مانند: ماژول بلوتوث،تشخیص حضور انسان،دما و ساعت انجام شود یعنی این ماژول ها یکسری اطلاعات از محیط می گیرند و از طریق ماژول بلوتوث به ربات انتقال می دهند و پس از ان ربات طبق برنامه ای که گرفته است و برنامه ریزی که ما روی ان انجام داده ایم می تواند در جهت اجرای کاربرد های خود موثر باشد .</a:t>
            </a:r>
            <a:endParaRPr lang="en-US" sz="4604" dirty="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endParaRPr>
          </a:p>
          <a:p>
            <a:pPr algn="just"/>
            <a:endParaRPr lang="en-US" sz="4604" dirty="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endParaRPr>
          </a:p>
        </p:txBody>
      </p:sp>
      <p:sp>
        <p:nvSpPr>
          <p:cNvPr id="12" name="TextBox 11"/>
          <p:cNvSpPr txBox="1"/>
          <p:nvPr/>
        </p:nvSpPr>
        <p:spPr>
          <a:xfrm>
            <a:off x="16186692" y="25120387"/>
            <a:ext cx="13098523" cy="9948877"/>
          </a:xfrm>
          <a:prstGeom prst="rect">
            <a:avLst/>
          </a:prstGeom>
          <a:noFill/>
        </p:spPr>
        <p:txBody>
          <a:bodyPr wrap="square" rtlCol="0">
            <a:spAutoFit/>
          </a:bodyPr>
          <a:lstStyle/>
          <a:p>
            <a:pPr algn="ctr"/>
            <a:r>
              <a:rPr lang="fa-IR" sz="8800" b="1" dirty="0">
                <a:solidFill>
                  <a:srgbClr val="C00000"/>
                </a:solidFill>
                <a:latin typeface="Yu Gothic UI Semilight" panose="020B0400000000000000" pitchFamily="34" charset="-128"/>
                <a:ea typeface="Yu Gothic UI Semilight" panose="020B0400000000000000" pitchFamily="34" charset="-128"/>
                <a:cs typeface="B Nazanin" panose="00000400000000000000" pitchFamily="2" charset="-78"/>
              </a:rPr>
              <a:t>ن</a:t>
            </a:r>
            <a:r>
              <a:rPr lang="fa-IR" sz="8800" b="1" dirty="0">
                <a:latin typeface="Yu Gothic UI Semilight" panose="020B0400000000000000" pitchFamily="34" charset="-128"/>
                <a:ea typeface="Yu Gothic UI Semilight" panose="020B0400000000000000" pitchFamily="34" charset="-128"/>
                <a:cs typeface="B Nazanin" panose="00000400000000000000" pitchFamily="2" charset="-78"/>
              </a:rPr>
              <a:t>تایج و </a:t>
            </a:r>
            <a:r>
              <a:rPr lang="fa-IR" sz="8800" b="1" dirty="0">
                <a:solidFill>
                  <a:srgbClr val="DB2424"/>
                </a:solidFill>
                <a:latin typeface="Yu Gothic UI Semilight" panose="020B0400000000000000" pitchFamily="34" charset="-128"/>
                <a:ea typeface="Yu Gothic UI Semilight" panose="020B0400000000000000" pitchFamily="34" charset="-128"/>
                <a:cs typeface="B Nazanin" panose="00000400000000000000" pitchFamily="2" charset="-78"/>
              </a:rPr>
              <a:t>ن</a:t>
            </a:r>
            <a:r>
              <a:rPr lang="fa-IR" sz="8800" b="1" dirty="0">
                <a:latin typeface="Yu Gothic UI Semilight" panose="020B0400000000000000" pitchFamily="34" charset="-128"/>
                <a:ea typeface="Yu Gothic UI Semilight" panose="020B0400000000000000" pitchFamily="34" charset="-128"/>
                <a:cs typeface="B Nazanin" panose="00000400000000000000" pitchFamily="2" charset="-78"/>
              </a:rPr>
              <a:t>تیجه گیری</a:t>
            </a:r>
            <a:endParaRPr lang="en-US" sz="8800" b="1" dirty="0">
              <a:latin typeface="Yu Gothic UI Semilight" panose="020B0400000000000000" pitchFamily="34" charset="-128"/>
              <a:ea typeface="Yu Gothic UI Semilight" panose="020B0400000000000000" pitchFamily="34" charset="-128"/>
              <a:cs typeface="B Nazanin" panose="00000400000000000000" pitchFamily="2" charset="-78"/>
            </a:endParaRPr>
          </a:p>
          <a:p>
            <a:pPr algn="just" rtl="1"/>
            <a:r>
              <a:rPr lang="fa-IR" sz="4604" dirty="0" smtClean="0">
                <a:latin typeface="Yu Gothic UI Semilight" panose="020B0400000000000000" pitchFamily="34" charset="-128"/>
                <a:ea typeface="Yu Gothic UI Semilight" panose="020B0400000000000000" pitchFamily="34" charset="-128"/>
                <a:cs typeface="B Nazanin" panose="00000400000000000000" pitchFamily="2" charset="-78"/>
              </a:rPr>
              <a:t>طبق اماری معتبر ما حدود 107هزار و 171 مدرسه در پایه های مختلف در سراسر کشور داریم که در فصول متفاوت نیاز به سیستم های گرمایشی یا سرمایشی در جهت ایجاد محیطی مناسب برای تحصیل دانش اموزان دارند.برای این کار نیاز به استفاده از انرژی در ساعات مدرسه داریم اما نکته همین است ما در ساعات مدرسه نیاز داریم تا محیط دمای مناسبی داشته باشد اما متاسفانه به دلیل عدم وجود سیستم واحد در تمام طول روز این سیستم ها روشن هستند و انرژی در حال هدر رفتن است.</a:t>
            </a:r>
          </a:p>
          <a:p>
            <a:pPr algn="just" rtl="1"/>
            <a:r>
              <a:rPr lang="fa-IR" sz="4604" dirty="0" smtClean="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rPr>
              <a:t>یعنی اگر دانش اموزان 8 ساعت دا این مکان ها حضور داشته باشند 16 ساعت انرژی در این مکان ها هدر می رود و این هدر رفتن انرژی و نیازی که کشور ما به این مقدار انرژی هدر رفته دارد پس ما باید در جهت تصحیح این امر گام هایی برداریم که برای شروع می توان از ربات انسه استفاده کرد.</a:t>
            </a:r>
            <a:endParaRPr lang="en-US" sz="4604" dirty="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endParaRPr>
          </a:p>
        </p:txBody>
      </p:sp>
      <p:sp>
        <p:nvSpPr>
          <p:cNvPr id="13" name="TextBox 12"/>
          <p:cNvSpPr txBox="1"/>
          <p:nvPr/>
        </p:nvSpPr>
        <p:spPr>
          <a:xfrm>
            <a:off x="15626253" y="35707663"/>
            <a:ext cx="13644000" cy="3600000"/>
          </a:xfrm>
          <a:prstGeom prst="rect">
            <a:avLst/>
          </a:prstGeom>
          <a:noFill/>
        </p:spPr>
        <p:txBody>
          <a:bodyPr wrap="square" rtlCol="0">
            <a:spAutoFit/>
          </a:bodyPr>
          <a:lstStyle/>
          <a:p>
            <a:pPr algn="ctr" rtl="1"/>
            <a:r>
              <a:rPr lang="fa-IR" sz="8800" b="1" dirty="0">
                <a:solidFill>
                  <a:srgbClr val="DB2424"/>
                </a:solidFill>
                <a:latin typeface="Yu Gothic UI Semilight" panose="020B0400000000000000" pitchFamily="34" charset="-128"/>
                <a:ea typeface="Yu Gothic UI Semilight" panose="020B0400000000000000" pitchFamily="34" charset="-128"/>
                <a:cs typeface="B Nazanin" panose="00000400000000000000" pitchFamily="2" charset="-78"/>
              </a:rPr>
              <a:t>اعضا</a:t>
            </a:r>
            <a:endParaRPr lang="en-US" sz="8800" b="1" dirty="0">
              <a:solidFill>
                <a:srgbClr val="001133"/>
              </a:solidFill>
              <a:latin typeface="Yu Gothic UI Semilight" panose="020B0400000000000000" pitchFamily="34" charset="-128"/>
              <a:ea typeface="Yu Gothic UI Semilight" panose="020B0400000000000000" pitchFamily="34" charset="-128"/>
              <a:cs typeface="B Nazanin" panose="00000400000000000000" pitchFamily="2" charset="-78"/>
            </a:endParaRPr>
          </a:p>
          <a:p>
            <a:pPr algn="ctr" rtl="1"/>
            <a:r>
              <a:rPr lang="fa-IR" sz="4604" dirty="0" smtClean="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rPr>
              <a:t>زینب اسدی</a:t>
            </a:r>
            <a:r>
              <a:rPr lang="fa-IR" sz="4604" dirty="0" smtClean="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rPr>
              <a:t>،سارا زارع، فاطمه کرمی، ویانا بابایی،فاطمه طغرلی</a:t>
            </a:r>
            <a:endParaRPr lang="en-US" sz="4604" dirty="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endParaRPr>
          </a:p>
          <a:p>
            <a:pPr algn="ctr" rtl="1"/>
            <a:r>
              <a:rPr lang="fa-IR" sz="4604" dirty="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rPr>
              <a:t>دانش آموز مقطع متوسطه اول، مجتمع آموزشی رباتیک</a:t>
            </a:r>
            <a:endParaRPr lang="en-US" sz="4604" dirty="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endParaRPr>
          </a:p>
          <a:p>
            <a:pPr algn="ctr" rtl="1"/>
            <a:r>
              <a:rPr lang="fa-IR" sz="4604" dirty="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rPr>
              <a:t>سرپرست پروژه، کارشناس ارشد مهندسی رباتیک </a:t>
            </a:r>
            <a:endParaRPr lang="en-US" sz="4604" dirty="0">
              <a:solidFill>
                <a:srgbClr val="232728"/>
              </a:solidFill>
              <a:latin typeface="Yu Gothic UI Semilight" panose="020B0400000000000000" pitchFamily="34" charset="-128"/>
              <a:ea typeface="Yu Gothic UI Semilight" panose="020B0400000000000000" pitchFamily="34" charset="-128"/>
              <a:cs typeface="B Nazanin" panose="00000400000000000000" pitchFamily="2" charset="-78"/>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71959" y="19191500"/>
            <a:ext cx="8526204" cy="3739792"/>
          </a:xfrm>
          <a:prstGeom prst="rect">
            <a:avLst/>
          </a:prstGeom>
        </p:spPr>
      </p:pic>
      <p:sp>
        <p:nvSpPr>
          <p:cNvPr id="17" name="TextBox 16"/>
          <p:cNvSpPr txBox="1"/>
          <p:nvPr/>
        </p:nvSpPr>
        <p:spPr>
          <a:xfrm>
            <a:off x="21351388" y="20139689"/>
            <a:ext cx="2581280" cy="708335"/>
          </a:xfrm>
          <a:prstGeom prst="rect">
            <a:avLst/>
          </a:prstGeom>
          <a:noFill/>
        </p:spPr>
        <p:txBody>
          <a:bodyPr wrap="square" rtlCol="0">
            <a:spAutoFit/>
          </a:bodyPr>
          <a:lstStyle/>
          <a:p>
            <a:r>
              <a:rPr lang="fa-IR" sz="4003" dirty="0" smtClean="0">
                <a:cs typeface="B Nazanin" panose="00000400000000000000" pitchFamily="2" charset="-78"/>
              </a:rPr>
              <a:t> </a:t>
            </a:r>
            <a:endParaRPr lang="en-US" sz="4003" dirty="0">
              <a:cs typeface="B Nazanin" panose="00000400000000000000" pitchFamily="2" charset="-78"/>
            </a:endParaRPr>
          </a:p>
        </p:txBody>
      </p:sp>
      <p:sp>
        <p:nvSpPr>
          <p:cNvPr id="18" name="TextBox 17"/>
          <p:cNvSpPr txBox="1"/>
          <p:nvPr/>
        </p:nvSpPr>
        <p:spPr>
          <a:xfrm>
            <a:off x="6929958" y="2072042"/>
            <a:ext cx="17002710" cy="1940531"/>
          </a:xfrm>
          <a:prstGeom prst="rect">
            <a:avLst/>
          </a:prstGeom>
          <a:noFill/>
        </p:spPr>
        <p:txBody>
          <a:bodyPr wrap="square" rtlCol="0">
            <a:spAutoFit/>
          </a:bodyPr>
          <a:lstStyle/>
          <a:p>
            <a:pPr algn="ctr" rtl="1"/>
            <a:r>
              <a:rPr lang="fa-IR" sz="12010" b="1" dirty="0">
                <a:solidFill>
                  <a:schemeClr val="bg1"/>
                </a:solidFill>
                <a:cs typeface="B Nazanin" panose="00000400000000000000" pitchFamily="2" charset="-78"/>
              </a:rPr>
              <a:t>عنوان پروژه</a:t>
            </a:r>
            <a:endParaRPr lang="en-US" sz="12010" b="1" dirty="0">
              <a:solidFill>
                <a:schemeClr val="bg1"/>
              </a:solidFill>
              <a:cs typeface="B Nazanin" panose="00000400000000000000" pitchFamily="2" charset="-78"/>
            </a:endParaRPr>
          </a:p>
        </p:txBody>
      </p:sp>
      <p:pic>
        <p:nvPicPr>
          <p:cNvPr id="4" name="Picture 3" descr="Icon&#10;&#10;Description automatically generated">
            <a:extLst>
              <a:ext uri="{FF2B5EF4-FFF2-40B4-BE49-F238E27FC236}">
                <a16:creationId xmlns:a16="http://schemas.microsoft.com/office/drawing/2014/main" xmlns="" id="{083BE97F-9299-FD54-C3C8-88C8B98955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88388" y="-116639"/>
            <a:ext cx="2455255" cy="3053886"/>
          </a:xfrm>
          <a:prstGeom prst="rect">
            <a:avLst/>
          </a:prstGeom>
        </p:spPr>
      </p:pic>
    </p:spTree>
    <p:extLst>
      <p:ext uri="{BB962C8B-B14F-4D97-AF65-F5344CB8AC3E}">
        <p14:creationId xmlns:p14="http://schemas.microsoft.com/office/powerpoint/2010/main" val="312095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2044</TotalTime>
  <Words>832</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Yu Gothic UI Semilight</vt:lpstr>
      <vt:lpstr>Arial</vt:lpstr>
      <vt:lpstr>B Nazanin</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Sinijh</dc:creator>
  <cp:lastModifiedBy>zareh</cp:lastModifiedBy>
  <cp:revision>29</cp:revision>
  <dcterms:created xsi:type="dcterms:W3CDTF">2018-11-17T16:43:53Z</dcterms:created>
  <dcterms:modified xsi:type="dcterms:W3CDTF">2023-04-22T14:35:38Z</dcterms:modified>
</cp:coreProperties>
</file>