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85" r:id="rId4"/>
    <p:sldId id="264" r:id="rId5"/>
    <p:sldId id="284" r:id="rId6"/>
    <p:sldId id="269" r:id="rId7"/>
    <p:sldId id="286" r:id="rId8"/>
    <p:sldId id="274" r:id="rId9"/>
    <p:sldId id="287" r:id="rId10"/>
    <p:sldId id="277" r:id="rId11"/>
    <p:sldId id="272" r:id="rId12"/>
    <p:sldId id="288" r:id="rId13"/>
    <p:sldId id="289" r:id="rId14"/>
    <p:sldId id="276" r:id="rId15"/>
    <p:sldId id="290" r:id="rId16"/>
    <p:sldId id="293" r:id="rId17"/>
    <p:sldId id="294" r:id="rId18"/>
    <p:sldId id="278" r:id="rId19"/>
    <p:sldId id="282" r:id="rId20"/>
    <p:sldId id="295" r:id="rId21"/>
    <p:sldId id="291" r:id="rId22"/>
    <p:sldId id="281" r:id="rId23"/>
    <p:sldId id="297" r:id="rId24"/>
    <p:sldId id="28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9D5F92-FC90-4435-B56F-529D97400334}">
          <p14:sldIdLst>
            <p14:sldId id="256"/>
            <p14:sldId id="257"/>
            <p14:sldId id="285"/>
            <p14:sldId id="264"/>
            <p14:sldId id="284"/>
            <p14:sldId id="269"/>
          </p14:sldIdLst>
        </p14:section>
        <p14:section name="Untitled Section" id="{FCF29F73-4772-4209-BB8A-8D8020486944}">
          <p14:sldIdLst>
            <p14:sldId id="286"/>
            <p14:sldId id="274"/>
            <p14:sldId id="287"/>
            <p14:sldId id="277"/>
            <p14:sldId id="272"/>
            <p14:sldId id="288"/>
            <p14:sldId id="289"/>
            <p14:sldId id="276"/>
            <p14:sldId id="290"/>
            <p14:sldId id="293"/>
            <p14:sldId id="294"/>
            <p14:sldId id="278"/>
            <p14:sldId id="282"/>
            <p14:sldId id="295"/>
            <p14:sldId id="291"/>
            <p14:sldId id="281"/>
            <p14:sldId id="297"/>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044" autoAdjust="0"/>
    <p:restoredTop sz="94660"/>
  </p:normalViewPr>
  <p:slideViewPr>
    <p:cSldViewPr snapToGrid="0">
      <p:cViewPr varScale="1">
        <p:scale>
          <a:sx n="63" d="100"/>
          <a:sy n="63" d="100"/>
        </p:scale>
        <p:origin x="90"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4/26/2023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4/26/2023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tx1">
              <a:lumMod val="8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4/26/2023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4/26/2023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jpg"/><Relationship Id="rId4" Type="http://schemas.openxmlformats.org/officeDocument/2006/relationships/image" Target="../media/image1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7097" y="862149"/>
            <a:ext cx="9522823" cy="5238205"/>
          </a:xfrm>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3754" y="1022353"/>
            <a:ext cx="6749507" cy="4917795"/>
          </a:xfrm>
          <a:prstGeom prst="rect">
            <a:avLst/>
          </a:prstGeom>
        </p:spPr>
      </p:pic>
    </p:spTree>
    <p:extLst>
      <p:ext uri="{BB962C8B-B14F-4D97-AF65-F5344CB8AC3E}">
        <p14:creationId xmlns:p14="http://schemas.microsoft.com/office/powerpoint/2010/main" val="143481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7097" y="862149"/>
            <a:ext cx="9522823" cy="5238205"/>
          </a:xfrm>
          <a:ln>
            <a:solidFill>
              <a:schemeClr val="bg1"/>
            </a:solidFill>
          </a:ln>
        </p:spPr>
        <p:txBody>
          <a:bodyPr>
            <a:normAutofit/>
          </a:bodyPr>
          <a:lstStyle/>
          <a:p>
            <a:pPr algn="r"/>
            <a:r>
              <a:rPr lang="en-US" sz="3200" dirty="0" smtClean="0">
                <a:solidFill>
                  <a:srgbClr val="7030A0"/>
                </a:solidFill>
                <a:latin typeface="Calibri" panose="020F0502020204030204" pitchFamily="34" charset="0"/>
                <a:cs typeface="Calibri" panose="020F0502020204030204" pitchFamily="34" charset="0"/>
              </a:rPr>
              <a:t>BMS</a:t>
            </a:r>
            <a:br>
              <a:rPr lang="en-US" sz="3200" dirty="0" smtClean="0">
                <a:solidFill>
                  <a:srgbClr val="7030A0"/>
                </a:solidFill>
                <a:latin typeface="Calibri" panose="020F0502020204030204" pitchFamily="34" charset="0"/>
                <a:cs typeface="Calibri" panose="020F0502020204030204" pitchFamily="34" charset="0"/>
              </a:rPr>
            </a:br>
            <a:r>
              <a:rPr lang="fa-IR" sz="2800" dirty="0" smtClean="0">
                <a:solidFill>
                  <a:schemeClr val="bg1"/>
                </a:solidFill>
                <a:latin typeface="Calibri" panose="020F0502020204030204" pitchFamily="34" charset="0"/>
                <a:cs typeface="Calibri" panose="020F0502020204030204" pitchFamily="34" charset="0"/>
              </a:rPr>
              <a:t/>
            </a:r>
            <a:br>
              <a:rPr lang="fa-IR" sz="2800" dirty="0" smtClean="0">
                <a:solidFill>
                  <a:schemeClr val="bg1"/>
                </a:solidFill>
                <a:latin typeface="Calibri" panose="020F0502020204030204" pitchFamily="34" charset="0"/>
                <a:cs typeface="Calibri" panose="020F0502020204030204" pitchFamily="34" charset="0"/>
              </a:rPr>
            </a:br>
            <a:r>
              <a:rPr lang="fa-IR" sz="2400" dirty="0" smtClean="0">
                <a:solidFill>
                  <a:schemeClr val="bg1"/>
                </a:solidFill>
                <a:latin typeface="Calibri" panose="020F0502020204030204" pitchFamily="34" charset="0"/>
                <a:cs typeface="Calibri" panose="020F0502020204030204" pitchFamily="34" charset="0"/>
              </a:rPr>
              <a:t>یک سیستم سامانه مدیریت جامع ساختمان است که به سه صورت </a:t>
            </a:r>
            <a:r>
              <a:rPr lang="en-US" sz="2400" dirty="0" smtClean="0">
                <a:solidFill>
                  <a:schemeClr val="bg1"/>
                </a:solidFill>
                <a:latin typeface="Calibri" panose="020F0502020204030204" pitchFamily="34" charset="0"/>
                <a:cs typeface="Calibri" panose="020F0502020204030204" pitchFamily="34" charset="0"/>
              </a:rPr>
              <a:t> </a:t>
            </a:r>
            <a:r>
              <a:rPr lang="en-US" sz="2400" dirty="0" err="1" smtClean="0">
                <a:solidFill>
                  <a:schemeClr val="bg1"/>
                </a:solidFill>
                <a:latin typeface="Calibri" panose="020F0502020204030204" pitchFamily="34" charset="0"/>
                <a:cs typeface="Calibri" panose="020F0502020204030204" pitchFamily="34" charset="0"/>
              </a:rPr>
              <a:t>bMS</a:t>
            </a:r>
            <a:r>
              <a:rPr lang="fa-IR" sz="2400" dirty="0" smtClean="0">
                <a:solidFill>
                  <a:schemeClr val="bg1"/>
                </a:solidFill>
                <a:latin typeface="Calibri" panose="020F0502020204030204" pitchFamily="34" charset="0"/>
                <a:cs typeface="Calibri" panose="020F0502020204030204" pitchFamily="34" charset="0"/>
              </a:rPr>
              <a:t/>
            </a:r>
            <a:br>
              <a:rPr lang="fa-IR" sz="2400" dirty="0" smtClean="0">
                <a:solidFill>
                  <a:schemeClr val="bg1"/>
                </a:solidFill>
                <a:latin typeface="Calibri" panose="020F0502020204030204" pitchFamily="34" charset="0"/>
                <a:cs typeface="Calibri" panose="020F0502020204030204" pitchFamily="34" charset="0"/>
              </a:rPr>
            </a:br>
            <a:r>
              <a:rPr lang="fa-IR" sz="2400" dirty="0">
                <a:solidFill>
                  <a:schemeClr val="bg1"/>
                </a:solidFill>
                <a:latin typeface="Calibri" panose="020F0502020204030204" pitchFamily="34" charset="0"/>
                <a:cs typeface="Calibri" panose="020F0502020204030204" pitchFamily="34" charset="0"/>
              </a:rPr>
              <a:t/>
            </a:r>
            <a:br>
              <a:rPr lang="fa-IR" sz="2400" dirty="0">
                <a:solidFill>
                  <a:schemeClr val="bg1"/>
                </a:solidFill>
                <a:latin typeface="Calibri" panose="020F0502020204030204" pitchFamily="34" charset="0"/>
                <a:cs typeface="Calibri" panose="020F0502020204030204" pitchFamily="34" charset="0"/>
              </a:rPr>
            </a:br>
            <a:r>
              <a:rPr lang="fa-IR" sz="2400" dirty="0" smtClean="0">
                <a:solidFill>
                  <a:schemeClr val="bg1"/>
                </a:solidFill>
                <a:latin typeface="Calibri" panose="020F0502020204030204" pitchFamily="34" charset="0"/>
                <a:cs typeface="Calibri" panose="020F0502020204030204" pitchFamily="34" charset="0"/>
              </a:rPr>
              <a:t>الف) دسترسی مستقیم</a:t>
            </a:r>
            <a:br>
              <a:rPr lang="fa-IR" sz="2400" dirty="0" smtClean="0">
                <a:solidFill>
                  <a:schemeClr val="bg1"/>
                </a:solidFill>
                <a:latin typeface="Calibri" panose="020F0502020204030204" pitchFamily="34" charset="0"/>
                <a:cs typeface="Calibri" panose="020F0502020204030204" pitchFamily="34" charset="0"/>
              </a:rPr>
            </a:br>
            <a:r>
              <a:rPr lang="fa-IR" sz="2400" dirty="0" smtClean="0">
                <a:solidFill>
                  <a:schemeClr val="bg1"/>
                </a:solidFill>
                <a:latin typeface="Calibri" panose="020F0502020204030204" pitchFamily="34" charset="0"/>
                <a:cs typeface="Calibri" panose="020F0502020204030204" pitchFamily="34" charset="0"/>
              </a:rPr>
              <a:t>ب) دسترسی هوشمند (اتوماتیک)</a:t>
            </a:r>
            <a:br>
              <a:rPr lang="fa-IR" sz="2400" dirty="0" smtClean="0">
                <a:solidFill>
                  <a:schemeClr val="bg1"/>
                </a:solidFill>
                <a:latin typeface="Calibri" panose="020F0502020204030204" pitchFamily="34" charset="0"/>
                <a:cs typeface="Calibri" panose="020F0502020204030204" pitchFamily="34" charset="0"/>
              </a:rPr>
            </a:br>
            <a:r>
              <a:rPr lang="fa-IR" sz="2400" dirty="0" smtClean="0">
                <a:solidFill>
                  <a:schemeClr val="bg1"/>
                </a:solidFill>
                <a:latin typeface="Calibri" panose="020F0502020204030204" pitchFamily="34" charset="0"/>
                <a:cs typeface="Calibri" panose="020F0502020204030204" pitchFamily="34" charset="0"/>
              </a:rPr>
              <a:t>ج) رفتار سنجی</a:t>
            </a:r>
            <a:br>
              <a:rPr lang="fa-IR" sz="2400" dirty="0" smtClean="0">
                <a:solidFill>
                  <a:schemeClr val="bg1"/>
                </a:solidFill>
                <a:latin typeface="Calibri" panose="020F0502020204030204" pitchFamily="34" charset="0"/>
                <a:cs typeface="Calibri" panose="020F0502020204030204" pitchFamily="34" charset="0"/>
              </a:rPr>
            </a:br>
            <a:r>
              <a:rPr lang="fa-IR" sz="2400" dirty="0" smtClean="0">
                <a:solidFill>
                  <a:schemeClr val="bg1"/>
                </a:solidFill>
                <a:latin typeface="Calibri" panose="020F0502020204030204" pitchFamily="34" charset="0"/>
                <a:cs typeface="Calibri" panose="020F0502020204030204" pitchFamily="34" charset="0"/>
              </a:rPr>
              <a:t/>
            </a:r>
            <a:br>
              <a:rPr lang="fa-IR" sz="2400" dirty="0" smtClean="0">
                <a:solidFill>
                  <a:schemeClr val="bg1"/>
                </a:solidFill>
                <a:latin typeface="Calibri" panose="020F0502020204030204" pitchFamily="34" charset="0"/>
                <a:cs typeface="Calibri" panose="020F0502020204030204" pitchFamily="34" charset="0"/>
              </a:rPr>
            </a:br>
            <a:r>
              <a:rPr lang="fa-IR" sz="2400" dirty="0" smtClean="0">
                <a:solidFill>
                  <a:schemeClr val="bg1"/>
                </a:solidFill>
                <a:latin typeface="Calibri" panose="020F0502020204030204" pitchFamily="34" charset="0"/>
                <a:cs typeface="Calibri" panose="020F0502020204030204" pitchFamily="34" charset="0"/>
              </a:rPr>
              <a:t>با توجه به حسگر ها در این ربات قابل </a:t>
            </a:r>
            <a:br>
              <a:rPr lang="fa-IR" sz="2400" dirty="0" smtClean="0">
                <a:solidFill>
                  <a:schemeClr val="bg1"/>
                </a:solidFill>
                <a:latin typeface="Calibri" panose="020F0502020204030204" pitchFamily="34" charset="0"/>
                <a:cs typeface="Calibri" panose="020F0502020204030204" pitchFamily="34" charset="0"/>
              </a:rPr>
            </a:br>
            <a:r>
              <a:rPr lang="fa-IR" sz="2400" dirty="0" smtClean="0">
                <a:solidFill>
                  <a:schemeClr val="bg1"/>
                </a:solidFill>
                <a:latin typeface="Calibri" panose="020F0502020204030204" pitchFamily="34" charset="0"/>
                <a:cs typeface="Calibri" panose="020F0502020204030204" pitchFamily="34" charset="0"/>
              </a:rPr>
              <a:t>اجرا است .</a:t>
            </a:r>
            <a:endParaRPr lang="en-US" sz="2800" dirty="0">
              <a:solidFill>
                <a:schemeClr val="bg1"/>
              </a:solidFill>
              <a:latin typeface="Calibri" panose="020F0502020204030204" pitchFamily="34" charset="0"/>
              <a:cs typeface="Calibri" panose="020F0502020204030204" pitchFamily="34" charset="0"/>
            </a:endParaRPr>
          </a:p>
        </p:txBody>
      </p:sp>
      <p:pic>
        <p:nvPicPr>
          <p:cNvPr id="13" name="Picture 12"/>
          <p:cNvPicPr>
            <a:picLocks noChangeAspect="1"/>
          </p:cNvPicPr>
          <p:nvPr/>
        </p:nvPicPr>
        <p:blipFill rotWithShape="1">
          <a:blip r:embed="rId2">
            <a:extLst>
              <a:ext uri="{28A0092B-C50C-407E-A947-70E740481C1C}">
                <a14:useLocalDpi xmlns:a14="http://schemas.microsoft.com/office/drawing/2010/main" val="0"/>
              </a:ext>
            </a:extLst>
          </a:blip>
          <a:srcRect l="26104" t="28383" r="28182" b="20568"/>
          <a:stretch/>
        </p:blipFill>
        <p:spPr>
          <a:xfrm>
            <a:off x="2449285" y="3616234"/>
            <a:ext cx="2893424" cy="18166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65871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7097" y="862149"/>
            <a:ext cx="9522823" cy="5238205"/>
          </a:xfrm>
        </p:spPr>
        <p:txBody>
          <a:bodyPr>
            <a:normAutofit/>
          </a:bodyPr>
          <a:lstStyle/>
          <a:p>
            <a:pPr algn="r"/>
            <a:r>
              <a:rPr lang="fa-IR" sz="3200" dirty="0" smtClean="0">
                <a:solidFill>
                  <a:srgbClr val="7030A0"/>
                </a:solidFill>
                <a:latin typeface="Calibri" panose="020F0502020204030204" pitchFamily="34" charset="0"/>
                <a:cs typeface="Calibri" panose="020F0502020204030204" pitchFamily="34" charset="0"/>
              </a:rPr>
              <a:t>3-معرفی بخش های طرح:</a:t>
            </a:r>
            <a:br>
              <a:rPr lang="fa-IR" sz="3200" dirty="0" smtClean="0">
                <a:solidFill>
                  <a:srgbClr val="7030A0"/>
                </a:solidFill>
                <a:latin typeface="Calibri" panose="020F0502020204030204" pitchFamily="34" charset="0"/>
                <a:cs typeface="Calibri" panose="020F0502020204030204" pitchFamily="34" charset="0"/>
              </a:rPr>
            </a:br>
            <a:r>
              <a:rPr lang="fa-IR" sz="3200" dirty="0" smtClean="0">
                <a:solidFill>
                  <a:srgbClr val="7030A0"/>
                </a:solidFill>
                <a:latin typeface="Calibri" panose="020F0502020204030204" pitchFamily="34" charset="0"/>
                <a:cs typeface="Calibri" panose="020F0502020204030204" pitchFamily="34" charset="0"/>
              </a:rPr>
              <a:t/>
            </a:r>
            <a:br>
              <a:rPr lang="fa-IR" sz="3200" dirty="0" smtClean="0">
                <a:solidFill>
                  <a:srgbClr val="7030A0"/>
                </a:solidFill>
                <a:latin typeface="Calibri" panose="020F0502020204030204" pitchFamily="34" charset="0"/>
                <a:cs typeface="Calibri" panose="020F0502020204030204" pitchFamily="34" charset="0"/>
              </a:rPr>
            </a:br>
            <a:r>
              <a:rPr lang="fa-IR" sz="2800" dirty="0" smtClean="0">
                <a:solidFill>
                  <a:schemeClr val="bg1"/>
                </a:solidFill>
                <a:latin typeface="Calibri" panose="020F0502020204030204" pitchFamily="34" charset="0"/>
                <a:cs typeface="Calibri" panose="020F0502020204030204" pitchFamily="34" charset="0"/>
              </a:rPr>
              <a:t>در این قسمت به معرفی بخش های مختلف ربات </a:t>
            </a:r>
            <a:br>
              <a:rPr lang="fa-IR" sz="2800" dirty="0" smtClean="0">
                <a:solidFill>
                  <a:schemeClr val="bg1"/>
                </a:solidFill>
                <a:latin typeface="Calibri" panose="020F0502020204030204" pitchFamily="34" charset="0"/>
                <a:cs typeface="Calibri" panose="020F0502020204030204" pitchFamily="34" charset="0"/>
              </a:rPr>
            </a:br>
            <a:r>
              <a:rPr lang="fa-IR" sz="2800" dirty="0" smtClean="0">
                <a:solidFill>
                  <a:schemeClr val="bg1"/>
                </a:solidFill>
                <a:latin typeface="Calibri" panose="020F0502020204030204" pitchFamily="34" charset="0"/>
                <a:cs typeface="Calibri" panose="020F0502020204030204" pitchFamily="34" charset="0"/>
              </a:rPr>
              <a:t>(الکترونیک، مکانیک و برنامه نویسی) خواهیم پرداخت .</a:t>
            </a:r>
            <a:r>
              <a:rPr lang="fa-IR" sz="2800" dirty="0" smtClean="0">
                <a:solidFill>
                  <a:srgbClr val="7030A0"/>
                </a:solidFill>
                <a:latin typeface="Calibri" panose="020F0502020204030204" pitchFamily="34" charset="0"/>
                <a:cs typeface="Calibri" panose="020F0502020204030204" pitchFamily="34" charset="0"/>
              </a:rPr>
              <a:t/>
            </a:r>
            <a:br>
              <a:rPr lang="fa-IR" sz="2800" dirty="0" smtClean="0">
                <a:solidFill>
                  <a:srgbClr val="7030A0"/>
                </a:solidFill>
                <a:latin typeface="Calibri" panose="020F0502020204030204" pitchFamily="34" charset="0"/>
                <a:cs typeface="Calibri" panose="020F0502020204030204" pitchFamily="34" charset="0"/>
              </a:rPr>
            </a:br>
            <a:r>
              <a:rPr lang="fa-IR" sz="2800" dirty="0" smtClean="0">
                <a:solidFill>
                  <a:schemeClr val="bg1"/>
                </a:solidFill>
                <a:latin typeface="Calibri" panose="020F0502020204030204" pitchFamily="34" charset="0"/>
                <a:cs typeface="Calibri" panose="020F0502020204030204" pitchFamily="34" charset="0"/>
              </a:rPr>
              <a:t/>
            </a:r>
            <a:br>
              <a:rPr lang="fa-IR" sz="2800" dirty="0" smtClean="0">
                <a:solidFill>
                  <a:schemeClr val="bg1"/>
                </a:solidFill>
                <a:latin typeface="Calibri" panose="020F0502020204030204" pitchFamily="34" charset="0"/>
                <a:cs typeface="Calibri" panose="020F0502020204030204" pitchFamily="34" charset="0"/>
              </a:rPr>
            </a:br>
            <a:r>
              <a:rPr lang="fa-IR" sz="2800" dirty="0" smtClean="0">
                <a:solidFill>
                  <a:srgbClr val="7030A0"/>
                </a:solidFill>
                <a:latin typeface="Calibri" panose="020F0502020204030204" pitchFamily="34" charset="0"/>
                <a:cs typeface="Calibri" panose="020F0502020204030204" pitchFamily="34" charset="0"/>
              </a:rPr>
              <a:t/>
            </a:r>
            <a:br>
              <a:rPr lang="fa-IR" sz="2800" dirty="0" smtClean="0">
                <a:solidFill>
                  <a:srgbClr val="7030A0"/>
                </a:solidFill>
                <a:latin typeface="Calibri" panose="020F0502020204030204" pitchFamily="34" charset="0"/>
                <a:cs typeface="Calibri" panose="020F0502020204030204" pitchFamily="34" charset="0"/>
              </a:rPr>
            </a:br>
            <a:endParaRPr lang="en-US" sz="2800" dirty="0">
              <a:solidFill>
                <a:srgbClr val="7030A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66812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223" y="901338"/>
            <a:ext cx="9522823" cy="5238205"/>
          </a:xfrm>
        </p:spPr>
        <p:txBody>
          <a:bodyPr>
            <a:normAutofit/>
          </a:bodyPr>
          <a:lstStyle/>
          <a:p>
            <a:pPr algn="r"/>
            <a:r>
              <a:rPr lang="fa-IR" sz="3600" dirty="0" smtClean="0">
                <a:solidFill>
                  <a:srgbClr val="7030A0"/>
                </a:solidFill>
                <a:latin typeface="Calibri" panose="020F0502020204030204" pitchFamily="34" charset="0"/>
                <a:cs typeface="Calibri" panose="020F0502020204030204" pitchFamily="34" charset="0"/>
              </a:rPr>
              <a:t>الکترونیک</a:t>
            </a:r>
            <a:r>
              <a:rPr lang="fa-IR" sz="2400" dirty="0" smtClean="0">
                <a:solidFill>
                  <a:schemeClr val="bg1"/>
                </a:solidFill>
                <a:latin typeface="Calibri" panose="020F0502020204030204" pitchFamily="34" charset="0"/>
                <a:cs typeface="Calibri" panose="020F0502020204030204" pitchFamily="34" charset="0"/>
              </a:rPr>
              <a:t> :                                        </a:t>
            </a:r>
            <a:br>
              <a:rPr lang="fa-IR" sz="2400" dirty="0" smtClean="0">
                <a:solidFill>
                  <a:schemeClr val="bg1"/>
                </a:solidFill>
                <a:latin typeface="Calibri" panose="020F0502020204030204" pitchFamily="34" charset="0"/>
                <a:cs typeface="Calibri" panose="020F0502020204030204" pitchFamily="34" charset="0"/>
              </a:rPr>
            </a:br>
            <a:r>
              <a:rPr lang="fa-IR" sz="2400" dirty="0">
                <a:solidFill>
                  <a:schemeClr val="bg1"/>
                </a:solidFill>
                <a:latin typeface="Calibri" panose="020F0502020204030204" pitchFamily="34" charset="0"/>
                <a:cs typeface="Calibri" panose="020F0502020204030204" pitchFamily="34" charset="0"/>
              </a:rPr>
              <a:t/>
            </a:r>
            <a:br>
              <a:rPr lang="fa-IR" sz="2400" dirty="0">
                <a:solidFill>
                  <a:schemeClr val="bg1"/>
                </a:solidFill>
                <a:latin typeface="Calibri" panose="020F0502020204030204" pitchFamily="34" charset="0"/>
                <a:cs typeface="Calibri" panose="020F0502020204030204" pitchFamily="34" charset="0"/>
              </a:rPr>
            </a:br>
            <a:r>
              <a:rPr lang="fa-IR" sz="2400" dirty="0">
                <a:solidFill>
                  <a:schemeClr val="bg1"/>
                </a:solidFill>
                <a:latin typeface="Calibri" panose="020F0502020204030204" pitchFamily="34" charset="0"/>
                <a:cs typeface="Calibri" panose="020F0502020204030204" pitchFamily="34" charset="0"/>
              </a:rPr>
              <a:t/>
            </a:r>
            <a:br>
              <a:rPr lang="fa-IR" sz="2400" dirty="0">
                <a:solidFill>
                  <a:schemeClr val="bg1"/>
                </a:solidFill>
                <a:latin typeface="Calibri" panose="020F0502020204030204" pitchFamily="34" charset="0"/>
                <a:cs typeface="Calibri" panose="020F0502020204030204" pitchFamily="34" charset="0"/>
              </a:rPr>
            </a:br>
            <a:r>
              <a:rPr lang="fa-IR" sz="2800" dirty="0">
                <a:solidFill>
                  <a:schemeClr val="bg1"/>
                </a:solidFill>
                <a:latin typeface="Calibri" panose="020F0502020204030204" pitchFamily="34" charset="0"/>
                <a:cs typeface="Calibri" panose="020F0502020204030204" pitchFamily="34" charset="0"/>
              </a:rPr>
              <a:t>الف) ماژول ها </a:t>
            </a:r>
            <a:br>
              <a:rPr lang="fa-IR" sz="2800" dirty="0">
                <a:solidFill>
                  <a:schemeClr val="bg1"/>
                </a:solidFill>
                <a:latin typeface="Calibri" panose="020F0502020204030204" pitchFamily="34" charset="0"/>
                <a:cs typeface="Calibri" panose="020F0502020204030204" pitchFamily="34" charset="0"/>
              </a:rPr>
            </a:br>
            <a:r>
              <a:rPr lang="fa-IR" sz="2800" dirty="0">
                <a:solidFill>
                  <a:schemeClr val="bg1"/>
                </a:solidFill>
                <a:latin typeface="Calibri" panose="020F0502020204030204" pitchFamily="34" charset="0"/>
                <a:cs typeface="Calibri" panose="020F0502020204030204" pitchFamily="34" charset="0"/>
              </a:rPr>
              <a:t>ب)حسگر ها </a:t>
            </a:r>
            <a:br>
              <a:rPr lang="fa-IR" sz="2800" dirty="0">
                <a:solidFill>
                  <a:schemeClr val="bg1"/>
                </a:solidFill>
                <a:latin typeface="Calibri" panose="020F0502020204030204" pitchFamily="34" charset="0"/>
                <a:cs typeface="Calibri" panose="020F0502020204030204" pitchFamily="34" charset="0"/>
              </a:rPr>
            </a:br>
            <a:r>
              <a:rPr lang="fa-IR" sz="2800" dirty="0">
                <a:solidFill>
                  <a:schemeClr val="bg1"/>
                </a:solidFill>
                <a:latin typeface="Calibri" panose="020F0502020204030204" pitchFamily="34" charset="0"/>
                <a:cs typeface="Calibri" panose="020F0502020204030204" pitchFamily="34" charset="0"/>
              </a:rPr>
              <a:t>ج)موتور های سروو</a:t>
            </a:r>
            <a:br>
              <a:rPr lang="fa-IR" sz="2800" dirty="0">
                <a:solidFill>
                  <a:schemeClr val="bg1"/>
                </a:solidFill>
                <a:latin typeface="Calibri" panose="020F0502020204030204" pitchFamily="34" charset="0"/>
                <a:cs typeface="Calibri" panose="020F0502020204030204" pitchFamily="34" charset="0"/>
              </a:rPr>
            </a:br>
            <a:r>
              <a:rPr lang="fa-IR" sz="2800" dirty="0">
                <a:solidFill>
                  <a:schemeClr val="bg1"/>
                </a:solidFill>
                <a:latin typeface="Calibri" panose="020F0502020204030204" pitchFamily="34" charset="0"/>
                <a:cs typeface="Calibri" panose="020F0502020204030204" pitchFamily="34" charset="0"/>
              </a:rPr>
              <a:t>د)موتور های دی سی</a:t>
            </a:r>
            <a:br>
              <a:rPr lang="fa-IR" sz="2800" dirty="0">
                <a:solidFill>
                  <a:schemeClr val="bg1"/>
                </a:solidFill>
                <a:latin typeface="Calibri" panose="020F0502020204030204" pitchFamily="34" charset="0"/>
                <a:cs typeface="Calibri" panose="020F0502020204030204" pitchFamily="34" charset="0"/>
              </a:rPr>
            </a:br>
            <a:r>
              <a:rPr lang="fa-IR" sz="2800" dirty="0">
                <a:solidFill>
                  <a:schemeClr val="bg1"/>
                </a:solidFill>
                <a:latin typeface="Calibri" panose="020F0502020204030204" pitchFamily="34" charset="0"/>
                <a:cs typeface="Calibri" panose="020F0502020204030204" pitchFamily="34" charset="0"/>
              </a:rPr>
              <a:t>ه)برد </a:t>
            </a:r>
            <a:r>
              <a:rPr lang="fa-IR" sz="2800" dirty="0" smtClean="0">
                <a:solidFill>
                  <a:schemeClr val="bg1"/>
                </a:solidFill>
                <a:latin typeface="Calibri" panose="020F0502020204030204" pitchFamily="34" charset="0"/>
                <a:cs typeface="Calibri" panose="020F0502020204030204" pitchFamily="34" charset="0"/>
              </a:rPr>
              <a:t/>
            </a:r>
            <a:br>
              <a:rPr lang="fa-IR" sz="2800" dirty="0" smtClean="0">
                <a:solidFill>
                  <a:schemeClr val="bg1"/>
                </a:solidFill>
                <a:latin typeface="Calibri" panose="020F0502020204030204" pitchFamily="34" charset="0"/>
                <a:cs typeface="Calibri" panose="020F0502020204030204" pitchFamily="34" charset="0"/>
              </a:rPr>
            </a:br>
            <a:r>
              <a:rPr lang="fa-IR" sz="2800" dirty="0">
                <a:solidFill>
                  <a:schemeClr val="bg1"/>
                </a:solidFill>
                <a:latin typeface="Calibri" panose="020F0502020204030204" pitchFamily="34" charset="0"/>
                <a:cs typeface="Calibri" panose="020F0502020204030204" pitchFamily="34" charset="0"/>
              </a:rPr>
              <a:t/>
            </a:r>
            <a:br>
              <a:rPr lang="fa-IR" sz="2800" dirty="0">
                <a:solidFill>
                  <a:schemeClr val="bg1"/>
                </a:solidFill>
                <a:latin typeface="Calibri" panose="020F0502020204030204" pitchFamily="34" charset="0"/>
                <a:cs typeface="Calibri" panose="020F0502020204030204" pitchFamily="34" charset="0"/>
              </a:rPr>
            </a:br>
            <a:endParaRPr lang="en-US" sz="2800" dirty="0">
              <a:solidFill>
                <a:schemeClr val="bg1"/>
              </a:solidFill>
              <a:latin typeface="Calibri" panose="020F0502020204030204" pitchFamily="34" charset="0"/>
              <a:cs typeface="Calibri" panose="020F0502020204030204" pitchFamily="34" charset="0"/>
            </a:endParaRPr>
          </a:p>
        </p:txBody>
      </p:sp>
      <p:sp>
        <p:nvSpPr>
          <p:cNvPr id="3" name="Rounded Rectangle 2"/>
          <p:cNvSpPr/>
          <p:nvPr/>
        </p:nvSpPr>
        <p:spPr>
          <a:xfrm>
            <a:off x="9026435" y="1933303"/>
            <a:ext cx="104503" cy="104502"/>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345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7097" y="862149"/>
            <a:ext cx="9522823" cy="5238205"/>
          </a:xfrm>
        </p:spPr>
        <p:txBody>
          <a:bodyPr>
            <a:normAutofit fontScale="90000"/>
          </a:bodyPr>
          <a:lstStyle/>
          <a:p>
            <a:pPr algn="r"/>
            <a:r>
              <a:rPr lang="fa-IR" sz="3200" dirty="0" smtClean="0">
                <a:solidFill>
                  <a:srgbClr val="7030A0"/>
                </a:solidFill>
                <a:latin typeface="Calibri" panose="020F0502020204030204" pitchFamily="34" charset="0"/>
                <a:cs typeface="Calibri" panose="020F0502020204030204" pitchFamily="34" charset="0"/>
              </a:rPr>
              <a:t/>
            </a:r>
            <a:br>
              <a:rPr lang="fa-IR" sz="3200" dirty="0" smtClean="0">
                <a:solidFill>
                  <a:srgbClr val="7030A0"/>
                </a:solidFill>
                <a:latin typeface="Calibri" panose="020F0502020204030204" pitchFamily="34" charset="0"/>
                <a:cs typeface="Calibri" panose="020F0502020204030204" pitchFamily="34" charset="0"/>
              </a:rPr>
            </a:br>
            <a:r>
              <a:rPr lang="fa-IR" sz="3200" dirty="0" smtClean="0">
                <a:solidFill>
                  <a:srgbClr val="7030A0"/>
                </a:solidFill>
                <a:latin typeface="Calibri" panose="020F0502020204030204" pitchFamily="34" charset="0"/>
                <a:cs typeface="Calibri" panose="020F0502020204030204" pitchFamily="34" charset="0"/>
              </a:rPr>
              <a:t/>
            </a:r>
            <a:br>
              <a:rPr lang="fa-IR" sz="3200" dirty="0" smtClean="0">
                <a:solidFill>
                  <a:srgbClr val="7030A0"/>
                </a:solidFill>
                <a:latin typeface="Calibri" panose="020F0502020204030204" pitchFamily="34" charset="0"/>
                <a:cs typeface="Calibri" panose="020F0502020204030204" pitchFamily="34" charset="0"/>
              </a:rPr>
            </a:br>
            <a:r>
              <a:rPr lang="fa-IR" sz="2400" dirty="0">
                <a:solidFill>
                  <a:schemeClr val="bg1"/>
                </a:solidFill>
                <a:latin typeface="Calibri" panose="020F0502020204030204" pitchFamily="34" charset="0"/>
                <a:cs typeface="Calibri" panose="020F0502020204030204" pitchFamily="34" charset="0"/>
              </a:rPr>
              <a:t> </a:t>
            </a:r>
            <a:r>
              <a:rPr lang="fa-IR" sz="2400" dirty="0" smtClean="0">
                <a:solidFill>
                  <a:schemeClr val="bg1"/>
                </a:solidFill>
                <a:latin typeface="Calibri" panose="020F0502020204030204" pitchFamily="34" charset="0"/>
                <a:cs typeface="Calibri" panose="020F0502020204030204" pitchFamily="34" charset="0"/>
              </a:rPr>
              <a:t>    </a:t>
            </a:r>
            <a:r>
              <a:rPr lang="fa-IR" sz="2400" dirty="0" smtClean="0">
                <a:solidFill>
                  <a:srgbClr val="7030A0"/>
                </a:solidFill>
                <a:latin typeface="Calibri" panose="020F0502020204030204" pitchFamily="34" charset="0"/>
                <a:cs typeface="Calibri" panose="020F0502020204030204" pitchFamily="34" charset="0"/>
              </a:rPr>
              <a:t>الف) ماژول ها =</a:t>
            </a:r>
            <a:r>
              <a:rPr lang="fa-IR" sz="2400" dirty="0" smtClean="0">
                <a:solidFill>
                  <a:schemeClr val="bg1"/>
                </a:solidFill>
                <a:latin typeface="Calibri" panose="020F0502020204030204" pitchFamily="34" charset="0"/>
                <a:cs typeface="Calibri" panose="020F0502020204030204" pitchFamily="34" charset="0"/>
              </a:rPr>
              <a:t/>
            </a:r>
            <a:br>
              <a:rPr lang="fa-IR" sz="2400" dirty="0" smtClean="0">
                <a:solidFill>
                  <a:schemeClr val="bg1"/>
                </a:solidFill>
                <a:latin typeface="Calibri" panose="020F0502020204030204" pitchFamily="34" charset="0"/>
                <a:cs typeface="Calibri" panose="020F0502020204030204" pitchFamily="34" charset="0"/>
              </a:rPr>
            </a:br>
            <a:r>
              <a:rPr lang="fa-IR" sz="2400" dirty="0" smtClean="0">
                <a:solidFill>
                  <a:schemeClr val="bg1"/>
                </a:solidFill>
                <a:latin typeface="Calibri" panose="020F0502020204030204" pitchFamily="34" charset="0"/>
                <a:cs typeface="Calibri" panose="020F0502020204030204" pitchFamily="34" charset="0"/>
              </a:rPr>
              <a:t/>
            </a:r>
            <a:br>
              <a:rPr lang="fa-IR" sz="2400" dirty="0" smtClean="0">
                <a:solidFill>
                  <a:schemeClr val="bg1"/>
                </a:solidFill>
                <a:latin typeface="Calibri" panose="020F0502020204030204" pitchFamily="34" charset="0"/>
                <a:cs typeface="Calibri" panose="020F0502020204030204" pitchFamily="34" charset="0"/>
              </a:rPr>
            </a:br>
            <a:r>
              <a:rPr lang="fa-IR" sz="2700" dirty="0" smtClean="0">
                <a:solidFill>
                  <a:schemeClr val="bg1"/>
                </a:solidFill>
                <a:latin typeface="Calibri" panose="020F0502020204030204" pitchFamily="34" charset="0"/>
                <a:cs typeface="Calibri" panose="020F0502020204030204" pitchFamily="34" charset="0"/>
              </a:rPr>
              <a:t>این ماژول ها هم شامل آن هایی هستند که در ربات استفاده شده اند و هم آن هایی که در ارتقای طرح ربات برنامه ریزی می شوند .</a:t>
            </a:r>
            <a:br>
              <a:rPr lang="fa-IR" sz="2700" dirty="0" smtClean="0">
                <a:solidFill>
                  <a:schemeClr val="bg1"/>
                </a:solidFill>
                <a:latin typeface="Calibri" panose="020F0502020204030204" pitchFamily="34" charset="0"/>
                <a:cs typeface="Calibri" panose="020F0502020204030204" pitchFamily="34" charset="0"/>
              </a:rPr>
            </a:br>
            <a:r>
              <a:rPr lang="fa-IR" sz="2700" dirty="0">
                <a:solidFill>
                  <a:schemeClr val="bg1"/>
                </a:solidFill>
                <a:latin typeface="Calibri" panose="020F0502020204030204" pitchFamily="34" charset="0"/>
                <a:cs typeface="Calibri" panose="020F0502020204030204" pitchFamily="34" charset="0"/>
              </a:rPr>
              <a:t/>
            </a:r>
            <a:br>
              <a:rPr lang="fa-IR" sz="2700" dirty="0">
                <a:solidFill>
                  <a:schemeClr val="bg1"/>
                </a:solidFill>
                <a:latin typeface="Calibri" panose="020F0502020204030204" pitchFamily="34" charset="0"/>
                <a:cs typeface="Calibri" panose="020F0502020204030204" pitchFamily="34" charset="0"/>
              </a:rPr>
            </a:br>
            <a:r>
              <a:rPr lang="fa-IR" sz="2700" dirty="0" smtClean="0">
                <a:solidFill>
                  <a:schemeClr val="bg1"/>
                </a:solidFill>
                <a:latin typeface="Calibri" panose="020F0502020204030204" pitchFamily="34" charset="0"/>
                <a:cs typeface="Calibri" panose="020F0502020204030204" pitchFamily="34" charset="0"/>
              </a:rPr>
              <a:t>از ماژول های مختلفی در ربات ما استفاده شده است :</a:t>
            </a:r>
            <a:br>
              <a:rPr lang="fa-IR" sz="2700" dirty="0" smtClean="0">
                <a:solidFill>
                  <a:schemeClr val="bg1"/>
                </a:solidFill>
                <a:latin typeface="Calibri" panose="020F0502020204030204" pitchFamily="34" charset="0"/>
                <a:cs typeface="Calibri" panose="020F0502020204030204" pitchFamily="34" charset="0"/>
              </a:rPr>
            </a:br>
            <a:r>
              <a:rPr lang="fa-IR" sz="2700" dirty="0" smtClean="0">
                <a:solidFill>
                  <a:schemeClr val="bg1"/>
                </a:solidFill>
                <a:latin typeface="Calibri" panose="020F0502020204030204" pitchFamily="34" charset="0"/>
                <a:cs typeface="Calibri" panose="020F0502020204030204" pitchFamily="34" charset="0"/>
              </a:rPr>
              <a:t>ماژول بلوتوث</a:t>
            </a:r>
            <a:br>
              <a:rPr lang="fa-IR" sz="2700" dirty="0" smtClean="0">
                <a:solidFill>
                  <a:schemeClr val="bg1"/>
                </a:solidFill>
                <a:latin typeface="Calibri" panose="020F0502020204030204" pitchFamily="34" charset="0"/>
                <a:cs typeface="Calibri" panose="020F0502020204030204" pitchFamily="34" charset="0"/>
              </a:rPr>
            </a:br>
            <a:r>
              <a:rPr lang="fa-IR" sz="2700" dirty="0" smtClean="0">
                <a:solidFill>
                  <a:schemeClr val="bg1"/>
                </a:solidFill>
                <a:latin typeface="Calibri" panose="020F0502020204030204" pitchFamily="34" charset="0"/>
                <a:cs typeface="Calibri" panose="020F0502020204030204" pitchFamily="34" charset="0"/>
              </a:rPr>
              <a:t>ماژول دما</a:t>
            </a:r>
            <a:br>
              <a:rPr lang="fa-IR" sz="2700" dirty="0" smtClean="0">
                <a:solidFill>
                  <a:schemeClr val="bg1"/>
                </a:solidFill>
                <a:latin typeface="Calibri" panose="020F0502020204030204" pitchFamily="34" charset="0"/>
                <a:cs typeface="Calibri" panose="020F0502020204030204" pitchFamily="34" charset="0"/>
              </a:rPr>
            </a:br>
            <a:r>
              <a:rPr lang="fa-IR" sz="2700" dirty="0" smtClean="0">
                <a:solidFill>
                  <a:schemeClr val="bg1"/>
                </a:solidFill>
                <a:latin typeface="Calibri" panose="020F0502020204030204" pitchFamily="34" charset="0"/>
                <a:cs typeface="Calibri" panose="020F0502020204030204" pitchFamily="34" charset="0"/>
              </a:rPr>
              <a:t>ماژول تشخیص حضور انسان </a:t>
            </a:r>
            <a:br>
              <a:rPr lang="fa-IR" sz="2700" dirty="0" smtClean="0">
                <a:solidFill>
                  <a:schemeClr val="bg1"/>
                </a:solidFill>
                <a:latin typeface="Calibri" panose="020F0502020204030204" pitchFamily="34" charset="0"/>
                <a:cs typeface="Calibri" panose="020F0502020204030204" pitchFamily="34" charset="0"/>
              </a:rPr>
            </a:br>
            <a:r>
              <a:rPr lang="fa-IR" sz="2700" dirty="0" smtClean="0">
                <a:solidFill>
                  <a:schemeClr val="bg1"/>
                </a:solidFill>
                <a:latin typeface="Calibri" panose="020F0502020204030204" pitchFamily="34" charset="0"/>
                <a:cs typeface="Calibri" panose="020F0502020204030204" pitchFamily="34" charset="0"/>
              </a:rPr>
              <a:t>ماژول ساعت </a:t>
            </a:r>
            <a:r>
              <a:rPr lang="fa-IR" sz="2700" dirty="0" smtClean="0">
                <a:solidFill>
                  <a:srgbClr val="7030A0"/>
                </a:solidFill>
                <a:latin typeface="Calibri" panose="020F0502020204030204" pitchFamily="34" charset="0"/>
                <a:cs typeface="Calibri" panose="020F0502020204030204" pitchFamily="34" charset="0"/>
              </a:rPr>
              <a:t/>
            </a:r>
            <a:br>
              <a:rPr lang="fa-IR" sz="2700" dirty="0" smtClean="0">
                <a:solidFill>
                  <a:srgbClr val="7030A0"/>
                </a:solidFill>
                <a:latin typeface="Calibri" panose="020F0502020204030204" pitchFamily="34" charset="0"/>
                <a:cs typeface="Calibri" panose="020F0502020204030204" pitchFamily="34" charset="0"/>
              </a:rPr>
            </a:br>
            <a:r>
              <a:rPr lang="fa-IR" sz="2400" dirty="0" smtClean="0">
                <a:solidFill>
                  <a:schemeClr val="bg1"/>
                </a:solidFill>
                <a:latin typeface="Calibri" panose="020F0502020204030204" pitchFamily="34" charset="0"/>
                <a:cs typeface="Calibri" panose="020F0502020204030204" pitchFamily="34" charset="0"/>
              </a:rPr>
              <a:t/>
            </a:r>
            <a:br>
              <a:rPr lang="fa-IR" sz="2400" dirty="0" smtClean="0">
                <a:solidFill>
                  <a:schemeClr val="bg1"/>
                </a:solidFill>
                <a:latin typeface="Calibri" panose="020F0502020204030204" pitchFamily="34" charset="0"/>
                <a:cs typeface="Calibri" panose="020F0502020204030204" pitchFamily="34" charset="0"/>
              </a:rPr>
            </a:br>
            <a:r>
              <a:rPr lang="fa-IR" sz="3200" dirty="0" smtClean="0">
                <a:solidFill>
                  <a:srgbClr val="7030A0"/>
                </a:solidFill>
                <a:latin typeface="Calibri" panose="020F0502020204030204" pitchFamily="34" charset="0"/>
                <a:cs typeface="Calibri" panose="020F0502020204030204" pitchFamily="34" charset="0"/>
              </a:rPr>
              <a:t/>
            </a:r>
            <a:br>
              <a:rPr lang="fa-IR" sz="3200" dirty="0" smtClean="0">
                <a:solidFill>
                  <a:srgbClr val="7030A0"/>
                </a:solidFill>
                <a:latin typeface="Calibri" panose="020F0502020204030204" pitchFamily="34" charset="0"/>
                <a:cs typeface="Calibri" panose="020F0502020204030204" pitchFamily="34" charset="0"/>
              </a:rPr>
            </a:br>
            <a:endParaRPr lang="en-US" sz="3200" dirty="0">
              <a:solidFill>
                <a:srgbClr val="7030A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7798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2451" y="718457"/>
            <a:ext cx="8991600" cy="1123406"/>
          </a:xfrm>
        </p:spPr>
        <p:txBody>
          <a:bodyPr>
            <a:normAutofit/>
          </a:bodyPr>
          <a:lstStyle/>
          <a:p>
            <a:pPr algn="r"/>
            <a:r>
              <a:rPr lang="fa-IR" sz="3200" dirty="0" smtClean="0">
                <a:solidFill>
                  <a:srgbClr val="7030A0"/>
                </a:solidFill>
                <a:latin typeface="Calibri" panose="020F0502020204030204" pitchFamily="34" charset="0"/>
                <a:cs typeface="Calibri" panose="020F0502020204030204" pitchFamily="34" charset="0"/>
              </a:rPr>
              <a:t>ماژول بلوتوث :      </a:t>
            </a:r>
            <a:r>
              <a:rPr lang="fa-IR" sz="2800" dirty="0" smtClean="0">
                <a:solidFill>
                  <a:srgbClr val="7030A0"/>
                </a:solidFill>
                <a:latin typeface="Calibri" panose="020F0502020204030204" pitchFamily="34" charset="0"/>
                <a:cs typeface="Calibri" panose="020F0502020204030204" pitchFamily="34" charset="0"/>
              </a:rPr>
              <a:t>                        </a:t>
            </a:r>
            <a:endParaRPr lang="en-US" sz="2800" dirty="0">
              <a:solidFill>
                <a:srgbClr val="7030A0"/>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p:txBody>
          <a:bodyPr>
            <a:normAutofit/>
          </a:bodyPr>
          <a:lstStyle/>
          <a:p>
            <a:endParaRPr lang="en-US" sz="2400" dirty="0"/>
          </a:p>
          <a:p>
            <a:endParaRPr lang="en-US" sz="2400" dirty="0">
              <a:solidFill>
                <a:schemeClr val="bg1"/>
              </a:solidFill>
            </a:endParaRPr>
          </a:p>
        </p:txBody>
      </p:sp>
      <p:sp>
        <p:nvSpPr>
          <p:cNvPr id="4" name="Rectangle 3"/>
          <p:cNvSpPr/>
          <p:nvPr/>
        </p:nvSpPr>
        <p:spPr>
          <a:xfrm>
            <a:off x="1652451" y="1886197"/>
            <a:ext cx="8991600" cy="5324535"/>
          </a:xfrm>
          <a:prstGeom prst="rect">
            <a:avLst/>
          </a:prstGeom>
        </p:spPr>
        <p:txBody>
          <a:bodyPr wrap="square">
            <a:spAutoFit/>
          </a:bodyPr>
          <a:lstStyle/>
          <a:p>
            <a:pPr algn="r"/>
            <a:r>
              <a:rPr lang="fa-IR" sz="2800" dirty="0">
                <a:solidFill>
                  <a:schemeClr val="bg1"/>
                </a:solidFill>
              </a:rPr>
              <a:t/>
            </a:r>
            <a:br>
              <a:rPr lang="fa-IR" sz="2800" dirty="0">
                <a:solidFill>
                  <a:schemeClr val="bg1"/>
                </a:solidFill>
              </a:rPr>
            </a:br>
            <a:endParaRPr lang="fa-IR" sz="2400" dirty="0">
              <a:solidFill>
                <a:schemeClr val="bg1"/>
              </a:solidFill>
              <a:latin typeface="Calibri" panose="020F0502020204030204" pitchFamily="34" charset="0"/>
              <a:cs typeface="Calibri" panose="020F0502020204030204" pitchFamily="34" charset="0"/>
            </a:endParaRPr>
          </a:p>
          <a:p>
            <a:pPr algn="r"/>
            <a:r>
              <a:rPr lang="fa-IR" sz="2400" dirty="0" smtClean="0">
                <a:solidFill>
                  <a:schemeClr val="bg1"/>
                </a:solidFill>
                <a:latin typeface="Calibri" panose="020F0502020204030204" pitchFamily="34" charset="0"/>
                <a:cs typeface="Calibri" panose="020F0502020204030204" pitchFamily="34" charset="0"/>
              </a:rPr>
              <a:t>بلوتوث در ربات ما( آنسه) قرار است یکسری اطلاعات از </a:t>
            </a:r>
          </a:p>
          <a:p>
            <a:pPr algn="r"/>
            <a:r>
              <a:rPr lang="fa-IR" sz="2400" dirty="0" smtClean="0">
                <a:solidFill>
                  <a:schemeClr val="bg1"/>
                </a:solidFill>
                <a:latin typeface="Calibri" panose="020F0502020204030204" pitchFamily="34" charset="0"/>
                <a:cs typeface="Calibri" panose="020F0502020204030204" pitchFamily="34" charset="0"/>
              </a:rPr>
              <a:t>طریق </a:t>
            </a:r>
            <a:r>
              <a:rPr lang="fa-IR" sz="2400" dirty="0" smtClean="0">
                <a:solidFill>
                  <a:schemeClr val="bg1"/>
                </a:solidFill>
                <a:latin typeface="Calibri" panose="020F0502020204030204" pitchFamily="34" charset="0"/>
                <a:cs typeface="Calibri" panose="020F0502020204030204" pitchFamily="34" charset="0"/>
              </a:rPr>
              <a:t>لپ تاپ به </a:t>
            </a:r>
            <a:r>
              <a:rPr lang="fa-IR" sz="2400" dirty="0" smtClean="0">
                <a:solidFill>
                  <a:schemeClr val="bg1"/>
                </a:solidFill>
                <a:latin typeface="Calibri" panose="020F0502020204030204" pitchFamily="34" charset="0"/>
                <a:cs typeface="Calibri" panose="020F0502020204030204" pitchFamily="34" charset="0"/>
              </a:rPr>
              <a:t>ربات ارسال شود و از این طریق می توانیم </a:t>
            </a:r>
          </a:p>
          <a:p>
            <a:pPr algn="r"/>
            <a:r>
              <a:rPr lang="fa-IR" sz="2400" dirty="0" smtClean="0">
                <a:solidFill>
                  <a:schemeClr val="bg1"/>
                </a:solidFill>
                <a:latin typeface="Calibri" panose="020F0502020204030204" pitchFamily="34" charset="0"/>
                <a:cs typeface="Calibri" panose="020F0502020204030204" pitchFamily="34" charset="0"/>
              </a:rPr>
              <a:t>از راه دور بر ربات کنترل داشته باشیم . </a:t>
            </a:r>
          </a:p>
          <a:p>
            <a:pPr algn="r"/>
            <a:endParaRPr lang="fa-IR" sz="2400" dirty="0">
              <a:solidFill>
                <a:schemeClr val="bg1"/>
              </a:solidFill>
              <a:latin typeface="Calibri" panose="020F0502020204030204" pitchFamily="34" charset="0"/>
              <a:cs typeface="Calibri" panose="020F0502020204030204" pitchFamily="34" charset="0"/>
            </a:endParaRPr>
          </a:p>
          <a:p>
            <a:pPr algn="r"/>
            <a:r>
              <a:rPr lang="fa-IR" sz="2400" dirty="0" smtClean="0">
                <a:solidFill>
                  <a:schemeClr val="bg1"/>
                </a:solidFill>
                <a:latin typeface="Calibri" panose="020F0502020204030204" pitchFamily="34" charset="0"/>
                <a:cs typeface="Calibri" panose="020F0502020204030204" pitchFamily="34" charset="0"/>
              </a:rPr>
              <a:t>این فناوری قرار است در سه اپلیکیشن ما به کارگیری شود و </a:t>
            </a:r>
          </a:p>
          <a:p>
            <a:pPr algn="r"/>
            <a:r>
              <a:rPr lang="fa-IR" sz="2400" dirty="0" smtClean="0">
                <a:solidFill>
                  <a:schemeClr val="bg1"/>
                </a:solidFill>
                <a:latin typeface="Calibri" panose="020F0502020204030204" pitchFamily="34" charset="0"/>
                <a:cs typeface="Calibri" panose="020F0502020204030204" pitchFamily="34" charset="0"/>
              </a:rPr>
              <a:t>تمامی اطلاعات مورد نیاز را به ربات دهد تا ربات ما در جهت </a:t>
            </a:r>
          </a:p>
          <a:p>
            <a:pPr algn="r"/>
            <a:r>
              <a:rPr lang="fa-IR" sz="2400" dirty="0" smtClean="0">
                <a:solidFill>
                  <a:schemeClr val="bg1"/>
                </a:solidFill>
                <a:latin typeface="Calibri" panose="020F0502020204030204" pitchFamily="34" charset="0"/>
                <a:cs typeface="Calibri" panose="020F0502020204030204" pitchFamily="34" charset="0"/>
              </a:rPr>
              <a:t>اهدافی که برای آن برنام ریزی شده است بتواند موثر باشد .</a:t>
            </a:r>
          </a:p>
          <a:p>
            <a:pPr algn="r"/>
            <a:endParaRPr lang="fa-IR" sz="2400" dirty="0">
              <a:solidFill>
                <a:schemeClr val="bg1"/>
              </a:solidFill>
              <a:latin typeface="Calibri" panose="020F0502020204030204" pitchFamily="34" charset="0"/>
              <a:cs typeface="Calibri" panose="020F0502020204030204" pitchFamily="34" charset="0"/>
            </a:endParaRPr>
          </a:p>
          <a:p>
            <a:pPr algn="r"/>
            <a:r>
              <a:rPr lang="fa-IR" sz="2400" dirty="0" smtClean="0">
                <a:solidFill>
                  <a:schemeClr val="bg1"/>
                </a:solidFill>
                <a:latin typeface="Calibri" panose="020F0502020204030204" pitchFamily="34" charset="0"/>
                <a:cs typeface="Calibri" panose="020F0502020204030204" pitchFamily="34" charset="0"/>
              </a:rPr>
              <a:t>این یک کانال ارتباطی بین کاربر و ربات است .</a:t>
            </a:r>
          </a:p>
          <a:p>
            <a:pPr algn="r"/>
            <a:endParaRPr lang="fa-IR" sz="2400" dirty="0" smtClean="0">
              <a:solidFill>
                <a:srgbClr val="7030A0"/>
              </a:solidFill>
              <a:latin typeface="Calibri" panose="020F0502020204030204" pitchFamily="34" charset="0"/>
              <a:cs typeface="Calibri" panose="020F0502020204030204" pitchFamily="34" charset="0"/>
            </a:endParaRPr>
          </a:p>
          <a:p>
            <a:pPr algn="r"/>
            <a:endParaRPr lang="fa-IR" sz="2400" dirty="0">
              <a:solidFill>
                <a:srgbClr val="7030A0"/>
              </a:solidFill>
              <a:latin typeface="Calibri" panose="020F0502020204030204" pitchFamily="34" charset="0"/>
              <a:cs typeface="Calibri" panose="020F0502020204030204" pitchFamily="34" charset="0"/>
            </a:endParaRPr>
          </a:p>
          <a:p>
            <a:pPr algn="r"/>
            <a:endParaRPr lang="fa-IR" sz="2400" dirty="0" smtClean="0">
              <a:solidFill>
                <a:schemeClr val="bg1"/>
              </a:solidFill>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rotWithShape="1">
          <a:blip r:embed="rId2"/>
          <a:srcRect l="16670" t="15617" r="18285" b="18009"/>
          <a:stretch/>
        </p:blipFill>
        <p:spPr>
          <a:xfrm>
            <a:off x="699773" y="3148150"/>
            <a:ext cx="3598955" cy="278238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260268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2451" y="718457"/>
            <a:ext cx="8991600" cy="1123406"/>
          </a:xfrm>
        </p:spPr>
        <p:txBody>
          <a:bodyPr>
            <a:normAutofit/>
          </a:bodyPr>
          <a:lstStyle/>
          <a:p>
            <a:pPr algn="r"/>
            <a:r>
              <a:rPr lang="fa-IR" sz="2800" dirty="0" smtClean="0">
                <a:solidFill>
                  <a:srgbClr val="7030A0"/>
                </a:solidFill>
                <a:latin typeface="Calibri" panose="020F0502020204030204" pitchFamily="34" charset="0"/>
                <a:cs typeface="Calibri" panose="020F0502020204030204" pitchFamily="34" charset="0"/>
              </a:rPr>
              <a:t>ماژول تشخیص حضور انسان :         </a:t>
            </a:r>
            <a:r>
              <a:rPr lang="fa-IR" sz="3200" dirty="0" smtClean="0">
                <a:solidFill>
                  <a:srgbClr val="7030A0"/>
                </a:solidFill>
                <a:latin typeface="Calibri" panose="020F0502020204030204" pitchFamily="34" charset="0"/>
                <a:cs typeface="Calibri" panose="020F0502020204030204" pitchFamily="34" charset="0"/>
              </a:rPr>
              <a:t>  </a:t>
            </a:r>
            <a:r>
              <a:rPr lang="fa-IR" sz="2800" dirty="0" smtClean="0">
                <a:solidFill>
                  <a:srgbClr val="7030A0"/>
                </a:solidFill>
                <a:latin typeface="Calibri" panose="020F0502020204030204" pitchFamily="34" charset="0"/>
                <a:cs typeface="Calibri" panose="020F0502020204030204" pitchFamily="34" charset="0"/>
              </a:rPr>
              <a:t>                        </a:t>
            </a:r>
            <a:endParaRPr lang="en-US" sz="2800" dirty="0">
              <a:solidFill>
                <a:srgbClr val="7030A0"/>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p:txBody>
          <a:bodyPr>
            <a:normAutofit/>
          </a:bodyPr>
          <a:lstStyle/>
          <a:p>
            <a:endParaRPr lang="en-US" sz="2400" dirty="0"/>
          </a:p>
          <a:p>
            <a:endParaRPr lang="en-US" sz="2400" dirty="0">
              <a:solidFill>
                <a:schemeClr val="bg1"/>
              </a:solidFill>
            </a:endParaRPr>
          </a:p>
        </p:txBody>
      </p:sp>
      <p:sp>
        <p:nvSpPr>
          <p:cNvPr id="4" name="Rectangle 3"/>
          <p:cNvSpPr/>
          <p:nvPr/>
        </p:nvSpPr>
        <p:spPr>
          <a:xfrm>
            <a:off x="2536371" y="2008222"/>
            <a:ext cx="8991600" cy="3416320"/>
          </a:xfrm>
          <a:prstGeom prst="rect">
            <a:avLst/>
          </a:prstGeom>
        </p:spPr>
        <p:txBody>
          <a:bodyPr wrap="square">
            <a:spAutoFit/>
          </a:bodyPr>
          <a:lstStyle/>
          <a:p>
            <a:pPr algn="r"/>
            <a:r>
              <a:rPr lang="fa-IR" sz="2800" dirty="0" smtClean="0">
                <a:solidFill>
                  <a:schemeClr val="bg1"/>
                </a:solidFill>
              </a:rPr>
              <a:t/>
            </a:r>
            <a:br>
              <a:rPr lang="fa-IR" sz="2800" dirty="0" smtClean="0">
                <a:solidFill>
                  <a:schemeClr val="bg1"/>
                </a:solidFill>
              </a:rPr>
            </a:br>
            <a:endParaRPr lang="fa-IR" sz="2800" dirty="0">
              <a:solidFill>
                <a:schemeClr val="bg1"/>
              </a:solidFill>
            </a:endParaRPr>
          </a:p>
          <a:p>
            <a:pPr algn="r"/>
            <a:r>
              <a:rPr lang="fa-IR" sz="2800" dirty="0" smtClean="0">
                <a:solidFill>
                  <a:schemeClr val="bg1"/>
                </a:solidFill>
              </a:rPr>
              <a:t>این ماژول قرار است در طرح ما حضور انسان را با استفاده از </a:t>
            </a:r>
          </a:p>
          <a:p>
            <a:pPr algn="r"/>
            <a:r>
              <a:rPr lang="fa-IR" sz="2800" dirty="0" smtClean="0">
                <a:solidFill>
                  <a:schemeClr val="bg1"/>
                </a:solidFill>
              </a:rPr>
              <a:t>ویژگی تشخیص حرکت خود و برای تائین ساعت ورود اولین فرد </a:t>
            </a:r>
          </a:p>
          <a:p>
            <a:pPr algn="r"/>
            <a:r>
              <a:rPr lang="fa-IR" sz="2800" dirty="0" smtClean="0">
                <a:solidFill>
                  <a:schemeClr val="bg1"/>
                </a:solidFill>
              </a:rPr>
              <a:t>و ساعت خروج آخرین فرد را برای ما کنتذل و آن را به </a:t>
            </a:r>
          </a:p>
          <a:p>
            <a:pPr algn="r"/>
            <a:r>
              <a:rPr lang="fa-IR" sz="2800" dirty="0" smtClean="0">
                <a:solidFill>
                  <a:schemeClr val="bg1"/>
                </a:solidFill>
              </a:rPr>
              <a:t>ربات ما گزارش دهد .</a:t>
            </a:r>
            <a:endParaRPr lang="fa-IR" sz="2800" dirty="0">
              <a:solidFill>
                <a:schemeClr val="bg1"/>
              </a:solidFill>
            </a:endParaRPr>
          </a:p>
          <a:p>
            <a:pPr algn="r"/>
            <a:endParaRPr lang="fa-IR" sz="2400" dirty="0">
              <a:solidFill>
                <a:srgbClr val="7030A0"/>
              </a:solidFill>
              <a:latin typeface="Calibri" panose="020F0502020204030204" pitchFamily="34" charset="0"/>
              <a:cs typeface="Calibri" panose="020F0502020204030204" pitchFamily="34" charset="0"/>
            </a:endParaRPr>
          </a:p>
          <a:p>
            <a:pPr algn="r"/>
            <a:r>
              <a:rPr lang="fa-IR" sz="2400" dirty="0" smtClean="0">
                <a:solidFill>
                  <a:srgbClr val="7030A0"/>
                </a:solidFill>
                <a:latin typeface="Calibri" panose="020F0502020204030204" pitchFamily="34" charset="0"/>
                <a:cs typeface="Calibri" panose="020F0502020204030204" pitchFamily="34" charset="0"/>
              </a:rPr>
              <a:t> </a:t>
            </a:r>
            <a:endParaRPr lang="fa-IR" sz="2800" dirty="0" smtClean="0">
              <a:solidFill>
                <a:schemeClr val="bg1"/>
              </a:solidFill>
            </a:endParaRPr>
          </a:p>
        </p:txBody>
      </p:sp>
      <p:pic>
        <p:nvPicPr>
          <p:cNvPr id="7" name="Picture 6"/>
          <p:cNvPicPr>
            <a:picLocks noChangeAspect="1"/>
          </p:cNvPicPr>
          <p:nvPr/>
        </p:nvPicPr>
        <p:blipFill rotWithShape="1">
          <a:blip r:embed="rId2"/>
          <a:srcRect l="3253" t="18476" r="3866" b="11635"/>
          <a:stretch/>
        </p:blipFill>
        <p:spPr>
          <a:xfrm>
            <a:off x="692331" y="2521131"/>
            <a:ext cx="3176854" cy="239050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549640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2451" y="718457"/>
            <a:ext cx="8991600" cy="1123406"/>
          </a:xfrm>
        </p:spPr>
        <p:txBody>
          <a:bodyPr>
            <a:normAutofit/>
          </a:bodyPr>
          <a:lstStyle/>
          <a:p>
            <a:pPr algn="r"/>
            <a:r>
              <a:rPr lang="fa-IR" sz="2800" dirty="0" smtClean="0">
                <a:solidFill>
                  <a:srgbClr val="7030A0"/>
                </a:solidFill>
                <a:latin typeface="Calibri" panose="020F0502020204030204" pitchFamily="34" charset="0"/>
                <a:cs typeface="Calibri" panose="020F0502020204030204" pitchFamily="34" charset="0"/>
              </a:rPr>
              <a:t>ماژول ساعت :         </a:t>
            </a:r>
            <a:r>
              <a:rPr lang="fa-IR" sz="3200" dirty="0" smtClean="0">
                <a:solidFill>
                  <a:srgbClr val="7030A0"/>
                </a:solidFill>
                <a:latin typeface="Calibri" panose="020F0502020204030204" pitchFamily="34" charset="0"/>
                <a:cs typeface="Calibri" panose="020F0502020204030204" pitchFamily="34" charset="0"/>
              </a:rPr>
              <a:t>  </a:t>
            </a:r>
            <a:r>
              <a:rPr lang="fa-IR" sz="2800" dirty="0" smtClean="0">
                <a:solidFill>
                  <a:srgbClr val="7030A0"/>
                </a:solidFill>
                <a:latin typeface="Calibri" panose="020F0502020204030204" pitchFamily="34" charset="0"/>
                <a:cs typeface="Calibri" panose="020F0502020204030204" pitchFamily="34" charset="0"/>
              </a:rPr>
              <a:t>                        </a:t>
            </a:r>
            <a:endParaRPr lang="en-US" sz="2800" dirty="0">
              <a:solidFill>
                <a:srgbClr val="7030A0"/>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p:txBody>
          <a:bodyPr>
            <a:normAutofit/>
          </a:bodyPr>
          <a:lstStyle/>
          <a:p>
            <a:endParaRPr lang="en-US" sz="2400" dirty="0"/>
          </a:p>
          <a:p>
            <a:endParaRPr lang="en-US" sz="2400" dirty="0">
              <a:solidFill>
                <a:schemeClr val="bg1"/>
              </a:solidFill>
            </a:endParaRPr>
          </a:p>
        </p:txBody>
      </p:sp>
      <p:sp>
        <p:nvSpPr>
          <p:cNvPr id="4" name="Rectangle 3"/>
          <p:cNvSpPr/>
          <p:nvPr/>
        </p:nvSpPr>
        <p:spPr>
          <a:xfrm>
            <a:off x="2689715" y="1799332"/>
            <a:ext cx="8991600" cy="3046988"/>
          </a:xfrm>
          <a:prstGeom prst="rect">
            <a:avLst/>
          </a:prstGeom>
        </p:spPr>
        <p:txBody>
          <a:bodyPr wrap="square">
            <a:spAutoFit/>
          </a:bodyPr>
          <a:lstStyle/>
          <a:p>
            <a:pPr algn="r"/>
            <a:r>
              <a:rPr lang="fa-IR" sz="2800" dirty="0" smtClean="0">
                <a:solidFill>
                  <a:schemeClr val="bg1"/>
                </a:solidFill>
              </a:rPr>
              <a:t/>
            </a:r>
            <a:br>
              <a:rPr lang="fa-IR" sz="2800" dirty="0" smtClean="0">
                <a:solidFill>
                  <a:schemeClr val="bg1"/>
                </a:solidFill>
              </a:rPr>
            </a:br>
            <a:endParaRPr lang="fa-IR" sz="2800" dirty="0">
              <a:solidFill>
                <a:schemeClr val="bg1"/>
              </a:solidFill>
            </a:endParaRPr>
          </a:p>
          <a:p>
            <a:pPr algn="r"/>
            <a:r>
              <a:rPr lang="fa-IR" sz="2800" dirty="0" smtClean="0">
                <a:solidFill>
                  <a:schemeClr val="bg1"/>
                </a:solidFill>
              </a:rPr>
              <a:t>این ماژول در بخش کاربرد بهینه سازی ربات ما به کارگیری</a:t>
            </a:r>
          </a:p>
          <a:p>
            <a:pPr algn="r"/>
            <a:r>
              <a:rPr lang="fa-IR" sz="2800" dirty="0" smtClean="0">
                <a:solidFill>
                  <a:schemeClr val="bg1"/>
                </a:solidFill>
              </a:rPr>
              <a:t> شده است و در کنار ماژول تشخیص حضور انسان به </a:t>
            </a:r>
            <a:r>
              <a:rPr lang="fa-IR" sz="2800" dirty="0" smtClean="0">
                <a:solidFill>
                  <a:schemeClr val="bg1"/>
                </a:solidFill>
              </a:rPr>
              <a:t>تعیین</a:t>
            </a:r>
            <a:endParaRPr lang="fa-IR" sz="2800" dirty="0" smtClean="0">
              <a:solidFill>
                <a:schemeClr val="bg1"/>
              </a:solidFill>
            </a:endParaRPr>
          </a:p>
          <a:p>
            <a:pPr algn="r"/>
            <a:r>
              <a:rPr lang="fa-IR" sz="2800" dirty="0" smtClean="0">
                <a:solidFill>
                  <a:schemeClr val="bg1"/>
                </a:solidFill>
              </a:rPr>
              <a:t> ساعت ورود و خروج افراد کمک می کند .</a:t>
            </a:r>
            <a:endParaRPr lang="fa-IR" sz="2800" dirty="0">
              <a:solidFill>
                <a:schemeClr val="bg1"/>
              </a:solidFill>
            </a:endParaRPr>
          </a:p>
          <a:p>
            <a:pPr algn="r"/>
            <a:endParaRPr lang="fa-IR" sz="2800" dirty="0">
              <a:solidFill>
                <a:srgbClr val="7030A0"/>
              </a:solidFill>
              <a:latin typeface="Calibri" panose="020F0502020204030204" pitchFamily="34" charset="0"/>
              <a:cs typeface="Calibri" panose="020F0502020204030204" pitchFamily="34" charset="0"/>
            </a:endParaRPr>
          </a:p>
          <a:p>
            <a:pPr algn="r"/>
            <a:r>
              <a:rPr lang="fa-IR" sz="2400" dirty="0" smtClean="0">
                <a:solidFill>
                  <a:srgbClr val="7030A0"/>
                </a:solidFill>
                <a:latin typeface="Calibri" panose="020F0502020204030204" pitchFamily="34" charset="0"/>
                <a:cs typeface="Calibri" panose="020F0502020204030204" pitchFamily="34" charset="0"/>
              </a:rPr>
              <a:t> </a:t>
            </a:r>
            <a:endParaRPr lang="fa-IR" sz="2800" dirty="0" smtClean="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460" y="2133600"/>
            <a:ext cx="3250511" cy="271272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292382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7097" y="862149"/>
            <a:ext cx="9522823" cy="5238205"/>
          </a:xfrm>
        </p:spPr>
        <p:txBody>
          <a:bodyPr>
            <a:normAutofit/>
          </a:bodyPr>
          <a:lstStyle/>
          <a:p>
            <a:pPr algn="r"/>
            <a:r>
              <a:rPr lang="fa-IR" sz="2800" dirty="0" smtClean="0">
                <a:solidFill>
                  <a:srgbClr val="7030A0"/>
                </a:solidFill>
                <a:latin typeface="Calibri" panose="020F0502020204030204" pitchFamily="34" charset="0"/>
                <a:cs typeface="Calibri" panose="020F0502020204030204" pitchFamily="34" charset="0"/>
              </a:rPr>
              <a:t/>
            </a:r>
            <a:br>
              <a:rPr lang="fa-IR" sz="2800" dirty="0" smtClean="0">
                <a:solidFill>
                  <a:srgbClr val="7030A0"/>
                </a:solidFill>
                <a:latin typeface="Calibri" panose="020F0502020204030204" pitchFamily="34" charset="0"/>
                <a:cs typeface="Calibri" panose="020F0502020204030204" pitchFamily="34" charset="0"/>
              </a:rPr>
            </a:br>
            <a:r>
              <a:rPr lang="fa-IR" sz="2800" dirty="0">
                <a:solidFill>
                  <a:srgbClr val="7030A0"/>
                </a:solidFill>
                <a:latin typeface="Calibri" panose="020F0502020204030204" pitchFamily="34" charset="0"/>
                <a:cs typeface="Calibri" panose="020F0502020204030204" pitchFamily="34" charset="0"/>
              </a:rPr>
              <a:t/>
            </a:r>
            <a:br>
              <a:rPr lang="fa-IR" sz="2800" dirty="0">
                <a:solidFill>
                  <a:srgbClr val="7030A0"/>
                </a:solidFill>
                <a:latin typeface="Calibri" panose="020F0502020204030204" pitchFamily="34" charset="0"/>
                <a:cs typeface="Calibri" panose="020F0502020204030204" pitchFamily="34" charset="0"/>
              </a:rPr>
            </a:br>
            <a:r>
              <a:rPr lang="fa-IR" sz="2800" dirty="0" smtClean="0">
                <a:solidFill>
                  <a:srgbClr val="7030A0"/>
                </a:solidFill>
                <a:latin typeface="Calibri" panose="020F0502020204030204" pitchFamily="34" charset="0"/>
                <a:cs typeface="Calibri" panose="020F0502020204030204" pitchFamily="34" charset="0"/>
              </a:rPr>
              <a:t>ب) حسگر ها:</a:t>
            </a:r>
            <a:br>
              <a:rPr lang="fa-IR" sz="2800" dirty="0" smtClean="0">
                <a:solidFill>
                  <a:srgbClr val="7030A0"/>
                </a:solidFill>
                <a:latin typeface="Calibri" panose="020F0502020204030204" pitchFamily="34" charset="0"/>
                <a:cs typeface="Calibri" panose="020F0502020204030204" pitchFamily="34" charset="0"/>
              </a:rPr>
            </a:br>
            <a:r>
              <a:rPr lang="fa-IR" sz="2800" dirty="0">
                <a:solidFill>
                  <a:srgbClr val="7030A0"/>
                </a:solidFill>
                <a:latin typeface="Calibri" panose="020F0502020204030204" pitchFamily="34" charset="0"/>
                <a:cs typeface="Calibri" panose="020F0502020204030204" pitchFamily="34" charset="0"/>
              </a:rPr>
              <a:t/>
            </a:r>
            <a:br>
              <a:rPr lang="fa-IR" sz="2800" dirty="0">
                <a:solidFill>
                  <a:srgbClr val="7030A0"/>
                </a:solidFill>
                <a:latin typeface="Calibri" panose="020F0502020204030204" pitchFamily="34" charset="0"/>
                <a:cs typeface="Calibri" panose="020F0502020204030204" pitchFamily="34" charset="0"/>
              </a:rPr>
            </a:br>
            <a:r>
              <a:rPr lang="fa-IR" sz="2400" dirty="0" smtClean="0">
                <a:solidFill>
                  <a:schemeClr val="bg1"/>
                </a:solidFill>
                <a:latin typeface="Calibri" panose="020F0502020204030204" pitchFamily="34" charset="0"/>
                <a:cs typeface="Calibri" panose="020F0502020204030204" pitchFamily="34" charset="0"/>
              </a:rPr>
              <a:t>در ربات ما (آنسه) از حسگر مادون قرمز استفاده شده است .</a:t>
            </a:r>
            <a:br>
              <a:rPr lang="fa-IR" sz="2400" dirty="0" smtClean="0">
                <a:solidFill>
                  <a:schemeClr val="bg1"/>
                </a:solidFill>
                <a:latin typeface="Calibri" panose="020F0502020204030204" pitchFamily="34" charset="0"/>
                <a:cs typeface="Calibri" panose="020F0502020204030204" pitchFamily="34" charset="0"/>
              </a:rPr>
            </a:br>
            <a:r>
              <a:rPr lang="fa-IR" sz="2400" dirty="0">
                <a:solidFill>
                  <a:schemeClr val="bg1"/>
                </a:solidFill>
                <a:latin typeface="Calibri" panose="020F0502020204030204" pitchFamily="34" charset="0"/>
                <a:cs typeface="Calibri" panose="020F0502020204030204" pitchFamily="34" charset="0"/>
              </a:rPr>
              <a:t/>
            </a:r>
            <a:br>
              <a:rPr lang="fa-IR" sz="2400" dirty="0">
                <a:solidFill>
                  <a:schemeClr val="bg1"/>
                </a:solidFill>
                <a:latin typeface="Calibri" panose="020F0502020204030204" pitchFamily="34" charset="0"/>
                <a:cs typeface="Calibri" panose="020F0502020204030204" pitchFamily="34" charset="0"/>
              </a:rPr>
            </a:br>
            <a:r>
              <a:rPr lang="fa-IR" sz="2400" dirty="0" smtClean="0">
                <a:solidFill>
                  <a:schemeClr val="bg1"/>
                </a:solidFill>
                <a:latin typeface="Calibri" panose="020F0502020204030204" pitchFamily="34" charset="0"/>
                <a:cs typeface="Calibri" panose="020F0502020204030204" pitchFamily="34" charset="0"/>
              </a:rPr>
              <a:t>کاربرد این حسگر در ربات ما استفاده از </a:t>
            </a:r>
            <a:br>
              <a:rPr lang="fa-IR" sz="2400" dirty="0" smtClean="0">
                <a:solidFill>
                  <a:schemeClr val="bg1"/>
                </a:solidFill>
                <a:latin typeface="Calibri" panose="020F0502020204030204" pitchFamily="34" charset="0"/>
                <a:cs typeface="Calibri" panose="020F0502020204030204" pitchFamily="34" charset="0"/>
              </a:rPr>
            </a:br>
            <a:r>
              <a:rPr lang="fa-IR" sz="2400" dirty="0" smtClean="0">
                <a:solidFill>
                  <a:schemeClr val="bg1"/>
                </a:solidFill>
                <a:latin typeface="Calibri" panose="020F0502020204030204" pitchFamily="34" charset="0"/>
                <a:cs typeface="Calibri" panose="020F0502020204030204" pitchFamily="34" charset="0"/>
              </a:rPr>
              <a:t>آن برای تردد سنجی است .</a:t>
            </a:r>
            <a:br>
              <a:rPr lang="fa-IR" sz="2400" dirty="0" smtClean="0">
                <a:solidFill>
                  <a:schemeClr val="bg1"/>
                </a:solidFill>
                <a:latin typeface="Calibri" panose="020F0502020204030204" pitchFamily="34" charset="0"/>
                <a:cs typeface="Calibri" panose="020F0502020204030204" pitchFamily="34" charset="0"/>
              </a:rPr>
            </a:br>
            <a:r>
              <a:rPr lang="fa-IR" sz="2400" dirty="0">
                <a:solidFill>
                  <a:schemeClr val="bg1"/>
                </a:solidFill>
                <a:latin typeface="Calibri" panose="020F0502020204030204" pitchFamily="34" charset="0"/>
                <a:cs typeface="Calibri" panose="020F0502020204030204" pitchFamily="34" charset="0"/>
              </a:rPr>
              <a:t/>
            </a:r>
            <a:br>
              <a:rPr lang="fa-IR" sz="2400" dirty="0">
                <a:solidFill>
                  <a:schemeClr val="bg1"/>
                </a:solidFill>
                <a:latin typeface="Calibri" panose="020F0502020204030204" pitchFamily="34" charset="0"/>
                <a:cs typeface="Calibri" panose="020F0502020204030204" pitchFamily="34" charset="0"/>
              </a:rPr>
            </a:br>
            <a:r>
              <a:rPr lang="fa-IR" sz="2400" dirty="0">
                <a:solidFill>
                  <a:schemeClr val="bg1"/>
                </a:solidFill>
                <a:latin typeface="Calibri" panose="020F0502020204030204" pitchFamily="34" charset="0"/>
                <a:cs typeface="Calibri" panose="020F0502020204030204" pitchFamily="34" charset="0"/>
              </a:rPr>
              <a:t/>
            </a:r>
            <a:br>
              <a:rPr lang="fa-IR" sz="2400" dirty="0">
                <a:solidFill>
                  <a:schemeClr val="bg1"/>
                </a:solidFill>
                <a:latin typeface="Calibri" panose="020F0502020204030204" pitchFamily="34" charset="0"/>
                <a:cs typeface="Calibri" panose="020F0502020204030204" pitchFamily="34" charset="0"/>
              </a:rPr>
            </a:br>
            <a:r>
              <a:rPr lang="fa-IR" sz="2400" dirty="0">
                <a:solidFill>
                  <a:schemeClr val="bg1"/>
                </a:solidFill>
                <a:latin typeface="Calibri" panose="020F0502020204030204" pitchFamily="34" charset="0"/>
                <a:cs typeface="Calibri" panose="020F0502020204030204" pitchFamily="34" charset="0"/>
              </a:rPr>
              <a:t/>
            </a:r>
            <a:br>
              <a:rPr lang="fa-IR" sz="2400" dirty="0">
                <a:solidFill>
                  <a:schemeClr val="bg1"/>
                </a:solidFill>
                <a:latin typeface="Calibri" panose="020F0502020204030204" pitchFamily="34" charset="0"/>
                <a:cs typeface="Calibri" panose="020F0502020204030204" pitchFamily="34" charset="0"/>
              </a:rPr>
            </a:br>
            <a:r>
              <a:rPr lang="fa-IR" sz="2400" dirty="0" smtClean="0">
                <a:solidFill>
                  <a:schemeClr val="bg1"/>
                </a:solidFill>
                <a:latin typeface="Calibri" panose="020F0502020204030204" pitchFamily="34" charset="0"/>
                <a:cs typeface="Calibri" panose="020F0502020204030204" pitchFamily="34" charset="0"/>
              </a:rPr>
              <a:t/>
            </a:r>
            <a:br>
              <a:rPr lang="fa-IR" sz="2400" dirty="0" smtClean="0">
                <a:solidFill>
                  <a:schemeClr val="bg1"/>
                </a:solidFill>
                <a:latin typeface="Calibri" panose="020F0502020204030204" pitchFamily="34" charset="0"/>
                <a:cs typeface="Calibri" panose="020F0502020204030204" pitchFamily="34" charset="0"/>
              </a:rPr>
            </a:br>
            <a:endParaRPr lang="en-US" sz="2800" dirty="0">
              <a:solidFill>
                <a:srgbClr val="7030A0"/>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rotWithShape="1">
          <a:blip r:embed="rId2"/>
          <a:srcRect l="23263" t="27033" r="23335" b="24956"/>
          <a:stretch/>
        </p:blipFill>
        <p:spPr>
          <a:xfrm>
            <a:off x="1672045" y="3108960"/>
            <a:ext cx="3174275" cy="2116183"/>
          </a:xfrm>
          <a:prstGeom prst="rect">
            <a:avLst/>
          </a:prstGeom>
          <a:ln>
            <a:noFill/>
          </a:ln>
          <a:effectLst>
            <a:softEdge rad="112500"/>
          </a:effectLst>
        </p:spPr>
      </p:pic>
    </p:spTree>
    <p:extLst>
      <p:ext uri="{BB962C8B-B14F-4D97-AF65-F5344CB8AC3E}">
        <p14:creationId xmlns:p14="http://schemas.microsoft.com/office/powerpoint/2010/main" val="1165527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7097" y="862149"/>
            <a:ext cx="9522823" cy="5238205"/>
          </a:xfrm>
        </p:spPr>
        <p:txBody>
          <a:bodyPr>
            <a:normAutofit/>
          </a:bodyPr>
          <a:lstStyle/>
          <a:p>
            <a:pPr algn="r"/>
            <a:r>
              <a:rPr lang="fa-IR" sz="2800" dirty="0" smtClean="0">
                <a:solidFill>
                  <a:srgbClr val="7030A0"/>
                </a:solidFill>
                <a:latin typeface="Calibri" panose="020F0502020204030204" pitchFamily="34" charset="0"/>
                <a:cs typeface="Calibri" panose="020F0502020204030204" pitchFamily="34" charset="0"/>
              </a:rPr>
              <a:t/>
            </a:r>
            <a:br>
              <a:rPr lang="fa-IR" sz="2800" dirty="0" smtClean="0">
                <a:solidFill>
                  <a:srgbClr val="7030A0"/>
                </a:solidFill>
                <a:latin typeface="Calibri" panose="020F0502020204030204" pitchFamily="34" charset="0"/>
                <a:cs typeface="Calibri" panose="020F0502020204030204" pitchFamily="34" charset="0"/>
              </a:rPr>
            </a:br>
            <a:r>
              <a:rPr lang="fa-IR" sz="2800" dirty="0">
                <a:solidFill>
                  <a:srgbClr val="7030A0"/>
                </a:solidFill>
                <a:latin typeface="Calibri" panose="020F0502020204030204" pitchFamily="34" charset="0"/>
                <a:cs typeface="Calibri" panose="020F0502020204030204" pitchFamily="34" charset="0"/>
              </a:rPr>
              <a:t/>
            </a:r>
            <a:br>
              <a:rPr lang="fa-IR" sz="2800" dirty="0">
                <a:solidFill>
                  <a:srgbClr val="7030A0"/>
                </a:solidFill>
                <a:latin typeface="Calibri" panose="020F0502020204030204" pitchFamily="34" charset="0"/>
                <a:cs typeface="Calibri" panose="020F0502020204030204" pitchFamily="34" charset="0"/>
              </a:rPr>
            </a:br>
            <a:r>
              <a:rPr lang="fa-IR" sz="2800" dirty="0" smtClean="0">
                <a:solidFill>
                  <a:srgbClr val="7030A0"/>
                </a:solidFill>
                <a:latin typeface="Calibri" panose="020F0502020204030204" pitchFamily="34" charset="0"/>
                <a:cs typeface="Calibri" panose="020F0502020204030204" pitchFamily="34" charset="0"/>
              </a:rPr>
              <a:t>ج) سروو موتور ها :</a:t>
            </a:r>
            <a:br>
              <a:rPr lang="fa-IR" sz="2800" dirty="0" smtClean="0">
                <a:solidFill>
                  <a:srgbClr val="7030A0"/>
                </a:solidFill>
                <a:latin typeface="Calibri" panose="020F0502020204030204" pitchFamily="34" charset="0"/>
                <a:cs typeface="Calibri" panose="020F0502020204030204" pitchFamily="34" charset="0"/>
              </a:rPr>
            </a:br>
            <a:r>
              <a:rPr lang="fa-IR" sz="2800" dirty="0">
                <a:solidFill>
                  <a:srgbClr val="7030A0"/>
                </a:solidFill>
                <a:latin typeface="Calibri" panose="020F0502020204030204" pitchFamily="34" charset="0"/>
                <a:cs typeface="Calibri" panose="020F0502020204030204" pitchFamily="34" charset="0"/>
              </a:rPr>
              <a:t/>
            </a:r>
            <a:br>
              <a:rPr lang="fa-IR" sz="2800" dirty="0">
                <a:solidFill>
                  <a:srgbClr val="7030A0"/>
                </a:solidFill>
                <a:latin typeface="Calibri" panose="020F0502020204030204" pitchFamily="34" charset="0"/>
                <a:cs typeface="Calibri" panose="020F0502020204030204" pitchFamily="34" charset="0"/>
              </a:rPr>
            </a:br>
            <a:r>
              <a:rPr lang="fa-IR" sz="2800" dirty="0" smtClean="0">
                <a:solidFill>
                  <a:schemeClr val="bg1"/>
                </a:solidFill>
                <a:latin typeface="Calibri" panose="020F0502020204030204" pitchFamily="34" charset="0"/>
                <a:cs typeface="Calibri" panose="020F0502020204030204" pitchFamily="34" charset="0"/>
              </a:rPr>
              <a:t>در ربات ما (آنسه) از سروو موتور ها در قسمت سر استفاده شده است و کاربرد آن ، حرکت چشم ها و گردن است .</a:t>
            </a:r>
            <a:br>
              <a:rPr lang="fa-IR" sz="2800" dirty="0" smtClean="0">
                <a:solidFill>
                  <a:schemeClr val="bg1"/>
                </a:solidFill>
                <a:latin typeface="Calibri" panose="020F0502020204030204" pitchFamily="34" charset="0"/>
                <a:cs typeface="Calibri" panose="020F0502020204030204" pitchFamily="34" charset="0"/>
              </a:rPr>
            </a:br>
            <a:r>
              <a:rPr lang="fa-IR" sz="2800" dirty="0">
                <a:solidFill>
                  <a:schemeClr val="bg1"/>
                </a:solidFill>
                <a:latin typeface="Calibri" panose="020F0502020204030204" pitchFamily="34" charset="0"/>
                <a:cs typeface="Calibri" panose="020F0502020204030204" pitchFamily="34" charset="0"/>
              </a:rPr>
              <a:t/>
            </a:r>
            <a:br>
              <a:rPr lang="fa-IR" sz="2800" dirty="0">
                <a:solidFill>
                  <a:schemeClr val="bg1"/>
                </a:solidFill>
                <a:latin typeface="Calibri" panose="020F0502020204030204" pitchFamily="34" charset="0"/>
                <a:cs typeface="Calibri" panose="020F0502020204030204" pitchFamily="34" charset="0"/>
              </a:rPr>
            </a:br>
            <a:r>
              <a:rPr lang="fa-IR" sz="2400" dirty="0" smtClean="0">
                <a:solidFill>
                  <a:schemeClr val="bg1"/>
                </a:solidFill>
                <a:latin typeface="Calibri" panose="020F0502020204030204" pitchFamily="34" charset="0"/>
                <a:cs typeface="Calibri" panose="020F0502020204030204" pitchFamily="34" charset="0"/>
              </a:rPr>
              <a:t/>
            </a:r>
            <a:br>
              <a:rPr lang="fa-IR" sz="2400" dirty="0" smtClean="0">
                <a:solidFill>
                  <a:schemeClr val="bg1"/>
                </a:solidFill>
                <a:latin typeface="Calibri" panose="020F0502020204030204" pitchFamily="34" charset="0"/>
                <a:cs typeface="Calibri" panose="020F0502020204030204" pitchFamily="34" charset="0"/>
              </a:rPr>
            </a:br>
            <a:r>
              <a:rPr lang="fa-IR" sz="2400" dirty="0">
                <a:solidFill>
                  <a:schemeClr val="bg1"/>
                </a:solidFill>
                <a:latin typeface="Calibri" panose="020F0502020204030204" pitchFamily="34" charset="0"/>
                <a:cs typeface="Calibri" panose="020F0502020204030204" pitchFamily="34" charset="0"/>
              </a:rPr>
              <a:t/>
            </a:r>
            <a:br>
              <a:rPr lang="fa-IR" sz="2400" dirty="0">
                <a:solidFill>
                  <a:schemeClr val="bg1"/>
                </a:solidFill>
                <a:latin typeface="Calibri" panose="020F0502020204030204" pitchFamily="34" charset="0"/>
                <a:cs typeface="Calibri" panose="020F0502020204030204" pitchFamily="34" charset="0"/>
              </a:rPr>
            </a:br>
            <a:r>
              <a:rPr lang="fa-IR" sz="2400" dirty="0" smtClean="0">
                <a:solidFill>
                  <a:schemeClr val="bg1"/>
                </a:solidFill>
                <a:latin typeface="Calibri" panose="020F0502020204030204" pitchFamily="34" charset="0"/>
                <a:cs typeface="Calibri" panose="020F0502020204030204" pitchFamily="34" charset="0"/>
              </a:rPr>
              <a:t/>
            </a:r>
            <a:br>
              <a:rPr lang="fa-IR" sz="2400" dirty="0" smtClean="0">
                <a:solidFill>
                  <a:schemeClr val="bg1"/>
                </a:solidFill>
                <a:latin typeface="Calibri" panose="020F0502020204030204" pitchFamily="34" charset="0"/>
                <a:cs typeface="Calibri" panose="020F0502020204030204" pitchFamily="34" charset="0"/>
              </a:rPr>
            </a:br>
            <a:r>
              <a:rPr lang="fa-IR" sz="2400" dirty="0">
                <a:solidFill>
                  <a:schemeClr val="bg1"/>
                </a:solidFill>
                <a:latin typeface="Calibri" panose="020F0502020204030204" pitchFamily="34" charset="0"/>
                <a:cs typeface="Calibri" panose="020F0502020204030204" pitchFamily="34" charset="0"/>
              </a:rPr>
              <a:t/>
            </a:r>
            <a:br>
              <a:rPr lang="fa-IR" sz="2400" dirty="0">
                <a:solidFill>
                  <a:schemeClr val="bg1"/>
                </a:solidFill>
                <a:latin typeface="Calibri" panose="020F0502020204030204" pitchFamily="34" charset="0"/>
                <a:cs typeface="Calibri" panose="020F0502020204030204" pitchFamily="34" charset="0"/>
              </a:rPr>
            </a:br>
            <a:endParaRPr lang="en-US" sz="2800" dirty="0">
              <a:solidFill>
                <a:srgbClr val="7030A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92144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7097" y="862149"/>
            <a:ext cx="9522823" cy="5238205"/>
          </a:xfrm>
        </p:spPr>
        <p:txBody>
          <a:bodyPr>
            <a:normAutofit fontScale="90000"/>
          </a:bodyPr>
          <a:lstStyle/>
          <a:p>
            <a:pPr algn="r"/>
            <a:r>
              <a:rPr lang="fa-IR" sz="2800" dirty="0" smtClean="0">
                <a:solidFill>
                  <a:schemeClr val="bg1"/>
                </a:solidFill>
                <a:latin typeface="Calibri" panose="020F0502020204030204" pitchFamily="34" charset="0"/>
                <a:cs typeface="Calibri" panose="020F0502020204030204" pitchFamily="34" charset="0"/>
              </a:rPr>
              <a:t/>
            </a:r>
            <a:br>
              <a:rPr lang="fa-IR" sz="2800" dirty="0" smtClean="0">
                <a:solidFill>
                  <a:schemeClr val="bg1"/>
                </a:solidFill>
                <a:latin typeface="Calibri" panose="020F0502020204030204" pitchFamily="34" charset="0"/>
                <a:cs typeface="Calibri" panose="020F0502020204030204" pitchFamily="34" charset="0"/>
              </a:rPr>
            </a:br>
            <a:r>
              <a:rPr lang="fa-IR" sz="2800" dirty="0">
                <a:solidFill>
                  <a:schemeClr val="bg1"/>
                </a:solidFill>
                <a:latin typeface="Calibri" panose="020F0502020204030204" pitchFamily="34" charset="0"/>
                <a:cs typeface="Calibri" panose="020F0502020204030204" pitchFamily="34" charset="0"/>
              </a:rPr>
              <a:t/>
            </a:r>
            <a:br>
              <a:rPr lang="fa-IR" sz="2800" dirty="0">
                <a:solidFill>
                  <a:schemeClr val="bg1"/>
                </a:solidFill>
                <a:latin typeface="Calibri" panose="020F0502020204030204" pitchFamily="34" charset="0"/>
                <a:cs typeface="Calibri" panose="020F0502020204030204" pitchFamily="34" charset="0"/>
              </a:rPr>
            </a:br>
            <a:r>
              <a:rPr lang="fa-IR" sz="2800" dirty="0" smtClean="0">
                <a:solidFill>
                  <a:srgbClr val="7030A0"/>
                </a:solidFill>
                <a:latin typeface="Calibri" panose="020F0502020204030204" pitchFamily="34" charset="0"/>
                <a:cs typeface="Calibri" panose="020F0502020204030204" pitchFamily="34" charset="0"/>
              </a:rPr>
              <a:t/>
            </a:r>
            <a:br>
              <a:rPr lang="fa-IR" sz="2800" dirty="0" smtClean="0">
                <a:solidFill>
                  <a:srgbClr val="7030A0"/>
                </a:solidFill>
                <a:latin typeface="Calibri" panose="020F0502020204030204" pitchFamily="34" charset="0"/>
                <a:cs typeface="Calibri" panose="020F0502020204030204" pitchFamily="34" charset="0"/>
              </a:rPr>
            </a:br>
            <a:r>
              <a:rPr lang="fa-IR" sz="2800" dirty="0">
                <a:solidFill>
                  <a:srgbClr val="7030A0"/>
                </a:solidFill>
                <a:latin typeface="Calibri" panose="020F0502020204030204" pitchFamily="34" charset="0"/>
                <a:cs typeface="Calibri" panose="020F0502020204030204" pitchFamily="34" charset="0"/>
              </a:rPr>
              <a:t/>
            </a:r>
            <a:br>
              <a:rPr lang="fa-IR" sz="2800" dirty="0">
                <a:solidFill>
                  <a:srgbClr val="7030A0"/>
                </a:solidFill>
                <a:latin typeface="Calibri" panose="020F0502020204030204" pitchFamily="34" charset="0"/>
                <a:cs typeface="Calibri" panose="020F0502020204030204" pitchFamily="34" charset="0"/>
              </a:rPr>
            </a:br>
            <a:r>
              <a:rPr lang="fa-IR" sz="2800" dirty="0" smtClean="0">
                <a:solidFill>
                  <a:srgbClr val="7030A0"/>
                </a:solidFill>
                <a:latin typeface="Calibri" panose="020F0502020204030204" pitchFamily="34" charset="0"/>
                <a:cs typeface="Calibri" panose="020F0502020204030204" pitchFamily="34" charset="0"/>
              </a:rPr>
              <a:t>د) موتور های دی سی :</a:t>
            </a:r>
            <a:br>
              <a:rPr lang="fa-IR" sz="2800" dirty="0" smtClean="0">
                <a:solidFill>
                  <a:srgbClr val="7030A0"/>
                </a:solidFill>
                <a:latin typeface="Calibri" panose="020F0502020204030204" pitchFamily="34" charset="0"/>
                <a:cs typeface="Calibri" panose="020F0502020204030204" pitchFamily="34" charset="0"/>
              </a:rPr>
            </a:br>
            <a:r>
              <a:rPr lang="fa-IR" sz="2800" dirty="0">
                <a:solidFill>
                  <a:srgbClr val="7030A0"/>
                </a:solidFill>
                <a:latin typeface="Calibri" panose="020F0502020204030204" pitchFamily="34" charset="0"/>
                <a:cs typeface="Calibri" panose="020F0502020204030204" pitchFamily="34" charset="0"/>
              </a:rPr>
              <a:t/>
            </a:r>
            <a:br>
              <a:rPr lang="fa-IR" sz="2800" dirty="0">
                <a:solidFill>
                  <a:srgbClr val="7030A0"/>
                </a:solidFill>
                <a:latin typeface="Calibri" panose="020F0502020204030204" pitchFamily="34" charset="0"/>
                <a:cs typeface="Calibri" panose="020F0502020204030204" pitchFamily="34" charset="0"/>
              </a:rPr>
            </a:br>
            <a:r>
              <a:rPr lang="fa-IR" sz="2800" dirty="0" smtClean="0">
                <a:solidFill>
                  <a:srgbClr val="7030A0"/>
                </a:solidFill>
                <a:latin typeface="Calibri" panose="020F0502020204030204" pitchFamily="34" charset="0"/>
                <a:cs typeface="Calibri" panose="020F0502020204030204" pitchFamily="34" charset="0"/>
              </a:rPr>
              <a:t/>
            </a:r>
            <a:br>
              <a:rPr lang="fa-IR" sz="2800" dirty="0" smtClean="0">
                <a:solidFill>
                  <a:srgbClr val="7030A0"/>
                </a:solidFill>
                <a:latin typeface="Calibri" panose="020F0502020204030204" pitchFamily="34" charset="0"/>
                <a:cs typeface="Calibri" panose="020F0502020204030204" pitchFamily="34" charset="0"/>
              </a:rPr>
            </a:br>
            <a:r>
              <a:rPr lang="fa-IR" sz="3100" dirty="0" smtClean="0">
                <a:solidFill>
                  <a:schemeClr val="bg1"/>
                </a:solidFill>
                <a:latin typeface="Calibri" panose="020F0502020204030204" pitchFamily="34" charset="0"/>
                <a:cs typeface="Calibri" panose="020F0502020204030204" pitchFamily="34" charset="0"/>
              </a:rPr>
              <a:t>موتور های دی سی در ربات ما برای چرخش چرخ ها و حرکت، با توجه به ویژگی هایی از ربات که از آن ها در قبل تعریف کردیم به کار برده شده اند.</a:t>
            </a:r>
            <a:r>
              <a:rPr lang="fa-IR" sz="3100" dirty="0" smtClean="0">
                <a:solidFill>
                  <a:srgbClr val="7030A0"/>
                </a:solidFill>
                <a:latin typeface="Calibri" panose="020F0502020204030204" pitchFamily="34" charset="0"/>
                <a:cs typeface="Calibri" panose="020F0502020204030204" pitchFamily="34" charset="0"/>
              </a:rPr>
              <a:t> </a:t>
            </a:r>
            <a:br>
              <a:rPr lang="fa-IR" sz="3100" dirty="0" smtClean="0">
                <a:solidFill>
                  <a:srgbClr val="7030A0"/>
                </a:solidFill>
                <a:latin typeface="Calibri" panose="020F0502020204030204" pitchFamily="34" charset="0"/>
                <a:cs typeface="Calibri" panose="020F0502020204030204" pitchFamily="34" charset="0"/>
              </a:rPr>
            </a:br>
            <a:r>
              <a:rPr lang="fa-IR" sz="2800" dirty="0">
                <a:solidFill>
                  <a:srgbClr val="7030A0"/>
                </a:solidFill>
                <a:latin typeface="Calibri" panose="020F0502020204030204" pitchFamily="34" charset="0"/>
                <a:cs typeface="Calibri" panose="020F0502020204030204" pitchFamily="34" charset="0"/>
              </a:rPr>
              <a:t/>
            </a:r>
            <a:br>
              <a:rPr lang="fa-IR" sz="2800" dirty="0">
                <a:solidFill>
                  <a:srgbClr val="7030A0"/>
                </a:solidFill>
                <a:latin typeface="Calibri" panose="020F0502020204030204" pitchFamily="34" charset="0"/>
                <a:cs typeface="Calibri" panose="020F0502020204030204" pitchFamily="34" charset="0"/>
              </a:rPr>
            </a:br>
            <a:r>
              <a:rPr lang="fa-IR" sz="2700" dirty="0" smtClean="0">
                <a:solidFill>
                  <a:srgbClr val="7030A0"/>
                </a:solidFill>
                <a:latin typeface="Calibri" panose="020F0502020204030204" pitchFamily="34" charset="0"/>
                <a:cs typeface="Calibri" panose="020F0502020204030204" pitchFamily="34" charset="0"/>
              </a:rPr>
              <a:t>در ربات ما از دو عدد موتور دی سی استفاده شده است.</a:t>
            </a:r>
            <a:r>
              <a:rPr lang="fa-IR" sz="2800" dirty="0" smtClean="0">
                <a:solidFill>
                  <a:srgbClr val="7030A0"/>
                </a:solidFill>
                <a:latin typeface="Calibri" panose="020F0502020204030204" pitchFamily="34" charset="0"/>
                <a:cs typeface="Calibri" panose="020F0502020204030204" pitchFamily="34" charset="0"/>
              </a:rPr>
              <a:t/>
            </a:r>
            <a:br>
              <a:rPr lang="fa-IR" sz="2800" dirty="0" smtClean="0">
                <a:solidFill>
                  <a:srgbClr val="7030A0"/>
                </a:solidFill>
                <a:latin typeface="Calibri" panose="020F0502020204030204" pitchFamily="34" charset="0"/>
                <a:cs typeface="Calibri" panose="020F0502020204030204" pitchFamily="34" charset="0"/>
              </a:rPr>
            </a:br>
            <a:r>
              <a:rPr lang="fa-IR" sz="2800" dirty="0">
                <a:solidFill>
                  <a:srgbClr val="7030A0"/>
                </a:solidFill>
                <a:latin typeface="Calibri" panose="020F0502020204030204" pitchFamily="34" charset="0"/>
                <a:cs typeface="Calibri" panose="020F0502020204030204" pitchFamily="34" charset="0"/>
              </a:rPr>
              <a:t/>
            </a:r>
            <a:br>
              <a:rPr lang="fa-IR" sz="2800" dirty="0">
                <a:solidFill>
                  <a:srgbClr val="7030A0"/>
                </a:solidFill>
                <a:latin typeface="Calibri" panose="020F0502020204030204" pitchFamily="34" charset="0"/>
                <a:cs typeface="Calibri" panose="020F0502020204030204" pitchFamily="34" charset="0"/>
              </a:rPr>
            </a:br>
            <a:r>
              <a:rPr lang="fa-IR" sz="2800" dirty="0">
                <a:solidFill>
                  <a:srgbClr val="7030A0"/>
                </a:solidFill>
                <a:latin typeface="Calibri" panose="020F0502020204030204" pitchFamily="34" charset="0"/>
                <a:cs typeface="Calibri" panose="020F0502020204030204" pitchFamily="34" charset="0"/>
              </a:rPr>
              <a:t/>
            </a:r>
            <a:br>
              <a:rPr lang="fa-IR" sz="2800" dirty="0">
                <a:solidFill>
                  <a:srgbClr val="7030A0"/>
                </a:solidFill>
                <a:latin typeface="Calibri" panose="020F0502020204030204" pitchFamily="34" charset="0"/>
                <a:cs typeface="Calibri" panose="020F0502020204030204" pitchFamily="34" charset="0"/>
              </a:rPr>
            </a:br>
            <a:r>
              <a:rPr lang="fa-IR" sz="2800" dirty="0" smtClean="0">
                <a:solidFill>
                  <a:srgbClr val="7030A0"/>
                </a:solidFill>
                <a:latin typeface="Calibri" panose="020F0502020204030204" pitchFamily="34" charset="0"/>
                <a:cs typeface="Calibri" panose="020F0502020204030204" pitchFamily="34" charset="0"/>
              </a:rPr>
              <a:t/>
            </a:r>
            <a:br>
              <a:rPr lang="fa-IR" sz="2800" dirty="0" smtClean="0">
                <a:solidFill>
                  <a:srgbClr val="7030A0"/>
                </a:solidFill>
                <a:latin typeface="Calibri" panose="020F0502020204030204" pitchFamily="34" charset="0"/>
                <a:cs typeface="Calibri" panose="020F0502020204030204" pitchFamily="34" charset="0"/>
              </a:rPr>
            </a:br>
            <a:r>
              <a:rPr lang="fa-IR" sz="2800" dirty="0">
                <a:solidFill>
                  <a:srgbClr val="7030A0"/>
                </a:solidFill>
                <a:latin typeface="Calibri" panose="020F0502020204030204" pitchFamily="34" charset="0"/>
                <a:cs typeface="Calibri" panose="020F0502020204030204" pitchFamily="34" charset="0"/>
              </a:rPr>
              <a:t/>
            </a:r>
            <a:br>
              <a:rPr lang="fa-IR" sz="2800" dirty="0">
                <a:solidFill>
                  <a:srgbClr val="7030A0"/>
                </a:solidFill>
                <a:latin typeface="Calibri" panose="020F0502020204030204" pitchFamily="34" charset="0"/>
                <a:cs typeface="Calibri" panose="020F0502020204030204" pitchFamily="34" charset="0"/>
              </a:rPr>
            </a:br>
            <a:r>
              <a:rPr lang="fa-IR" sz="2800" dirty="0" smtClean="0">
                <a:solidFill>
                  <a:srgbClr val="7030A0"/>
                </a:solidFill>
                <a:latin typeface="Calibri" panose="020F0502020204030204" pitchFamily="34" charset="0"/>
                <a:cs typeface="Calibri" panose="020F0502020204030204" pitchFamily="34" charset="0"/>
              </a:rPr>
              <a:t/>
            </a:r>
            <a:br>
              <a:rPr lang="fa-IR" sz="2800" dirty="0" smtClean="0">
                <a:solidFill>
                  <a:srgbClr val="7030A0"/>
                </a:solidFill>
                <a:latin typeface="Calibri" panose="020F0502020204030204" pitchFamily="34" charset="0"/>
                <a:cs typeface="Calibri" panose="020F0502020204030204" pitchFamily="34" charset="0"/>
              </a:rPr>
            </a:br>
            <a:r>
              <a:rPr lang="fa-IR" sz="2800" dirty="0">
                <a:solidFill>
                  <a:srgbClr val="7030A0"/>
                </a:solidFill>
                <a:latin typeface="Calibri" panose="020F0502020204030204" pitchFamily="34" charset="0"/>
                <a:cs typeface="Calibri" panose="020F0502020204030204" pitchFamily="34" charset="0"/>
              </a:rPr>
              <a:t/>
            </a:r>
            <a:br>
              <a:rPr lang="fa-IR" sz="2800" dirty="0">
                <a:solidFill>
                  <a:srgbClr val="7030A0"/>
                </a:solidFill>
                <a:latin typeface="Calibri" panose="020F0502020204030204" pitchFamily="34" charset="0"/>
                <a:cs typeface="Calibri" panose="020F0502020204030204" pitchFamily="34" charset="0"/>
              </a:rPr>
            </a:br>
            <a:endParaRPr lang="en-US" sz="2800" dirty="0">
              <a:solidFill>
                <a:srgbClr val="7030A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7968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7097" y="796835"/>
            <a:ext cx="9522823" cy="5303520"/>
          </a:xfrm>
        </p:spPr>
        <p:txBody>
          <a:bodyPr>
            <a:normAutofit/>
          </a:bodyPr>
          <a:lstStyle/>
          <a:p>
            <a:r>
              <a:rPr lang="fa-IR" dirty="0" smtClean="0">
                <a:latin typeface="Calibri" panose="020F0502020204030204" pitchFamily="34" charset="0"/>
                <a:cs typeface="Calibri" panose="020F0502020204030204" pitchFamily="34" charset="0"/>
              </a:rPr>
              <a:t>هفدهمین دوره مسابقات روبوکاپ آزاد ایران </a:t>
            </a:r>
            <a:br>
              <a:rPr lang="fa-IR" dirty="0" smtClean="0">
                <a:latin typeface="Calibri" panose="020F0502020204030204" pitchFamily="34" charset="0"/>
                <a:cs typeface="Calibri" panose="020F0502020204030204" pitchFamily="34" charset="0"/>
              </a:rPr>
            </a:br>
            <a:r>
              <a:rPr lang="fa-IR" dirty="0" smtClean="0">
                <a:latin typeface="Calibri" panose="020F0502020204030204" pitchFamily="34" charset="0"/>
                <a:cs typeface="Calibri" panose="020F0502020204030204" pitchFamily="34" charset="0"/>
              </a:rPr>
              <a:t/>
            </a:r>
            <a:br>
              <a:rPr lang="fa-IR" dirty="0" smtClean="0">
                <a:latin typeface="Calibri" panose="020F0502020204030204" pitchFamily="34" charset="0"/>
                <a:cs typeface="Calibri" panose="020F0502020204030204" pitchFamily="34" charset="0"/>
              </a:rPr>
            </a:br>
            <a:r>
              <a:rPr lang="fa-IR" sz="3200" dirty="0" smtClean="0">
                <a:latin typeface="Calibri" panose="020F0502020204030204" pitchFamily="34" charset="0"/>
                <a:cs typeface="Calibri" panose="020F0502020204030204" pitchFamily="34" charset="0"/>
              </a:rPr>
              <a:t>لیگ دمو دانش آموزی </a:t>
            </a:r>
            <a:br>
              <a:rPr lang="fa-IR" sz="3200" dirty="0" smtClean="0">
                <a:latin typeface="Calibri" panose="020F0502020204030204" pitchFamily="34" charset="0"/>
                <a:cs typeface="Calibri" panose="020F0502020204030204" pitchFamily="34" charset="0"/>
              </a:rPr>
            </a:br>
            <a:r>
              <a:rPr lang="fa-IR" sz="3200" dirty="0" smtClean="0">
                <a:latin typeface="Calibri" panose="020F0502020204030204" pitchFamily="34" charset="0"/>
                <a:cs typeface="Calibri" panose="020F0502020204030204" pitchFamily="34" charset="0"/>
              </a:rPr>
              <a:t>رقابت آزاد </a:t>
            </a:r>
            <a:br>
              <a:rPr lang="fa-IR" sz="3200" dirty="0" smtClean="0">
                <a:latin typeface="Calibri" panose="020F0502020204030204" pitchFamily="34" charset="0"/>
                <a:cs typeface="Calibri" panose="020F0502020204030204" pitchFamily="34" charset="0"/>
              </a:rPr>
            </a:br>
            <a:r>
              <a:rPr lang="en-US" sz="3200" dirty="0" smtClean="0">
                <a:solidFill>
                  <a:srgbClr val="7030A0"/>
                </a:solidFill>
                <a:latin typeface="Calibri" panose="020F0502020204030204" pitchFamily="34" charset="0"/>
                <a:cs typeface="Calibri" panose="020F0502020204030204" pitchFamily="34" charset="0"/>
              </a:rPr>
              <a:t>IRAN OPEN 2023</a:t>
            </a:r>
            <a:r>
              <a:rPr lang="fa-IR" sz="3200" dirty="0" smtClean="0">
                <a:solidFill>
                  <a:srgbClr val="7030A0"/>
                </a:solidFill>
                <a:latin typeface="Calibri" panose="020F0502020204030204" pitchFamily="34" charset="0"/>
                <a:cs typeface="Calibri" panose="020F0502020204030204" pitchFamily="34" charset="0"/>
              </a:rPr>
              <a:t/>
            </a:r>
            <a:br>
              <a:rPr lang="fa-IR" sz="3200" dirty="0" smtClean="0">
                <a:solidFill>
                  <a:srgbClr val="7030A0"/>
                </a:solidFill>
                <a:latin typeface="Calibri" panose="020F0502020204030204" pitchFamily="34" charset="0"/>
                <a:cs typeface="Calibri" panose="020F0502020204030204" pitchFamily="34" charset="0"/>
              </a:rPr>
            </a:br>
            <a:r>
              <a:rPr lang="fa-IR" sz="3200" dirty="0" smtClean="0">
                <a:solidFill>
                  <a:srgbClr val="7030A0"/>
                </a:solidFill>
                <a:latin typeface="Calibri" panose="020F0502020204030204" pitchFamily="34" charset="0"/>
                <a:cs typeface="Calibri" panose="020F0502020204030204" pitchFamily="34" charset="0"/>
              </a:rPr>
              <a:t>بهار </a:t>
            </a:r>
            <a:r>
              <a:rPr lang="fa-IR" sz="3200" dirty="0" smtClean="0">
                <a:solidFill>
                  <a:srgbClr val="7030A0"/>
                </a:solidFill>
                <a:latin typeface="Calibri" panose="020F0502020204030204" pitchFamily="34" charset="0"/>
                <a:cs typeface="Calibri" panose="020F0502020204030204" pitchFamily="34" charset="0"/>
              </a:rPr>
              <a:t>1402</a:t>
            </a:r>
            <a:r>
              <a:rPr lang="fa-IR" sz="3200" dirty="0" smtClean="0">
                <a:solidFill>
                  <a:srgbClr val="7030A0"/>
                </a:solidFill>
                <a:latin typeface="Calibri" panose="020F0502020204030204" pitchFamily="34" charset="0"/>
                <a:cs typeface="Calibri" panose="020F0502020204030204" pitchFamily="34" charset="0"/>
              </a:rPr>
              <a:t/>
            </a:r>
            <a:br>
              <a:rPr lang="fa-IR" sz="3200" dirty="0" smtClean="0">
                <a:solidFill>
                  <a:srgbClr val="7030A0"/>
                </a:solidFill>
                <a:latin typeface="Calibri" panose="020F0502020204030204" pitchFamily="34" charset="0"/>
                <a:cs typeface="Calibri" panose="020F0502020204030204" pitchFamily="34" charset="0"/>
              </a:rPr>
            </a:br>
            <a:r>
              <a:rPr lang="fa-IR" sz="3200" dirty="0" smtClean="0">
                <a:solidFill>
                  <a:schemeClr val="accent1">
                    <a:lumMod val="50000"/>
                  </a:schemeClr>
                </a:solidFill>
                <a:latin typeface="Calibri" panose="020F0502020204030204" pitchFamily="34" charset="0"/>
                <a:cs typeface="Calibri" panose="020F0502020204030204" pitchFamily="34" charset="0"/>
              </a:rPr>
              <a:t>ربات انسان نما آنسه</a:t>
            </a:r>
            <a:r>
              <a:rPr lang="fa-IR" sz="3200" dirty="0" smtClean="0">
                <a:solidFill>
                  <a:srgbClr val="7030A0"/>
                </a:solidFill>
                <a:latin typeface="Calibri" panose="020F0502020204030204" pitchFamily="34" charset="0"/>
                <a:cs typeface="Calibri" panose="020F0502020204030204" pitchFamily="34" charset="0"/>
              </a:rPr>
              <a:t/>
            </a:r>
            <a:br>
              <a:rPr lang="fa-IR" sz="3200" dirty="0" smtClean="0">
                <a:solidFill>
                  <a:srgbClr val="7030A0"/>
                </a:solidFill>
                <a:latin typeface="Calibri" panose="020F0502020204030204" pitchFamily="34" charset="0"/>
                <a:cs typeface="Calibri" panose="020F0502020204030204" pitchFamily="34" charset="0"/>
              </a:rPr>
            </a:br>
            <a:r>
              <a:rPr lang="fa-IR" sz="3200" dirty="0">
                <a:solidFill>
                  <a:srgbClr val="7030A0"/>
                </a:solidFill>
                <a:latin typeface="Calibri" panose="020F0502020204030204" pitchFamily="34" charset="0"/>
                <a:cs typeface="Calibri" panose="020F0502020204030204" pitchFamily="34" charset="0"/>
              </a:rPr>
              <a:t/>
            </a:r>
            <a:br>
              <a:rPr lang="fa-IR" sz="3200" dirty="0">
                <a:solidFill>
                  <a:srgbClr val="7030A0"/>
                </a:solidFill>
                <a:latin typeface="Calibri" panose="020F0502020204030204" pitchFamily="34" charset="0"/>
                <a:cs typeface="Calibri" panose="020F0502020204030204" pitchFamily="34" charset="0"/>
              </a:rPr>
            </a:br>
            <a:r>
              <a:rPr lang="en-US" sz="3200" dirty="0" smtClean="0">
                <a:solidFill>
                  <a:srgbClr val="7030A0"/>
                </a:solidFill>
                <a:latin typeface="Calibri" panose="020F0502020204030204" pitchFamily="34" charset="0"/>
                <a:cs typeface="Calibri" panose="020F0502020204030204" pitchFamily="34" charset="0"/>
              </a:rPr>
              <a:t/>
            </a:r>
            <a:br>
              <a:rPr lang="en-US" sz="3200" dirty="0" smtClean="0">
                <a:solidFill>
                  <a:srgbClr val="7030A0"/>
                </a:solidFill>
                <a:latin typeface="Calibri" panose="020F0502020204030204" pitchFamily="34" charset="0"/>
                <a:cs typeface="Calibri" panose="020F0502020204030204" pitchFamily="34" charset="0"/>
              </a:rPr>
            </a:br>
            <a:r>
              <a:rPr lang="fa-IR" dirty="0" smtClean="0"/>
              <a:t>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4279" y="4981505"/>
            <a:ext cx="1288324" cy="738773"/>
          </a:xfrm>
          <a:prstGeom prst="rect">
            <a:avLst/>
          </a:prstGeom>
        </p:spPr>
      </p:pic>
      <p:pic>
        <p:nvPicPr>
          <p:cNvPr id="9" name="Picture 8"/>
          <p:cNvPicPr>
            <a:picLocks noChangeAspect="1"/>
          </p:cNvPicPr>
          <p:nvPr/>
        </p:nvPicPr>
        <p:blipFill>
          <a:blip r:embed="rId3"/>
          <a:stretch>
            <a:fillRect/>
          </a:stretch>
        </p:blipFill>
        <p:spPr>
          <a:xfrm>
            <a:off x="5240109" y="4618549"/>
            <a:ext cx="1576797" cy="157679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6319" y="4538093"/>
            <a:ext cx="1645241" cy="1545139"/>
          </a:xfrm>
          <a:prstGeom prst="rect">
            <a:avLst/>
          </a:prstGeom>
        </p:spPr>
      </p:pic>
    </p:spTree>
    <p:extLst>
      <p:ext uri="{BB962C8B-B14F-4D97-AF65-F5344CB8AC3E}">
        <p14:creationId xmlns:p14="http://schemas.microsoft.com/office/powerpoint/2010/main" val="1743700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7097" y="862149"/>
            <a:ext cx="9522823" cy="5238205"/>
          </a:xfrm>
        </p:spPr>
        <p:txBody>
          <a:bodyPr>
            <a:normAutofit/>
          </a:bodyPr>
          <a:lstStyle/>
          <a:p>
            <a:pPr algn="r"/>
            <a:r>
              <a:rPr lang="fa-IR" sz="2800" dirty="0" smtClean="0">
                <a:solidFill>
                  <a:srgbClr val="7030A0"/>
                </a:solidFill>
                <a:latin typeface="Calibri" panose="020F0502020204030204" pitchFamily="34" charset="0"/>
                <a:cs typeface="Calibri" panose="020F0502020204030204" pitchFamily="34" charset="0"/>
              </a:rPr>
              <a:t>ه) برد ها :</a:t>
            </a:r>
            <a:r>
              <a:rPr lang="fa-IR" sz="2800" dirty="0">
                <a:solidFill>
                  <a:srgbClr val="7030A0"/>
                </a:solidFill>
                <a:latin typeface="Calibri" panose="020F0502020204030204" pitchFamily="34" charset="0"/>
                <a:cs typeface="Calibri" panose="020F0502020204030204" pitchFamily="34" charset="0"/>
              </a:rPr>
              <a:t/>
            </a:r>
            <a:br>
              <a:rPr lang="fa-IR" sz="2800" dirty="0">
                <a:solidFill>
                  <a:srgbClr val="7030A0"/>
                </a:solidFill>
                <a:latin typeface="Calibri" panose="020F0502020204030204" pitchFamily="34" charset="0"/>
                <a:cs typeface="Calibri" panose="020F0502020204030204" pitchFamily="34" charset="0"/>
              </a:rPr>
            </a:br>
            <a:r>
              <a:rPr lang="fa-IR" sz="2400" dirty="0">
                <a:solidFill>
                  <a:srgbClr val="7030A0"/>
                </a:solidFill>
                <a:latin typeface="Calibri" panose="020F0502020204030204" pitchFamily="34" charset="0"/>
                <a:cs typeface="Calibri" panose="020F0502020204030204" pitchFamily="34" charset="0"/>
              </a:rPr>
              <a:t/>
            </a:r>
            <a:br>
              <a:rPr lang="fa-IR" sz="2400" dirty="0">
                <a:solidFill>
                  <a:srgbClr val="7030A0"/>
                </a:solidFill>
                <a:latin typeface="Calibri" panose="020F0502020204030204" pitchFamily="34" charset="0"/>
                <a:cs typeface="Calibri" panose="020F0502020204030204" pitchFamily="34" charset="0"/>
              </a:rPr>
            </a:br>
            <a:r>
              <a:rPr lang="fa-IR" sz="2400" dirty="0" smtClean="0">
                <a:solidFill>
                  <a:schemeClr val="bg1"/>
                </a:solidFill>
                <a:latin typeface="Calibri" panose="020F0502020204030204" pitchFamily="34" charset="0"/>
                <a:cs typeface="Calibri" panose="020F0502020204030204" pitchFamily="34" charset="0"/>
              </a:rPr>
              <a:t>در این ربات از دو برد استفاده شده است .</a:t>
            </a:r>
            <a:r>
              <a:rPr lang="en-US" sz="2400" dirty="0">
                <a:solidFill>
                  <a:schemeClr val="bg1"/>
                </a:solidFill>
                <a:latin typeface="Calibri" panose="020F0502020204030204" pitchFamily="34" charset="0"/>
                <a:cs typeface="Calibri" panose="020F0502020204030204" pitchFamily="34" charset="0"/>
              </a:rPr>
              <a:t> </a:t>
            </a:r>
            <a:br>
              <a:rPr lang="en-US" sz="2400" dirty="0">
                <a:solidFill>
                  <a:schemeClr val="bg1"/>
                </a:solidFill>
                <a:latin typeface="Calibri" panose="020F0502020204030204" pitchFamily="34" charset="0"/>
                <a:cs typeface="Calibri" panose="020F0502020204030204" pitchFamily="34" charset="0"/>
              </a:rPr>
            </a:br>
            <a:r>
              <a:rPr lang="fa-IR" sz="2400" dirty="0" smtClean="0">
                <a:solidFill>
                  <a:schemeClr val="bg1"/>
                </a:solidFill>
                <a:latin typeface="Calibri" panose="020F0502020204030204" pitchFamily="34" charset="0"/>
                <a:cs typeface="Calibri" panose="020F0502020204030204" pitchFamily="34" charset="0"/>
              </a:rPr>
              <a:t/>
            </a:r>
            <a:br>
              <a:rPr lang="fa-IR" sz="2400" dirty="0" smtClean="0">
                <a:solidFill>
                  <a:schemeClr val="bg1"/>
                </a:solidFill>
                <a:latin typeface="Calibri" panose="020F0502020204030204" pitchFamily="34" charset="0"/>
                <a:cs typeface="Calibri" panose="020F0502020204030204" pitchFamily="34" charset="0"/>
              </a:rPr>
            </a:br>
            <a:r>
              <a:rPr lang="en-US" sz="2400" dirty="0" smtClean="0">
                <a:solidFill>
                  <a:srgbClr val="7030A0"/>
                </a:solidFill>
                <a:latin typeface="Calibri" panose="020F0502020204030204" pitchFamily="34" charset="0"/>
                <a:cs typeface="Calibri" panose="020F0502020204030204" pitchFamily="34" charset="0"/>
              </a:rPr>
              <a:t>Arduino mega</a:t>
            </a:r>
            <a:r>
              <a:rPr lang="fa-IR" sz="2400" dirty="0" smtClean="0">
                <a:solidFill>
                  <a:srgbClr val="7030A0"/>
                </a:solidFill>
                <a:latin typeface="Calibri" panose="020F0502020204030204" pitchFamily="34" charset="0"/>
                <a:cs typeface="Calibri" panose="020F0502020204030204" pitchFamily="34" charset="0"/>
              </a:rPr>
              <a:t>1.</a:t>
            </a:r>
            <a:r>
              <a:rPr lang="fa-IR" sz="2400" dirty="0" smtClean="0">
                <a:solidFill>
                  <a:srgbClr val="7030A0"/>
                </a:solidFill>
                <a:latin typeface="Calibri" panose="020F0502020204030204" pitchFamily="34" charset="0"/>
                <a:cs typeface="Calibri" panose="020F0502020204030204" pitchFamily="34" charset="0"/>
              </a:rPr>
              <a:t/>
            </a:r>
            <a:br>
              <a:rPr lang="fa-IR" sz="2400" dirty="0" smtClean="0">
                <a:solidFill>
                  <a:srgbClr val="7030A0"/>
                </a:solidFill>
                <a:latin typeface="Calibri" panose="020F0502020204030204" pitchFamily="34" charset="0"/>
                <a:cs typeface="Calibri" panose="020F0502020204030204" pitchFamily="34" charset="0"/>
              </a:rPr>
            </a:br>
            <a:r>
              <a:rPr lang="en-US" sz="2400" dirty="0" smtClean="0">
                <a:solidFill>
                  <a:srgbClr val="7030A0"/>
                </a:solidFill>
                <a:latin typeface="Calibri" panose="020F0502020204030204" pitchFamily="34" charset="0"/>
                <a:cs typeface="Calibri" panose="020F0502020204030204" pitchFamily="34" charset="0"/>
              </a:rPr>
              <a:t>Arduino </a:t>
            </a:r>
            <a:r>
              <a:rPr lang="en-US" sz="2400" dirty="0" err="1" smtClean="0">
                <a:solidFill>
                  <a:srgbClr val="7030A0"/>
                </a:solidFill>
                <a:latin typeface="Calibri" panose="020F0502020204030204" pitchFamily="34" charset="0"/>
                <a:cs typeface="Calibri" panose="020F0502020204030204" pitchFamily="34" charset="0"/>
              </a:rPr>
              <a:t>uno</a:t>
            </a:r>
            <a:r>
              <a:rPr lang="en-US" sz="2400" dirty="0" smtClean="0">
                <a:solidFill>
                  <a:srgbClr val="7030A0"/>
                </a:solidFill>
                <a:latin typeface="Calibri" panose="020F0502020204030204" pitchFamily="34" charset="0"/>
                <a:cs typeface="Calibri" panose="020F0502020204030204" pitchFamily="34" charset="0"/>
              </a:rPr>
              <a:t> </a:t>
            </a:r>
            <a:r>
              <a:rPr lang="fa-IR" sz="2400" dirty="0" smtClean="0">
                <a:solidFill>
                  <a:srgbClr val="7030A0"/>
                </a:solidFill>
                <a:latin typeface="Calibri" panose="020F0502020204030204" pitchFamily="34" charset="0"/>
                <a:cs typeface="Calibri" panose="020F0502020204030204" pitchFamily="34" charset="0"/>
              </a:rPr>
              <a:t>2.</a:t>
            </a:r>
            <a:r>
              <a:rPr lang="en-US" sz="2400" dirty="0" smtClean="0">
                <a:solidFill>
                  <a:srgbClr val="7030A0"/>
                </a:solidFill>
                <a:latin typeface="Calibri" panose="020F0502020204030204" pitchFamily="34" charset="0"/>
                <a:cs typeface="Calibri" panose="020F0502020204030204" pitchFamily="34" charset="0"/>
              </a:rPr>
              <a:t/>
            </a:r>
            <a:br>
              <a:rPr lang="en-US" sz="2400" dirty="0" smtClean="0">
                <a:solidFill>
                  <a:srgbClr val="7030A0"/>
                </a:solidFill>
                <a:latin typeface="Calibri" panose="020F0502020204030204" pitchFamily="34" charset="0"/>
                <a:cs typeface="Calibri" panose="020F0502020204030204" pitchFamily="34" charset="0"/>
              </a:rPr>
            </a:br>
            <a:r>
              <a:rPr lang="en-US" sz="2400" dirty="0">
                <a:solidFill>
                  <a:srgbClr val="7030A0"/>
                </a:solidFill>
                <a:latin typeface="Calibri" panose="020F0502020204030204" pitchFamily="34" charset="0"/>
                <a:cs typeface="Calibri" panose="020F0502020204030204" pitchFamily="34" charset="0"/>
              </a:rPr>
              <a:t/>
            </a:r>
            <a:br>
              <a:rPr lang="en-US" sz="2400" dirty="0">
                <a:solidFill>
                  <a:srgbClr val="7030A0"/>
                </a:solidFill>
                <a:latin typeface="Calibri" panose="020F0502020204030204" pitchFamily="34" charset="0"/>
                <a:cs typeface="Calibri" panose="020F0502020204030204" pitchFamily="34" charset="0"/>
              </a:rPr>
            </a:br>
            <a:r>
              <a:rPr lang="fa-IR" sz="2400" dirty="0" smtClean="0">
                <a:solidFill>
                  <a:schemeClr val="bg1"/>
                </a:solidFill>
                <a:latin typeface="Calibri" panose="020F0502020204030204" pitchFamily="34" charset="0"/>
                <a:cs typeface="Calibri" panose="020F0502020204030204" pitchFamily="34" charset="0"/>
              </a:rPr>
              <a:t>ما در این برد ها برنامه نویسی های خود را روی حافظه آن ها </a:t>
            </a:r>
            <a:br>
              <a:rPr lang="fa-IR" sz="2400" dirty="0" smtClean="0">
                <a:solidFill>
                  <a:schemeClr val="bg1"/>
                </a:solidFill>
                <a:latin typeface="Calibri" panose="020F0502020204030204" pitchFamily="34" charset="0"/>
                <a:cs typeface="Calibri" panose="020F0502020204030204" pitchFamily="34" charset="0"/>
              </a:rPr>
            </a:br>
            <a:r>
              <a:rPr lang="fa-IR" sz="2400" dirty="0" smtClean="0">
                <a:solidFill>
                  <a:schemeClr val="bg1"/>
                </a:solidFill>
                <a:latin typeface="Calibri" panose="020F0502020204030204" pitchFamily="34" charset="0"/>
                <a:cs typeface="Calibri" panose="020F0502020204030204" pitchFamily="34" charset="0"/>
              </a:rPr>
              <a:t>منتقل می کنیم و بعد از نصب آن روی ربات طبق برنامه های </a:t>
            </a:r>
            <a:br>
              <a:rPr lang="fa-IR" sz="2400" dirty="0" smtClean="0">
                <a:solidFill>
                  <a:schemeClr val="bg1"/>
                </a:solidFill>
                <a:latin typeface="Calibri" panose="020F0502020204030204" pitchFamily="34" charset="0"/>
                <a:cs typeface="Calibri" panose="020F0502020204030204" pitchFamily="34" charset="0"/>
              </a:rPr>
            </a:br>
            <a:r>
              <a:rPr lang="fa-IR" sz="2400" dirty="0" smtClean="0">
                <a:solidFill>
                  <a:schemeClr val="bg1"/>
                </a:solidFill>
                <a:latin typeface="Calibri" panose="020F0502020204030204" pitchFamily="34" charset="0"/>
                <a:cs typeface="Calibri" panose="020F0502020204030204" pitchFamily="34" charset="0"/>
              </a:rPr>
              <a:t>ما، ربات کار می کند .</a:t>
            </a:r>
            <a:r>
              <a:rPr lang="en-US" sz="2400" dirty="0" smtClean="0">
                <a:solidFill>
                  <a:schemeClr val="bg1"/>
                </a:solidFill>
                <a:latin typeface="Calibri" panose="020F0502020204030204" pitchFamily="34" charset="0"/>
                <a:cs typeface="Calibri" panose="020F0502020204030204" pitchFamily="34" charset="0"/>
              </a:rPr>
              <a:t> </a:t>
            </a:r>
            <a:endParaRPr lang="en-US" sz="2800" dirty="0">
              <a:solidFill>
                <a:srgbClr val="7030A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25672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2451" y="718457"/>
            <a:ext cx="8991600" cy="1123406"/>
          </a:xfrm>
        </p:spPr>
        <p:txBody>
          <a:bodyPr>
            <a:normAutofit/>
          </a:bodyPr>
          <a:lstStyle/>
          <a:p>
            <a:pPr algn="r"/>
            <a:r>
              <a:rPr lang="fa-IR" sz="3200" dirty="0" smtClean="0">
                <a:solidFill>
                  <a:srgbClr val="7030A0"/>
                </a:solidFill>
                <a:latin typeface="Calibri" panose="020F0502020204030204" pitchFamily="34" charset="0"/>
                <a:cs typeface="Calibri" panose="020F0502020204030204" pitchFamily="34" charset="0"/>
              </a:rPr>
              <a:t>مکانیک :                           </a:t>
            </a:r>
            <a:endParaRPr lang="en-US" sz="3200" dirty="0">
              <a:solidFill>
                <a:srgbClr val="7030A0"/>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p:txBody>
          <a:bodyPr>
            <a:normAutofit/>
          </a:bodyPr>
          <a:lstStyle/>
          <a:p>
            <a:endParaRPr lang="en-US" sz="2400" dirty="0"/>
          </a:p>
          <a:p>
            <a:endParaRPr lang="en-US" sz="2400" dirty="0">
              <a:solidFill>
                <a:schemeClr val="bg1"/>
              </a:solidFill>
            </a:endParaRPr>
          </a:p>
        </p:txBody>
      </p:sp>
      <p:sp>
        <p:nvSpPr>
          <p:cNvPr id="4" name="Rectangle 3"/>
          <p:cNvSpPr/>
          <p:nvPr/>
        </p:nvSpPr>
        <p:spPr>
          <a:xfrm>
            <a:off x="1652451" y="1575363"/>
            <a:ext cx="8991600" cy="3908762"/>
          </a:xfrm>
          <a:prstGeom prst="rect">
            <a:avLst/>
          </a:prstGeom>
        </p:spPr>
        <p:txBody>
          <a:bodyPr wrap="square">
            <a:spAutoFit/>
          </a:bodyPr>
          <a:lstStyle/>
          <a:p>
            <a:pPr algn="r"/>
            <a:r>
              <a:rPr lang="fa-IR" sz="2800" dirty="0" smtClean="0">
                <a:solidFill>
                  <a:schemeClr val="bg1"/>
                </a:solidFill>
              </a:rPr>
              <a:t/>
            </a:r>
            <a:br>
              <a:rPr lang="fa-IR" sz="2800" dirty="0" smtClean="0">
                <a:solidFill>
                  <a:schemeClr val="bg1"/>
                </a:solidFill>
              </a:rPr>
            </a:br>
            <a:endParaRPr lang="fa-IR" sz="2800" dirty="0">
              <a:solidFill>
                <a:schemeClr val="bg1"/>
              </a:solidFill>
            </a:endParaRPr>
          </a:p>
          <a:p>
            <a:pPr algn="r"/>
            <a:r>
              <a:rPr lang="fa-IR" sz="3200" dirty="0" smtClean="0">
                <a:solidFill>
                  <a:schemeClr val="bg1"/>
                </a:solidFill>
                <a:latin typeface="Calibri" panose="020F0502020204030204" pitchFamily="34" charset="0"/>
                <a:cs typeface="Calibri" panose="020F0502020204030204" pitchFamily="34" charset="0"/>
              </a:rPr>
              <a:t>الف) رنگ ربات </a:t>
            </a:r>
          </a:p>
          <a:p>
            <a:pPr algn="r"/>
            <a:r>
              <a:rPr lang="fa-IR" sz="3200" dirty="0" smtClean="0">
                <a:solidFill>
                  <a:schemeClr val="bg1"/>
                </a:solidFill>
                <a:latin typeface="Calibri" panose="020F0502020204030204" pitchFamily="34" charset="0"/>
                <a:cs typeface="Calibri" panose="020F0502020204030204" pitchFamily="34" charset="0"/>
              </a:rPr>
              <a:t>ب)اجزای سازنده </a:t>
            </a:r>
          </a:p>
          <a:p>
            <a:pPr algn="r"/>
            <a:r>
              <a:rPr lang="fa-IR" sz="3200" dirty="0" smtClean="0">
                <a:solidFill>
                  <a:schemeClr val="bg1"/>
                </a:solidFill>
                <a:latin typeface="Calibri" panose="020F0502020204030204" pitchFamily="34" charset="0"/>
                <a:cs typeface="Calibri" panose="020F0502020204030204" pitchFamily="34" charset="0"/>
              </a:rPr>
              <a:t>ج)نرم افزار های طراحی </a:t>
            </a:r>
          </a:p>
          <a:p>
            <a:pPr algn="r"/>
            <a:r>
              <a:rPr lang="fa-IR" sz="3200" dirty="0" smtClean="0">
                <a:solidFill>
                  <a:schemeClr val="bg1"/>
                </a:solidFill>
                <a:latin typeface="Calibri" panose="020F0502020204030204" pitchFamily="34" charset="0"/>
                <a:cs typeface="Calibri" panose="020F0502020204030204" pitchFamily="34" charset="0"/>
              </a:rPr>
              <a:t>د)اسکلت درونی ربات </a:t>
            </a:r>
          </a:p>
          <a:p>
            <a:pPr algn="r"/>
            <a:r>
              <a:rPr lang="fa-IR" sz="3200" dirty="0" smtClean="0">
                <a:solidFill>
                  <a:schemeClr val="bg1"/>
                </a:solidFill>
                <a:latin typeface="Calibri" panose="020F0502020204030204" pitchFamily="34" charset="0"/>
                <a:cs typeface="Calibri" panose="020F0502020204030204" pitchFamily="34" charset="0"/>
              </a:rPr>
              <a:t>ه)بدنه بیرونی و سر ربات </a:t>
            </a:r>
            <a:endParaRPr lang="fa-IR" sz="3200" dirty="0">
              <a:solidFill>
                <a:schemeClr val="bg1"/>
              </a:solidFill>
              <a:latin typeface="Calibri" panose="020F0502020204030204" pitchFamily="34" charset="0"/>
              <a:cs typeface="Calibri" panose="020F0502020204030204" pitchFamily="34" charset="0"/>
            </a:endParaRPr>
          </a:p>
          <a:p>
            <a:pPr algn="r"/>
            <a:r>
              <a:rPr lang="fa-IR" sz="3200" dirty="0" smtClean="0">
                <a:solidFill>
                  <a:srgbClr val="7030A0"/>
                </a:solidFill>
                <a:latin typeface="Calibri" panose="020F0502020204030204" pitchFamily="34" charset="0"/>
                <a:cs typeface="Calibri" panose="020F0502020204030204" pitchFamily="34" charset="0"/>
              </a:rPr>
              <a:t> </a:t>
            </a:r>
            <a:endParaRPr lang="fa-IR" sz="3200" dirty="0" smtClean="0">
              <a:solidFill>
                <a:schemeClr val="bg1"/>
              </a:solidFill>
            </a:endParaRPr>
          </a:p>
        </p:txBody>
      </p:sp>
      <p:sp>
        <p:nvSpPr>
          <p:cNvPr id="5" name="Rounded Rectangle 4"/>
          <p:cNvSpPr/>
          <p:nvPr/>
        </p:nvSpPr>
        <p:spPr>
          <a:xfrm>
            <a:off x="8516983" y="1201783"/>
            <a:ext cx="117566" cy="117566"/>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545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7097" y="862149"/>
            <a:ext cx="9522823" cy="5238205"/>
          </a:xfrm>
        </p:spPr>
        <p:txBody>
          <a:bodyPr>
            <a:normAutofit/>
          </a:bodyPr>
          <a:lstStyle/>
          <a:p>
            <a:pPr algn="r"/>
            <a:r>
              <a:rPr lang="fa-IR" sz="2800" dirty="0" smtClean="0">
                <a:solidFill>
                  <a:schemeClr val="bg1"/>
                </a:solidFill>
                <a:latin typeface="Calibri" panose="020F0502020204030204" pitchFamily="34" charset="0"/>
                <a:cs typeface="Calibri" panose="020F0502020204030204" pitchFamily="34" charset="0"/>
              </a:rPr>
              <a:t/>
            </a:r>
            <a:br>
              <a:rPr lang="fa-IR" sz="2800" dirty="0" smtClean="0">
                <a:solidFill>
                  <a:schemeClr val="bg1"/>
                </a:solidFill>
                <a:latin typeface="Calibri" panose="020F0502020204030204" pitchFamily="34" charset="0"/>
                <a:cs typeface="Calibri" panose="020F0502020204030204" pitchFamily="34" charset="0"/>
              </a:rPr>
            </a:br>
            <a:r>
              <a:rPr lang="fa-IR" sz="2800" dirty="0">
                <a:solidFill>
                  <a:schemeClr val="bg1"/>
                </a:solidFill>
                <a:latin typeface="Calibri" panose="020F0502020204030204" pitchFamily="34" charset="0"/>
                <a:cs typeface="Calibri" panose="020F0502020204030204" pitchFamily="34" charset="0"/>
              </a:rPr>
              <a:t/>
            </a:r>
            <a:br>
              <a:rPr lang="fa-IR" sz="2800" dirty="0">
                <a:solidFill>
                  <a:schemeClr val="bg1"/>
                </a:solidFill>
                <a:latin typeface="Calibri" panose="020F0502020204030204" pitchFamily="34" charset="0"/>
                <a:cs typeface="Calibri" panose="020F0502020204030204" pitchFamily="34" charset="0"/>
              </a:rPr>
            </a:br>
            <a:r>
              <a:rPr lang="fa-IR" sz="2800" dirty="0" smtClean="0">
                <a:solidFill>
                  <a:srgbClr val="7030A0"/>
                </a:solidFill>
                <a:latin typeface="Calibri" panose="020F0502020204030204" pitchFamily="34" charset="0"/>
                <a:cs typeface="Calibri" panose="020F0502020204030204" pitchFamily="34" charset="0"/>
              </a:rPr>
              <a:t/>
            </a:r>
            <a:br>
              <a:rPr lang="fa-IR" sz="2800" dirty="0" smtClean="0">
                <a:solidFill>
                  <a:srgbClr val="7030A0"/>
                </a:solidFill>
                <a:latin typeface="Calibri" panose="020F0502020204030204" pitchFamily="34" charset="0"/>
                <a:cs typeface="Calibri" panose="020F0502020204030204" pitchFamily="34" charset="0"/>
              </a:rPr>
            </a:br>
            <a:r>
              <a:rPr lang="fa-IR" sz="2800" dirty="0">
                <a:solidFill>
                  <a:srgbClr val="7030A0"/>
                </a:solidFill>
                <a:latin typeface="Calibri" panose="020F0502020204030204" pitchFamily="34" charset="0"/>
                <a:cs typeface="Calibri" panose="020F0502020204030204" pitchFamily="34" charset="0"/>
              </a:rPr>
              <a:t/>
            </a:r>
            <a:br>
              <a:rPr lang="fa-IR" sz="2800" dirty="0">
                <a:solidFill>
                  <a:srgbClr val="7030A0"/>
                </a:solidFill>
                <a:latin typeface="Calibri" panose="020F0502020204030204" pitchFamily="34" charset="0"/>
                <a:cs typeface="Calibri" panose="020F0502020204030204" pitchFamily="34" charset="0"/>
              </a:rPr>
            </a:br>
            <a:endParaRPr lang="en-US" sz="2800" dirty="0">
              <a:solidFill>
                <a:srgbClr val="7030A0"/>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1748772" y="1570709"/>
            <a:ext cx="1757699" cy="3821084"/>
          </a:xfrm>
          <a:prstGeom prst="rect">
            <a:avLst/>
          </a:prstGeom>
        </p:spPr>
      </p:pic>
      <p:pic>
        <p:nvPicPr>
          <p:cNvPr id="4" name="Picture 3"/>
          <p:cNvPicPr>
            <a:picLocks noChangeAspect="1"/>
          </p:cNvPicPr>
          <p:nvPr/>
        </p:nvPicPr>
        <p:blipFill>
          <a:blip r:embed="rId3"/>
          <a:stretch>
            <a:fillRect/>
          </a:stretch>
        </p:blipFill>
        <p:spPr>
          <a:xfrm>
            <a:off x="3988145" y="1589378"/>
            <a:ext cx="1662846" cy="382058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8508" y="1570709"/>
            <a:ext cx="2151743" cy="2151743"/>
          </a:xfrm>
          <a:prstGeom prst="rect">
            <a:avLst/>
          </a:prstGeom>
        </p:spPr>
      </p:pic>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22655" t="13742" r="28222" b="-585"/>
          <a:stretch/>
        </p:blipFill>
        <p:spPr>
          <a:xfrm>
            <a:off x="8557768" y="1570709"/>
            <a:ext cx="1628775" cy="3839256"/>
          </a:xfrm>
          <a:prstGeom prst="rect">
            <a:avLst/>
          </a:prstGeom>
        </p:spPr>
      </p:pic>
    </p:spTree>
    <p:extLst>
      <p:ext uri="{BB962C8B-B14F-4D97-AF65-F5344CB8AC3E}">
        <p14:creationId xmlns:p14="http://schemas.microsoft.com/office/powerpoint/2010/main" val="2684229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2451" y="718457"/>
            <a:ext cx="8991600" cy="1123406"/>
          </a:xfrm>
        </p:spPr>
        <p:txBody>
          <a:bodyPr>
            <a:normAutofit/>
          </a:bodyPr>
          <a:lstStyle/>
          <a:p>
            <a:pPr algn="r"/>
            <a:r>
              <a:rPr lang="fa-IR" sz="3200" dirty="0">
                <a:solidFill>
                  <a:srgbClr val="7030A0"/>
                </a:solidFill>
                <a:latin typeface="Calibri" panose="020F0502020204030204" pitchFamily="34" charset="0"/>
                <a:cs typeface="Calibri" panose="020F0502020204030204" pitchFamily="34" charset="0"/>
              </a:rPr>
              <a:t> </a:t>
            </a:r>
            <a:r>
              <a:rPr lang="fa-IR" sz="3200" dirty="0" smtClean="0">
                <a:solidFill>
                  <a:srgbClr val="7030A0"/>
                </a:solidFill>
                <a:latin typeface="Calibri" panose="020F0502020204030204" pitchFamily="34" charset="0"/>
                <a:cs typeface="Calibri" panose="020F0502020204030204" pitchFamily="34" charset="0"/>
              </a:rPr>
              <a:t>          برنامه نویسی</a:t>
            </a:r>
            <a:r>
              <a:rPr lang="fa-IR" sz="3200" dirty="0" smtClean="0">
                <a:solidFill>
                  <a:srgbClr val="7030A0"/>
                </a:solidFill>
                <a:latin typeface="Calibri" panose="020F0502020204030204" pitchFamily="34" charset="0"/>
                <a:cs typeface="Calibri" panose="020F0502020204030204" pitchFamily="34" charset="0"/>
              </a:rPr>
              <a:t> </a:t>
            </a:r>
            <a:r>
              <a:rPr lang="fa-IR" sz="3200" dirty="0" smtClean="0">
                <a:solidFill>
                  <a:srgbClr val="7030A0"/>
                </a:solidFill>
                <a:latin typeface="Calibri" panose="020F0502020204030204" pitchFamily="34" charset="0"/>
                <a:cs typeface="Calibri" panose="020F0502020204030204" pitchFamily="34" charset="0"/>
              </a:rPr>
              <a:t>:                           </a:t>
            </a:r>
            <a:endParaRPr lang="en-US" sz="3200" dirty="0">
              <a:solidFill>
                <a:srgbClr val="7030A0"/>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p:txBody>
          <a:bodyPr>
            <a:normAutofit/>
          </a:bodyPr>
          <a:lstStyle/>
          <a:p>
            <a:endParaRPr lang="en-US" sz="2400" dirty="0"/>
          </a:p>
          <a:p>
            <a:endParaRPr lang="en-US" sz="2400" dirty="0">
              <a:solidFill>
                <a:schemeClr val="bg1"/>
              </a:solidFill>
            </a:endParaRPr>
          </a:p>
        </p:txBody>
      </p:sp>
      <p:sp>
        <p:nvSpPr>
          <p:cNvPr id="4" name="Rectangle 3"/>
          <p:cNvSpPr/>
          <p:nvPr/>
        </p:nvSpPr>
        <p:spPr>
          <a:xfrm>
            <a:off x="1652451" y="2281646"/>
            <a:ext cx="8991600" cy="2923877"/>
          </a:xfrm>
          <a:prstGeom prst="rect">
            <a:avLst/>
          </a:prstGeom>
        </p:spPr>
        <p:txBody>
          <a:bodyPr wrap="square">
            <a:spAutoFit/>
          </a:bodyPr>
          <a:lstStyle/>
          <a:p>
            <a:pPr algn="r"/>
            <a:r>
              <a:rPr lang="fa-IR" sz="2800" dirty="0" smtClean="0">
                <a:solidFill>
                  <a:schemeClr val="bg1"/>
                </a:solidFill>
              </a:rPr>
              <a:t/>
            </a:r>
            <a:br>
              <a:rPr lang="fa-IR" sz="2800" dirty="0" smtClean="0">
                <a:solidFill>
                  <a:schemeClr val="bg1"/>
                </a:solidFill>
              </a:rPr>
            </a:br>
            <a:endParaRPr lang="fa-IR" sz="2800" dirty="0">
              <a:solidFill>
                <a:schemeClr val="bg1"/>
              </a:solidFill>
            </a:endParaRPr>
          </a:p>
          <a:p>
            <a:pPr algn="r"/>
            <a:r>
              <a:rPr lang="fa-IR" sz="3200" dirty="0" smtClean="0">
                <a:solidFill>
                  <a:schemeClr val="bg1"/>
                </a:solidFill>
                <a:latin typeface="Calibri" panose="020F0502020204030204" pitchFamily="34" charset="0"/>
                <a:cs typeface="Calibri" panose="020F0502020204030204" pitchFamily="34" charset="0"/>
              </a:rPr>
              <a:t>الف) </a:t>
            </a:r>
            <a:r>
              <a:rPr lang="fa-IR" sz="3200" dirty="0" smtClean="0">
                <a:solidFill>
                  <a:schemeClr val="bg1"/>
                </a:solidFill>
                <a:latin typeface="Calibri" panose="020F0502020204030204" pitchFamily="34" charset="0"/>
                <a:cs typeface="Calibri" panose="020F0502020204030204" pitchFamily="34" charset="0"/>
              </a:rPr>
              <a:t>ارتباط بلوتوث با لپ تاپ</a:t>
            </a:r>
            <a:endParaRPr lang="fa-IR" sz="3200" dirty="0" smtClean="0">
              <a:solidFill>
                <a:schemeClr val="bg1"/>
              </a:solidFill>
              <a:latin typeface="Calibri" panose="020F0502020204030204" pitchFamily="34" charset="0"/>
              <a:cs typeface="Calibri" panose="020F0502020204030204" pitchFamily="34" charset="0"/>
            </a:endParaRPr>
          </a:p>
          <a:p>
            <a:pPr algn="r"/>
            <a:r>
              <a:rPr lang="fa-IR" sz="3200" dirty="0" smtClean="0">
                <a:solidFill>
                  <a:schemeClr val="bg1"/>
                </a:solidFill>
                <a:latin typeface="Calibri" panose="020F0502020204030204" pitchFamily="34" charset="0"/>
                <a:cs typeface="Calibri" panose="020F0502020204030204" pitchFamily="34" charset="0"/>
              </a:rPr>
              <a:t>ب)دستورات راه اندازی حسگرها و ماژول ها </a:t>
            </a:r>
            <a:endParaRPr lang="fa-IR" sz="3200" dirty="0" smtClean="0">
              <a:solidFill>
                <a:schemeClr val="bg1"/>
              </a:solidFill>
              <a:latin typeface="Calibri" panose="020F0502020204030204" pitchFamily="34" charset="0"/>
              <a:cs typeface="Calibri" panose="020F0502020204030204" pitchFamily="34" charset="0"/>
            </a:endParaRPr>
          </a:p>
          <a:p>
            <a:pPr algn="r"/>
            <a:r>
              <a:rPr lang="fa-IR" sz="3200" dirty="0" smtClean="0">
                <a:solidFill>
                  <a:schemeClr val="bg1"/>
                </a:solidFill>
                <a:latin typeface="Calibri" panose="020F0502020204030204" pitchFamily="34" charset="0"/>
                <a:cs typeface="Calibri" panose="020F0502020204030204" pitchFamily="34" charset="0"/>
              </a:rPr>
              <a:t>ج)کامپایلر آردوینو</a:t>
            </a:r>
            <a:endParaRPr lang="fa-IR" sz="3200" dirty="0" smtClean="0">
              <a:solidFill>
                <a:schemeClr val="bg1"/>
              </a:solidFill>
              <a:latin typeface="Calibri" panose="020F0502020204030204" pitchFamily="34" charset="0"/>
              <a:cs typeface="Calibri" panose="020F0502020204030204" pitchFamily="34" charset="0"/>
            </a:endParaRPr>
          </a:p>
          <a:p>
            <a:pPr algn="r"/>
            <a:r>
              <a:rPr lang="fa-IR" sz="3200" dirty="0" smtClean="0">
                <a:solidFill>
                  <a:srgbClr val="7030A0"/>
                </a:solidFill>
                <a:latin typeface="Calibri" panose="020F0502020204030204" pitchFamily="34" charset="0"/>
                <a:cs typeface="Calibri" panose="020F0502020204030204" pitchFamily="34" charset="0"/>
              </a:rPr>
              <a:t> </a:t>
            </a:r>
            <a:endParaRPr lang="fa-IR" sz="3200" dirty="0" smtClean="0">
              <a:solidFill>
                <a:schemeClr val="bg1"/>
              </a:solidFill>
            </a:endParaRPr>
          </a:p>
        </p:txBody>
      </p:sp>
      <p:sp>
        <p:nvSpPr>
          <p:cNvPr id="5" name="Rounded Rectangle 4"/>
          <p:cNvSpPr/>
          <p:nvPr/>
        </p:nvSpPr>
        <p:spPr>
          <a:xfrm>
            <a:off x="8458201" y="1158240"/>
            <a:ext cx="176348" cy="161109"/>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432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7097" y="862149"/>
            <a:ext cx="9522823" cy="5238205"/>
          </a:xfrm>
        </p:spPr>
        <p:txBody>
          <a:bodyPr>
            <a:normAutofit/>
          </a:bodyPr>
          <a:lstStyle/>
          <a:p>
            <a:pPr algn="r"/>
            <a:r>
              <a:rPr lang="fa-IR" sz="2800" dirty="0" smtClean="0">
                <a:solidFill>
                  <a:schemeClr val="bg1"/>
                </a:solidFill>
                <a:latin typeface="Calibri" panose="020F0502020204030204" pitchFamily="34" charset="0"/>
                <a:cs typeface="Calibri" panose="020F0502020204030204" pitchFamily="34" charset="0"/>
              </a:rPr>
              <a:t>تقدیم به فعالان حوزه رباتیک </a:t>
            </a:r>
            <a:br>
              <a:rPr lang="fa-IR" sz="2800" dirty="0" smtClean="0">
                <a:solidFill>
                  <a:schemeClr val="bg1"/>
                </a:solidFill>
                <a:latin typeface="Calibri" panose="020F0502020204030204" pitchFamily="34" charset="0"/>
                <a:cs typeface="Calibri" panose="020F0502020204030204" pitchFamily="34" charset="0"/>
              </a:rPr>
            </a:br>
            <a:r>
              <a:rPr lang="fa-IR" sz="2800" dirty="0" smtClean="0">
                <a:solidFill>
                  <a:schemeClr val="bg1"/>
                </a:solidFill>
                <a:latin typeface="Calibri" panose="020F0502020204030204" pitchFamily="34" charset="0"/>
                <a:cs typeface="Calibri" panose="020F0502020204030204" pitchFamily="34" charset="0"/>
              </a:rPr>
              <a:t>که آینده مهمی در دست آن هاست.</a:t>
            </a:r>
            <a:br>
              <a:rPr lang="fa-IR" sz="2800" dirty="0" smtClean="0">
                <a:solidFill>
                  <a:schemeClr val="bg1"/>
                </a:solidFill>
                <a:latin typeface="Calibri" panose="020F0502020204030204" pitchFamily="34" charset="0"/>
                <a:cs typeface="Calibri" panose="020F0502020204030204" pitchFamily="34" charset="0"/>
              </a:rPr>
            </a:br>
            <a:r>
              <a:rPr lang="fa-IR" sz="2800" dirty="0" smtClean="0">
                <a:solidFill>
                  <a:schemeClr val="bg1"/>
                </a:solidFill>
                <a:latin typeface="Calibri" panose="020F0502020204030204" pitchFamily="34" charset="0"/>
                <a:cs typeface="Calibri" panose="020F0502020204030204" pitchFamily="34" charset="0"/>
              </a:rPr>
              <a:t/>
            </a:r>
            <a:br>
              <a:rPr lang="fa-IR" sz="2800" dirty="0" smtClean="0">
                <a:solidFill>
                  <a:schemeClr val="bg1"/>
                </a:solidFill>
                <a:latin typeface="Calibri" panose="020F0502020204030204" pitchFamily="34" charset="0"/>
                <a:cs typeface="Calibri" panose="020F0502020204030204" pitchFamily="34" charset="0"/>
              </a:rPr>
            </a:br>
            <a:r>
              <a:rPr lang="fa-IR" sz="2800" dirty="0">
                <a:solidFill>
                  <a:schemeClr val="bg1"/>
                </a:solidFill>
                <a:latin typeface="Calibri" panose="020F0502020204030204" pitchFamily="34" charset="0"/>
                <a:cs typeface="Calibri" panose="020F0502020204030204" pitchFamily="34" charset="0"/>
              </a:rPr>
              <a:t/>
            </a:r>
            <a:br>
              <a:rPr lang="fa-IR" sz="2800" dirty="0">
                <a:solidFill>
                  <a:schemeClr val="bg1"/>
                </a:solidFill>
                <a:latin typeface="Calibri" panose="020F0502020204030204" pitchFamily="34" charset="0"/>
                <a:cs typeface="Calibri" panose="020F0502020204030204" pitchFamily="34" charset="0"/>
              </a:rPr>
            </a:br>
            <a:r>
              <a:rPr lang="fa-IR" sz="4800" dirty="0" smtClean="0">
                <a:solidFill>
                  <a:srgbClr val="7030A0"/>
                </a:solidFill>
                <a:latin typeface="Calibri" panose="020F0502020204030204" pitchFamily="34" charset="0"/>
                <a:cs typeface="Calibri" panose="020F0502020204030204" pitchFamily="34" charset="0"/>
              </a:rPr>
              <a:t>ممنون از همراهی شما</a:t>
            </a:r>
            <a:endParaRPr lang="en-US" sz="4800" dirty="0">
              <a:solidFill>
                <a:srgbClr val="7030A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3331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7097" y="862149"/>
            <a:ext cx="9522823" cy="5238205"/>
          </a:xfrm>
        </p:spPr>
        <p:txBody>
          <a:bodyPr>
            <a:normAutofit/>
          </a:bodyPr>
          <a:lstStyle/>
          <a:p>
            <a:pPr algn="r"/>
            <a:r>
              <a:rPr lang="fa-IR" sz="3200" dirty="0" smtClean="0">
                <a:solidFill>
                  <a:srgbClr val="7030A0"/>
                </a:solidFill>
                <a:latin typeface="Calibri" panose="020F0502020204030204" pitchFamily="34" charset="0"/>
                <a:cs typeface="Calibri" panose="020F0502020204030204" pitchFamily="34" charset="0"/>
              </a:rPr>
              <a:t>فهرست :</a:t>
            </a:r>
            <a:br>
              <a:rPr lang="fa-IR" sz="3200" dirty="0" smtClean="0">
                <a:solidFill>
                  <a:srgbClr val="7030A0"/>
                </a:solidFill>
                <a:latin typeface="Calibri" panose="020F0502020204030204" pitchFamily="34" charset="0"/>
                <a:cs typeface="Calibri" panose="020F0502020204030204" pitchFamily="34" charset="0"/>
              </a:rPr>
            </a:br>
            <a:r>
              <a:rPr lang="fa-IR" sz="3200" dirty="0">
                <a:solidFill>
                  <a:srgbClr val="7030A0"/>
                </a:solidFill>
                <a:latin typeface="Calibri" panose="020F0502020204030204" pitchFamily="34" charset="0"/>
                <a:cs typeface="Calibri" panose="020F0502020204030204" pitchFamily="34" charset="0"/>
              </a:rPr>
              <a:t/>
            </a:r>
            <a:br>
              <a:rPr lang="fa-IR" sz="3200" dirty="0">
                <a:solidFill>
                  <a:srgbClr val="7030A0"/>
                </a:solidFill>
                <a:latin typeface="Calibri" panose="020F0502020204030204" pitchFamily="34" charset="0"/>
                <a:cs typeface="Calibri" panose="020F0502020204030204" pitchFamily="34" charset="0"/>
              </a:rPr>
            </a:br>
            <a:r>
              <a:rPr lang="fa-IR" sz="2400" dirty="0" smtClean="0">
                <a:solidFill>
                  <a:srgbClr val="7030A0"/>
                </a:solidFill>
                <a:latin typeface="Calibri" panose="020F0502020204030204" pitchFamily="34" charset="0"/>
                <a:cs typeface="Calibri" panose="020F0502020204030204" pitchFamily="34" charset="0"/>
              </a:rPr>
              <a:t>1-</a:t>
            </a:r>
            <a:r>
              <a:rPr lang="fa-IR" sz="2400" dirty="0" smtClean="0">
                <a:solidFill>
                  <a:schemeClr val="bg1"/>
                </a:solidFill>
                <a:latin typeface="Calibri" panose="020F0502020204030204" pitchFamily="34" charset="0"/>
                <a:cs typeface="Calibri" panose="020F0502020204030204" pitchFamily="34" charset="0"/>
              </a:rPr>
              <a:t>معرفی اعضای تیم </a:t>
            </a:r>
            <a:br>
              <a:rPr lang="fa-IR" sz="2400" dirty="0" smtClean="0">
                <a:solidFill>
                  <a:schemeClr val="bg1"/>
                </a:solidFill>
                <a:latin typeface="Calibri" panose="020F0502020204030204" pitchFamily="34" charset="0"/>
                <a:cs typeface="Calibri" panose="020F0502020204030204" pitchFamily="34" charset="0"/>
              </a:rPr>
            </a:br>
            <a:r>
              <a:rPr lang="fa-IR" sz="2400" dirty="0">
                <a:solidFill>
                  <a:schemeClr val="bg1"/>
                </a:solidFill>
                <a:latin typeface="Calibri" panose="020F0502020204030204" pitchFamily="34" charset="0"/>
                <a:cs typeface="Calibri" panose="020F0502020204030204" pitchFamily="34" charset="0"/>
              </a:rPr>
              <a:t/>
            </a:r>
            <a:br>
              <a:rPr lang="fa-IR" sz="2400" dirty="0">
                <a:solidFill>
                  <a:schemeClr val="bg1"/>
                </a:solidFill>
                <a:latin typeface="Calibri" panose="020F0502020204030204" pitchFamily="34" charset="0"/>
                <a:cs typeface="Calibri" panose="020F0502020204030204" pitchFamily="34" charset="0"/>
              </a:rPr>
            </a:br>
            <a:r>
              <a:rPr lang="fa-IR" sz="2400" dirty="0" smtClean="0">
                <a:solidFill>
                  <a:srgbClr val="7030A0"/>
                </a:solidFill>
                <a:latin typeface="Calibri" panose="020F0502020204030204" pitchFamily="34" charset="0"/>
                <a:cs typeface="Calibri" panose="020F0502020204030204" pitchFamily="34" charset="0"/>
              </a:rPr>
              <a:t>2-</a:t>
            </a:r>
            <a:r>
              <a:rPr lang="fa-IR" sz="2400" dirty="0" smtClean="0">
                <a:solidFill>
                  <a:schemeClr val="bg1"/>
                </a:solidFill>
                <a:latin typeface="Calibri" panose="020F0502020204030204" pitchFamily="34" charset="0"/>
                <a:cs typeface="Calibri" panose="020F0502020204030204" pitchFamily="34" charset="0"/>
              </a:rPr>
              <a:t>اهمیت ضرورت </a:t>
            </a:r>
            <a:br>
              <a:rPr lang="fa-IR" sz="2400" dirty="0" smtClean="0">
                <a:solidFill>
                  <a:schemeClr val="bg1"/>
                </a:solidFill>
                <a:latin typeface="Calibri" panose="020F0502020204030204" pitchFamily="34" charset="0"/>
                <a:cs typeface="Calibri" panose="020F0502020204030204" pitchFamily="34" charset="0"/>
              </a:rPr>
            </a:br>
            <a:r>
              <a:rPr lang="fa-IR" sz="2400" dirty="0" smtClean="0">
                <a:solidFill>
                  <a:schemeClr val="bg1"/>
                </a:solidFill>
                <a:latin typeface="Calibri" panose="020F0502020204030204" pitchFamily="34" charset="0"/>
                <a:cs typeface="Calibri" panose="020F0502020204030204" pitchFamily="34" charset="0"/>
              </a:rPr>
              <a:t/>
            </a:r>
            <a:br>
              <a:rPr lang="fa-IR" sz="2400" dirty="0" smtClean="0">
                <a:solidFill>
                  <a:schemeClr val="bg1"/>
                </a:solidFill>
                <a:latin typeface="Calibri" panose="020F0502020204030204" pitchFamily="34" charset="0"/>
                <a:cs typeface="Calibri" panose="020F0502020204030204" pitchFamily="34" charset="0"/>
              </a:rPr>
            </a:br>
            <a:r>
              <a:rPr lang="fa-IR" sz="2400" dirty="0" smtClean="0">
                <a:solidFill>
                  <a:srgbClr val="7030A0"/>
                </a:solidFill>
                <a:latin typeface="Calibri" panose="020F0502020204030204" pitchFamily="34" charset="0"/>
                <a:cs typeface="Calibri" panose="020F0502020204030204" pitchFamily="34" charset="0"/>
              </a:rPr>
              <a:t>3-</a:t>
            </a:r>
            <a:r>
              <a:rPr lang="fa-IR" sz="2400" dirty="0" smtClean="0">
                <a:solidFill>
                  <a:schemeClr val="bg1"/>
                </a:solidFill>
                <a:latin typeface="Calibri" panose="020F0502020204030204" pitchFamily="34" charset="0"/>
                <a:cs typeface="Calibri" panose="020F0502020204030204" pitchFamily="34" charset="0"/>
              </a:rPr>
              <a:t>معرفی بخش های طرح</a:t>
            </a:r>
            <a:br>
              <a:rPr lang="fa-IR" sz="2400" dirty="0" smtClean="0">
                <a:solidFill>
                  <a:schemeClr val="bg1"/>
                </a:solidFill>
                <a:latin typeface="Calibri" panose="020F0502020204030204" pitchFamily="34" charset="0"/>
                <a:cs typeface="Calibri" panose="020F0502020204030204" pitchFamily="34" charset="0"/>
              </a:rPr>
            </a:br>
            <a:r>
              <a:rPr lang="fa-IR" sz="2400" dirty="0" smtClean="0">
                <a:solidFill>
                  <a:schemeClr val="bg1"/>
                </a:solidFill>
                <a:latin typeface="Calibri" panose="020F0502020204030204" pitchFamily="34" charset="0"/>
                <a:cs typeface="Calibri" panose="020F0502020204030204" pitchFamily="34" charset="0"/>
              </a:rPr>
              <a:t/>
            </a:r>
            <a:br>
              <a:rPr lang="fa-IR" sz="2400" dirty="0" smtClean="0">
                <a:solidFill>
                  <a:schemeClr val="bg1"/>
                </a:solidFill>
                <a:latin typeface="Calibri" panose="020F0502020204030204" pitchFamily="34" charset="0"/>
                <a:cs typeface="Calibri" panose="020F0502020204030204" pitchFamily="34" charset="0"/>
              </a:rPr>
            </a:br>
            <a:r>
              <a:rPr lang="fa-IR" sz="2400" dirty="0" smtClean="0">
                <a:solidFill>
                  <a:srgbClr val="7030A0"/>
                </a:solidFill>
                <a:latin typeface="Calibri" panose="020F0502020204030204" pitchFamily="34" charset="0"/>
                <a:cs typeface="Calibri" panose="020F0502020204030204" pitchFamily="34" charset="0"/>
              </a:rPr>
              <a:t>4-</a:t>
            </a:r>
            <a:r>
              <a:rPr lang="fa-IR" sz="2400" dirty="0" smtClean="0">
                <a:solidFill>
                  <a:schemeClr val="bg1"/>
                </a:solidFill>
                <a:latin typeface="Calibri" panose="020F0502020204030204" pitchFamily="34" charset="0"/>
                <a:cs typeface="Calibri" panose="020F0502020204030204" pitchFamily="34" charset="0"/>
              </a:rPr>
              <a:t>کاربرد ها </a:t>
            </a:r>
            <a:r>
              <a:rPr lang="fa-IR" sz="2400" dirty="0" smtClean="0">
                <a:solidFill>
                  <a:schemeClr val="bg1"/>
                </a:solidFill>
                <a:latin typeface="Calibri" panose="020F0502020204030204" pitchFamily="34" charset="0"/>
                <a:cs typeface="Calibri" panose="020F0502020204030204" pitchFamily="34" charset="0"/>
              </a:rPr>
              <a:t>و عملکرد</a:t>
            </a:r>
            <a:r>
              <a:rPr lang="fa-IR" sz="2400" dirty="0">
                <a:solidFill>
                  <a:schemeClr val="bg1"/>
                </a:solidFill>
                <a:latin typeface="Calibri" panose="020F0502020204030204" pitchFamily="34" charset="0"/>
                <a:cs typeface="Calibri" panose="020F0502020204030204" pitchFamily="34" charset="0"/>
              </a:rPr>
              <a:t/>
            </a:r>
            <a:br>
              <a:rPr lang="fa-IR" sz="2400" dirty="0">
                <a:solidFill>
                  <a:schemeClr val="bg1"/>
                </a:solidFill>
                <a:latin typeface="Calibri" panose="020F0502020204030204" pitchFamily="34" charset="0"/>
                <a:cs typeface="Calibri" panose="020F0502020204030204" pitchFamily="34" charset="0"/>
              </a:rPr>
            </a:br>
            <a:r>
              <a:rPr lang="fa-IR" sz="2400" dirty="0" smtClean="0">
                <a:solidFill>
                  <a:schemeClr val="bg1"/>
                </a:solidFill>
                <a:latin typeface="Calibri" panose="020F0502020204030204" pitchFamily="34" charset="0"/>
                <a:cs typeface="Calibri" panose="020F0502020204030204" pitchFamily="34" charset="0"/>
              </a:rPr>
              <a:t/>
            </a:r>
            <a:br>
              <a:rPr lang="fa-IR" sz="2400" dirty="0" smtClean="0">
                <a:solidFill>
                  <a:schemeClr val="bg1"/>
                </a:solidFill>
                <a:latin typeface="Calibri" panose="020F0502020204030204" pitchFamily="34" charset="0"/>
                <a:cs typeface="Calibri" panose="020F0502020204030204" pitchFamily="34" charset="0"/>
              </a:rPr>
            </a:br>
            <a:r>
              <a:rPr lang="fa-IR" sz="2400" dirty="0" smtClean="0">
                <a:solidFill>
                  <a:srgbClr val="7030A0"/>
                </a:solidFill>
                <a:latin typeface="Calibri" panose="020F0502020204030204" pitchFamily="34" charset="0"/>
                <a:cs typeface="Calibri" panose="020F0502020204030204" pitchFamily="34" charset="0"/>
              </a:rPr>
              <a:t>5-</a:t>
            </a:r>
            <a:r>
              <a:rPr lang="fa-IR" sz="2400" dirty="0" smtClean="0">
                <a:solidFill>
                  <a:schemeClr val="bg1"/>
                </a:solidFill>
                <a:latin typeface="Calibri" panose="020F0502020204030204" pitchFamily="34" charset="0"/>
                <a:cs typeface="Calibri" panose="020F0502020204030204" pitchFamily="34" charset="0"/>
              </a:rPr>
              <a:t>اهداف آینده </a:t>
            </a:r>
            <a:endParaRPr lang="en-US" sz="3200" dirty="0">
              <a:solidFill>
                <a:srgbClr val="7030A0"/>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5891" r="19790" b="-1918"/>
          <a:stretch/>
        </p:blipFill>
        <p:spPr>
          <a:xfrm>
            <a:off x="2366682" y="1169510"/>
            <a:ext cx="2151530" cy="19875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3617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692331"/>
            <a:ext cx="8991600" cy="1123406"/>
          </a:xfrm>
        </p:spPr>
        <p:txBody>
          <a:bodyPr>
            <a:normAutofit/>
          </a:bodyPr>
          <a:lstStyle/>
          <a:p>
            <a:pPr algn="r"/>
            <a:r>
              <a:rPr lang="fa-IR" sz="2800" dirty="0" smtClean="0">
                <a:solidFill>
                  <a:srgbClr val="7030A0"/>
                </a:solidFill>
                <a:latin typeface="Calibri" panose="020F0502020204030204" pitchFamily="34" charset="0"/>
                <a:cs typeface="Calibri" panose="020F0502020204030204" pitchFamily="34" charset="0"/>
              </a:rPr>
              <a:t>1-ارائه دهندگان :                                           </a:t>
            </a:r>
            <a:endParaRPr lang="en-US" sz="2800" dirty="0">
              <a:solidFill>
                <a:srgbClr val="7030A0"/>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p:txBody>
          <a:bodyPr>
            <a:normAutofit/>
          </a:bodyPr>
          <a:lstStyle/>
          <a:p>
            <a:endParaRPr lang="en-US" sz="2400" dirty="0"/>
          </a:p>
          <a:p>
            <a:endParaRPr lang="en-US" sz="2400" dirty="0">
              <a:solidFill>
                <a:schemeClr val="bg1"/>
              </a:solidFill>
            </a:endParaRPr>
          </a:p>
        </p:txBody>
      </p:sp>
      <p:sp>
        <p:nvSpPr>
          <p:cNvPr id="4" name="Rectangle 3"/>
          <p:cNvSpPr/>
          <p:nvPr/>
        </p:nvSpPr>
        <p:spPr>
          <a:xfrm>
            <a:off x="2324100" y="1419796"/>
            <a:ext cx="7543800" cy="4832092"/>
          </a:xfrm>
          <a:prstGeom prst="rect">
            <a:avLst/>
          </a:prstGeom>
        </p:spPr>
        <p:txBody>
          <a:bodyPr wrap="square">
            <a:spAutoFit/>
          </a:bodyPr>
          <a:lstStyle/>
          <a:p>
            <a:pPr algn="r"/>
            <a:r>
              <a:rPr lang="fa-IR" sz="2800" dirty="0">
                <a:solidFill>
                  <a:schemeClr val="bg1"/>
                </a:solidFill>
              </a:rPr>
              <a:t/>
            </a:r>
            <a:br>
              <a:rPr lang="fa-IR" sz="2800" dirty="0">
                <a:solidFill>
                  <a:schemeClr val="bg1"/>
                </a:solidFill>
              </a:rPr>
            </a:br>
            <a:r>
              <a:rPr lang="fa-IR" sz="2800" dirty="0">
                <a:solidFill>
                  <a:schemeClr val="bg1"/>
                </a:solidFill>
              </a:rPr>
              <a:t>زینب اسدی </a:t>
            </a:r>
            <a:r>
              <a:rPr lang="fa-IR" sz="2800" dirty="0" smtClean="0">
                <a:solidFill>
                  <a:schemeClr val="bg1"/>
                </a:solidFill>
              </a:rPr>
              <a:t> </a:t>
            </a:r>
          </a:p>
          <a:p>
            <a:pPr algn="r"/>
            <a:r>
              <a:rPr lang="fa-IR" sz="2800" dirty="0" smtClean="0">
                <a:solidFill>
                  <a:schemeClr val="bg1"/>
                </a:solidFill>
              </a:rPr>
              <a:t>       </a:t>
            </a:r>
            <a:r>
              <a:rPr lang="fa-IR" sz="2800" dirty="0" smtClean="0">
                <a:solidFill>
                  <a:schemeClr val="accent4">
                    <a:lumMod val="50000"/>
                  </a:schemeClr>
                </a:solidFill>
              </a:rPr>
              <a:t>دانش آموز پایه نهم مدرسه فرزانگان ناحیه دو کرمان </a:t>
            </a:r>
            <a:r>
              <a:rPr lang="fa-IR" sz="2800" dirty="0" smtClean="0">
                <a:solidFill>
                  <a:schemeClr val="bg1"/>
                </a:solidFill>
              </a:rPr>
              <a:t/>
            </a:r>
            <a:br>
              <a:rPr lang="fa-IR" sz="2800" dirty="0" smtClean="0">
                <a:solidFill>
                  <a:schemeClr val="bg1"/>
                </a:solidFill>
              </a:rPr>
            </a:br>
            <a:r>
              <a:rPr lang="fa-IR" sz="2800" dirty="0" smtClean="0">
                <a:solidFill>
                  <a:schemeClr val="bg1"/>
                </a:solidFill>
              </a:rPr>
              <a:t>فاطمه کرمی </a:t>
            </a:r>
          </a:p>
          <a:p>
            <a:pPr algn="r"/>
            <a:r>
              <a:rPr lang="fa-IR" sz="2800" dirty="0">
                <a:solidFill>
                  <a:schemeClr val="bg1"/>
                </a:solidFill>
              </a:rPr>
              <a:t>  </a:t>
            </a:r>
            <a:r>
              <a:rPr lang="fa-IR" sz="2800" dirty="0" smtClean="0">
                <a:solidFill>
                  <a:schemeClr val="bg1"/>
                </a:solidFill>
              </a:rPr>
              <a:t>    </a:t>
            </a:r>
            <a:r>
              <a:rPr lang="fa-IR" sz="2800" dirty="0" smtClean="0">
                <a:solidFill>
                  <a:schemeClr val="accent4">
                    <a:lumMod val="50000"/>
                  </a:schemeClr>
                </a:solidFill>
              </a:rPr>
              <a:t>دانش آموز پایه نهم مدرسه فرزانگان ناحیه دو کرمان </a:t>
            </a:r>
            <a:r>
              <a:rPr lang="fa-IR" sz="2800" dirty="0">
                <a:solidFill>
                  <a:schemeClr val="bg1"/>
                </a:solidFill>
              </a:rPr>
              <a:t/>
            </a:r>
            <a:br>
              <a:rPr lang="fa-IR" sz="2800" dirty="0">
                <a:solidFill>
                  <a:schemeClr val="bg1"/>
                </a:solidFill>
              </a:rPr>
            </a:br>
            <a:r>
              <a:rPr lang="fa-IR" sz="2800" dirty="0">
                <a:solidFill>
                  <a:schemeClr val="bg1"/>
                </a:solidFill>
              </a:rPr>
              <a:t>سارا زارع </a:t>
            </a:r>
            <a:endParaRPr lang="fa-IR" sz="2800" dirty="0" smtClean="0">
              <a:solidFill>
                <a:schemeClr val="bg1"/>
              </a:solidFill>
            </a:endParaRPr>
          </a:p>
          <a:p>
            <a:pPr algn="r"/>
            <a:r>
              <a:rPr lang="fa-IR" sz="2800" dirty="0" smtClean="0">
                <a:solidFill>
                  <a:schemeClr val="bg1"/>
                </a:solidFill>
              </a:rPr>
              <a:t>      </a:t>
            </a:r>
            <a:r>
              <a:rPr lang="fa-IR" sz="2800" dirty="0" smtClean="0">
                <a:solidFill>
                  <a:schemeClr val="accent4">
                    <a:lumMod val="50000"/>
                  </a:schemeClr>
                </a:solidFill>
              </a:rPr>
              <a:t>دانش آموز پایه نهم مدرسه فرزانگان ناحیه دو کرمان </a:t>
            </a:r>
            <a:r>
              <a:rPr lang="fa-IR" sz="2800" dirty="0">
                <a:solidFill>
                  <a:schemeClr val="bg1"/>
                </a:solidFill>
              </a:rPr>
              <a:t/>
            </a:r>
            <a:br>
              <a:rPr lang="fa-IR" sz="2800" dirty="0">
                <a:solidFill>
                  <a:schemeClr val="bg1"/>
                </a:solidFill>
              </a:rPr>
            </a:br>
            <a:r>
              <a:rPr lang="fa-IR" sz="2800" dirty="0">
                <a:solidFill>
                  <a:schemeClr val="bg1"/>
                </a:solidFill>
              </a:rPr>
              <a:t>فاطمه </a:t>
            </a:r>
            <a:r>
              <a:rPr lang="fa-IR" sz="2800" dirty="0" smtClean="0">
                <a:solidFill>
                  <a:schemeClr val="bg1"/>
                </a:solidFill>
              </a:rPr>
              <a:t>طغرلی</a:t>
            </a:r>
          </a:p>
          <a:p>
            <a:pPr algn="r"/>
            <a:r>
              <a:rPr lang="fa-IR" sz="2800" dirty="0" smtClean="0">
                <a:solidFill>
                  <a:schemeClr val="bg1"/>
                </a:solidFill>
              </a:rPr>
              <a:t>      </a:t>
            </a:r>
            <a:r>
              <a:rPr lang="fa-IR" sz="2800" dirty="0" smtClean="0">
                <a:solidFill>
                  <a:schemeClr val="accent4">
                    <a:lumMod val="50000"/>
                  </a:schemeClr>
                </a:solidFill>
              </a:rPr>
              <a:t>دانش آموز پایه نهم مدرسه توحید ناحیه دو کرمان </a:t>
            </a:r>
            <a:r>
              <a:rPr lang="fa-IR" sz="2800" dirty="0">
                <a:solidFill>
                  <a:schemeClr val="bg1"/>
                </a:solidFill>
              </a:rPr>
              <a:t/>
            </a:r>
            <a:br>
              <a:rPr lang="fa-IR" sz="2800" dirty="0">
                <a:solidFill>
                  <a:schemeClr val="bg1"/>
                </a:solidFill>
              </a:rPr>
            </a:br>
            <a:r>
              <a:rPr lang="fa-IR" sz="2800" dirty="0">
                <a:solidFill>
                  <a:schemeClr val="bg1"/>
                </a:solidFill>
              </a:rPr>
              <a:t>ویانا بابائی </a:t>
            </a:r>
            <a:endParaRPr lang="fa-IR" sz="2800" dirty="0" smtClean="0">
              <a:solidFill>
                <a:schemeClr val="bg1"/>
              </a:solidFill>
            </a:endParaRPr>
          </a:p>
          <a:p>
            <a:pPr algn="r"/>
            <a:r>
              <a:rPr lang="fa-IR" sz="2800" dirty="0">
                <a:solidFill>
                  <a:schemeClr val="bg1"/>
                </a:solidFill>
              </a:rPr>
              <a:t> </a:t>
            </a:r>
            <a:r>
              <a:rPr lang="fa-IR" sz="2800" dirty="0" smtClean="0">
                <a:solidFill>
                  <a:schemeClr val="bg1"/>
                </a:solidFill>
              </a:rPr>
              <a:t>     </a:t>
            </a:r>
            <a:r>
              <a:rPr lang="fa-IR" sz="2800" dirty="0" smtClean="0">
                <a:solidFill>
                  <a:schemeClr val="accent4">
                    <a:lumMod val="50000"/>
                  </a:schemeClr>
                </a:solidFill>
              </a:rPr>
              <a:t>دانش آموز </a:t>
            </a:r>
            <a:r>
              <a:rPr lang="fa-IR" sz="2800" dirty="0">
                <a:solidFill>
                  <a:schemeClr val="accent4">
                    <a:lumMod val="50000"/>
                  </a:schemeClr>
                </a:solidFill>
              </a:rPr>
              <a:t>پ</a:t>
            </a:r>
            <a:r>
              <a:rPr lang="fa-IR" sz="2800" dirty="0" smtClean="0">
                <a:solidFill>
                  <a:schemeClr val="accent4">
                    <a:lumMod val="50000"/>
                  </a:schemeClr>
                </a:solidFill>
              </a:rPr>
              <a:t>ایه نهم مدرسه توحید ناحیه دو کرمان </a:t>
            </a:r>
            <a:endParaRPr lang="en-US" sz="2800" dirty="0">
              <a:solidFill>
                <a:schemeClr val="bg1"/>
              </a:solidFill>
            </a:endParaRPr>
          </a:p>
        </p:txBody>
      </p:sp>
    </p:spTree>
    <p:extLst>
      <p:ext uri="{BB962C8B-B14F-4D97-AF65-F5344CB8AC3E}">
        <p14:creationId xmlns:p14="http://schemas.microsoft.com/office/powerpoint/2010/main" val="2676934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7097" y="862149"/>
            <a:ext cx="9522823" cy="5238205"/>
          </a:xfrm>
        </p:spPr>
        <p:txBody>
          <a:bodyPr>
            <a:normAutofit fontScale="90000"/>
          </a:bodyPr>
          <a:lstStyle/>
          <a:p>
            <a:pPr algn="r">
              <a:lnSpc>
                <a:spcPct val="150000"/>
              </a:lnSpc>
            </a:pPr>
            <a:r>
              <a:rPr lang="fa-IR" sz="3200" dirty="0">
                <a:solidFill>
                  <a:srgbClr val="7030A0"/>
                </a:solidFill>
                <a:latin typeface="Calibri" panose="020F0502020204030204" pitchFamily="34" charset="0"/>
                <a:cs typeface="Calibri" panose="020F0502020204030204" pitchFamily="34" charset="0"/>
              </a:rPr>
              <a:t/>
            </a:r>
            <a:br>
              <a:rPr lang="fa-IR" sz="3200" dirty="0">
                <a:solidFill>
                  <a:srgbClr val="7030A0"/>
                </a:solidFill>
                <a:latin typeface="Calibri" panose="020F0502020204030204" pitchFamily="34" charset="0"/>
                <a:cs typeface="Calibri" panose="020F0502020204030204" pitchFamily="34" charset="0"/>
              </a:rPr>
            </a:br>
            <a:r>
              <a:rPr lang="fa-IR" sz="3200" dirty="0" smtClean="0">
                <a:solidFill>
                  <a:srgbClr val="7030A0"/>
                </a:solidFill>
                <a:latin typeface="Calibri" panose="020F0502020204030204" pitchFamily="34" charset="0"/>
                <a:cs typeface="Calibri" panose="020F0502020204030204" pitchFamily="34" charset="0"/>
              </a:rPr>
              <a:t>2- اهمیت ضرورت :</a:t>
            </a:r>
            <a:br>
              <a:rPr lang="fa-IR" sz="3200" dirty="0" smtClean="0">
                <a:solidFill>
                  <a:srgbClr val="7030A0"/>
                </a:solidFill>
                <a:latin typeface="Calibri" panose="020F0502020204030204" pitchFamily="34" charset="0"/>
                <a:cs typeface="Calibri" panose="020F0502020204030204" pitchFamily="34" charset="0"/>
              </a:rPr>
            </a:br>
            <a:r>
              <a:rPr lang="fa-IR" sz="2400" dirty="0" smtClean="0">
                <a:solidFill>
                  <a:schemeClr val="bg1"/>
                </a:solidFill>
                <a:latin typeface="Calibri" panose="020F0502020204030204" pitchFamily="34" charset="0"/>
                <a:cs typeface="Calibri" panose="020F0502020204030204" pitchFamily="34" charset="0"/>
              </a:rPr>
              <a:t/>
            </a:r>
            <a:br>
              <a:rPr lang="fa-IR" sz="2400" dirty="0" smtClean="0">
                <a:solidFill>
                  <a:schemeClr val="bg1"/>
                </a:solidFill>
                <a:latin typeface="Calibri" panose="020F0502020204030204" pitchFamily="34" charset="0"/>
                <a:cs typeface="Calibri" panose="020F0502020204030204" pitchFamily="34" charset="0"/>
              </a:rPr>
            </a:br>
            <a:r>
              <a:rPr lang="fa-IR" sz="2400" dirty="0" smtClean="0">
                <a:solidFill>
                  <a:schemeClr val="bg1"/>
                </a:solidFill>
                <a:latin typeface="Calibri" panose="020F0502020204030204" pitchFamily="34" charset="0"/>
                <a:cs typeface="Calibri" panose="020F0502020204030204" pitchFamily="34" charset="0"/>
              </a:rPr>
              <a:t>الف) تعداد تمام مدارس و همچنین تعداد آن هادر مقاطع مختلف</a:t>
            </a:r>
            <a:br>
              <a:rPr lang="fa-IR" sz="2400" dirty="0" smtClean="0">
                <a:solidFill>
                  <a:schemeClr val="bg1"/>
                </a:solidFill>
                <a:latin typeface="Calibri" panose="020F0502020204030204" pitchFamily="34" charset="0"/>
                <a:cs typeface="Calibri" panose="020F0502020204030204" pitchFamily="34" charset="0"/>
              </a:rPr>
            </a:br>
            <a:r>
              <a:rPr lang="fa-IR" sz="2400" dirty="0" smtClean="0">
                <a:solidFill>
                  <a:schemeClr val="bg1"/>
                </a:solidFill>
                <a:latin typeface="Calibri" panose="020F0502020204030204" pitchFamily="34" charset="0"/>
                <a:cs typeface="Calibri" panose="020F0502020204030204" pitchFamily="34" charset="0"/>
              </a:rPr>
              <a:t>ب)ساعات کاری مدارس </a:t>
            </a:r>
            <a:br>
              <a:rPr lang="fa-IR" sz="2400" dirty="0" smtClean="0">
                <a:solidFill>
                  <a:schemeClr val="bg1"/>
                </a:solidFill>
                <a:latin typeface="Calibri" panose="020F0502020204030204" pitchFamily="34" charset="0"/>
                <a:cs typeface="Calibri" panose="020F0502020204030204" pitchFamily="34" charset="0"/>
              </a:rPr>
            </a:br>
            <a:r>
              <a:rPr lang="fa-IR" sz="2400" dirty="0" smtClean="0">
                <a:solidFill>
                  <a:schemeClr val="bg1"/>
                </a:solidFill>
                <a:latin typeface="Calibri" panose="020F0502020204030204" pitchFamily="34" charset="0"/>
                <a:cs typeface="Calibri" panose="020F0502020204030204" pitchFamily="34" charset="0"/>
              </a:rPr>
              <a:t>ج)مشکلات کم بود انرژی و تعطیلی برخی مدارس و ادارت </a:t>
            </a:r>
            <a:br>
              <a:rPr lang="fa-IR" sz="2400" dirty="0" smtClean="0">
                <a:solidFill>
                  <a:schemeClr val="bg1"/>
                </a:solidFill>
                <a:latin typeface="Calibri" panose="020F0502020204030204" pitchFamily="34" charset="0"/>
                <a:cs typeface="Calibri" panose="020F0502020204030204" pitchFamily="34" charset="0"/>
              </a:rPr>
            </a:br>
            <a:r>
              <a:rPr lang="fa-IR" sz="2400" dirty="0" smtClean="0">
                <a:solidFill>
                  <a:schemeClr val="bg1"/>
                </a:solidFill>
                <a:latin typeface="Calibri" panose="020F0502020204030204" pitchFamily="34" charset="0"/>
                <a:cs typeface="Calibri" panose="020F0502020204030204" pitchFamily="34" charset="0"/>
              </a:rPr>
              <a:t>د)نبود سیستم واحد در ساختمان ها ،مدارس، دانشگاه ها ،ادارات و ... .</a:t>
            </a:r>
            <a:r>
              <a:rPr lang="fa-IR" sz="2400" dirty="0">
                <a:solidFill>
                  <a:schemeClr val="bg1"/>
                </a:solidFill>
                <a:latin typeface="Calibri" panose="020F0502020204030204" pitchFamily="34" charset="0"/>
                <a:cs typeface="Calibri" panose="020F0502020204030204" pitchFamily="34" charset="0"/>
              </a:rPr>
              <a:t/>
            </a:r>
            <a:br>
              <a:rPr lang="fa-IR" sz="2400" dirty="0">
                <a:solidFill>
                  <a:schemeClr val="bg1"/>
                </a:solidFill>
                <a:latin typeface="Calibri" panose="020F0502020204030204" pitchFamily="34" charset="0"/>
                <a:cs typeface="Calibri" panose="020F0502020204030204" pitchFamily="34" charset="0"/>
              </a:rPr>
            </a:br>
            <a:r>
              <a:rPr lang="fa-IR" sz="2800" dirty="0" smtClean="0">
                <a:solidFill>
                  <a:schemeClr val="bg1"/>
                </a:solidFill>
                <a:latin typeface="Calibri" panose="020F0502020204030204" pitchFamily="34" charset="0"/>
                <a:cs typeface="Calibri" panose="020F0502020204030204" pitchFamily="34" charset="0"/>
              </a:rPr>
              <a:t/>
            </a:r>
            <a:br>
              <a:rPr lang="fa-IR" sz="2800" dirty="0" smtClean="0">
                <a:solidFill>
                  <a:schemeClr val="bg1"/>
                </a:solidFill>
                <a:latin typeface="Calibri" panose="020F0502020204030204" pitchFamily="34" charset="0"/>
                <a:cs typeface="Calibri" panose="020F0502020204030204" pitchFamily="34" charset="0"/>
              </a:rPr>
            </a:br>
            <a:endParaRPr lang="en-US" sz="3200" dirty="0">
              <a:solidFill>
                <a:srgbClr val="7030A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1895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7097" y="862149"/>
            <a:ext cx="9522823" cy="5238205"/>
          </a:xfrm>
        </p:spPr>
        <p:txBody>
          <a:bodyPr>
            <a:normAutofit/>
          </a:bodyPr>
          <a:lstStyle/>
          <a:p>
            <a:pPr algn="r" rtl="1"/>
            <a:r>
              <a:rPr lang="fa-IR" sz="3200" dirty="0" smtClean="0">
                <a:solidFill>
                  <a:srgbClr val="7030A0"/>
                </a:solidFill>
                <a:latin typeface="Calibri" panose="020F0502020204030204" pitchFamily="34" charset="0"/>
                <a:cs typeface="Calibri" panose="020F0502020204030204" pitchFamily="34" charset="0"/>
              </a:rPr>
              <a:t/>
            </a:r>
            <a:br>
              <a:rPr lang="fa-IR" sz="3200" dirty="0" smtClean="0">
                <a:solidFill>
                  <a:srgbClr val="7030A0"/>
                </a:solidFill>
                <a:latin typeface="Calibri" panose="020F0502020204030204" pitchFamily="34" charset="0"/>
                <a:cs typeface="Calibri" panose="020F0502020204030204" pitchFamily="34" charset="0"/>
              </a:rPr>
            </a:br>
            <a:r>
              <a:rPr lang="fa-IR" sz="2400" dirty="0" smtClean="0">
                <a:solidFill>
                  <a:srgbClr val="7030A0"/>
                </a:solidFill>
                <a:latin typeface="Calibri" panose="020F0502020204030204" pitchFamily="34" charset="0"/>
                <a:cs typeface="Calibri" panose="020F0502020204030204" pitchFamily="34" charset="0"/>
              </a:rPr>
              <a:t>کاربرد های آنسه به سه دسته تقسیم می شوند</a:t>
            </a:r>
            <a:r>
              <a:rPr lang="en-US" sz="2400" dirty="0" smtClean="0">
                <a:solidFill>
                  <a:srgbClr val="7030A0"/>
                </a:solidFill>
                <a:latin typeface="Calibri" panose="020F0502020204030204" pitchFamily="34" charset="0"/>
                <a:cs typeface="Calibri" panose="020F0502020204030204" pitchFamily="34" charset="0"/>
              </a:rPr>
              <a:t>:</a:t>
            </a:r>
            <a:r>
              <a:rPr lang="fa-IR" sz="2400" dirty="0" smtClean="0">
                <a:solidFill>
                  <a:schemeClr val="bg1"/>
                </a:solidFill>
                <a:latin typeface="Calibri" panose="020F0502020204030204" pitchFamily="34" charset="0"/>
                <a:cs typeface="Calibri" panose="020F0502020204030204" pitchFamily="34" charset="0"/>
              </a:rPr>
              <a:t/>
            </a:r>
            <a:br>
              <a:rPr lang="fa-IR" sz="2400" dirty="0" smtClean="0">
                <a:solidFill>
                  <a:schemeClr val="bg1"/>
                </a:solidFill>
                <a:latin typeface="Calibri" panose="020F0502020204030204" pitchFamily="34" charset="0"/>
                <a:cs typeface="Calibri" panose="020F0502020204030204" pitchFamily="34" charset="0"/>
              </a:rPr>
            </a:br>
            <a:r>
              <a:rPr lang="fa-IR" sz="3200" dirty="0">
                <a:solidFill>
                  <a:schemeClr val="bg1"/>
                </a:solidFill>
                <a:latin typeface="Calibri" panose="020F0502020204030204" pitchFamily="34" charset="0"/>
                <a:cs typeface="Calibri" panose="020F0502020204030204" pitchFamily="34" charset="0"/>
              </a:rPr>
              <a:t/>
            </a:r>
            <a:br>
              <a:rPr lang="fa-IR" sz="3200" dirty="0">
                <a:solidFill>
                  <a:schemeClr val="bg1"/>
                </a:solidFill>
                <a:latin typeface="Calibri" panose="020F0502020204030204" pitchFamily="34" charset="0"/>
                <a:cs typeface="Calibri" panose="020F0502020204030204" pitchFamily="34" charset="0"/>
              </a:rPr>
            </a:br>
            <a:r>
              <a:rPr lang="fa-IR" sz="3200" dirty="0" smtClean="0">
                <a:solidFill>
                  <a:schemeClr val="bg1"/>
                </a:solidFill>
                <a:latin typeface="Calibri" panose="020F0502020204030204" pitchFamily="34" charset="0"/>
                <a:cs typeface="Calibri" panose="020F0502020204030204" pitchFamily="34" charset="0"/>
              </a:rPr>
              <a:t>همیاری در بهینه سازی مصرف انرژی</a:t>
            </a:r>
            <a:br>
              <a:rPr lang="fa-IR" sz="3200" dirty="0" smtClean="0">
                <a:solidFill>
                  <a:schemeClr val="bg1"/>
                </a:solidFill>
                <a:latin typeface="Calibri" panose="020F0502020204030204" pitchFamily="34" charset="0"/>
                <a:cs typeface="Calibri" panose="020F0502020204030204" pitchFamily="34" charset="0"/>
              </a:rPr>
            </a:br>
            <a:r>
              <a:rPr lang="fa-IR" sz="3200" dirty="0" smtClean="0">
                <a:solidFill>
                  <a:schemeClr val="bg1"/>
                </a:solidFill>
                <a:latin typeface="Calibri" panose="020F0502020204030204" pitchFamily="34" charset="0"/>
                <a:cs typeface="Calibri" panose="020F0502020204030204" pitchFamily="34" charset="0"/>
              </a:rPr>
              <a:t>خدمات رسانی  </a:t>
            </a:r>
            <a:br>
              <a:rPr lang="fa-IR" sz="3200" dirty="0" smtClean="0">
                <a:solidFill>
                  <a:schemeClr val="bg1"/>
                </a:solidFill>
                <a:latin typeface="Calibri" panose="020F0502020204030204" pitchFamily="34" charset="0"/>
                <a:cs typeface="Calibri" panose="020F0502020204030204" pitchFamily="34" charset="0"/>
              </a:rPr>
            </a:br>
            <a:r>
              <a:rPr lang="fa-IR" sz="3200" dirty="0" smtClean="0">
                <a:solidFill>
                  <a:schemeClr val="bg1"/>
                </a:solidFill>
                <a:latin typeface="Calibri" panose="020F0502020204030204" pitchFamily="34" charset="0"/>
                <a:cs typeface="Calibri" panose="020F0502020204030204" pitchFamily="34" charset="0"/>
              </a:rPr>
              <a:t>سرویس رسانی اجتماعی</a:t>
            </a:r>
            <a:r>
              <a:rPr lang="en-US" sz="3200" dirty="0" smtClean="0">
                <a:solidFill>
                  <a:schemeClr val="bg1"/>
                </a:solidFill>
                <a:latin typeface="Calibri" panose="020F0502020204030204" pitchFamily="34" charset="0"/>
                <a:cs typeface="Calibri" panose="020F0502020204030204" pitchFamily="34" charset="0"/>
              </a:rPr>
              <a:t/>
            </a:r>
            <a:br>
              <a:rPr lang="en-US" sz="3200" dirty="0" smtClean="0">
                <a:solidFill>
                  <a:schemeClr val="bg1"/>
                </a:solidFill>
                <a:latin typeface="Calibri" panose="020F0502020204030204" pitchFamily="34" charset="0"/>
                <a:cs typeface="Calibri" panose="020F0502020204030204" pitchFamily="34" charset="0"/>
              </a:rPr>
            </a:br>
            <a:r>
              <a:rPr lang="en-US" sz="3200" dirty="0">
                <a:solidFill>
                  <a:schemeClr val="bg1"/>
                </a:solidFill>
                <a:latin typeface="Calibri" panose="020F0502020204030204" pitchFamily="34" charset="0"/>
                <a:cs typeface="Calibri" panose="020F0502020204030204" pitchFamily="34" charset="0"/>
              </a:rPr>
              <a:t/>
            </a:r>
            <a:br>
              <a:rPr lang="en-US" sz="3200" dirty="0">
                <a:solidFill>
                  <a:schemeClr val="bg1"/>
                </a:solidFill>
                <a:latin typeface="Calibri" panose="020F0502020204030204" pitchFamily="34" charset="0"/>
                <a:cs typeface="Calibri" panose="020F0502020204030204" pitchFamily="34" charset="0"/>
              </a:rPr>
            </a:br>
            <a:r>
              <a:rPr lang="fa-IR" sz="2400" dirty="0" smtClean="0">
                <a:solidFill>
                  <a:schemeClr val="bg1"/>
                </a:solidFill>
                <a:latin typeface="Calibri" panose="020F0502020204030204" pitchFamily="34" charset="0"/>
                <a:cs typeface="Calibri" panose="020F0502020204030204" pitchFamily="34" charset="0"/>
              </a:rPr>
              <a:t> </a:t>
            </a:r>
            <a:r>
              <a:rPr lang="fa-IR" sz="2800" dirty="0" smtClean="0">
                <a:solidFill>
                  <a:schemeClr val="bg1"/>
                </a:solidFill>
                <a:latin typeface="Calibri" panose="020F0502020204030204" pitchFamily="34" charset="0"/>
                <a:cs typeface="Calibri" panose="020F0502020204030204" pitchFamily="34" charset="0"/>
              </a:rPr>
              <a:t/>
            </a:r>
            <a:br>
              <a:rPr lang="fa-IR" sz="2800" dirty="0" smtClean="0">
                <a:solidFill>
                  <a:schemeClr val="bg1"/>
                </a:solidFill>
                <a:latin typeface="Calibri" panose="020F0502020204030204" pitchFamily="34" charset="0"/>
                <a:cs typeface="Calibri" panose="020F0502020204030204" pitchFamily="34" charset="0"/>
              </a:rPr>
            </a:br>
            <a:endParaRPr lang="en-US" sz="3200" dirty="0">
              <a:solidFill>
                <a:srgbClr val="7030A0"/>
              </a:solidFill>
              <a:latin typeface="Calibri" panose="020F0502020204030204" pitchFamily="34" charset="0"/>
              <a:cs typeface="Calibri" panose="020F0502020204030204" pitchFamily="34" charset="0"/>
            </a:endParaRPr>
          </a:p>
        </p:txBody>
      </p:sp>
      <p:sp>
        <p:nvSpPr>
          <p:cNvPr id="3" name="Rounded Rectangle 2"/>
          <p:cNvSpPr/>
          <p:nvPr/>
        </p:nvSpPr>
        <p:spPr>
          <a:xfrm>
            <a:off x="8991996" y="3104087"/>
            <a:ext cx="130628" cy="130629"/>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8999249" y="3429090"/>
            <a:ext cx="161761" cy="155020"/>
          </a:xfrm>
          <a:prstGeom prst="rect">
            <a:avLst/>
          </a:prstGeom>
        </p:spPr>
      </p:pic>
      <p:pic>
        <p:nvPicPr>
          <p:cNvPr id="7" name="Picture 6"/>
          <p:cNvPicPr>
            <a:picLocks noChangeAspect="1"/>
          </p:cNvPicPr>
          <p:nvPr/>
        </p:nvPicPr>
        <p:blipFill>
          <a:blip r:embed="rId2"/>
          <a:stretch>
            <a:fillRect/>
          </a:stretch>
        </p:blipFill>
        <p:spPr>
          <a:xfrm>
            <a:off x="8999249" y="3778484"/>
            <a:ext cx="161761" cy="155020"/>
          </a:xfrm>
          <a:prstGeom prst="rect">
            <a:avLst/>
          </a:prstGeom>
        </p:spPr>
      </p:pic>
    </p:spTree>
    <p:extLst>
      <p:ext uri="{BB962C8B-B14F-4D97-AF65-F5344CB8AC3E}">
        <p14:creationId xmlns:p14="http://schemas.microsoft.com/office/powerpoint/2010/main" val="1266429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2451" y="718457"/>
            <a:ext cx="8991600" cy="1123406"/>
          </a:xfrm>
        </p:spPr>
        <p:txBody>
          <a:bodyPr>
            <a:normAutofit/>
          </a:bodyPr>
          <a:lstStyle/>
          <a:p>
            <a:pPr algn="r"/>
            <a:r>
              <a:rPr lang="fa-IR" sz="2800" dirty="0" smtClean="0">
                <a:solidFill>
                  <a:srgbClr val="7030A0"/>
                </a:solidFill>
                <a:latin typeface="Calibri" panose="020F0502020204030204" pitchFamily="34" charset="0"/>
                <a:cs typeface="Calibri" panose="020F0502020204030204" pitchFamily="34" charset="0"/>
              </a:rPr>
              <a:t>بهینه سازی انرژی در مدارس :</a:t>
            </a:r>
            <a:r>
              <a:rPr lang="fa-IR" sz="3200" dirty="0" smtClean="0">
                <a:solidFill>
                  <a:srgbClr val="7030A0"/>
                </a:solidFill>
                <a:latin typeface="Calibri" panose="020F0502020204030204" pitchFamily="34" charset="0"/>
                <a:cs typeface="Calibri" panose="020F0502020204030204" pitchFamily="34" charset="0"/>
              </a:rPr>
              <a:t>        </a:t>
            </a:r>
            <a:r>
              <a:rPr lang="fa-IR" sz="2800" dirty="0" smtClean="0">
                <a:solidFill>
                  <a:srgbClr val="7030A0"/>
                </a:solidFill>
                <a:latin typeface="Calibri" panose="020F0502020204030204" pitchFamily="34" charset="0"/>
                <a:cs typeface="Calibri" panose="020F0502020204030204" pitchFamily="34" charset="0"/>
              </a:rPr>
              <a:t>                        </a:t>
            </a:r>
            <a:endParaRPr lang="en-US" sz="2800" dirty="0">
              <a:solidFill>
                <a:srgbClr val="7030A0"/>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p:txBody>
          <a:bodyPr>
            <a:normAutofit/>
          </a:bodyPr>
          <a:lstStyle/>
          <a:p>
            <a:endParaRPr lang="en-US" sz="2400" dirty="0"/>
          </a:p>
          <a:p>
            <a:endParaRPr lang="en-US" sz="2400" dirty="0">
              <a:solidFill>
                <a:schemeClr val="bg1"/>
              </a:solidFill>
            </a:endParaRPr>
          </a:p>
        </p:txBody>
      </p:sp>
      <p:sp>
        <p:nvSpPr>
          <p:cNvPr id="4" name="Rectangle 3"/>
          <p:cNvSpPr/>
          <p:nvPr/>
        </p:nvSpPr>
        <p:spPr>
          <a:xfrm>
            <a:off x="1652451" y="1712523"/>
            <a:ext cx="8991600" cy="3600986"/>
          </a:xfrm>
          <a:prstGeom prst="rect">
            <a:avLst/>
          </a:prstGeom>
        </p:spPr>
        <p:txBody>
          <a:bodyPr wrap="square">
            <a:spAutoFit/>
          </a:bodyPr>
          <a:lstStyle/>
          <a:p>
            <a:pPr algn="r"/>
            <a:r>
              <a:rPr lang="fa-IR" sz="2800" dirty="0" smtClean="0">
                <a:solidFill>
                  <a:schemeClr val="bg1"/>
                </a:solidFill>
              </a:rPr>
              <a:t/>
            </a:r>
            <a:br>
              <a:rPr lang="fa-IR" sz="2800" dirty="0" smtClean="0">
                <a:solidFill>
                  <a:schemeClr val="bg1"/>
                </a:solidFill>
              </a:rPr>
            </a:br>
            <a:endParaRPr lang="fa-IR" sz="3200" dirty="0">
              <a:solidFill>
                <a:schemeClr val="bg1"/>
              </a:solidFill>
            </a:endParaRPr>
          </a:p>
          <a:p>
            <a:pPr algn="r"/>
            <a:r>
              <a:rPr lang="fa-IR" sz="2800" dirty="0" smtClean="0">
                <a:solidFill>
                  <a:schemeClr val="bg1"/>
                </a:solidFill>
                <a:latin typeface="Calibri" panose="020F0502020204030204" pitchFamily="34" charset="0"/>
                <a:cs typeface="Calibri" panose="020F0502020204030204" pitchFamily="34" charset="0"/>
              </a:rPr>
              <a:t>چالش هایی که اهمیت بهینه سازی را افزایش می دهند:</a:t>
            </a:r>
          </a:p>
          <a:p>
            <a:pPr algn="r"/>
            <a:endParaRPr lang="fa-IR" sz="2800" dirty="0" smtClean="0">
              <a:solidFill>
                <a:schemeClr val="bg1"/>
              </a:solidFill>
              <a:latin typeface="Calibri" panose="020F0502020204030204" pitchFamily="34" charset="0"/>
              <a:cs typeface="Calibri" panose="020F0502020204030204" pitchFamily="34" charset="0"/>
            </a:endParaRPr>
          </a:p>
          <a:p>
            <a:pPr algn="r"/>
            <a:r>
              <a:rPr lang="fa-IR" sz="2800" dirty="0" smtClean="0">
                <a:solidFill>
                  <a:schemeClr val="bg1"/>
                </a:solidFill>
                <a:latin typeface="Calibri" panose="020F0502020204030204" pitchFamily="34" charset="0"/>
                <a:cs typeface="Calibri" panose="020F0502020204030204" pitchFamily="34" charset="0"/>
              </a:rPr>
              <a:t>الف) مشکل فرهنگی جامعه </a:t>
            </a:r>
          </a:p>
          <a:p>
            <a:pPr algn="r"/>
            <a:r>
              <a:rPr lang="fa-IR" sz="2800" dirty="0" smtClean="0">
                <a:solidFill>
                  <a:schemeClr val="bg1"/>
                </a:solidFill>
                <a:latin typeface="Calibri" panose="020F0502020204030204" pitchFamily="34" charset="0"/>
                <a:cs typeface="Calibri" panose="020F0502020204030204" pitchFamily="34" charset="0"/>
              </a:rPr>
              <a:t>ب) نبودن مدیریت واحد </a:t>
            </a:r>
          </a:p>
          <a:p>
            <a:pPr algn="r"/>
            <a:r>
              <a:rPr lang="fa-IR" sz="2800" dirty="0" smtClean="0">
                <a:solidFill>
                  <a:schemeClr val="bg1"/>
                </a:solidFill>
                <a:latin typeface="Calibri" panose="020F0502020204030204" pitchFamily="34" charset="0"/>
                <a:cs typeface="Calibri" panose="020F0502020204030204" pitchFamily="34" charset="0"/>
              </a:rPr>
              <a:t>ج) دائمی نبودن حضور اشخاص و داشتن حضوری با برنامه و گاهی بدون برنامه اما در ساعاتی مشخص  </a:t>
            </a:r>
            <a:endParaRPr lang="fa-IR" sz="2800" dirty="0" smtClean="0">
              <a:solidFill>
                <a:schemeClr val="bg1"/>
              </a:solidFill>
            </a:endParaRPr>
          </a:p>
        </p:txBody>
      </p:sp>
      <p:sp>
        <p:nvSpPr>
          <p:cNvPr id="5" name="Rounded Rectangle 4"/>
          <p:cNvSpPr/>
          <p:nvPr/>
        </p:nvSpPr>
        <p:spPr>
          <a:xfrm>
            <a:off x="10044546" y="1246910"/>
            <a:ext cx="138546" cy="138545"/>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6087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2451" y="718457"/>
            <a:ext cx="8991600" cy="1123406"/>
          </a:xfrm>
        </p:spPr>
        <p:txBody>
          <a:bodyPr>
            <a:normAutofit/>
          </a:bodyPr>
          <a:lstStyle/>
          <a:p>
            <a:pPr algn="r"/>
            <a:r>
              <a:rPr lang="fa-IR" sz="3200" dirty="0">
                <a:solidFill>
                  <a:srgbClr val="7030A0"/>
                </a:solidFill>
                <a:latin typeface="Calibri" panose="020F0502020204030204" pitchFamily="34" charset="0"/>
                <a:cs typeface="Calibri" panose="020F0502020204030204" pitchFamily="34" charset="0"/>
              </a:rPr>
              <a:t> </a:t>
            </a:r>
            <a:r>
              <a:rPr lang="fa-IR" sz="3200" dirty="0" smtClean="0">
                <a:solidFill>
                  <a:srgbClr val="7030A0"/>
                </a:solidFill>
                <a:latin typeface="Calibri" panose="020F0502020204030204" pitchFamily="34" charset="0"/>
                <a:cs typeface="Calibri" panose="020F0502020204030204" pitchFamily="34" charset="0"/>
              </a:rPr>
              <a:t>      سرویس رسانی خدماتی:              </a:t>
            </a:r>
            <a:r>
              <a:rPr lang="fa-IR" sz="2800" dirty="0" smtClean="0">
                <a:solidFill>
                  <a:srgbClr val="7030A0"/>
                </a:solidFill>
                <a:latin typeface="Calibri" panose="020F0502020204030204" pitchFamily="34" charset="0"/>
                <a:cs typeface="Calibri" panose="020F0502020204030204" pitchFamily="34" charset="0"/>
              </a:rPr>
              <a:t>                        </a:t>
            </a:r>
            <a:endParaRPr lang="en-US" sz="2800" dirty="0">
              <a:solidFill>
                <a:srgbClr val="7030A0"/>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p:txBody>
          <a:bodyPr>
            <a:normAutofit/>
          </a:bodyPr>
          <a:lstStyle/>
          <a:p>
            <a:endParaRPr lang="en-US" sz="2400" dirty="0"/>
          </a:p>
          <a:p>
            <a:endParaRPr lang="en-US" sz="2400" dirty="0">
              <a:solidFill>
                <a:schemeClr val="bg1"/>
              </a:solidFill>
            </a:endParaRPr>
          </a:p>
        </p:txBody>
      </p:sp>
      <p:sp>
        <p:nvSpPr>
          <p:cNvPr id="4" name="Rectangle 3"/>
          <p:cNvSpPr/>
          <p:nvPr/>
        </p:nvSpPr>
        <p:spPr>
          <a:xfrm>
            <a:off x="1652451" y="2206237"/>
            <a:ext cx="8991600" cy="3908762"/>
          </a:xfrm>
          <a:prstGeom prst="rect">
            <a:avLst/>
          </a:prstGeom>
        </p:spPr>
        <p:txBody>
          <a:bodyPr wrap="square">
            <a:spAutoFit/>
          </a:bodyPr>
          <a:lstStyle/>
          <a:p>
            <a:pPr algn="r"/>
            <a:r>
              <a:rPr lang="fa-IR" sz="2800" dirty="0" smtClean="0">
                <a:solidFill>
                  <a:schemeClr val="bg1"/>
                </a:solidFill>
              </a:rPr>
              <a:t/>
            </a:r>
            <a:br>
              <a:rPr lang="fa-IR" sz="2800" dirty="0" smtClean="0">
                <a:solidFill>
                  <a:schemeClr val="bg1"/>
                </a:solidFill>
              </a:rPr>
            </a:br>
            <a:r>
              <a:rPr lang="fa-IR" sz="3200" dirty="0" smtClean="0">
                <a:solidFill>
                  <a:schemeClr val="bg1"/>
                </a:solidFill>
              </a:rPr>
              <a:t> </a:t>
            </a:r>
            <a:r>
              <a:rPr lang="fa-IR" sz="2800" dirty="0" smtClean="0">
                <a:solidFill>
                  <a:schemeClr val="bg1"/>
                </a:solidFill>
                <a:latin typeface="Calibri" panose="020F0502020204030204" pitchFamily="34" charset="0"/>
                <a:cs typeface="Calibri" panose="020F0502020204030204" pitchFamily="34" charset="0"/>
              </a:rPr>
              <a:t>چالش هایی که موجب ایجاد این قابلیت در این ربات شده است:</a:t>
            </a:r>
          </a:p>
          <a:p>
            <a:pPr algn="r"/>
            <a:endParaRPr lang="fa-IR" sz="2800" dirty="0" smtClean="0">
              <a:solidFill>
                <a:schemeClr val="bg1"/>
              </a:solidFill>
              <a:latin typeface="Calibri" panose="020F0502020204030204" pitchFamily="34" charset="0"/>
              <a:cs typeface="Calibri" panose="020F0502020204030204" pitchFamily="34" charset="0"/>
            </a:endParaRPr>
          </a:p>
          <a:p>
            <a:pPr algn="r"/>
            <a:r>
              <a:rPr lang="fa-IR" sz="2800" dirty="0" smtClean="0">
                <a:solidFill>
                  <a:schemeClr val="bg1"/>
                </a:solidFill>
                <a:latin typeface="Calibri" panose="020F0502020204030204" pitchFamily="34" charset="0"/>
                <a:cs typeface="Calibri" panose="020F0502020204030204" pitchFamily="34" charset="0"/>
              </a:rPr>
              <a:t>الف) کم بودن خدمات رفاهی و سرویس رسانی در مقایسه با جمعیت </a:t>
            </a:r>
          </a:p>
          <a:p>
            <a:pPr algn="r"/>
            <a:r>
              <a:rPr lang="fa-IR" sz="2800" dirty="0" smtClean="0">
                <a:solidFill>
                  <a:schemeClr val="bg1"/>
                </a:solidFill>
                <a:latin typeface="Calibri" panose="020F0502020204030204" pitchFamily="34" charset="0"/>
                <a:cs typeface="Calibri" panose="020F0502020204030204" pitchFamily="34" charset="0"/>
              </a:rPr>
              <a:t>ب) کیفیت سرویس رسانی </a:t>
            </a:r>
          </a:p>
          <a:p>
            <a:pPr algn="r"/>
            <a:r>
              <a:rPr lang="fa-IR" sz="2800" dirty="0" smtClean="0">
                <a:solidFill>
                  <a:schemeClr val="bg1"/>
                </a:solidFill>
                <a:latin typeface="Calibri" panose="020F0502020204030204" pitchFamily="34" charset="0"/>
                <a:cs typeface="Calibri" panose="020F0502020204030204" pitchFamily="34" charset="0"/>
              </a:rPr>
              <a:t>ج) بهداشت وامنیت </a:t>
            </a:r>
          </a:p>
          <a:p>
            <a:pPr algn="r"/>
            <a:endParaRPr lang="fa-IR" sz="2800" dirty="0" smtClean="0">
              <a:solidFill>
                <a:schemeClr val="bg1"/>
              </a:solidFill>
              <a:latin typeface="Calibri" panose="020F0502020204030204" pitchFamily="34" charset="0"/>
              <a:cs typeface="Calibri" panose="020F0502020204030204" pitchFamily="34" charset="0"/>
            </a:endParaRPr>
          </a:p>
          <a:p>
            <a:pPr algn="r"/>
            <a:endParaRPr lang="fa-IR" sz="2400" dirty="0" smtClean="0">
              <a:solidFill>
                <a:schemeClr val="bg1"/>
              </a:solidFill>
              <a:latin typeface="Calibri" panose="020F0502020204030204" pitchFamily="34" charset="0"/>
              <a:cs typeface="Calibri" panose="020F0502020204030204" pitchFamily="34" charset="0"/>
            </a:endParaRPr>
          </a:p>
          <a:p>
            <a:pPr algn="r"/>
            <a:endParaRPr lang="fa-IR" sz="2400" dirty="0" smtClean="0">
              <a:solidFill>
                <a:schemeClr val="bg1"/>
              </a:solidFill>
              <a:latin typeface="Calibri" panose="020F0502020204030204" pitchFamily="34" charset="0"/>
              <a:cs typeface="Calibri" panose="020F0502020204030204" pitchFamily="34" charset="0"/>
            </a:endParaRPr>
          </a:p>
        </p:txBody>
      </p:sp>
      <p:sp>
        <p:nvSpPr>
          <p:cNvPr id="5" name="Rounded Rectangle 4"/>
          <p:cNvSpPr/>
          <p:nvPr/>
        </p:nvSpPr>
        <p:spPr>
          <a:xfrm>
            <a:off x="9692639" y="1227908"/>
            <a:ext cx="117565" cy="117565"/>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7402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2451" y="718457"/>
            <a:ext cx="8991600" cy="1123406"/>
          </a:xfrm>
        </p:spPr>
        <p:txBody>
          <a:bodyPr>
            <a:normAutofit fontScale="90000"/>
          </a:bodyPr>
          <a:lstStyle/>
          <a:p>
            <a:pPr algn="r"/>
            <a:r>
              <a:rPr lang="fa-IR" sz="3200" dirty="0" smtClean="0">
                <a:solidFill>
                  <a:srgbClr val="7030A0"/>
                </a:solidFill>
                <a:latin typeface="Calibri" panose="020F0502020204030204" pitchFamily="34" charset="0"/>
                <a:cs typeface="Calibri" panose="020F0502020204030204" pitchFamily="34" charset="0"/>
              </a:rPr>
              <a:t>       سرویس رسانی اجتماعی :             </a:t>
            </a:r>
            <a:r>
              <a:rPr lang="fa-IR" sz="2800" dirty="0" smtClean="0">
                <a:solidFill>
                  <a:srgbClr val="7030A0"/>
                </a:solidFill>
                <a:latin typeface="Calibri" panose="020F0502020204030204" pitchFamily="34" charset="0"/>
                <a:cs typeface="Calibri" panose="020F0502020204030204" pitchFamily="34" charset="0"/>
              </a:rPr>
              <a:t>                        </a:t>
            </a:r>
            <a:endParaRPr lang="en-US" sz="2800" dirty="0">
              <a:solidFill>
                <a:srgbClr val="7030A0"/>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p:txBody>
          <a:bodyPr>
            <a:normAutofit/>
          </a:bodyPr>
          <a:lstStyle/>
          <a:p>
            <a:endParaRPr lang="en-US" sz="2400" dirty="0"/>
          </a:p>
          <a:p>
            <a:endParaRPr lang="en-US" sz="2400" dirty="0">
              <a:solidFill>
                <a:schemeClr val="bg1"/>
              </a:solidFill>
            </a:endParaRPr>
          </a:p>
        </p:txBody>
      </p:sp>
      <p:sp>
        <p:nvSpPr>
          <p:cNvPr id="4" name="Rectangle 3"/>
          <p:cNvSpPr/>
          <p:nvPr/>
        </p:nvSpPr>
        <p:spPr>
          <a:xfrm>
            <a:off x="1652451" y="2206237"/>
            <a:ext cx="8991600" cy="3539430"/>
          </a:xfrm>
          <a:prstGeom prst="rect">
            <a:avLst/>
          </a:prstGeom>
        </p:spPr>
        <p:txBody>
          <a:bodyPr wrap="square">
            <a:spAutoFit/>
          </a:bodyPr>
          <a:lstStyle/>
          <a:p>
            <a:pPr algn="r"/>
            <a:r>
              <a:rPr lang="fa-IR" sz="2800" dirty="0" smtClean="0">
                <a:solidFill>
                  <a:schemeClr val="bg1"/>
                </a:solidFill>
              </a:rPr>
              <a:t/>
            </a:r>
            <a:br>
              <a:rPr lang="fa-IR" sz="2800" dirty="0" smtClean="0">
                <a:solidFill>
                  <a:schemeClr val="bg1"/>
                </a:solidFill>
              </a:rPr>
            </a:br>
            <a:r>
              <a:rPr lang="fa-IR" sz="2800" dirty="0" smtClean="0">
                <a:solidFill>
                  <a:schemeClr val="bg1"/>
                </a:solidFill>
              </a:rPr>
              <a:t> </a:t>
            </a:r>
            <a:r>
              <a:rPr lang="fa-IR" sz="2800" dirty="0" smtClean="0">
                <a:solidFill>
                  <a:schemeClr val="bg1"/>
                </a:solidFill>
                <a:latin typeface="Calibri" panose="020F0502020204030204" pitchFamily="34" charset="0"/>
                <a:cs typeface="Calibri" panose="020F0502020204030204" pitchFamily="34" charset="0"/>
              </a:rPr>
              <a:t>در این سرویس رسانی ربات ما </a:t>
            </a:r>
            <a:r>
              <a:rPr lang="fa-IR" sz="2800" dirty="0" smtClean="0">
                <a:solidFill>
                  <a:srgbClr val="7030A0"/>
                </a:solidFill>
                <a:latin typeface="Calibri" panose="020F0502020204030204" pitchFamily="34" charset="0"/>
                <a:cs typeface="Calibri" panose="020F0502020204030204" pitchFamily="34" charset="0"/>
              </a:rPr>
              <a:t>(آنسه) </a:t>
            </a:r>
            <a:r>
              <a:rPr lang="fa-IR" sz="2800" dirty="0" smtClean="0">
                <a:solidFill>
                  <a:schemeClr val="bg1"/>
                </a:solidFill>
                <a:latin typeface="Calibri" panose="020F0502020204030204" pitchFamily="34" charset="0"/>
                <a:cs typeface="Calibri" panose="020F0502020204030204" pitchFamily="34" charset="0"/>
              </a:rPr>
              <a:t>می خواهد در جهت سنجش روحی و جسمی افرادی که در آن مکان حضور دارند خدماتی ارائه دهد .</a:t>
            </a:r>
          </a:p>
          <a:p>
            <a:pPr algn="r"/>
            <a:endParaRPr lang="fa-IR" sz="2800" dirty="0">
              <a:solidFill>
                <a:schemeClr val="bg1"/>
              </a:solidFill>
              <a:latin typeface="Calibri" panose="020F0502020204030204" pitchFamily="34" charset="0"/>
              <a:cs typeface="Calibri" panose="020F0502020204030204" pitchFamily="34" charset="0"/>
            </a:endParaRPr>
          </a:p>
          <a:p>
            <a:pPr algn="r"/>
            <a:r>
              <a:rPr lang="fa-IR" sz="2800" dirty="0" smtClean="0">
                <a:solidFill>
                  <a:schemeClr val="bg1"/>
                </a:solidFill>
                <a:latin typeface="Calibri" panose="020F0502020204030204" pitchFamily="34" charset="0"/>
                <a:cs typeface="Calibri" panose="020F0502020204030204" pitchFamily="34" charset="0"/>
              </a:rPr>
              <a:t>برای مثال ما می توانیم با ارائه خدمات پرشکی مانند کنترل فشار خون یا برسی سلامت روحی افراد در صورت نیاز به مدیر بخش اطلاع بدهیم  </a:t>
            </a:r>
          </a:p>
          <a:p>
            <a:pPr algn="r"/>
            <a:endParaRPr lang="fa-IR" sz="2800" dirty="0" smtClean="0">
              <a:solidFill>
                <a:schemeClr val="bg1"/>
              </a:solidFill>
              <a:latin typeface="Calibri" panose="020F0502020204030204" pitchFamily="34" charset="0"/>
              <a:cs typeface="Calibri" panose="020F0502020204030204" pitchFamily="34" charset="0"/>
            </a:endParaRPr>
          </a:p>
          <a:p>
            <a:pPr algn="r"/>
            <a:endParaRPr lang="fa-IR" sz="2800" dirty="0" smtClean="0">
              <a:solidFill>
                <a:schemeClr val="bg1"/>
              </a:solidFill>
              <a:latin typeface="Calibri" panose="020F0502020204030204" pitchFamily="34" charset="0"/>
              <a:cs typeface="Calibri" panose="020F0502020204030204" pitchFamily="34" charset="0"/>
            </a:endParaRPr>
          </a:p>
        </p:txBody>
      </p:sp>
      <p:sp>
        <p:nvSpPr>
          <p:cNvPr id="5" name="Rounded Rectangle 4"/>
          <p:cNvSpPr/>
          <p:nvPr/>
        </p:nvSpPr>
        <p:spPr>
          <a:xfrm>
            <a:off x="9496806" y="1246909"/>
            <a:ext cx="118249" cy="110836"/>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303530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635D4D"/>
      </a:dk2>
      <a:lt2>
        <a:srgbClr val="D8D6BA"/>
      </a:lt2>
      <a:accent1>
        <a:srgbClr val="9CBEBD"/>
      </a:accent1>
      <a:accent2>
        <a:srgbClr val="D2CB6C"/>
      </a:accent2>
      <a:accent3>
        <a:srgbClr val="9D9A93"/>
      </a:accent3>
      <a:accent4>
        <a:srgbClr val="C89F5D"/>
      </a:accent4>
      <a:accent5>
        <a:srgbClr val="A9A57C"/>
      </a:accent5>
      <a:accent6>
        <a:srgbClr val="95A39D"/>
      </a:accent6>
      <a:hlink>
        <a:srgbClr val="D25814"/>
      </a:hlink>
      <a:folHlink>
        <a:srgbClr val="849A0A"/>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docProps/app.xml><?xml version="1.0" encoding="utf-8"?>
<Properties xmlns="http://schemas.openxmlformats.org/officeDocument/2006/extended-properties" xmlns:vt="http://schemas.openxmlformats.org/officeDocument/2006/docPropsVTypes">
  <Template>TM10001115[[fn=Parcel]]</Template>
  <TotalTime>801</TotalTime>
  <Words>62</Words>
  <Application>Microsoft Office PowerPoint</Application>
  <PresentationFormat>Widescreen</PresentationFormat>
  <Paragraphs>80</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Gill Sans MT</vt:lpstr>
      <vt:lpstr>Majalla UI</vt:lpstr>
      <vt:lpstr>Parcel</vt:lpstr>
      <vt:lpstr>PowerPoint Presentation</vt:lpstr>
      <vt:lpstr>هفدهمین دوره مسابقات روبوکاپ آزاد ایران   لیگ دمو دانش آموزی  رقابت آزاد  IRAN OPEN 2023 بهار 1402 ربات انسان نما آنسه    </vt:lpstr>
      <vt:lpstr>فهرست :  1-معرفی اعضای تیم   2-اهمیت ضرورت   3-معرفی بخش های طرح  4-کاربرد ها و عملکرد  5-اهداف آینده </vt:lpstr>
      <vt:lpstr>1-ارائه دهندگان :                                           </vt:lpstr>
      <vt:lpstr> 2- اهمیت ضرورت :  الف) تعداد تمام مدارس و همچنین تعداد آن هادر مقاطع مختلف ب)ساعات کاری مدارس  ج)مشکلات کم بود انرژی و تعطیلی برخی مدارس و ادارت  د)نبود سیستم واحد در ساختمان ها ،مدارس، دانشگاه ها ،ادارات و ... .  </vt:lpstr>
      <vt:lpstr> کاربرد های آنسه به سه دسته تقسیم می شوند:  همیاری در بهینه سازی مصرف انرژی خدمات رسانی   سرویس رسانی اجتماعی    </vt:lpstr>
      <vt:lpstr>بهینه سازی انرژی در مدارس :                                </vt:lpstr>
      <vt:lpstr>       سرویس رسانی خدماتی:                                      </vt:lpstr>
      <vt:lpstr>       سرویس رسانی اجتماعی :                                     </vt:lpstr>
      <vt:lpstr>BMS  یک سیستم سامانه مدیریت جامع ساختمان است که به سه صورت  bMS  الف) دسترسی مستقیم ب) دسترسی هوشمند (اتوماتیک) ج) رفتار سنجی  با توجه به حسگر ها در این ربات قابل  اجرا است .</vt:lpstr>
      <vt:lpstr>3-معرفی بخش های طرح:  در این قسمت به معرفی بخش های مختلف ربات  (الکترونیک، مکانیک و برنامه نویسی) خواهیم پرداخت .   </vt:lpstr>
      <vt:lpstr>الکترونیک :                                           الف) ماژول ها  ب)حسگر ها  ج)موتور های سروو د)موتور های دی سی ه)برد   </vt:lpstr>
      <vt:lpstr>       الف) ماژول ها =  این ماژول ها هم شامل آن هایی هستند که در ربات استفاده شده اند و هم آن هایی که در ارتقای طرح ربات برنامه ریزی می شوند .  از ماژول های مختلفی در ربات ما استفاده شده است : ماژول بلوتوث ماژول دما ماژول تشخیص حضور انسان  ماژول ساعت    </vt:lpstr>
      <vt:lpstr>ماژول بلوتوث :                              </vt:lpstr>
      <vt:lpstr>ماژول تشخیص حضور انسان :                                   </vt:lpstr>
      <vt:lpstr>ماژول ساعت :                                   </vt:lpstr>
      <vt:lpstr>  ب) حسگر ها:  در ربات ما (آنسه) از حسگر مادون قرمز استفاده شده است .  کاربرد این حسگر در ربات ما استفاده از  آن برای تردد سنجی است .     </vt:lpstr>
      <vt:lpstr>  ج) سروو موتور ها :  در ربات ما (آنسه) از سروو موتور ها در قسمت سر استفاده شده است و کاربرد آن ، حرکت چشم ها و گردن است .      </vt:lpstr>
      <vt:lpstr>    د) موتور های دی سی :   موتور های دی سی در ربات ما برای چرخش چرخ ها و حرکت، با توجه به ویژگی هایی از ربات که از آن ها در قبل تعریف کردیم به کار برده شده اند.   در ربات ما از دو عدد موتور دی سی استفاده شده است.       </vt:lpstr>
      <vt:lpstr>ه) برد ها :  در این ربات از دو برد استفاده شده است .   Arduino mega1. Arduino uno 2.  ما در این برد ها برنامه نویسی های خود را روی حافظه آن ها  منتقل می کنیم و بعد از نصب آن روی ربات طبق برنامه های  ما، ربات کار می کند . </vt:lpstr>
      <vt:lpstr>مکانیک :                           </vt:lpstr>
      <vt:lpstr>    </vt:lpstr>
      <vt:lpstr>           برنامه نویسی :                           </vt:lpstr>
      <vt:lpstr>تقدیم به فعالان حوزه رباتیک  که آینده مهمی در دست آن هاست.   ممنون از همراهی شما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66</cp:revision>
  <dcterms:created xsi:type="dcterms:W3CDTF">2023-04-16T13:11:10Z</dcterms:created>
  <dcterms:modified xsi:type="dcterms:W3CDTF">2023-04-26T05:31:52Z</dcterms:modified>
</cp:coreProperties>
</file>