
<file path=[Content_Types].xml><?xml version="1.0" encoding="utf-8"?>
<Types xmlns="http://schemas.openxmlformats.org/package/2006/content-types">
  <Default Extension="bin" ContentType="audio/unknown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3" r:id="rId2"/>
    <p:sldId id="272" r:id="rId3"/>
    <p:sldId id="257" r:id="rId4"/>
    <p:sldId id="261" r:id="rId5"/>
    <p:sldId id="270" r:id="rId6"/>
    <p:sldId id="271" r:id="rId7"/>
    <p:sldId id="298" r:id="rId8"/>
    <p:sldId id="274" r:id="rId9"/>
    <p:sldId id="275" r:id="rId10"/>
    <p:sldId id="276" r:id="rId11"/>
    <p:sldId id="277" r:id="rId12"/>
    <p:sldId id="297" r:id="rId13"/>
    <p:sldId id="291" r:id="rId14"/>
    <p:sldId id="299" r:id="rId15"/>
    <p:sldId id="301" r:id="rId16"/>
    <p:sldId id="295" r:id="rId17"/>
    <p:sldId id="302" r:id="rId18"/>
    <p:sldId id="303" r:id="rId19"/>
    <p:sldId id="304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8" r:id="rId30"/>
    <p:sldId id="317" r:id="rId31"/>
    <p:sldId id="292" r:id="rId32"/>
    <p:sldId id="293" r:id="rId33"/>
    <p:sldId id="300" r:id="rId34"/>
    <p:sldId id="294" r:id="rId35"/>
    <p:sldId id="269" r:id="rId36"/>
    <p:sldId id="306" r:id="rId37"/>
    <p:sldId id="30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33CCFF"/>
    <a:srgbClr val="0099CC"/>
    <a:srgbClr val="62FE80"/>
    <a:srgbClr val="97C9A6"/>
    <a:srgbClr val="75E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96844" autoAdjust="0"/>
  </p:normalViewPr>
  <p:slideViewPr>
    <p:cSldViewPr snapToGrid="0">
      <p:cViewPr varScale="1">
        <p:scale>
          <a:sx n="68" d="100"/>
          <a:sy n="68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FF468-C44E-3F49-9945-1ADBF9F2136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61724-19A4-D140-91C4-2CD68608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9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CA0E-6F1F-4EEE-8BB6-A7581DDC4D5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39659-4191-431B-8A08-66C58FDA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770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39659-4191-431B-8A08-66C58FDA4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5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39659-4191-431B-8A08-66C58FDA4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5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Example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us consider a simple example that most readers may be familiar with: a UNIVERSITY database for maintaining information concerning students, courses, and grades in a university environment. The database is organized as five files, each of which stores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records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same type.3 The STUDENT file stores data on each student, the COURSE file stores data on each course, the SECTION file stores data on each section of a course, the GRADE_REPORT file stores the grades that students receive in the various sections they have completed, and the PREREQUISITE file stores the prerequisites of each course.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39659-4191-431B-8A08-66C58FDA4C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0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1064246"/>
          </a:xfrm>
          <a:solidFill>
            <a:srgbClr val="00B0F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62351"/>
            <a:ext cx="10515600" cy="797684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rgbClr val="00B0F0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9637B7F-A534-8048-8CAB-97E641C35597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3358" y="6356350"/>
            <a:ext cx="6904379" cy="365125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Fundamentals of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B0F0"/>
          </a:solidFill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47" y="3422477"/>
            <a:ext cx="1285714" cy="923810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3261817" y="4573309"/>
            <a:ext cx="6013174" cy="1270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Chalew Tesfaye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Department of Computer Science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Debre Berhan University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17957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Clr>
                <a:srgbClr val="00B0F0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00B0F0"/>
              </a:buClr>
              <a:buFont typeface="Wingdings" panose="05000000000000000000" pitchFamily="2" charset="2"/>
              <a:buChar char="Ø"/>
              <a:defRPr/>
            </a:lvl2pPr>
            <a:lvl3pPr marL="1143000" indent="-228600">
              <a:buClr>
                <a:srgbClr val="00B0F0"/>
              </a:buClr>
              <a:buFont typeface="Wingdings" panose="05000000000000000000" pitchFamily="2" charset="2"/>
              <a:buChar char="Ø"/>
              <a:defRPr/>
            </a:lvl3pPr>
            <a:lvl4pPr marL="1600200" indent="-228600">
              <a:buClr>
                <a:srgbClr val="00B0F0"/>
              </a:buClr>
              <a:buFont typeface="Wingdings" panose="05000000000000000000" pitchFamily="2" charset="2"/>
              <a:buChar char="Ø"/>
              <a:defRPr/>
            </a:lvl4pPr>
            <a:lvl5pPr marL="2057400" indent="-228600">
              <a:buClr>
                <a:srgbClr val="00B0F0"/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56C5-0133-F844-B9B6-0B1978D229BF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1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Clr>
                <a:srgbClr val="00B0F0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00B0F0"/>
              </a:buClr>
              <a:buFont typeface="Wingdings" panose="05000000000000000000" pitchFamily="2" charset="2"/>
              <a:buChar char="Ø"/>
              <a:defRPr/>
            </a:lvl2pPr>
            <a:lvl3pPr marL="1143000" indent="-228600">
              <a:buClr>
                <a:srgbClr val="00B0F0"/>
              </a:buClr>
              <a:buFont typeface="Wingdings" panose="05000000000000000000" pitchFamily="2" charset="2"/>
              <a:buChar char="Ø"/>
              <a:defRPr/>
            </a:lvl3pPr>
            <a:lvl4pPr marL="1600200" indent="-228600">
              <a:buClr>
                <a:srgbClr val="00B0F0"/>
              </a:buClr>
              <a:buFont typeface="Wingdings" panose="05000000000000000000" pitchFamily="2" charset="2"/>
              <a:buChar char="Ø"/>
              <a:defRPr/>
            </a:lvl4pPr>
            <a:lvl5pPr marL="2057400" indent="-228600">
              <a:buClr>
                <a:srgbClr val="00B0F0"/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1097-6A64-DA47-AE57-D6B102F06089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B13-B01C-6D4A-B81E-87AC2EC773C9}" type="datetime1">
              <a:rPr lang="en-IN" smtClean="0"/>
              <a:t>09-02-2021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Java and OO Concepts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335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63550" indent="-463550">
              <a:buClr>
                <a:srgbClr val="00B0F0"/>
              </a:buClr>
              <a:buFont typeface="Wingdings" panose="05000000000000000000" pitchFamily="2" charset="2"/>
              <a:buChar char="Ø"/>
              <a:defRPr sz="3200"/>
            </a:lvl1pPr>
            <a:lvl2pPr marL="795338" indent="-338138">
              <a:buClr>
                <a:srgbClr val="00B0F0"/>
              </a:buClr>
              <a:buFont typeface="Wingdings" panose="05000000000000000000" pitchFamily="2" charset="2"/>
              <a:buChar char="ü"/>
              <a:defRPr sz="2800"/>
            </a:lvl2pPr>
            <a:lvl3pPr marL="1258888" indent="-344488">
              <a:buClr>
                <a:srgbClr val="00B0F0"/>
              </a:buClr>
              <a:buFont typeface="Calibri" panose="020F0502020204030204" pitchFamily="34" charset="0"/>
              <a:buChar char="&gt;"/>
              <a:defRPr sz="2400"/>
            </a:lvl3pPr>
            <a:lvl4pPr marL="1484313" indent="-219075">
              <a:buClr>
                <a:srgbClr val="00B0F0"/>
              </a:buClr>
              <a:buFont typeface="Wingdings" panose="05000000000000000000" pitchFamily="2" charset="2"/>
              <a:buChar char="§"/>
              <a:defRPr sz="2000"/>
            </a:lvl4pPr>
            <a:lvl5pPr marL="1709738" indent="-173038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4CFD-1404-944F-A9A2-AEC960B1812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6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3346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9920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67C0-9AD4-0247-BF04-4D99487757CC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1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01022"/>
            <a:ext cx="5181600" cy="5175941"/>
          </a:xfrm>
        </p:spPr>
        <p:txBody>
          <a:bodyPr>
            <a:normAutofit/>
          </a:bodyPr>
          <a:lstStyle>
            <a:lvl1pPr marL="457200" indent="-457200">
              <a:buClr>
                <a:srgbClr val="0099CC"/>
              </a:buClr>
              <a:buFont typeface="Wingdings" panose="05000000000000000000" pitchFamily="2" charset="2"/>
              <a:buChar char="Ø"/>
              <a:defRPr sz="3200"/>
            </a:lvl1pPr>
            <a:lvl2pPr marL="800100" indent="-342900">
              <a:buClr>
                <a:srgbClr val="0099CC"/>
              </a:buClr>
              <a:buFont typeface="Wingdings" panose="05000000000000000000" pitchFamily="2" charset="2"/>
              <a:buChar char="ü"/>
              <a:defRPr sz="2800"/>
            </a:lvl2pPr>
            <a:lvl3pPr marL="1257300" indent="-342900">
              <a:buClr>
                <a:srgbClr val="0099CC"/>
              </a:buClr>
              <a:buFont typeface="Calibri" panose="020F0502020204030204" pitchFamily="34" charset="0"/>
              <a:buChar char="&gt;"/>
              <a:defRPr sz="2400"/>
            </a:lvl3pPr>
            <a:lvl4pPr marL="1657350" indent="-285750">
              <a:buClr>
                <a:srgbClr val="0099CC"/>
              </a:buClr>
              <a:buFont typeface="Wingdings" panose="05000000000000000000" pitchFamily="2" charset="2"/>
              <a:buChar char="§"/>
              <a:defRPr sz="2000"/>
            </a:lvl4pPr>
            <a:lvl5pPr marL="2114550" indent="-285750">
              <a:buClr>
                <a:srgbClr val="0099CC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01023"/>
            <a:ext cx="5181600" cy="4034804"/>
          </a:xfrm>
        </p:spPr>
        <p:txBody>
          <a:bodyPr>
            <a:normAutofit/>
          </a:bodyPr>
          <a:lstStyle>
            <a:lvl1pPr marL="2286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3200"/>
            </a:lvl1pPr>
            <a:lvl2pPr marL="6858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800"/>
            </a:lvl2pPr>
            <a:lvl3pPr marL="11430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400"/>
            </a:lvl3pPr>
            <a:lvl4pPr marL="16002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000"/>
            </a:lvl4pPr>
            <a:lvl5pPr marL="20574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93B4-BBCE-DE4E-A71F-63733DD427AA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172200" y="5215214"/>
            <a:ext cx="5181600" cy="808384"/>
          </a:xfrm>
        </p:spPr>
        <p:txBody>
          <a:bodyPr>
            <a:normAutofit/>
          </a:bodyPr>
          <a:lstStyle>
            <a:lvl1pPr marL="0" indent="0">
              <a:buClr>
                <a:srgbClr val="0099CC"/>
              </a:buClr>
              <a:buFont typeface="Wingdings" panose="05000000000000000000" pitchFamily="2" charset="2"/>
              <a:buNone/>
              <a:defRPr sz="2400" i="1"/>
            </a:lvl1pPr>
            <a:lvl2pPr marL="6858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800"/>
            </a:lvl2pPr>
            <a:lvl3pPr marL="914400" indent="0">
              <a:buClr>
                <a:srgbClr val="0099CC"/>
              </a:buClr>
              <a:buFont typeface="Wingdings" panose="05000000000000000000" pitchFamily="2" charset="2"/>
              <a:buNone/>
              <a:defRPr sz="2400"/>
            </a:lvl3pPr>
            <a:lvl4pPr marL="1371600" indent="0">
              <a:buClr>
                <a:srgbClr val="0099CC"/>
              </a:buClr>
              <a:buFont typeface="Wingdings" panose="05000000000000000000" pitchFamily="2" charset="2"/>
              <a:buNone/>
              <a:defRPr sz="2000"/>
            </a:lvl4pPr>
            <a:lvl5pPr marL="20574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0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9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234056"/>
            <a:ext cx="11463129" cy="6670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007582"/>
            <a:ext cx="5157787" cy="5520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66050"/>
            <a:ext cx="5157787" cy="4523613"/>
          </a:xfrm>
        </p:spPr>
        <p:txBody>
          <a:bodyPr>
            <a:normAutofit/>
          </a:bodyPr>
          <a:lstStyle>
            <a:lvl1pPr marL="2286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3200"/>
            </a:lvl1pPr>
            <a:lvl2pPr marL="6858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800"/>
            </a:lvl2pPr>
            <a:lvl3pPr marL="11430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400"/>
            </a:lvl3pPr>
            <a:lvl4pPr marL="16002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000"/>
            </a:lvl4pPr>
            <a:lvl5pPr marL="20574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7582"/>
            <a:ext cx="5183188" cy="5520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66050"/>
            <a:ext cx="5183188" cy="4523613"/>
          </a:xfrm>
        </p:spPr>
        <p:txBody>
          <a:bodyPr>
            <a:normAutofit/>
          </a:bodyPr>
          <a:lstStyle>
            <a:lvl1pPr marL="2286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3200"/>
            </a:lvl1pPr>
            <a:lvl2pPr marL="6858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800"/>
            </a:lvl2pPr>
            <a:lvl3pPr marL="11430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400"/>
            </a:lvl3pPr>
            <a:lvl4pPr marL="16002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000"/>
            </a:lvl4pPr>
            <a:lvl5pPr marL="2057400" indent="-228600">
              <a:buClr>
                <a:srgbClr val="0099CC"/>
              </a:buClr>
              <a:buFont typeface="Wingdings" panose="05000000000000000000" pitchFamily="2" charset="2"/>
              <a:buChar char="Ø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01E4-3163-9746-ACA6-E776EAD10EBA}" type="datetime1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1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6BA3-37B7-5B44-95CA-969E4C8FE987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4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9FE-8AF0-214B-A522-A30040EFC4BF}" type="datetime1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077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2817" y="457201"/>
            <a:ext cx="6372571" cy="5403850"/>
          </a:xfrm>
        </p:spPr>
        <p:txBody>
          <a:bodyPr/>
          <a:lstStyle>
            <a:lvl1pPr marL="228600" indent="-228600">
              <a:buClr>
                <a:srgbClr val="00B0F0"/>
              </a:buClr>
              <a:buFont typeface="Wingdings" panose="05000000000000000000" pitchFamily="2" charset="2"/>
              <a:buChar char="Ø"/>
              <a:defRPr sz="3200"/>
            </a:lvl1pPr>
            <a:lvl2pPr marL="685800" indent="-228600">
              <a:buClr>
                <a:srgbClr val="00B0F0"/>
              </a:buClr>
              <a:buFont typeface="Wingdings" panose="05000000000000000000" pitchFamily="2" charset="2"/>
              <a:buChar char="Ø"/>
              <a:defRPr sz="2800"/>
            </a:lvl2pPr>
            <a:lvl3pPr marL="1143000" indent="-228600">
              <a:buClr>
                <a:srgbClr val="00B0F0"/>
              </a:buClr>
              <a:buFont typeface="Wingdings" panose="05000000000000000000" pitchFamily="2" charset="2"/>
              <a:buChar char="Ø"/>
              <a:defRPr sz="2400"/>
            </a:lvl3pPr>
            <a:lvl4pPr marL="1600200" indent="-228600">
              <a:buClr>
                <a:srgbClr val="00B0F0"/>
              </a:buClr>
              <a:buFont typeface="Wingdings" panose="05000000000000000000" pitchFamily="2" charset="2"/>
              <a:buChar char="Ø"/>
              <a:defRPr sz="2000"/>
            </a:lvl4pPr>
            <a:lvl5pPr marL="2057400" indent="-228600">
              <a:buClr>
                <a:srgbClr val="00B0F0"/>
              </a:buClr>
              <a:buFont typeface="Wingdings" panose="05000000000000000000" pitchFamily="2" charset="2"/>
              <a:buChar char="Ø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70991"/>
            <a:ext cx="3932237" cy="43979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0C78-0C3C-3945-A6A6-1FCBDE480096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274638"/>
            <a:ext cx="11463129" cy="70899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16557" y="1126435"/>
            <a:ext cx="6438831" cy="49695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126435"/>
            <a:ext cx="3932237" cy="49695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803-5B80-4A40-A5E9-A013843BB479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809" y="206099"/>
            <a:ext cx="11463130" cy="615536"/>
          </a:xfrm>
          <a:prstGeom prst="rect">
            <a:avLst/>
          </a:prstGeom>
          <a:solidFill>
            <a:srgbClr val="33CC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809" y="940904"/>
            <a:ext cx="11463129" cy="541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809" y="6356350"/>
            <a:ext cx="2120347" cy="3651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1F7DB2E0-DC03-1B42-985B-BAEC40CE2D71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78157" y="6356350"/>
            <a:ext cx="6414052" cy="3651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Fundamentals of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2209" y="6356349"/>
            <a:ext cx="2928729" cy="3651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53930811-34CB-47CF-8264-0DC5C660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Clr>
          <a:srgbClr val="33CCFF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90000"/>
        </a:lnSpc>
        <a:spcBef>
          <a:spcPts val="500"/>
        </a:spcBef>
        <a:buClr>
          <a:srgbClr val="33CCFF"/>
        </a:buClr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3CCFF"/>
        </a:buClr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3CCFF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3CC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Users\sirag\Documents\2012\DATABASE\databases-ramaz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 of Database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0000FF"/>
                </a:solidFill>
              </a:rPr>
              <a:t>Introduction to Database System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08697" y="3777468"/>
            <a:ext cx="4911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 MT Condensed Extra Bold"/>
                <a:cs typeface="Abadi MT Condensed Extra Bold"/>
              </a:rPr>
              <a:t>Sirage </a:t>
            </a:r>
            <a:r>
              <a:rPr lang="en-US" sz="2400" dirty="0" err="1">
                <a:latin typeface="Abadi MT Condensed Extra Bold"/>
                <a:cs typeface="Abadi MT Condensed Extra Bold"/>
              </a:rPr>
              <a:t>Zeynu</a:t>
            </a:r>
            <a:endParaRPr lang="en-US" sz="2400" dirty="0">
              <a:latin typeface="Abadi MT Condensed Extra Bold"/>
              <a:cs typeface="Abadi MT Condensed Extra Bold"/>
            </a:endParaRPr>
          </a:p>
          <a:p>
            <a:r>
              <a:rPr lang="en-US" sz="2400" dirty="0">
                <a:latin typeface="Abadi MT Condensed Extra Bold"/>
                <a:cs typeface="Abadi MT Condensed Extra Bold"/>
              </a:rPr>
              <a:t>Department of Computer science</a:t>
            </a:r>
          </a:p>
          <a:p>
            <a:r>
              <a:rPr lang="en-US" sz="2400" dirty="0">
                <a:latin typeface="Abadi MT Condensed Extra Bold"/>
                <a:cs typeface="Abadi MT Condensed Extra Bold"/>
              </a:rPr>
              <a:t>College of Computing Science</a:t>
            </a:r>
          </a:p>
          <a:p>
            <a:r>
              <a:rPr lang="en-US" sz="2400" dirty="0" err="1">
                <a:latin typeface="Abadi MT Condensed Extra Bold"/>
                <a:cs typeface="Abadi MT Condensed Extra Bold"/>
              </a:rPr>
              <a:t>Debere</a:t>
            </a:r>
            <a:r>
              <a:rPr lang="en-US" sz="2400" dirty="0">
                <a:latin typeface="Abadi MT Condensed Extra Bold"/>
                <a:cs typeface="Abadi MT Condensed Extra Bold"/>
              </a:rPr>
              <a:t> </a:t>
            </a:r>
            <a:r>
              <a:rPr lang="en-US" sz="2400" dirty="0" err="1">
                <a:latin typeface="Abadi MT Condensed Extra Bold"/>
                <a:cs typeface="Abadi MT Condensed Extra Bold"/>
              </a:rPr>
              <a:t>Berhan</a:t>
            </a:r>
            <a:r>
              <a:rPr lang="en-US" sz="2400" dirty="0">
                <a:latin typeface="Abadi MT Condensed Extra Bold"/>
                <a:cs typeface="Abadi MT Condensed Extra Bold"/>
              </a:rPr>
              <a:t> University  </a:t>
            </a:r>
          </a:p>
          <a:p>
            <a:r>
              <a:rPr lang="en-US" sz="2400" dirty="0">
                <a:latin typeface="Abadi MT Condensed Extra Bold"/>
                <a:cs typeface="Abadi MT Condensed Extra Bold"/>
              </a:rPr>
              <a:t>         2019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0E45-D7AD-3840-B491-F085E569D0F5}" type="datetime1">
              <a:rPr lang="en-US" smtClean="0"/>
              <a:t>2/9/2021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13" y="2118112"/>
            <a:ext cx="2252870" cy="144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6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the Database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ACID Properties: </a:t>
            </a:r>
            <a:r>
              <a:rPr lang="en-US" dirty="0"/>
              <a:t>DBMS follows the concepts of </a:t>
            </a:r>
            <a:r>
              <a:rPr lang="en-US" dirty="0">
                <a:solidFill>
                  <a:srgbClr val="FF0000"/>
                </a:solidFill>
              </a:rPr>
              <a:t>Atomicity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Consistency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Isolation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Durability</a:t>
            </a:r>
            <a:r>
              <a:rPr lang="en-US" dirty="0"/>
              <a:t> These concepts are applied on transactions, which manipulate data in a database. </a:t>
            </a:r>
          </a:p>
          <a:p>
            <a:r>
              <a:rPr lang="en-US" dirty="0">
                <a:solidFill>
                  <a:srgbClr val="0000FF"/>
                </a:solidFill>
              </a:rPr>
              <a:t>Multiuser and Concurrent Access: </a:t>
            </a:r>
            <a:r>
              <a:rPr lang="en-US" dirty="0"/>
              <a:t>DBMS supports multi-user environment and allows them to access and manipulate data in parallel</a:t>
            </a:r>
          </a:p>
          <a:p>
            <a:r>
              <a:rPr lang="en-US" dirty="0">
                <a:solidFill>
                  <a:srgbClr val="0000FF"/>
                </a:solidFill>
              </a:rPr>
              <a:t>Multiple views: </a:t>
            </a:r>
            <a:r>
              <a:rPr lang="en-US" dirty="0"/>
              <a:t>DBMS offers multiple views for different users. </a:t>
            </a:r>
          </a:p>
          <a:p>
            <a:r>
              <a:rPr lang="en-US" dirty="0">
                <a:solidFill>
                  <a:srgbClr val="0000FF"/>
                </a:solidFill>
              </a:rPr>
              <a:t>Security</a:t>
            </a:r>
            <a:r>
              <a:rPr lang="en-US" dirty="0"/>
              <a:t>: DBMS offers methods to impose constraints while entering data into the database and retrieving the same at a later stage. DBMS offers many different levels of security features, which enables multiple users to have different views with </a:t>
            </a:r>
            <a:r>
              <a:rPr lang="en-US"/>
              <a:t>different features.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Database system and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is File System?</a:t>
            </a:r>
          </a:p>
          <a:p>
            <a:r>
              <a:rPr lang="en-US" dirty="0"/>
              <a:t>A file system handles the way of reading and writing data to the hard disk. </a:t>
            </a:r>
          </a:p>
          <a:p>
            <a:r>
              <a:rPr lang="en-US" dirty="0"/>
              <a:t>The file system is installed into the computer with the operating system. </a:t>
            </a:r>
          </a:p>
          <a:p>
            <a:r>
              <a:rPr lang="en-US" dirty="0"/>
              <a:t>Operating systems such as Windows and Linux have their own file system. </a:t>
            </a:r>
          </a:p>
          <a:p>
            <a:r>
              <a:rPr lang="en-US" dirty="0"/>
              <a:t>New Technology File System (NTFS) is the Windows file system. Extended File System (Ext) is the Linux file system. </a:t>
            </a:r>
          </a:p>
          <a:p>
            <a:r>
              <a:rPr lang="en-US" dirty="0"/>
              <a:t>A file such as text file goes through the file system to store into the hard disk. Similarly, the file is read via the file system.</a:t>
            </a:r>
          </a:p>
          <a:p>
            <a:r>
              <a:rPr lang="en-US" dirty="0"/>
              <a:t> Usually, there is a possibility of data redundancy in a file system because there can be duplicate data.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system </a:t>
            </a:r>
            <a:r>
              <a:rPr lang="en-US" dirty="0" err="1"/>
              <a:t>Vs</a:t>
            </a:r>
            <a:r>
              <a:rPr lang="en-US" dirty="0"/>
              <a:t>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036451"/>
              </p:ext>
            </p:extLst>
          </p:nvPr>
        </p:nvGraphicFramePr>
        <p:xfrm>
          <a:off x="0" y="806450"/>
          <a:ext cx="12192000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40500" imgH="6426200" progId="Word.Document.12">
                  <p:embed/>
                </p:oleObj>
              </mc:Choice>
              <mc:Fallback>
                <p:oleObj name="Document" r:id="rId2" imgW="6540500" imgH="6426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806450"/>
                        <a:ext cx="12192000" cy="593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23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on the  Scene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large organizations, many people are involved in the design, use, and maintenance of a large database with hundreds of users.</a:t>
            </a:r>
          </a:p>
          <a:p>
            <a:r>
              <a:rPr lang="en-US" dirty="0"/>
              <a:t>identify the </a:t>
            </a:r>
            <a:r>
              <a:rPr lang="en-US" dirty="0">
                <a:solidFill>
                  <a:srgbClr val="0000FF"/>
                </a:solidFill>
              </a:rPr>
              <a:t>people whose jobs </a:t>
            </a:r>
            <a:r>
              <a:rPr lang="en-US" dirty="0"/>
              <a:t>involve the day-to-day use of a large database; we call them the </a:t>
            </a:r>
            <a:r>
              <a:rPr lang="en-US" i="1" dirty="0"/>
              <a:t>actors on the scene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1. Database Administrators </a:t>
            </a:r>
          </a:p>
          <a:p>
            <a:r>
              <a:rPr lang="en-US" dirty="0"/>
              <a:t>chief administrator to oversee and manage these resources. </a:t>
            </a:r>
          </a:p>
          <a:p>
            <a:r>
              <a:rPr lang="en-US" dirty="0"/>
              <a:t>Responsible for authorizing access to the database, coordinating and monitoring its use, and acquiring software and hardware resources as needed.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2. Database Designers </a:t>
            </a:r>
          </a:p>
          <a:p>
            <a:r>
              <a:rPr lang="en-US" b="1" dirty="0"/>
              <a:t>Database designers </a:t>
            </a:r>
            <a:r>
              <a:rPr lang="en-US" dirty="0"/>
              <a:t>are responsible for identifying the data to be stored in the database and for choosing appropriate structures to represent and store this data. </a:t>
            </a:r>
          </a:p>
          <a:p>
            <a:r>
              <a:rPr lang="en-US" dirty="0"/>
              <a:t>undertaken before the database is actually implemented and populated with data.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3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on the  Scene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3. End Users </a:t>
            </a:r>
          </a:p>
          <a:p>
            <a:r>
              <a:rPr lang="en-US" b="1" dirty="0"/>
              <a:t>End users </a:t>
            </a:r>
            <a:r>
              <a:rPr lang="en-US" dirty="0"/>
              <a:t>are the people whose jobs require access to the database for </a:t>
            </a:r>
            <a:r>
              <a:rPr lang="en-US" dirty="0">
                <a:solidFill>
                  <a:srgbClr val="0000FF"/>
                </a:solidFill>
              </a:rPr>
              <a:t>querying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updating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generating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; the There are several categories of end users: </a:t>
            </a:r>
          </a:p>
          <a:p>
            <a:pPr lvl="1"/>
            <a:r>
              <a:rPr lang="en-US" b="1" dirty="0"/>
              <a:t>Casual end users</a:t>
            </a:r>
          </a:p>
          <a:p>
            <a:pPr lvl="2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users who access the database occasionally.</a:t>
            </a:r>
          </a:p>
          <a:p>
            <a:pPr lvl="2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Need different information from the database each time.</a:t>
            </a:r>
          </a:p>
          <a:p>
            <a:pPr lvl="2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Use sophisticated database queries to satisfy their needs. </a:t>
            </a:r>
          </a:p>
          <a:p>
            <a:pPr lvl="2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Are most of the time middle to high level managers. 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Naive </a:t>
            </a:r>
            <a:r>
              <a:rPr lang="en-US" dirty="0"/>
              <a:t>or </a:t>
            </a:r>
            <a:r>
              <a:rPr lang="en-US" b="1" dirty="0"/>
              <a:t>parametric end users </a:t>
            </a:r>
          </a:p>
          <a:p>
            <a:pPr lvl="2">
              <a:lnSpc>
                <a:spcPct val="1000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Sizable/large proportion of users </a:t>
            </a:r>
          </a:p>
          <a:p>
            <a:pPr lvl="2">
              <a:lnSpc>
                <a:spcPct val="1000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Only access the database based on their access level and demand </a:t>
            </a:r>
          </a:p>
          <a:p>
            <a:pPr lvl="2">
              <a:lnSpc>
                <a:spcPct val="1000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Use standard and pre-specified types of queries. </a:t>
            </a:r>
            <a:endParaRPr lang="en-US" b="1" dirty="0"/>
          </a:p>
          <a:p>
            <a:pPr lvl="1"/>
            <a:r>
              <a:rPr lang="en-US" b="1" dirty="0"/>
              <a:t>Sophisticated end users </a:t>
            </a:r>
          </a:p>
          <a:p>
            <a:pPr lvl="2">
              <a:lnSpc>
                <a:spcPct val="1700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Are users familiar with the structure of the Database and facilities of the DBMS.</a:t>
            </a:r>
          </a:p>
          <a:p>
            <a:pPr lvl="2">
              <a:lnSpc>
                <a:spcPct val="1700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Are most of the time engineers, scientists, business analysts,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2">
              <a:lnSpc>
                <a:spcPct val="1700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Have higher level queries </a:t>
            </a:r>
            <a:endParaRPr lang="en-US" sz="4000" b="1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on the  Scene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canned transactions </a:t>
            </a:r>
          </a:p>
          <a:p>
            <a:pPr lvl="1"/>
            <a:r>
              <a:rPr lang="en-US" b="1" dirty="0"/>
              <a:t>Standalone users 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00FF"/>
                </a:solidFill>
              </a:rPr>
              <a:t>4. System Analysts and Application Programmers (Software Engineers) 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be familiar with the full range of capabilities provided by the DBMS to accomplish their tasks. </a:t>
            </a:r>
          </a:p>
          <a:p>
            <a:pPr marL="0" indent="0">
              <a:buNone/>
            </a:pPr>
            <a:endParaRPr lang="en-US" sz="4000" b="1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Database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AU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Database Model is a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set of concepts to describe the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of a database, and certain </a:t>
            </a:r>
            <a:r>
              <a:rPr lang="en-AU" i="1" dirty="0">
                <a:latin typeface="Times New Roman" pitchFamily="18" charset="0"/>
                <a:cs typeface="Times New Roman" pitchFamily="18" charset="0"/>
              </a:rPr>
              <a:t>constraints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that the database should obey. </a:t>
            </a:r>
          </a:p>
          <a:p>
            <a:pPr algn="just">
              <a:lnSpc>
                <a:spcPct val="150000"/>
              </a:lnSpc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It is a description of the way that data is stored in a database. Data model helps to understand the relationship between entities and to create the most effective structure to hold data.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Types of database models are: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1. The Hierarchical Data Model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2. The Network Data Model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3. The Relational Data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3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Hierarchical Database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10" y="940904"/>
            <a:ext cx="7648278" cy="541544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oldest form of database. This data model organizes the data in the tree structure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each child node can have only one parent node and at the top of the structure, there is a single parenthesis node.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In this model a database record is a tree that consists of one or more groupings of fields called segments, which makeup the individual nodes of the tree.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model use one-to-many relationship.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2163" y="991750"/>
            <a:ext cx="4343753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468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Network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11" y="940904"/>
            <a:ext cx="7503588" cy="54154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Replaces the hierarchical tree with graph thus allowing more general connections among the nodes.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Supports multiple paths in the data structure eliminates some of the drawbacks of the hierarchical model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allows one-to-one, one-to-many and many-to-many relationships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Created to: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Represent complex data relationships more effectively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Improve database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18</a:t>
            </a:fld>
            <a:endParaRPr lang="en-US"/>
          </a:p>
        </p:txBody>
      </p:sp>
      <p:pic>
        <p:nvPicPr>
          <p:cNvPr id="7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627" y="1141326"/>
            <a:ext cx="4131655" cy="427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68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Relational Database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10" y="940904"/>
            <a:ext cx="7401087" cy="54154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relational database model allows the definition of data structures, storage and retrieval operations and integrity constraints.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such a database the data and relations between them are organized in tables.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 table is a collection of records and each record in a table contains the same fields organized in columns.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records in the table form the rows of the table.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Provides flexibility that allows changes to the database structure to be easily accommodated. It facilitates multiple views of the same database for different users.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84" y="1262514"/>
            <a:ext cx="4417616" cy="456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9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the lesson students should be able to: </a:t>
            </a:r>
          </a:p>
          <a:p>
            <a:pPr lvl="1"/>
            <a:r>
              <a:rPr lang="en-US" dirty="0"/>
              <a:t>Understand the database system</a:t>
            </a:r>
          </a:p>
          <a:p>
            <a:pPr lvl="1"/>
            <a:r>
              <a:rPr lang="en-US" dirty="0"/>
              <a:t>Understand the concept of Database system and File System</a:t>
            </a:r>
          </a:p>
          <a:p>
            <a:pPr lvl="1"/>
            <a:r>
              <a:rPr lang="en-US" dirty="0"/>
              <a:t>Understand Characteristics of the Database  Approach</a:t>
            </a:r>
          </a:p>
          <a:p>
            <a:pPr lvl="1"/>
            <a:r>
              <a:rPr lang="en-US" dirty="0"/>
              <a:t>Understand  Actors on the Scene Functions of DBMS</a:t>
            </a:r>
          </a:p>
          <a:p>
            <a:pPr lvl="1"/>
            <a:r>
              <a:rPr lang="en-US" dirty="0"/>
              <a:t>Understand  Data models and conceptual models</a:t>
            </a:r>
          </a:p>
          <a:p>
            <a:pPr lvl="1"/>
            <a:r>
              <a:rPr lang="en-US" dirty="0"/>
              <a:t>Understand Database Languages (DDL, DML,DCL)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A6B6-52ED-ED48-8C3D-DBC67D542524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2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Three-Schema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three-schema architecture is to separate the user applications from the physical database. </a:t>
            </a:r>
          </a:p>
          <a:p>
            <a:r>
              <a:rPr lang="en-US" dirty="0"/>
              <a:t>In this architecture, schemas can be defined at the following three levels.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The </a:t>
            </a:r>
            <a:r>
              <a:rPr lang="en-US" b="1" dirty="0">
                <a:solidFill>
                  <a:srgbClr val="00B0F0"/>
                </a:solidFill>
              </a:rPr>
              <a:t>internal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The </a:t>
            </a:r>
            <a:r>
              <a:rPr lang="en-US" b="1" dirty="0">
                <a:solidFill>
                  <a:srgbClr val="00B0F0"/>
                </a:solidFill>
              </a:rPr>
              <a:t>conceptual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The </a:t>
            </a:r>
            <a:r>
              <a:rPr lang="en-US" b="1" dirty="0">
                <a:solidFill>
                  <a:srgbClr val="00B0F0"/>
                </a:solidFill>
              </a:rPr>
              <a:t>external </a:t>
            </a:r>
            <a:r>
              <a:rPr lang="en-US" dirty="0">
                <a:solidFill>
                  <a:srgbClr val="00B0F0"/>
                </a:solidFill>
              </a:rPr>
              <a:t>or </a:t>
            </a:r>
            <a:r>
              <a:rPr lang="en-US" b="1" dirty="0">
                <a:solidFill>
                  <a:srgbClr val="00B0F0"/>
                </a:solidFill>
              </a:rPr>
              <a:t>view level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4CFD-1404-944F-A9A2-AEC960B1812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14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internal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internal level </a:t>
            </a:r>
            <a:r>
              <a:rPr lang="en-US" dirty="0"/>
              <a:t>has an </a:t>
            </a:r>
            <a:r>
              <a:rPr lang="en-US" b="1" dirty="0"/>
              <a:t>internal schema</a:t>
            </a:r>
            <a:r>
              <a:rPr lang="en-US" dirty="0"/>
              <a:t>, which describes the physical storage structure of the database. </a:t>
            </a:r>
          </a:p>
          <a:p>
            <a:r>
              <a:rPr lang="en-US" dirty="0"/>
              <a:t>The internal schema uses a physical data model</a:t>
            </a:r>
          </a:p>
          <a:p>
            <a:r>
              <a:rPr lang="en-US" dirty="0"/>
              <a:t> describes the complete details of data storage and access paths for the database.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4CFD-1404-944F-A9A2-AEC960B1812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conceptual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conceptual level </a:t>
            </a:r>
            <a:r>
              <a:rPr lang="en-US" dirty="0"/>
              <a:t>has a </a:t>
            </a:r>
            <a:r>
              <a:rPr lang="en-US" b="1" dirty="0"/>
              <a:t>conceptual schema</a:t>
            </a:r>
            <a:r>
              <a:rPr lang="en-US" dirty="0"/>
              <a:t>, which describes the structure of the whole database for a community of users.</a:t>
            </a:r>
          </a:p>
          <a:p>
            <a:r>
              <a:rPr lang="en-US" dirty="0"/>
              <a:t> The conceptual schema hides the details of physical storage structures and concentrates on describing</a:t>
            </a:r>
          </a:p>
          <a:p>
            <a:pPr lvl="1"/>
            <a:r>
              <a:rPr lang="en-US" dirty="0"/>
              <a:t>entities, data types, relationships, user operations, and constraints.</a:t>
            </a:r>
          </a:p>
          <a:p>
            <a:r>
              <a:rPr lang="en-US" dirty="0"/>
              <a:t>Usually, a representational data model is used to describe the conceptual schema when a database system is implemented.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4CFD-1404-944F-A9A2-AEC960B1812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external or view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external </a:t>
            </a:r>
            <a:r>
              <a:rPr lang="en-US" dirty="0"/>
              <a:t>or </a:t>
            </a:r>
            <a:r>
              <a:rPr lang="en-US" b="1" dirty="0"/>
              <a:t>view level </a:t>
            </a:r>
            <a:r>
              <a:rPr lang="en-US" dirty="0"/>
              <a:t>includes a number of </a:t>
            </a:r>
            <a:r>
              <a:rPr lang="en-US" b="1" dirty="0"/>
              <a:t>external schemas </a:t>
            </a:r>
            <a:r>
              <a:rPr lang="en-US" dirty="0"/>
              <a:t>or </a:t>
            </a:r>
            <a:r>
              <a:rPr lang="en-US" b="1" dirty="0"/>
              <a:t>user views</a:t>
            </a:r>
            <a:r>
              <a:rPr lang="en-US" dirty="0"/>
              <a:t>. </a:t>
            </a:r>
          </a:p>
          <a:p>
            <a:r>
              <a:rPr lang="en-US" dirty="0"/>
              <a:t>Each external schema describes the part of the database that a particular user group is interested in and hides the rest of the database from that user group.</a:t>
            </a:r>
          </a:p>
          <a:p>
            <a:r>
              <a:rPr lang="en-US" dirty="0"/>
              <a:t> As in the previous level, each external schema is typically implemented using a representational data model, possibly based on an external schema design in a high-level data 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4CFD-1404-944F-A9A2-AEC960B1812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19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The three-schema architecture.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4CFD-1404-944F-A9A2-AEC960B1812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47" y="968188"/>
            <a:ext cx="7866529" cy="527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57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DBMS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Menu-based interfaces for Web clients or browsing </a:t>
            </a:r>
          </a:p>
          <a:p>
            <a:r>
              <a:rPr lang="en-US" dirty="0"/>
              <a:t>Forms-based interfaces </a:t>
            </a:r>
          </a:p>
          <a:p>
            <a:r>
              <a:rPr lang="en-US" dirty="0"/>
              <a:t>Graphical user interfaces </a:t>
            </a:r>
          </a:p>
          <a:p>
            <a:r>
              <a:rPr lang="en-US" dirty="0"/>
              <a:t>Natural language interfaces </a:t>
            </a:r>
          </a:p>
          <a:p>
            <a:r>
              <a:rPr lang="en-US" dirty="0"/>
              <a:t>Speech input and output </a:t>
            </a:r>
          </a:p>
          <a:p>
            <a:r>
              <a:rPr lang="en-US" dirty="0"/>
              <a:t>Interfaces for parametric users </a:t>
            </a:r>
          </a:p>
          <a:p>
            <a:r>
              <a:rPr lang="en-US" dirty="0"/>
              <a:t>Interfaces for the DBA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4CFD-1404-944F-A9A2-AEC960B1812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CENTRALIZED DBMS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DBMS functionality, application program execution, and user interface processing carried out on one machine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4CFD-1404-944F-A9A2-AEC960B1812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26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2023783"/>
            <a:ext cx="782871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086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CLIENT/SERVER ARCHITECTURES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Servers </a:t>
            </a:r>
            <a:r>
              <a:rPr lang="en-US" dirty="0"/>
              <a:t>with specific functionalities </a:t>
            </a:r>
          </a:p>
          <a:p>
            <a:pPr lvl="1"/>
            <a:r>
              <a:rPr lang="en-US" b="1" dirty="0"/>
              <a:t>File server </a:t>
            </a:r>
            <a:endParaRPr lang="en-US" dirty="0"/>
          </a:p>
          <a:p>
            <a:pPr lvl="2"/>
            <a:r>
              <a:rPr lang="en-US" dirty="0"/>
              <a:t>Maintains the files of the client machines. </a:t>
            </a:r>
          </a:p>
          <a:p>
            <a:pPr lvl="1"/>
            <a:r>
              <a:rPr lang="en-US" b="1" dirty="0"/>
              <a:t>Printer server </a:t>
            </a:r>
            <a:endParaRPr lang="en-US" dirty="0"/>
          </a:p>
          <a:p>
            <a:pPr lvl="2"/>
            <a:r>
              <a:rPr lang="en-US" dirty="0"/>
              <a:t>Connected to various printers; all print requests by the clients are forwarded to this machine </a:t>
            </a:r>
          </a:p>
          <a:p>
            <a:pPr lvl="1"/>
            <a:r>
              <a:rPr lang="en-US" b="1" dirty="0"/>
              <a:t>Web servers </a:t>
            </a:r>
            <a:r>
              <a:rPr lang="en-US" dirty="0"/>
              <a:t>or </a:t>
            </a:r>
            <a:r>
              <a:rPr lang="en-US" b="1" dirty="0"/>
              <a:t>e-mail servers </a:t>
            </a:r>
            <a:endParaRPr lang="en-US" dirty="0"/>
          </a:p>
          <a:p>
            <a:r>
              <a:rPr lang="en-US" b="1" dirty="0"/>
              <a:t>Client machines </a:t>
            </a:r>
            <a:endParaRPr lang="en-US" dirty="0"/>
          </a:p>
          <a:p>
            <a:pPr lvl="1"/>
            <a:r>
              <a:rPr lang="en-US" dirty="0"/>
              <a:t>Provide user with: </a:t>
            </a:r>
          </a:p>
          <a:p>
            <a:pPr lvl="2"/>
            <a:r>
              <a:rPr lang="en-US" dirty="0"/>
              <a:t>Appropriate interfaces to use these services </a:t>
            </a:r>
          </a:p>
          <a:p>
            <a:pPr lvl="2"/>
            <a:r>
              <a:rPr lang="en-US" dirty="0"/>
              <a:t>Local processing power to run local applications </a:t>
            </a:r>
          </a:p>
          <a:p>
            <a:r>
              <a:rPr lang="en-US" dirty="0"/>
              <a:t>DBMS example </a:t>
            </a:r>
          </a:p>
          <a:p>
            <a:pPr lvl="1"/>
            <a:r>
              <a:rPr lang="en-US" dirty="0"/>
              <a:t>Server handles query, update, and transaction functionality </a:t>
            </a:r>
          </a:p>
          <a:p>
            <a:pPr lvl="1"/>
            <a:r>
              <a:rPr lang="en-US" dirty="0"/>
              <a:t>Client handles user interface programs and application programs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4CFD-1404-944F-A9A2-AEC960B1812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63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CLIENT/SERVER DBMS SOFTWARE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 Database Connectivity </a:t>
            </a:r>
            <a:r>
              <a:rPr lang="en-US" dirty="0"/>
              <a:t>(</a:t>
            </a:r>
            <a:r>
              <a:rPr lang="en-US" b="1" dirty="0"/>
              <a:t>ODBC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Provides application programming interface (API) for C and C++ </a:t>
            </a:r>
          </a:p>
          <a:p>
            <a:pPr lvl="2"/>
            <a:r>
              <a:rPr lang="en-US" dirty="0"/>
              <a:t>Call Level Interface (CLI) </a:t>
            </a:r>
          </a:p>
          <a:p>
            <a:pPr lvl="1"/>
            <a:r>
              <a:rPr lang="en-US" dirty="0"/>
              <a:t>Allows client-side programs to call the DBMS </a:t>
            </a:r>
          </a:p>
          <a:p>
            <a:pPr lvl="2"/>
            <a:r>
              <a:rPr lang="en-US" dirty="0"/>
              <a:t>Both client and server machines must have the necessary software installed </a:t>
            </a:r>
          </a:p>
          <a:p>
            <a:r>
              <a:rPr lang="en-US" b="1" dirty="0"/>
              <a:t>JDBC </a:t>
            </a:r>
            <a:endParaRPr lang="en-US" dirty="0"/>
          </a:p>
          <a:p>
            <a:pPr lvl="1"/>
            <a:r>
              <a:rPr lang="en-US" dirty="0"/>
              <a:t>Allows Java client programs to access one or more DBMSs through a standard interface </a:t>
            </a:r>
          </a:p>
          <a:p>
            <a:r>
              <a:rPr lang="en-US" dirty="0"/>
              <a:t>Alternative: Microsoft’s </a:t>
            </a:r>
            <a:r>
              <a:rPr lang="en-US" b="1" dirty="0"/>
              <a:t>ADO.NET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4CFD-1404-944F-A9A2-AEC960B1812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44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Two-Tier Client/Server Architectures for DBMSs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4CFD-1404-944F-A9A2-AEC960B1812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0" y="2837329"/>
            <a:ext cx="10394576" cy="345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0305" y="912656"/>
            <a:ext cx="115510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800" dirty="0"/>
              <a:t>The architectures described here are called </a:t>
            </a:r>
            <a:r>
              <a:rPr lang="en-US" sz="2800" b="1" dirty="0"/>
              <a:t>two-tier architectures </a:t>
            </a:r>
            <a:r>
              <a:rPr lang="en-US" sz="2800" dirty="0"/>
              <a:t>because the software components are distributed over two systems: client and server.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/>
              <a:t>The advantages of this architecture are its simplicity and seamless compatibility with existing systems. </a:t>
            </a:r>
          </a:p>
        </p:txBody>
      </p:sp>
    </p:spTree>
    <p:extLst>
      <p:ext uri="{BB962C8B-B14F-4D97-AF65-F5344CB8AC3E}">
        <p14:creationId xmlns:p14="http://schemas.microsoft.com/office/powerpoint/2010/main" val="403094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206099"/>
            <a:ext cx="11463129" cy="615536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database system</a:t>
            </a:r>
          </a:p>
          <a:p>
            <a:r>
              <a:rPr lang="en-US" dirty="0"/>
              <a:t>Database system and File System</a:t>
            </a:r>
          </a:p>
          <a:p>
            <a:r>
              <a:rPr lang="en-US" dirty="0"/>
              <a:t>Characteristics of the Database  Approach</a:t>
            </a:r>
          </a:p>
          <a:p>
            <a:r>
              <a:rPr lang="en-US" dirty="0"/>
              <a:t> Actors on the Scene Functions of DBMS</a:t>
            </a:r>
          </a:p>
          <a:p>
            <a:r>
              <a:rPr lang="en-US" dirty="0"/>
              <a:t>Data models and conceptual models</a:t>
            </a:r>
          </a:p>
          <a:p>
            <a:r>
              <a:rPr lang="en-US" dirty="0"/>
              <a:t>Database Languages (DDL, DML)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35CD-7785-B648-AA21-B43EA8077526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04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3-TIER CLIENT-SERVER DBMS 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partitioned between clients (user interfaces), application server, and DBMS modules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4CFD-1404-944F-A9A2-AEC960B1812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30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54" y="2283479"/>
            <a:ext cx="7313799" cy="379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585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DBMS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b="1" dirty="0">
                <a:solidFill>
                  <a:srgbClr val="0000FF"/>
                </a:solidFill>
              </a:rPr>
              <a:t>Data manipulation </a:t>
            </a:r>
            <a:r>
              <a:rPr lang="en-US" b="1">
                <a:solidFill>
                  <a:srgbClr val="0000FF"/>
                </a:solidFill>
              </a:rPr>
              <a:t>language(DML)</a:t>
            </a:r>
            <a:r>
              <a:rPr lang="en-US"/>
              <a:t>: </a:t>
            </a:r>
            <a:endParaRPr lang="en-US" dirty="0"/>
          </a:p>
          <a:p>
            <a:pPr marL="1377950" lvl="8" indent="-463550">
              <a:spcBef>
                <a:spcPts val="1000"/>
              </a:spcBef>
              <a:buClr>
                <a:srgbClr val="00B0F0"/>
              </a:buClr>
              <a:buFont typeface="Wingdings" charset="2"/>
              <a:buChar char="ü"/>
            </a:pPr>
            <a:r>
              <a:rPr lang="en-US" sz="3200" dirty="0"/>
              <a:t>SELECT – select records from a table</a:t>
            </a:r>
          </a:p>
          <a:p>
            <a:pPr marL="1377950" lvl="8" indent="-463550">
              <a:spcBef>
                <a:spcPts val="1000"/>
              </a:spcBef>
              <a:buClr>
                <a:srgbClr val="00B0F0"/>
              </a:buClr>
              <a:buFont typeface="Wingdings" charset="2"/>
              <a:buChar char="ü"/>
            </a:pPr>
            <a:r>
              <a:rPr lang="en-US" sz="3200" dirty="0"/>
              <a:t>INSERT – insert new records</a:t>
            </a:r>
          </a:p>
          <a:p>
            <a:pPr marL="1377950" lvl="8" indent="-463550">
              <a:spcBef>
                <a:spcPts val="1000"/>
              </a:spcBef>
              <a:buClr>
                <a:srgbClr val="00B0F0"/>
              </a:buClr>
              <a:buFont typeface="Wingdings" charset="2"/>
              <a:buChar char="ü"/>
            </a:pPr>
            <a:r>
              <a:rPr lang="en-US" sz="3200" dirty="0"/>
              <a:t>UPDATE – update/Modify existing records</a:t>
            </a:r>
          </a:p>
          <a:p>
            <a:pPr marL="1377950" lvl="8" indent="-463550">
              <a:spcBef>
                <a:spcPts val="1000"/>
              </a:spcBef>
              <a:buClr>
                <a:srgbClr val="00B0F0"/>
              </a:buClr>
              <a:buFont typeface="Wingdings" charset="2"/>
              <a:buChar char="ü"/>
            </a:pPr>
            <a:r>
              <a:rPr lang="en-US" sz="3200" dirty="0"/>
              <a:t>DELETE – delete existing records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Data definition language(DDL) </a:t>
            </a:r>
            <a:endParaRPr lang="en-US" dirty="0"/>
          </a:p>
          <a:p>
            <a:pPr marL="1377950" lvl="8" indent="-463550">
              <a:spcBef>
                <a:spcPts val="1000"/>
              </a:spcBef>
              <a:buClr>
                <a:srgbClr val="00B0F0"/>
              </a:buClr>
              <a:buFont typeface="Wingdings" charset="2"/>
              <a:buChar char="ü"/>
            </a:pPr>
            <a:r>
              <a:rPr lang="en-US" sz="2700" dirty="0"/>
              <a:t> </a:t>
            </a:r>
            <a:r>
              <a:rPr lang="en-US" sz="3100" dirty="0"/>
              <a:t>CREATE – create a new Table, database, schema</a:t>
            </a:r>
          </a:p>
          <a:p>
            <a:pPr marL="1377950" lvl="8" indent="-463550">
              <a:spcBef>
                <a:spcPts val="1000"/>
              </a:spcBef>
              <a:buClr>
                <a:srgbClr val="00B0F0"/>
              </a:buClr>
              <a:buFont typeface="Wingdings" charset="2"/>
              <a:buChar char="ü"/>
            </a:pPr>
            <a:r>
              <a:rPr lang="en-US" sz="3100" dirty="0"/>
              <a:t>ALTER – alter existing table, column description</a:t>
            </a:r>
          </a:p>
          <a:p>
            <a:pPr marL="1377950" lvl="8" indent="-463550">
              <a:spcBef>
                <a:spcPts val="1000"/>
              </a:spcBef>
              <a:buClr>
                <a:srgbClr val="00B0F0"/>
              </a:buClr>
              <a:buFont typeface="Wingdings" charset="2"/>
              <a:buChar char="ü"/>
            </a:pPr>
            <a:r>
              <a:rPr lang="en-US" sz="3100" dirty="0"/>
              <a:t>DROP – delete existing objects from database</a:t>
            </a:r>
            <a:endParaRPr lang="en-US" dirty="0"/>
          </a:p>
          <a:p>
            <a:pPr lvl="0"/>
            <a:r>
              <a:rPr lang="en-US" dirty="0">
                <a:solidFill>
                  <a:srgbClr val="0000FF"/>
                </a:solidFill>
              </a:rPr>
              <a:t>Data dictionary </a:t>
            </a:r>
            <a:r>
              <a:rPr lang="en-US" b="1" dirty="0">
                <a:solidFill>
                  <a:srgbClr val="0000FF"/>
                </a:solidFill>
              </a:rPr>
              <a:t>(DD)</a:t>
            </a:r>
            <a:r>
              <a:rPr lang="en-US" dirty="0"/>
              <a:t>: Stores definitions of data elements and data characteristics</a:t>
            </a:r>
          </a:p>
          <a:p>
            <a:pPr lvl="0"/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DCL (Data Control Language):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DCL mostly concerned with rights, permissions and other controls of the database system includes commands such as GRANT &amp; REVOKE </a:t>
            </a:r>
            <a:endParaRPr lang="en-US" dirty="0"/>
          </a:p>
          <a:p>
            <a:pPr marL="1377950" lvl="8" indent="-463550">
              <a:spcBef>
                <a:spcPts val="1000"/>
              </a:spcBef>
              <a:buClr>
                <a:srgbClr val="00B0F0"/>
              </a:buClr>
              <a:buFont typeface="Wingdings" charset="2"/>
              <a:buChar char="ü"/>
            </a:pPr>
            <a:r>
              <a:rPr lang="en-US" sz="3100" dirty="0"/>
              <a:t>GRANT – allows users to read/write on certain database objects</a:t>
            </a:r>
          </a:p>
          <a:p>
            <a:pPr marL="1377950" lvl="8" indent="-463550">
              <a:spcBef>
                <a:spcPts val="1000"/>
              </a:spcBef>
              <a:buClr>
                <a:srgbClr val="00B0F0"/>
              </a:buClr>
              <a:buFont typeface="Wingdings" charset="2"/>
              <a:buChar char="ü"/>
            </a:pPr>
            <a:r>
              <a:rPr lang="en-US" sz="3100" dirty="0"/>
              <a:t>REVOKE – keeps users from read/write permission on database objects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36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Controlling Redundancy: </a:t>
            </a:r>
            <a:r>
              <a:rPr lang="en-US" dirty="0"/>
              <a:t>because the data is stored in a set of related tables, data items do not need to be duplicated in multiple locations.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Better Security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the DBA defines authorization procedures to ensure that only legitimate users can access the database and can allow different users to have different levels of access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Increased programmer productivity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programmers do not have to create the underlining file structure for the database, so they can concentrate on logical design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Data Independence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systems that interact with a DBMS are relatively independent of how the physical data is maintained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Restricting Unauthorized Access: </a:t>
            </a:r>
            <a:r>
              <a:rPr lang="en-US" dirty="0"/>
              <a:t>When multiple users share a large database, it is likely that most users will not be authorized to access all information in the database. 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36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Stronger Standards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effective database administration helps ensure that standards for data names, formats, and documentation are followed uniformly throughout the organization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Enterprise-wide application-database administrator(DBA)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(DBA) typically manages a database management system (DBMS). The DBA assesses overall requirements and maintains the database for the benefit of the entire organization rather than a single department or user.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Flexible data sharing: </a:t>
            </a:r>
            <a:r>
              <a:rPr lang="en-US" dirty="0"/>
              <a:t>Data can be shared across the enterprise, allowing more users to view the same information in different ways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Better support for client/server systems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In a client/server system, processing is distributed throughout an organization. Client/server systems require the power and flexibility of database design.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Scalability</a:t>
            </a:r>
            <a:r>
              <a:rPr lang="en-US" b="1" dirty="0"/>
              <a:t>: </a:t>
            </a:r>
            <a:r>
              <a:rPr lang="en-US" dirty="0"/>
              <a:t>Scalability means that a system can be expanded, modified, or downsized easily to meet the rapidly changing needs of a business enterprise. Also known as extensibility.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Providing Storage Structures and Search Techniques for Efficient Query Processing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Providing Backup and Recovery: </a:t>
            </a:r>
            <a:r>
              <a:rPr lang="en-US" dirty="0"/>
              <a:t>A DBMS must provide facilities for recovering from hardware or software failures. 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High Cost of DBMS</a:t>
            </a:r>
            <a:r>
              <a:rPr lang="en-US" dirty="0">
                <a:solidFill>
                  <a:srgbClr val="0000FF"/>
                </a:solidFill>
              </a:rPr>
              <a:t>:</a:t>
            </a:r>
            <a:r>
              <a:rPr lang="en-US" dirty="0"/>
              <a:t>A DBMS is a large and sophisticated piece of software ,it is expensive to purchase or lease. </a:t>
            </a:r>
          </a:p>
          <a:p>
            <a:r>
              <a:rPr lang="en-US" b="1" dirty="0">
                <a:solidFill>
                  <a:srgbClr val="0000FF"/>
                </a:solidFill>
              </a:rPr>
              <a:t>Higher hardware cost: </a:t>
            </a:r>
            <a:r>
              <a:rPr lang="en-US" dirty="0"/>
              <a:t>Additional memory and processing power may be required to run the DBMS, resulting in need to upgrade hardware</a:t>
            </a:r>
            <a:r>
              <a:rPr lang="en-US" b="1" dirty="0"/>
              <a:t>. 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Higher programming cost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A DBMS is complex tool with many features ,programmer’s should have thorough knowledge to use the system, for this organization has to pay extra for expertise. </a:t>
            </a:r>
          </a:p>
          <a:p>
            <a:r>
              <a:rPr lang="en-US" b="1" dirty="0">
                <a:solidFill>
                  <a:srgbClr val="0000FF"/>
                </a:solidFill>
              </a:rPr>
              <a:t>High conversion cost: </a:t>
            </a:r>
            <a:r>
              <a:rPr lang="en-US" dirty="0"/>
              <a:t>different formats are used in files, when an organization converts to a database system, data has to be removed from files and loads into the database, this may be difficult and time consuming</a:t>
            </a:r>
            <a:r>
              <a:rPr lang="en-US" b="1" dirty="0"/>
              <a:t>. 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Increased vulnerability: </a:t>
            </a:r>
            <a:r>
              <a:rPr lang="en-US" dirty="0"/>
              <a:t>As we know that in DBMS, all the files are stored in single database so chances of database failure become more. Any accidental failure of component may cause loss of valuable data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36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information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Ramez</a:t>
            </a:r>
            <a:r>
              <a:rPr lang="en-US" dirty="0"/>
              <a:t> </a:t>
            </a:r>
            <a:r>
              <a:rPr lang="en-US" dirty="0" err="1"/>
              <a:t>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r>
              <a:rPr lang="en-US" dirty="0"/>
              <a:t> , </a:t>
            </a:r>
            <a:r>
              <a:rPr lang="en-US" u="sng" dirty="0"/>
              <a:t>Fundamentals of Database Systems( 6</a:t>
            </a:r>
            <a:r>
              <a:rPr lang="en-US" u="sng" baseline="30000" dirty="0"/>
              <a:t>th</a:t>
            </a:r>
            <a:r>
              <a:rPr lang="en-US" u="sng" dirty="0"/>
              <a:t>ed )</a:t>
            </a:r>
            <a:r>
              <a:rPr lang="en-US" dirty="0"/>
              <a:t> , USA, Addison-Wesley, 2011.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http://www.tutorialspoint.com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133-FAA3-8B48-9774-1F0E45E17FAB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95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0F6B-E225-DF4A-9B2F-80894E4650AF}" type="datetime1">
              <a:rPr lang="en-IN" smtClean="0"/>
              <a:t>09-02-2021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Java and OO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pic>
        <p:nvPicPr>
          <p:cNvPr id="10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the responsibilities of the Database administrator and the database designers?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different  Components of DBMS Languages? Discuss the main activities of each.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are the three types of database models? </a:t>
            </a:r>
            <a:r>
              <a:rPr lang="en-US" dirty="0"/>
              <a:t>Discuss with diagram.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differences between database systems and traditional file systems?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at least 5 advantage of DBMS?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133-FAA3-8B48-9774-1F0E45E17FAB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600">
        <p14:prism isContent="1"/>
        <p:sndAc>
          <p:stSnd>
            <p:snd r:embed="rId2" name="Warp Down"/>
          </p:stSnd>
        </p:sndAc>
      </p:transition>
    </mc:Choice>
    <mc:Fallback xmlns="">
      <p:transition xmlns:p14="http://schemas.microsoft.com/office/powerpoint/2010/main" spd="slow">
        <p:fade/>
        <p:sndAc>
          <p:stSnd>
            <p:snd r:embed="rId3" name="Warp Down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Database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</a:rPr>
              <a:t>Database</a:t>
            </a:r>
            <a:r>
              <a:rPr lang="en-US" dirty="0"/>
              <a:t> is a collection of related data. </a:t>
            </a:r>
          </a:p>
          <a:p>
            <a:r>
              <a:rPr lang="en-US" dirty="0">
                <a:solidFill>
                  <a:srgbClr val="0000FF"/>
                </a:solidFill>
              </a:rPr>
              <a:t>data</a:t>
            </a:r>
            <a:r>
              <a:rPr lang="en-US" dirty="0"/>
              <a:t> is a collection of facts and figures that can be processed to produce information. </a:t>
            </a:r>
          </a:p>
          <a:p>
            <a:pPr lvl="1"/>
            <a:r>
              <a:rPr lang="en-US" dirty="0"/>
              <a:t>Mostly data represents recordable facts. </a:t>
            </a:r>
          </a:p>
          <a:p>
            <a:pPr lvl="1"/>
            <a:r>
              <a:rPr lang="en-US" dirty="0"/>
              <a:t>Data aids in producing information, which is based on facts. </a:t>
            </a:r>
          </a:p>
          <a:p>
            <a:pPr lvl="1"/>
            <a:r>
              <a:rPr lang="en-US" dirty="0"/>
              <a:t>For example, if we have data about marks obtained by all students, we can then conclude about toppers and average marks. </a:t>
            </a:r>
          </a:p>
          <a:p>
            <a:pPr marL="463550" lvl="1" indent="-4635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3100" dirty="0">
                <a:solidFill>
                  <a:srgbClr val="0000FF"/>
                </a:solidFill>
              </a:rPr>
              <a:t>Information</a:t>
            </a:r>
            <a:r>
              <a:rPr lang="en-US" sz="3100" dirty="0"/>
              <a:t> : when data is processed and converted into a meaningful and Useful   form, it is known as Information.</a:t>
            </a:r>
          </a:p>
          <a:p>
            <a:pPr marL="914400" lvl="4" indent="-463550">
              <a:spcBef>
                <a:spcPts val="1000"/>
              </a:spcBef>
              <a:buFont typeface="Wingdings" charset="2"/>
              <a:buChar char="ü"/>
            </a:pPr>
            <a:r>
              <a:rPr lang="en-US" sz="2700" dirty="0"/>
              <a:t>Information is nothing but refined data </a:t>
            </a:r>
          </a:p>
          <a:p>
            <a:pPr marL="914400" lvl="4" indent="-463550">
              <a:spcBef>
                <a:spcPts val="1000"/>
              </a:spcBef>
              <a:buFont typeface="Wingdings" charset="2"/>
              <a:buChar char="ü"/>
            </a:pPr>
            <a:r>
              <a:rPr lang="en-US" sz="2700" dirty="0"/>
              <a:t>Well organized data</a:t>
            </a:r>
          </a:p>
          <a:p>
            <a:pPr marL="914400" lvl="4" indent="-463550">
              <a:spcBef>
                <a:spcPts val="1000"/>
              </a:spcBef>
              <a:buFont typeface="Wingdings" charset="2"/>
              <a:buChar char="ü"/>
            </a:pPr>
            <a:r>
              <a:rPr lang="en-US" sz="2700" dirty="0"/>
              <a:t>Information is data that have been put in to a meaningful &amp; Useful context.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Database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Database </a:t>
            </a:r>
            <a:r>
              <a:rPr lang="en-US" dirty="0"/>
              <a:t>is a collection of related data.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database</a:t>
            </a:r>
            <a:r>
              <a:rPr lang="en-US" dirty="0"/>
              <a:t> has the following implicit properties: </a:t>
            </a:r>
          </a:p>
          <a:p>
            <a:pPr fontAlgn="auto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database</a:t>
            </a:r>
            <a:r>
              <a:rPr lang="en-US" dirty="0"/>
              <a:t> represents some aspect of the real world, sometimes called the </a:t>
            </a:r>
            <a:r>
              <a:rPr lang="en-US" b="1" dirty="0"/>
              <a:t>mini world </a:t>
            </a:r>
            <a:r>
              <a:rPr lang="en-US" dirty="0"/>
              <a:t>or the </a:t>
            </a:r>
            <a:r>
              <a:rPr lang="en-US" b="1" dirty="0"/>
              <a:t>universe of discourse (</a:t>
            </a:r>
            <a:r>
              <a:rPr lang="en-US" b="1" dirty="0" err="1"/>
              <a:t>UoD</a:t>
            </a:r>
            <a:r>
              <a:rPr lang="en-US" b="1" dirty="0"/>
              <a:t>)</a:t>
            </a:r>
            <a:r>
              <a:rPr lang="en-US" dirty="0"/>
              <a:t>. </a:t>
            </a:r>
          </a:p>
          <a:p>
            <a:pPr fontAlgn="auto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database</a:t>
            </a:r>
            <a:r>
              <a:rPr lang="en-US" dirty="0"/>
              <a:t> is a logically coherent collection of data with some inherent meaning. </a:t>
            </a:r>
          </a:p>
          <a:p>
            <a:pPr fontAlgn="auto"/>
            <a:r>
              <a:rPr lang="en-US" dirty="0"/>
              <a:t>A random assortment of data cannot correctly be referred to as a database. </a:t>
            </a:r>
          </a:p>
          <a:p>
            <a:pPr fontAlgn="auto"/>
            <a:r>
              <a:rPr lang="en-US" dirty="0"/>
              <a:t>A database is designed, built, and populated with data for a specific purpose. </a:t>
            </a:r>
          </a:p>
          <a:p>
            <a:pPr fontAlgn="auto"/>
            <a:r>
              <a:rPr lang="en-US" dirty="0"/>
              <a:t>It has an intended group of users and some preconceived applications in which these users are interested.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4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management system (DBMS)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DBMS</a:t>
            </a:r>
            <a:r>
              <a:rPr lang="en-US" b="1" dirty="0"/>
              <a:t> </a:t>
            </a:r>
            <a:r>
              <a:rPr lang="en-US" dirty="0"/>
              <a:t>is a collection of programs that enables users to create and maintain a database. </a:t>
            </a:r>
          </a:p>
          <a:p>
            <a:r>
              <a:rPr lang="en-US" dirty="0"/>
              <a:t>A DBMS is a software package designed to store and manage databases.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DBMS</a:t>
            </a:r>
            <a:r>
              <a:rPr lang="en-US" dirty="0"/>
              <a:t> is a </a:t>
            </a:r>
            <a:r>
              <a:rPr lang="en-US" i="1" dirty="0"/>
              <a:t>general-purpose software system </a:t>
            </a:r>
            <a:r>
              <a:rPr lang="en-US" sz="3100" dirty="0"/>
              <a:t>that</a:t>
            </a:r>
            <a:r>
              <a:rPr lang="en-US" dirty="0"/>
              <a:t> facilitates the processes of </a:t>
            </a:r>
            <a:r>
              <a:rPr lang="en-US" i="1" dirty="0">
                <a:solidFill>
                  <a:srgbClr val="0000FF"/>
                </a:solidFill>
              </a:rPr>
              <a:t>defining</a:t>
            </a:r>
            <a:r>
              <a:rPr lang="en-US" i="1" dirty="0"/>
              <a:t>, </a:t>
            </a:r>
            <a:r>
              <a:rPr lang="en-US" i="1" dirty="0">
                <a:solidFill>
                  <a:srgbClr val="0000FF"/>
                </a:solidFill>
              </a:rPr>
              <a:t>constructing</a:t>
            </a:r>
            <a:r>
              <a:rPr lang="en-US" i="1" dirty="0"/>
              <a:t>, </a:t>
            </a:r>
            <a:r>
              <a:rPr lang="en-US" i="1" dirty="0">
                <a:solidFill>
                  <a:srgbClr val="0000FF"/>
                </a:solidFill>
              </a:rPr>
              <a:t>manipulating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i="1" dirty="0">
                <a:solidFill>
                  <a:srgbClr val="0000FF"/>
                </a:solidFill>
              </a:rPr>
              <a:t>sharing </a:t>
            </a:r>
            <a:r>
              <a:rPr lang="en-US" dirty="0"/>
              <a:t>databases among various users and applications. </a:t>
            </a:r>
          </a:p>
          <a:p>
            <a:r>
              <a:rPr lang="en-US" dirty="0"/>
              <a:t>The database definition or descriptive information is also stored by the DBMS in the form of a database catalog or dictionary; it is called </a:t>
            </a:r>
            <a:r>
              <a:rPr lang="en-US" b="1" dirty="0"/>
              <a:t>meta-data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Constructing </a:t>
            </a:r>
            <a:r>
              <a:rPr lang="en-US" dirty="0"/>
              <a:t>the database is the process of storing the data on some storage medium that is controlled by the DBMS.</a:t>
            </a:r>
          </a:p>
          <a:p>
            <a:r>
              <a:rPr lang="en-US" dirty="0"/>
              <a:t> </a:t>
            </a:r>
            <a:r>
              <a:rPr lang="en-US" b="1" dirty="0"/>
              <a:t>Manipulating </a:t>
            </a:r>
            <a:r>
              <a:rPr lang="en-US" dirty="0"/>
              <a:t>a database includes functions such as querying the database to retrieve specific data, updating the database to reflect changes in the mini world, and generating reports from the data. </a:t>
            </a:r>
          </a:p>
          <a:p>
            <a:r>
              <a:rPr lang="en-US" b="1" dirty="0"/>
              <a:t>Sharing </a:t>
            </a:r>
            <a:r>
              <a:rPr lang="en-US" dirty="0"/>
              <a:t>a database allows multiple users and programs to access the database simultaneously.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DBMS Software</a:t>
            </a:r>
            <a:r>
              <a:rPr lang="en-US" dirty="0">
                <a:solidFill>
                  <a:srgbClr val="000000"/>
                </a:solidFill>
              </a:rPr>
              <a:t>&gt;&gt;</a:t>
            </a:r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MySQL Database </a:t>
            </a:r>
          </a:p>
          <a:p>
            <a:r>
              <a:rPr lang="en-US" b="1" dirty="0"/>
              <a:t>MS- Access</a:t>
            </a:r>
            <a:br>
              <a:rPr lang="en-US" b="1" dirty="0"/>
            </a:br>
            <a:r>
              <a:rPr lang="en-US" b="1" dirty="0"/>
              <a:t>Oracle Database </a:t>
            </a:r>
          </a:p>
          <a:p>
            <a:r>
              <a:rPr lang="en-US" b="1" dirty="0"/>
              <a:t>Microsoft SQL Server </a:t>
            </a:r>
          </a:p>
          <a:p>
            <a:r>
              <a:rPr lang="en-US" b="1" dirty="0"/>
              <a:t>File Maker </a:t>
            </a:r>
            <a:endParaRPr lang="en-US" dirty="0"/>
          </a:p>
          <a:p>
            <a:r>
              <a:rPr lang="en-US" b="1" dirty="0" err="1"/>
              <a:t>NoSQL</a:t>
            </a:r>
            <a:r>
              <a:rPr lang="en-US" b="1" dirty="0"/>
              <a:t> </a:t>
            </a:r>
          </a:p>
          <a:p>
            <a:r>
              <a:rPr lang="en-US" b="1" dirty="0" err="1"/>
              <a:t>Postgresql</a:t>
            </a:r>
            <a:r>
              <a:rPr lang="en-US" b="1" dirty="0"/>
              <a:t> </a:t>
            </a:r>
          </a:p>
          <a:p>
            <a:r>
              <a:rPr lang="en-US" b="1" dirty="0"/>
              <a:t>MS Fox Pro </a:t>
            </a:r>
          </a:p>
          <a:p>
            <a:r>
              <a:rPr lang="en-US" b="1" dirty="0"/>
              <a:t>DB2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4CFD-1404-944F-A9A2-AEC960B1812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management system (DBMS)</a:t>
            </a:r>
            <a:r>
              <a:rPr lang="en-US" dirty="0">
                <a:solidFill>
                  <a:srgbClr val="000000"/>
                </a:solidFill>
              </a:rPr>
              <a:t>&gt;&gt;Environment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4" descr="fig01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4612" y="1071485"/>
            <a:ext cx="6756278" cy="503721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572849" y="4504205"/>
            <a:ext cx="75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Credit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9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the Database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modern DBMS has the following characteristics: </a:t>
            </a:r>
          </a:p>
          <a:p>
            <a:r>
              <a:rPr lang="en-US" dirty="0"/>
              <a:t> </a:t>
            </a:r>
            <a:r>
              <a:rPr lang="en-US" dirty="0">
                <a:solidFill>
                  <a:srgbClr val="0000FF"/>
                </a:solidFill>
              </a:rPr>
              <a:t>Real-world entity: </a:t>
            </a:r>
            <a:r>
              <a:rPr lang="en-US" dirty="0"/>
              <a:t>A modern DBMS is more realistic and uses real-world entities to design its architecture. It uses the behavior and attributes too. For example, a school database may use students as an entity and their age as an attribute. </a:t>
            </a:r>
          </a:p>
          <a:p>
            <a:r>
              <a:rPr lang="en-US" dirty="0">
                <a:solidFill>
                  <a:srgbClr val="0000FF"/>
                </a:solidFill>
              </a:rPr>
              <a:t>Relation-based tables: </a:t>
            </a:r>
            <a:r>
              <a:rPr lang="en-US" dirty="0"/>
              <a:t>DBMS allows entities and relations among them to form tables</a:t>
            </a:r>
          </a:p>
          <a:p>
            <a:r>
              <a:rPr lang="en-US" dirty="0">
                <a:solidFill>
                  <a:srgbClr val="0000FF"/>
                </a:solidFill>
              </a:rPr>
              <a:t>Isolation of data and application: </a:t>
            </a:r>
            <a:r>
              <a:rPr lang="en-US" dirty="0"/>
              <a:t>A database system is entirely different than its data. A database is an active entity, whereas data is said to be passive, on which the database works and organizes. </a:t>
            </a:r>
          </a:p>
          <a:p>
            <a:r>
              <a:rPr lang="en-US" dirty="0">
                <a:solidFill>
                  <a:srgbClr val="0000FF"/>
                </a:solidFill>
              </a:rPr>
              <a:t>Less redundancy</a:t>
            </a:r>
            <a:r>
              <a:rPr lang="en-US" dirty="0"/>
              <a:t>: DBMS follows the rules of normalization, which splits a relation when any of its attributes is having redundancy in values.</a:t>
            </a:r>
          </a:p>
          <a:p>
            <a:r>
              <a:rPr lang="en-US" dirty="0"/>
              <a:t> </a:t>
            </a:r>
            <a:r>
              <a:rPr lang="en-US" dirty="0">
                <a:solidFill>
                  <a:srgbClr val="0000FF"/>
                </a:solidFill>
              </a:rPr>
              <a:t>Consistency</a:t>
            </a:r>
            <a:r>
              <a:rPr lang="en-US" dirty="0"/>
              <a:t>: Consistency is a state where every relation in a database remains consistent. There exist methods and techniques, which can detect attempt of leaving database in inconsistent state. </a:t>
            </a:r>
          </a:p>
          <a:p>
            <a:r>
              <a:rPr lang="en-US" dirty="0">
                <a:solidFill>
                  <a:srgbClr val="0000FF"/>
                </a:solidFill>
              </a:rPr>
              <a:t>Query Language: </a:t>
            </a:r>
            <a:r>
              <a:rPr lang="en-US" dirty="0"/>
              <a:t>DBMS is equipped with query language, which makes it more efficient to retrieve and manipulate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5A6-B604-C146-A8F5-F797D578A65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11-34CB-47CF-8264-0DC5C6601613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31554" y="24406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3149</Words>
  <Application>Microsoft Office PowerPoint</Application>
  <PresentationFormat>Widescreen</PresentationFormat>
  <Paragraphs>391</Paragraphs>
  <Slides>37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Abadi MT Condensed Extra Bold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Document</vt:lpstr>
      <vt:lpstr>Fundamental of Database System </vt:lpstr>
      <vt:lpstr>Objectives </vt:lpstr>
      <vt:lpstr>Contents </vt:lpstr>
      <vt:lpstr>Introduction to Database System </vt:lpstr>
      <vt:lpstr>Introduction to Database System </vt:lpstr>
      <vt:lpstr>Database management system (DBMS)  </vt:lpstr>
      <vt:lpstr>DBMS Software&gt;&gt;Example</vt:lpstr>
      <vt:lpstr>Database management system (DBMS)&gt;&gt;Environment   </vt:lpstr>
      <vt:lpstr>Characteristics of the Database Approach </vt:lpstr>
      <vt:lpstr>Characteristics of the Database Approach </vt:lpstr>
      <vt:lpstr>Database system and File System</vt:lpstr>
      <vt:lpstr>Database system Vs File System</vt:lpstr>
      <vt:lpstr>Actors on the  Scene </vt:lpstr>
      <vt:lpstr>Actors on the  Scene </vt:lpstr>
      <vt:lpstr>Actors on the  Scene </vt:lpstr>
      <vt:lpstr>Database models</vt:lpstr>
      <vt:lpstr>            Hierarchical Database Model </vt:lpstr>
      <vt:lpstr> Network model</vt:lpstr>
      <vt:lpstr>        Relational Database Model </vt:lpstr>
      <vt:lpstr>The Three-Schema Architecture</vt:lpstr>
      <vt:lpstr>The internal level</vt:lpstr>
      <vt:lpstr>The conceptual level</vt:lpstr>
      <vt:lpstr>The external or view level</vt:lpstr>
      <vt:lpstr>The three-schema architecture.</vt:lpstr>
      <vt:lpstr>DBMS INTERFACES</vt:lpstr>
      <vt:lpstr>CENTRALIZED DBMS ARCHITECTURE</vt:lpstr>
      <vt:lpstr>BASIC CLIENT/SERVER ARCHITECTURES </vt:lpstr>
      <vt:lpstr>CLIENT/SERVER DBMS SOFTWARE </vt:lpstr>
      <vt:lpstr>Two-Tier Client/Server Architectures for DBMSs</vt:lpstr>
      <vt:lpstr>3-TIER CLIENT-SERVER DBMS  ARCHITECTURE </vt:lpstr>
      <vt:lpstr>Components of DBMS Languages </vt:lpstr>
      <vt:lpstr>Advantages of DBMS</vt:lpstr>
      <vt:lpstr>Advantages of DBMS</vt:lpstr>
      <vt:lpstr>Disadvantages of DBMS</vt:lpstr>
      <vt:lpstr>More information on</vt:lpstr>
      <vt:lpstr>PowerPoint Presentation</vt:lpstr>
      <vt:lpstr>QUIZ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Sirage</cp:lastModifiedBy>
  <cp:revision>274</cp:revision>
  <dcterms:created xsi:type="dcterms:W3CDTF">2016-02-19T04:19:28Z</dcterms:created>
  <dcterms:modified xsi:type="dcterms:W3CDTF">2021-02-09T10:57:29Z</dcterms:modified>
</cp:coreProperties>
</file>