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2" r:id="rId3"/>
    <p:sldId id="263" r:id="rId4"/>
    <p:sldId id="268" r:id="rId5"/>
    <p:sldId id="264" r:id="rId6"/>
    <p:sldId id="269" r:id="rId7"/>
    <p:sldId id="270" r:id="rId8"/>
    <p:sldId id="271" r:id="rId9"/>
    <p:sldId id="265" r:id="rId10"/>
    <p:sldId id="272" r:id="rId11"/>
    <p:sldId id="266" r:id="rId12"/>
    <p:sldId id="273" r:id="rId13"/>
    <p:sldId id="274" r:id="rId14"/>
    <p:sldId id="275" r:id="rId15"/>
    <p:sldId id="280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26.02.2022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siter.ru/tutorials/uchebnik-po-xml-shemam/opredelenie-prostyh-elemento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iter.ru/tutorials/uchebnik-po-xml-shemam/ogranicheniya-ili-fase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Xml. XML </a:t>
            </a:r>
            <a:r>
              <a:rPr lang="ru-RU" dirty="0"/>
              <a:t>СХЕМА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Основные</a:t>
            </a:r>
            <a:r>
              <a:rPr lang="ru" dirty="0"/>
              <a:t> понятия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2742926" y="571500"/>
            <a:ext cx="725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Определение простых элементов в XML схеме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6329B1-B58F-4380-ACE3-35238058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004887"/>
            <a:ext cx="11487150" cy="37957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054B3C-3565-48F0-9C2B-EB7DA27F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5329238"/>
            <a:ext cx="4305300" cy="104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A75478-404E-45F5-B931-F3EBCDA22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5257800"/>
            <a:ext cx="590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1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3266801" y="685800"/>
            <a:ext cx="584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Определение атрибутов в XML схеме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B98EA-DF2B-406B-AC33-7F9ED2EBB4A9}"/>
              </a:ext>
            </a:extLst>
          </p:cNvPr>
          <p:cNvSpPr txBox="1"/>
          <p:nvPr/>
        </p:nvSpPr>
        <p:spPr>
          <a:xfrm>
            <a:off x="390525" y="1209020"/>
            <a:ext cx="11487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Все атрибуты декларируются, как простые типы.</a:t>
            </a:r>
          </a:p>
          <a:p>
            <a:pPr algn="l"/>
            <a:r>
              <a:rPr lang="ru-RU" b="0" i="0" u="none" strike="noStrike" dirty="0">
                <a:solidFill>
                  <a:srgbClr val="337AB7"/>
                </a:solidFill>
                <a:effectLst/>
                <a:latin typeface="Georgia" panose="02040502050405020303" pitchFamily="18" charset="0"/>
                <a:hlinkClick r:id="rId2" tooltip="Определение простых элементов"/>
              </a:rPr>
              <a:t>Простые элементы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не могут иметь атрибуты. Если у элемента есть атрибуты, то он относится к комплексным или составным типам. Но сам по себе атрибут всегда декларируется, как простой тип.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1EAB2-DF76-4152-A419-576F0DDC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132350"/>
            <a:ext cx="1107281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2095226" y="657225"/>
            <a:ext cx="815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Ограничения или фасеты для значений в XML схеме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CBF47-A871-46C4-9B66-9210FA195237}"/>
              </a:ext>
            </a:extLst>
          </p:cNvPr>
          <p:cNvSpPr txBox="1"/>
          <p:nvPr/>
        </p:nvSpPr>
        <p:spPr>
          <a:xfrm>
            <a:off x="1038225" y="1515160"/>
            <a:ext cx="10534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hlinkClick r:id="rId2"/>
              </a:rPr>
              <a:t>https://msiter.ru/tutorials/uchebnik-po-xml-shemam/ogranicheniya-ili-fasety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094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2095226" y="657225"/>
            <a:ext cx="757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Определение составных элементов в XML схеме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C0661-09A4-48F6-B519-B3DB741A1541}"/>
              </a:ext>
            </a:extLst>
          </p:cNvPr>
          <p:cNvSpPr txBox="1"/>
          <p:nvPr/>
        </p:nvSpPr>
        <p:spPr>
          <a:xfrm>
            <a:off x="581024" y="1273939"/>
            <a:ext cx="11249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Составной элемент содержит другие элементы и/или атрибуты.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Существует четыре вида составных элементов: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пустые элементы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элементы, которые содержат только другие элементы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элементы, которые содержат только текст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элементы, которые содержат как другие элементы, так и текст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При этом все эти виды составных элементов могут содержать еще и атрибуты!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7570E6-500F-4D4E-AB32-752C65BB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552737"/>
            <a:ext cx="4581525" cy="1362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BAB9DD-2499-449B-A14A-08717E99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429000"/>
            <a:ext cx="7419975" cy="247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9E0A36-1CE7-448F-A1FF-3334FE1F01FD}"/>
              </a:ext>
            </a:extLst>
          </p:cNvPr>
          <p:cNvSpPr txBox="1"/>
          <p:nvPr/>
        </p:nvSpPr>
        <p:spPr>
          <a:xfrm>
            <a:off x="223837" y="6077678"/>
            <a:ext cx="11744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Georgia" panose="02040502050405020303" pitchFamily="18" charset="0"/>
              </a:rPr>
              <a:t>И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ндикатора 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&gt;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означает, что дочерние элементы должны появляться в порядке декларирования.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30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2095226" y="657225"/>
            <a:ext cx="690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Индикаторы использования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layfair Display"/>
              </a:rPr>
              <a:t>XML 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элементов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725D1-E407-4628-8663-C10166C3720C}"/>
              </a:ext>
            </a:extLst>
          </p:cNvPr>
          <p:cNvSpPr txBox="1"/>
          <p:nvPr/>
        </p:nvSpPr>
        <p:spPr>
          <a:xfrm>
            <a:off x="647699" y="1426339"/>
            <a:ext cx="59245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Индикаторы очередности: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choice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A1FEB9-66E1-4DE1-966D-EDD6FADD6785}"/>
              </a:ext>
            </a:extLst>
          </p:cNvPr>
          <p:cNvSpPr/>
          <p:nvPr/>
        </p:nvSpPr>
        <p:spPr>
          <a:xfrm>
            <a:off x="398763" y="3734336"/>
            <a:ext cx="11394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Элемент </a:t>
            </a:r>
            <a:r>
              <a:rPr lang="ru-RU" b="1" i="1" dirty="0" err="1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xsd:choice</a:t>
            </a:r>
            <a:r>
              <a:rPr lang="ru-RU" dirty="0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позволяет только одному из элементов, содержащихся в группе присутствовать в составе элемента. Элемент </a:t>
            </a:r>
            <a:r>
              <a:rPr lang="ru-RU" b="1" i="1" dirty="0" err="1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xsd:sequence</a:t>
            </a:r>
            <a:r>
              <a:rPr lang="ru-RU" dirty="0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требует появления элементов группы в точно установленной последовательности в составе элемента. </a:t>
            </a:r>
            <a:r>
              <a:rPr lang="ru-RU" b="1" i="1" dirty="0" err="1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xsd:all</a:t>
            </a:r>
            <a:r>
              <a:rPr lang="ru-RU" dirty="0">
                <a:solidFill>
                  <a:srgbClr val="00323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элемент позволяет элементам в группе быть (или не быть) в любом порядке в составе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67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2095226" y="657225"/>
            <a:ext cx="690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Индикаторы использования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layfair Display"/>
              </a:rPr>
              <a:t>XML 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элементов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725D1-E407-4628-8663-C10166C3720C}"/>
              </a:ext>
            </a:extLst>
          </p:cNvPr>
          <p:cNvSpPr txBox="1"/>
          <p:nvPr/>
        </p:nvSpPr>
        <p:spPr>
          <a:xfrm>
            <a:off x="647699" y="1426339"/>
            <a:ext cx="59245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Индикаторы частотности: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maxOccurs</a:t>
            </a:r>
            <a:endParaRPr lang="en-US" sz="32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minOccurs</a:t>
            </a:r>
          </a:p>
          <a:p>
            <a:pPr algn="l"/>
            <a:endParaRPr lang="en-US" sz="32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5F5C1-3B97-4FDF-9FB3-D23ECF8FD756}"/>
              </a:ext>
            </a:extLst>
          </p:cNvPr>
          <p:cNvSpPr txBox="1"/>
          <p:nvPr/>
        </p:nvSpPr>
        <p:spPr>
          <a:xfrm>
            <a:off x="647699" y="3098368"/>
            <a:ext cx="11190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Совет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: Чтобы разрешить использовать какой-то элемент неограниченное число раз, используется выражение 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maxOccurs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="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unbounded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"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65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EF3B0-816D-47B8-8F52-30E40C7D39E3}"/>
              </a:ext>
            </a:extLst>
          </p:cNvPr>
          <p:cNvSpPr txBox="1"/>
          <p:nvPr/>
        </p:nvSpPr>
        <p:spPr>
          <a:xfrm>
            <a:off x="4542420" y="666750"/>
            <a:ext cx="306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dirty="0">
                <a:solidFill>
                  <a:srgbClr val="333333"/>
                </a:solidFill>
                <a:latin typeface="Playfair Display"/>
              </a:rPr>
              <a:t>СОЗДАНИЕ СХЕМЫ</a:t>
            </a:r>
            <a:endParaRPr lang="ru-RU" sz="2800" b="0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A86E4-5853-4B9A-93A6-F6B543A94857}"/>
              </a:ext>
            </a:extLst>
          </p:cNvPr>
          <p:cNvSpPr txBox="1"/>
          <p:nvPr/>
        </p:nvSpPr>
        <p:spPr>
          <a:xfrm>
            <a:off x="399045" y="1189970"/>
            <a:ext cx="9963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AutoNum type="arabicPeriod"/>
            </a:pPr>
            <a:r>
              <a:rPr lang="ru-RU" sz="2800" dirty="0">
                <a:solidFill>
                  <a:srgbClr val="333333"/>
                </a:solidFill>
                <a:latin typeface="Playfair Display"/>
              </a:rPr>
              <a:t>Следуя по структуре  </a:t>
            </a:r>
            <a:r>
              <a:rPr lang="en-US" sz="2800" dirty="0">
                <a:solidFill>
                  <a:srgbClr val="333333"/>
                </a:solidFill>
                <a:latin typeface="Playfair Display"/>
              </a:rPr>
              <a:t>xml </a:t>
            </a:r>
            <a:r>
              <a:rPr lang="ru-RU" sz="2800" dirty="0">
                <a:solidFill>
                  <a:srgbClr val="333333"/>
                </a:solidFill>
                <a:latin typeface="Playfair Display"/>
              </a:rPr>
              <a:t>документа</a:t>
            </a:r>
          </a:p>
          <a:p>
            <a:pPr marL="514350" indent="-514350" algn="l">
              <a:buAutoNum type="arabicPeriod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Путем разделения схемы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layfair Display"/>
              </a:rPr>
              <a:t>ref</a:t>
            </a:r>
          </a:p>
          <a:p>
            <a:pPr marL="514350" indent="-514350" algn="l">
              <a:buAutoNum type="arabicPeriod"/>
            </a:pPr>
            <a:r>
              <a:rPr lang="ru-RU" sz="2800" dirty="0">
                <a:solidFill>
                  <a:srgbClr val="333333"/>
                </a:solidFill>
                <a:latin typeface="Playfair Display"/>
              </a:rPr>
              <a:t>Используя поименованные типы </a:t>
            </a:r>
            <a:r>
              <a:rPr lang="en-US" sz="2800" dirty="0" err="1">
                <a:solidFill>
                  <a:srgbClr val="333333"/>
                </a:solidFill>
                <a:latin typeface="Playfair Display"/>
              </a:rPr>
              <a:t>SympleTypes</a:t>
            </a:r>
            <a:r>
              <a:rPr lang="en-US" sz="2800" dirty="0">
                <a:solidFill>
                  <a:srgbClr val="333333"/>
                </a:solidFill>
                <a:latin typeface="Playfair Display"/>
              </a:rPr>
              <a:t>, </a:t>
            </a:r>
            <a:r>
              <a:rPr lang="en-US" sz="2800" dirty="0" err="1">
                <a:solidFill>
                  <a:srgbClr val="333333"/>
                </a:solidFill>
                <a:latin typeface="Playfair Display"/>
              </a:rPr>
              <a:t>ComplexTypes</a:t>
            </a:r>
            <a:endParaRPr lang="ru-RU" sz="2800" b="0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7046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A86E4-5853-4B9A-93A6-F6B543A94857}"/>
              </a:ext>
            </a:extLst>
          </p:cNvPr>
          <p:cNvSpPr txBox="1"/>
          <p:nvPr/>
        </p:nvSpPr>
        <p:spPr>
          <a:xfrm>
            <a:off x="2996401" y="627995"/>
            <a:ext cx="567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dirty="0">
                <a:solidFill>
                  <a:srgbClr val="333333"/>
                </a:solidFill>
                <a:latin typeface="Playfair Display"/>
              </a:rPr>
              <a:t>Следуя по структуре  </a:t>
            </a:r>
            <a:r>
              <a:rPr lang="en-US" sz="2800" dirty="0">
                <a:solidFill>
                  <a:srgbClr val="333333"/>
                </a:solidFill>
                <a:latin typeface="Playfair Display"/>
              </a:rPr>
              <a:t>xml </a:t>
            </a:r>
            <a:r>
              <a:rPr lang="ru-RU" sz="2800" dirty="0">
                <a:solidFill>
                  <a:srgbClr val="333333"/>
                </a:solidFill>
                <a:latin typeface="Playfair Display"/>
              </a:rPr>
              <a:t>документа</a:t>
            </a:r>
            <a:endParaRPr lang="ru-RU" sz="2800" b="0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FF44F-12D0-405C-A341-7BD789C2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151215"/>
            <a:ext cx="4552950" cy="52726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ACD8DF-A748-4798-8830-A4256AF1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70" y="1220577"/>
            <a:ext cx="5459572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A86E4-5853-4B9A-93A6-F6B543A94857}"/>
              </a:ext>
            </a:extLst>
          </p:cNvPr>
          <p:cNvSpPr txBox="1"/>
          <p:nvPr/>
        </p:nvSpPr>
        <p:spPr>
          <a:xfrm>
            <a:off x="3832143" y="513695"/>
            <a:ext cx="4527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Путем разделения схемы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layfair Display"/>
              </a:rPr>
              <a:t>ref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0A9F68-39C9-4769-A442-026544ED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80414"/>
            <a:ext cx="4357450" cy="5143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B19E0E-563A-45A7-B987-49BD948A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9" y="1208365"/>
            <a:ext cx="4657725" cy="34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A86E4-5853-4B9A-93A6-F6B543A94857}"/>
              </a:ext>
            </a:extLst>
          </p:cNvPr>
          <p:cNvSpPr txBox="1"/>
          <p:nvPr/>
        </p:nvSpPr>
        <p:spPr>
          <a:xfrm>
            <a:off x="1767676" y="598110"/>
            <a:ext cx="944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Playfair Display"/>
              </a:rPr>
              <a:t>Используя поименованные типы </a:t>
            </a:r>
            <a:r>
              <a:rPr lang="en-US" sz="2800" dirty="0" err="1">
                <a:solidFill>
                  <a:srgbClr val="333333"/>
                </a:solidFill>
                <a:latin typeface="Playfair Display"/>
              </a:rPr>
              <a:t>SympleTypes</a:t>
            </a:r>
            <a:r>
              <a:rPr lang="en-US" sz="2800" dirty="0">
                <a:solidFill>
                  <a:srgbClr val="333333"/>
                </a:solidFill>
                <a:latin typeface="Playfair Display"/>
              </a:rPr>
              <a:t>, </a:t>
            </a:r>
            <a:r>
              <a:rPr lang="en-US" sz="2800" dirty="0" err="1">
                <a:solidFill>
                  <a:srgbClr val="333333"/>
                </a:solidFill>
                <a:latin typeface="Playfair Display"/>
              </a:rPr>
              <a:t>ComplexTypes</a:t>
            </a:r>
            <a:endParaRPr lang="ru-RU" sz="2800" b="0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5052FB-4236-45B2-8DE2-D2C5E113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6" y="1088327"/>
            <a:ext cx="4826209" cy="55360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8CD480-04FF-4A82-A3E1-7CD852E8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66" y="1121330"/>
            <a:ext cx="5320958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5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571602A-F822-4709-8541-391E80DA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5A3F2-672C-45EA-B087-0BEC444BC430}"/>
              </a:ext>
            </a:extLst>
          </p:cNvPr>
          <p:cNvSpPr txBox="1"/>
          <p:nvPr/>
        </p:nvSpPr>
        <p:spPr>
          <a:xfrm>
            <a:off x="333374" y="890885"/>
            <a:ext cx="1155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XML-схема описывает структуру документа XML.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XML-схемы также упоминается как XML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Schema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Definition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(XSD) 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9DB1D-550A-400E-85E3-B08BCD21A164}"/>
              </a:ext>
            </a:extLst>
          </p:cNvPr>
          <p:cNvSpPr txBox="1"/>
          <p:nvPr/>
        </p:nvSpPr>
        <p:spPr>
          <a:xfrm>
            <a:off x="257175" y="1696640"/>
            <a:ext cx="116300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XML схема: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 элементы, которые могут появляться в XML документе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 атрибуты, которые могут появляться в XML документе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определяет, какие элементы являются дочерними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 порядок дочерних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 количество дочерних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определяет, пустой ли элемент или может содержать текст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 типы данных элементов и атрибутов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определяет фиксированные значения и значения по умолчанию элементов и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186624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3638276" y="723900"/>
            <a:ext cx="481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ПОДКЛЮЧЕНИЕ </a:t>
            </a:r>
            <a:r>
              <a:rPr lang="en-US" sz="2800" dirty="0"/>
              <a:t>XML-</a:t>
            </a:r>
            <a:r>
              <a:rPr lang="ru-RU" sz="2800" dirty="0"/>
              <a:t>СХЕМЫ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AB70E-6B09-4703-B2AE-5CACCFD7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9" y="3652139"/>
            <a:ext cx="5250261" cy="2771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629F37-C6B8-4437-A2D8-800CAFB6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658911"/>
            <a:ext cx="5810250" cy="27146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25058-521D-4462-A3DA-370F3CF73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566" y="1247120"/>
            <a:ext cx="5810250" cy="1990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B35917-C906-4CDA-87B6-29B290F965D6}"/>
              </a:ext>
            </a:extLst>
          </p:cNvPr>
          <p:cNvSpPr txBox="1"/>
          <p:nvPr/>
        </p:nvSpPr>
        <p:spPr>
          <a:xfrm>
            <a:off x="107826" y="3289579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 с расширением </a:t>
            </a:r>
            <a:r>
              <a:rPr lang="en-US" dirty="0" err="1"/>
              <a:t>xsd</a:t>
            </a:r>
            <a:r>
              <a:rPr lang="en-US" dirty="0"/>
              <a:t> (note.xsd)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4CA7C1-410D-40DA-9F7A-7424AC5E2FFC}"/>
              </a:ext>
            </a:extLst>
          </p:cNvPr>
          <p:cNvSpPr/>
          <p:nvPr/>
        </p:nvSpPr>
        <p:spPr>
          <a:xfrm>
            <a:off x="7981950" y="4543426"/>
            <a:ext cx="969866" cy="3361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3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A99038-1BFB-4D44-A5B3-18D88E23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713720"/>
            <a:ext cx="3038475" cy="1228725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EF7E5361-EA5F-440E-82BF-810B57A0F452}"/>
              </a:ext>
            </a:extLst>
          </p:cNvPr>
          <p:cNvSpPr/>
          <p:nvPr/>
        </p:nvSpPr>
        <p:spPr>
          <a:xfrm>
            <a:off x="3562350" y="1181100"/>
            <a:ext cx="84161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6B8A7E-4D8F-4EEB-9BD7-FB08BABA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2" y="798092"/>
            <a:ext cx="6486525" cy="1152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1C08C7-7634-4A4F-BDA3-D6E60CB934D6}"/>
              </a:ext>
            </a:extLst>
          </p:cNvPr>
          <p:cNvSpPr txBox="1"/>
          <p:nvPr/>
        </p:nvSpPr>
        <p:spPr>
          <a:xfrm>
            <a:off x="314325" y="1967610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Фрагмент </a:t>
            </a:r>
            <a:r>
              <a:rPr lang="ru-RU" sz="2000" b="1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xmlns:xs</a:t>
            </a:r>
            <a:r>
              <a:rPr lang="ru-RU" sz="2000" b="1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="http://www.w3.org/2001/XMLSchema"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 указывает на то, что используемые в схеме элементы и типы данных относятся к пространству имен "http://www.w3.org/2001/XMLSchema". Также здесь указывается, что элементы и типы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данных, относящиеся к пространству имен "http://www.w3.org/2001/XMLSchema", должны иметь префикс </a:t>
            </a:r>
            <a:r>
              <a:rPr lang="ru-RU" sz="2000" b="1" i="1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xs</a:t>
            </a:r>
            <a:r>
              <a:rPr lang="ru-RU" sz="2000" b="1" i="1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:</a:t>
            </a:r>
            <a:endParaRPr lang="ru-RU" sz="2000" dirty="0">
              <a:latin typeface="Corbel" panose="020B0503020204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E7A3DD-B9AE-4BF1-858B-4A66BF24E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3554339"/>
            <a:ext cx="5476875" cy="1819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A306B3-F013-43A8-8FF7-375CEA81BAB9}"/>
              </a:ext>
            </a:extLst>
          </p:cNvPr>
          <p:cNvSpPr txBox="1"/>
          <p:nvPr/>
        </p:nvSpPr>
        <p:spPr>
          <a:xfrm>
            <a:off x="5991225" y="3566952"/>
            <a:ext cx="5962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Фрагменте </a:t>
            </a:r>
            <a:r>
              <a:rPr lang="ru-RU" sz="2000" b="1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xmlns:xsi</a:t>
            </a:r>
            <a:r>
              <a:rPr lang="ru-RU" sz="2000" b="1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="http://www.w3.org/2001/XMLSchema-instance"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 делает доступным пространство имен образцов XML схемы, так можно использовать атрибут </a:t>
            </a:r>
            <a:r>
              <a:rPr lang="ru-RU" sz="2000" b="1" i="1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schemaLocation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 У этого атрибута есть значение — расположение XML схемы, которая используется в этом пространстве имен. фрагменте </a:t>
            </a:r>
            <a:r>
              <a:rPr lang="ru-RU" sz="2000" b="1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xsi:schemaLocation</a:t>
            </a:r>
            <a:r>
              <a:rPr lang="ru-RU" sz="2000" b="1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="note.xsd"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  <a:endParaRPr lang="ru-RU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3638276" y="723900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Пространство имен XML-документа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8ECF7-DF5C-4878-95FE-06B9809E8B0F}"/>
              </a:ext>
            </a:extLst>
          </p:cNvPr>
          <p:cNvSpPr txBox="1"/>
          <p:nvPr/>
        </p:nvSpPr>
        <p:spPr>
          <a:xfrm>
            <a:off x="423834" y="1247120"/>
            <a:ext cx="11387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333333"/>
                </a:solidFill>
                <a:effectLst/>
                <a:latin typeface="+mj-lt"/>
              </a:rPr>
              <a:t>Пространства имен позволяют избежать конфликта имен XML элементов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+mj-lt"/>
              </a:rPr>
              <a:t>при попытке одновременного использования нескольких XML документов от разных XML приложений.</a:t>
            </a:r>
            <a:endParaRPr lang="ru-RU" sz="2000" dirty="0">
              <a:latin typeface="+mj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8B5CB7-112B-4B21-9273-1E405597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4" y="2601337"/>
            <a:ext cx="4105275" cy="19145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4710EE-2AAF-4928-89D6-124B377B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15" y="2698919"/>
            <a:ext cx="5610225" cy="160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7FF617-260D-4C0A-9448-A1623B4DB42D}"/>
              </a:ext>
            </a:extLst>
          </p:cNvPr>
          <p:cNvSpPr txBox="1"/>
          <p:nvPr/>
        </p:nvSpPr>
        <p:spPr>
          <a:xfrm>
            <a:off x="381000" y="1955006"/>
            <a:ext cx="511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код XML содержит информацию о HTML таблице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253B6-B4A0-454D-9901-A26EEE04950B}"/>
              </a:ext>
            </a:extLst>
          </p:cNvPr>
          <p:cNvSpPr txBox="1"/>
          <p:nvPr/>
        </p:nvSpPr>
        <p:spPr>
          <a:xfrm>
            <a:off x="5798315" y="20037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код XML содержит информацию о столе (предмет мебели), который по англ. тоже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table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: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80E879-0A26-48E4-A38F-722DA62E74DE}"/>
              </a:ext>
            </a:extLst>
          </p:cNvPr>
          <p:cNvSpPr txBox="1"/>
          <p:nvPr/>
        </p:nvSpPr>
        <p:spPr>
          <a:xfrm>
            <a:off x="295275" y="4733717"/>
            <a:ext cx="11677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Если эти два фрагмента кода XML будут сведены вместе, то возникнет конфликт имен. Так как оба документа содержат элемент </a:t>
            </a:r>
            <a:r>
              <a:rPr lang="ru-RU" b="1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&lt;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table</a:t>
            </a:r>
            <a:r>
              <a:rPr lang="ru-RU" b="1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&gt;</a:t>
            </a:r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, хотя и с разным контентом и значением.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Пользователь или XML приложение не будут знать, каким образом обрабатывать эти различия.</a:t>
            </a:r>
          </a:p>
        </p:txBody>
      </p:sp>
    </p:spTree>
    <p:extLst>
      <p:ext uri="{BB962C8B-B14F-4D97-AF65-F5344CB8AC3E}">
        <p14:creationId xmlns:p14="http://schemas.microsoft.com/office/powerpoint/2010/main" val="9094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3638276" y="723900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Пространство имен XML-документа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E7C52-67E8-4952-B0DD-1D50F83FC8FA}"/>
              </a:ext>
            </a:extLst>
          </p:cNvPr>
          <p:cNvSpPr txBox="1"/>
          <p:nvPr/>
        </p:nvSpPr>
        <p:spPr>
          <a:xfrm>
            <a:off x="352425" y="1247120"/>
            <a:ext cx="1127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В XML избежать конфликта имен можно при помощи префикса имени элемента.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5CA04-D34A-4E23-9DF2-E5EFE5F0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770340"/>
            <a:ext cx="6429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3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3638276" y="723900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Пространство имен XML-документа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3FB6-B0D0-486B-B32D-5A6F6079C498}"/>
              </a:ext>
            </a:extLst>
          </p:cNvPr>
          <p:cNvSpPr txBox="1"/>
          <p:nvPr/>
        </p:nvSpPr>
        <p:spPr>
          <a:xfrm>
            <a:off x="238125" y="1247120"/>
            <a:ext cx="11715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При использовании в XML префиксов необходимо определить, так называемое, пространство имен префикса.</a:t>
            </a:r>
          </a:p>
          <a:p>
            <a:pPr algn="l"/>
            <a:r>
              <a:rPr lang="ru-RU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Пространство имен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определяется благодаря </a:t>
            </a:r>
            <a:r>
              <a:rPr lang="ru-RU" b="1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атрибуту </a:t>
            </a:r>
            <a:r>
              <a:rPr lang="ru-RU" b="1" i="1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xmlns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в начальном теге элемента.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Декларация пространства имен имеет следующий синтаксис - 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xmlns:</a:t>
            </a:r>
            <a:r>
              <a:rPr lang="ru-RU" b="1" i="1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префикс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="</a:t>
            </a:r>
            <a:r>
              <a:rPr lang="ru-RU" b="1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URI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"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AEFC03-DABA-4268-8A0D-6E948759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1" y="2447449"/>
            <a:ext cx="6572250" cy="418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E9E9F-516A-43CC-98BB-8DD2F0747FDA}"/>
              </a:ext>
            </a:extLst>
          </p:cNvPr>
          <p:cNvSpPr txBox="1"/>
          <p:nvPr/>
        </p:nvSpPr>
        <p:spPr>
          <a:xfrm>
            <a:off x="6648666" y="2447449"/>
            <a:ext cx="53052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Атрибут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xmlns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в теге 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table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&gt;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определяет префиксам 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h: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и </a:t>
            </a:r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f:</a:t>
            </a:r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квалифицирующее пространство имен.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Когда пространство имен определено для какого-то элемента, то все его дочерние элементы с тем же префиксом ассоциируются с его пространством имен.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URI пространства имен не используется парсером для получения какой-либо информации. Цель всего этого состоит в том, чтобы дать пространству имен уникальное имя. Тем не менее, часто компании используют пространство имен, как указатель на веб-страницу с информацией об этом пространстве имен.</a:t>
            </a:r>
          </a:p>
        </p:txBody>
      </p:sp>
    </p:spTree>
    <p:extLst>
      <p:ext uri="{BB962C8B-B14F-4D97-AF65-F5344CB8AC3E}">
        <p14:creationId xmlns:p14="http://schemas.microsoft.com/office/powerpoint/2010/main" val="383018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3638276" y="723900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Пространство имен XML-документа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16495-17C6-49DC-A054-334B269AC433}"/>
              </a:ext>
            </a:extLst>
          </p:cNvPr>
          <p:cNvSpPr txBox="1"/>
          <p:nvPr/>
        </p:nvSpPr>
        <p:spPr>
          <a:xfrm>
            <a:off x="423834" y="1247120"/>
            <a:ext cx="11501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Унифицированный идентификатор ресурса (URI) это символьная строка, идентифицирующая интернет-ресурс.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В наиболее общей форме URI является единым указателем ресурса (URL), который идентифицирует доменный адрес в интернете. Другой, более частный вид URI — единообразное имя ресурса (URN).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C54454-04BA-4BBB-9DE8-9A8B227B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2616227"/>
            <a:ext cx="4105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0F33CE-2856-4D7F-B559-5AE6B56A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26.02.2022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9A6A9-6F87-453D-85E2-CDF0D5B7F213}"/>
              </a:ext>
            </a:extLst>
          </p:cNvPr>
          <p:cNvSpPr txBox="1"/>
          <p:nvPr/>
        </p:nvSpPr>
        <p:spPr>
          <a:xfrm>
            <a:off x="2742926" y="571500"/>
            <a:ext cx="725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333333"/>
                </a:solidFill>
                <a:effectLst/>
                <a:latin typeface="Playfair Display"/>
              </a:rPr>
              <a:t>Определение простых элементов в XML схеме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6329B1-B58F-4380-ACE3-35238058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4437"/>
            <a:ext cx="11487150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7928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{E7921153-B2DF-4019-B994-AB152F3456EA}tf33552983_win32</Template>
  <TotalTime>686</TotalTime>
  <Words>484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Corbel</vt:lpstr>
      <vt:lpstr>Franklin Gothic Book</vt:lpstr>
      <vt:lpstr>Franklin Gothic Demi</vt:lpstr>
      <vt:lpstr>Georgia</vt:lpstr>
      <vt:lpstr>Playfair Display</vt:lpstr>
      <vt:lpstr>Verdana</vt:lpstr>
      <vt:lpstr>Wingdings 2</vt:lpstr>
      <vt:lpstr>ДивидендVTI</vt:lpstr>
      <vt:lpstr>Xml. XML 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ОТЛАДКА И ТЕСТИРОВАНИЕ  ПРОГРАММНОГО ПРОДУКТА</dc:title>
  <dc:creator>Екатерина Лобанова</dc:creator>
  <cp:lastModifiedBy>Лобанова Екатерина Александровна</cp:lastModifiedBy>
  <cp:revision>73</cp:revision>
  <dcterms:created xsi:type="dcterms:W3CDTF">2020-09-03T19:08:12Z</dcterms:created>
  <dcterms:modified xsi:type="dcterms:W3CDTF">2022-02-26T06:35:25Z</dcterms:modified>
</cp:coreProperties>
</file>