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Lato" panose="020F0502020204030203" pitchFamily="34" charset="0"/>
      <p:regular r:id="rId32"/>
      <p:bold r:id="rId33"/>
      <p:italic r:id="rId34"/>
      <p:boldItalic r:id="rId35"/>
    </p:embeddedFont>
    <p:embeddedFont>
      <p:font typeface="Raleway" panose="020B0604020202020204"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91F8C7-1F3E-480D-ADE9-C181D57C5BE0}">
  <a:tblStyle styleId="{DD91F8C7-1F3E-480D-ADE9-C181D57C5B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40d1786d92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40d1786d92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40d1786d92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40d1786d92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40d1786d92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40d1786d9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40d1786d9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40d1786d9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40d1786d92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40d1786d9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r>
              <a:rPr lang="pt-BR" sz="1200">
                <a:solidFill>
                  <a:srgbClr val="595959"/>
                </a:solidFill>
                <a:latin typeface="Lato"/>
                <a:ea typeface="Lato"/>
                <a:cs typeface="Lato"/>
                <a:sym typeface="Lato"/>
              </a:rPr>
              <a:t>É utilizada entre duas relações e é usada para manter a consistência entre tuplas nas duas relações. Esta restrição afirma que uma tupla em uma relação que referencia outra relação, precisa se referir a uma tupla existente nessa relação(daí a importância da chave primária não ser nula). Esta restrição, de forma resumida, garante o vínculo ou relacionamento entre duas tabelas (relações) a partir do uso das chaves primárias ou chave alternativa definida com UNIQUE, onde essa chave primária, que pertence a uma tabela(relação) específica, será referenciada em outra tabela(relação) como sendo chave estrangeira(FK). Quando o atributo referente a chave estrangeira em uma tabela não está preenchido com o valor da chave primária da outra tabela, ele então será preenchido com o valor NULL, para fins de garantir a integridade.</a:t>
            </a:r>
            <a:endParaRPr sz="1200">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40d1786d92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40d1786d92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endParaRPr sz="1200">
              <a:latin typeface="Lato"/>
              <a:ea typeface="Lato"/>
              <a:cs typeface="Lato"/>
              <a:sym typeface="La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0d1786d9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40d1786d9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endParaRPr sz="1200">
              <a:latin typeface="Lato"/>
              <a:ea typeface="Lato"/>
              <a:cs typeface="Lato"/>
              <a:sym typeface="La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40d1786d92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40d1786d9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endParaRPr sz="1200">
              <a:latin typeface="Lato"/>
              <a:ea typeface="Lato"/>
              <a:cs typeface="Lato"/>
              <a:sym typeface="La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40d1786d92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40d1786d92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endParaRPr sz="1200">
              <a:latin typeface="Lato"/>
              <a:ea typeface="Lato"/>
              <a:cs typeface="Lato"/>
              <a:sym typeface="La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40d1786d92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40d1786d9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r>
              <a:rPr lang="pt-BR" sz="1200">
                <a:latin typeface="Lato"/>
                <a:ea typeface="Lato"/>
                <a:cs typeface="Lato"/>
                <a:sym typeface="Lato"/>
              </a:rPr>
              <a:t>Solicitar para os alunos criar um exemplo. com Usuário e telefones.</a:t>
            </a:r>
            <a:endParaRPr sz="1200">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40d1786d92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40d1786d9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0d1786d92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d1786d92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0d1786d92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0d1786d92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r>
              <a:rPr lang="pt-BR" sz="1200">
                <a:latin typeface="Lato"/>
                <a:ea typeface="Lato"/>
                <a:cs typeface="Lato"/>
                <a:sym typeface="Lato"/>
              </a:rPr>
              <a:t>Solicitar para os alunos criar um exemplo. com Usuário e telefones.</a:t>
            </a:r>
            <a:endParaRPr sz="1200">
              <a:latin typeface="Lato"/>
              <a:ea typeface="Lato"/>
              <a:cs typeface="Lato"/>
              <a:sym typeface="La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0d1786d92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40d1786d9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r>
              <a:rPr lang="pt-BR" sz="1200">
                <a:latin typeface="Lato"/>
                <a:ea typeface="Lato"/>
                <a:cs typeface="Lato"/>
                <a:sym typeface="Lato"/>
              </a:rPr>
              <a:t>Falar sobre o domínio de negócio</a:t>
            </a:r>
            <a:endParaRPr sz="1200">
              <a:latin typeface="Lato"/>
              <a:ea typeface="Lato"/>
              <a:cs typeface="Lato"/>
              <a:sym typeface="La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40d1786d92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40d1786d9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0d1786d92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0d1786d92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r>
              <a:rPr lang="pt-BR" sz="1200">
                <a:solidFill>
                  <a:srgbClr val="595959"/>
                </a:solidFill>
                <a:latin typeface="Lato"/>
                <a:ea typeface="Lato"/>
                <a:cs typeface="Lato"/>
                <a:sym typeface="Lato"/>
              </a:rPr>
              <a:t>Por exemplo, o uso de chave primária(PK), ela representa um identificador único para cada tupla da tabela, ou seja, ele não pode se repetir. Mas, além da chave primária, existem a chaves candidatas, onde surge a possibilidade de se usar outro atributo como chave, mas por algum motivo, apenas um foi definido por ser a chave a primária. Agora, imagine que você queira garantir que este outro atributo, que não é chave primária, não seja repetido em alguma tabela, por uma regra de negócio estabelecida. Neste caso você pode se valer de uma cláusula em SQL, chamada UNIQUE, para garantir que este atributo não seja repetido na mesma tabela em tuplas diferentes.</a:t>
            </a:r>
            <a:endParaRPr sz="1200">
              <a:latin typeface="Lato"/>
              <a:ea typeface="Lato"/>
              <a:cs typeface="Lato"/>
              <a:sym typeface="La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0d1786d92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0d1786d9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1200">
                <a:solidFill>
                  <a:srgbClr val="595959"/>
                </a:solidFill>
                <a:latin typeface="Lato"/>
                <a:ea typeface="Lato"/>
                <a:cs typeface="Lato"/>
                <a:sym typeface="Lato"/>
              </a:rPr>
              <a:t>Isso significa, que caso exista um valor NULL para uma chave primária, não será possível identificar uma tupla e por consequência, não poderíamos utilizar estas tuplas para referenciá-las em outras relações(tabelas), pois não conseguiríamos distingui-las.</a:t>
            </a:r>
            <a:endParaRPr sz="1200">
              <a:solidFill>
                <a:srgbClr val="595959"/>
              </a:solidFill>
              <a:latin typeface="Lato"/>
              <a:ea typeface="Lato"/>
              <a:cs typeface="Lato"/>
              <a:sym typeface="Lato"/>
            </a:endParaRPr>
          </a:p>
          <a:p>
            <a:pPr marL="0" lvl="0" indent="0" algn="just" rtl="0">
              <a:lnSpc>
                <a:spcPct val="115000"/>
              </a:lnSpc>
              <a:spcBef>
                <a:spcPts val="1200"/>
              </a:spcBef>
              <a:spcAft>
                <a:spcPts val="1200"/>
              </a:spcAft>
              <a:buNone/>
            </a:pPr>
            <a:endParaRPr sz="1200">
              <a:latin typeface="Lato"/>
              <a:ea typeface="Lato"/>
              <a:cs typeface="Lato"/>
              <a:sym typeface="La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0d1786d92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0d1786d92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0d1786d92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0d1786d92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endParaRPr sz="1200">
              <a:latin typeface="Lato"/>
              <a:ea typeface="Lato"/>
              <a:cs typeface="Lato"/>
              <a:sym typeface="La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d1786d92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d1786d9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endParaRPr sz="1200">
              <a:latin typeface="Lato"/>
              <a:ea typeface="Lato"/>
              <a:cs typeface="Lato"/>
              <a:sym typeface="La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40d1786d92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40d1786d92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200"/>
              </a:spcAft>
              <a:buNone/>
            </a:pPr>
            <a:endParaRPr sz="1200">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40d1786d9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40d1786d9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40d1786d9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40d1786d9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40d1786d92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40d1786d9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40d1786d92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40d1786d9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0d1786d92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0d1786d92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40d1786d9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40d1786d9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40d1786d92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40d1786d9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dirty="0"/>
              <a:t>Restrições de Integridade</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pt-BR" dirty="0"/>
              <a:t>Fabrício </a:t>
            </a:r>
            <a:r>
              <a:rPr lang="pt-BR" dirty="0" err="1"/>
              <a:t>Tonetto</a:t>
            </a:r>
            <a:r>
              <a:rPr lang="pt-BR" dirty="0"/>
              <a:t> </a:t>
            </a:r>
            <a:r>
              <a:rPr lang="pt-BR" dirty="0" err="1"/>
              <a:t>Londero</a:t>
            </a:r>
            <a:endParaRPr lang="pt-BR" dirty="0"/>
          </a:p>
          <a:p>
            <a:pPr marL="0" lvl="0" indent="0" algn="l" rtl="0">
              <a:spcBef>
                <a:spcPts val="0"/>
              </a:spcBef>
              <a:spcAft>
                <a:spcPts val="0"/>
              </a:spcAft>
              <a:buNone/>
            </a:pPr>
            <a:r>
              <a:rPr lang="pt-BR" dirty="0" err="1"/>
              <a:t>Herysson</a:t>
            </a:r>
            <a:r>
              <a:rPr lang="pt-BR" dirty="0"/>
              <a:t> R. Figueiredo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de Domínio</a:t>
            </a:r>
            <a:endParaRPr sz="2440"/>
          </a:p>
        </p:txBody>
      </p:sp>
      <p:sp>
        <p:nvSpPr>
          <p:cNvPr id="142" name="Google Shape;142;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457200" algn="just" rtl="0">
              <a:spcBef>
                <a:spcPts val="0"/>
              </a:spcBef>
              <a:spcAft>
                <a:spcPts val="1200"/>
              </a:spcAft>
              <a:buNone/>
            </a:pPr>
            <a:r>
              <a:rPr lang="pt-BR" sz="1800"/>
              <a:t>Ex.: em uma coluna que armazena preços de mercadorias, os valores admitidos são do domínio numérico – ou seja, apenas números. Não há preços usando letras para sua representação.</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de Domínio - Fatores</a:t>
            </a:r>
            <a:endParaRPr sz="2440"/>
          </a:p>
        </p:txBody>
      </p:sp>
      <p:sp>
        <p:nvSpPr>
          <p:cNvPr id="148" name="Google Shape;148;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457200" lvl="0" indent="-342900" algn="just" rtl="0">
              <a:spcBef>
                <a:spcPts val="0"/>
              </a:spcBef>
              <a:spcAft>
                <a:spcPts val="0"/>
              </a:spcAft>
              <a:buSzPts val="1800"/>
              <a:buChar char="●"/>
            </a:pPr>
            <a:r>
              <a:rPr lang="pt-BR" sz="1800"/>
              <a:t>Tipo de Dado do campo;</a:t>
            </a:r>
            <a:endParaRPr sz="1800"/>
          </a:p>
          <a:p>
            <a:pPr marL="457200" lvl="0" indent="-342900" algn="just" rtl="0">
              <a:spcBef>
                <a:spcPts val="0"/>
              </a:spcBef>
              <a:spcAft>
                <a:spcPts val="0"/>
              </a:spcAft>
              <a:buSzPts val="1800"/>
              <a:buChar char="●"/>
            </a:pPr>
            <a:r>
              <a:rPr lang="pt-BR" sz="1800"/>
              <a:t>Representação interna do tipo de dado;</a:t>
            </a:r>
            <a:endParaRPr sz="1800"/>
          </a:p>
          <a:p>
            <a:pPr marL="457200" lvl="0" indent="-342900" algn="just" rtl="0">
              <a:spcBef>
                <a:spcPts val="0"/>
              </a:spcBef>
              <a:spcAft>
                <a:spcPts val="0"/>
              </a:spcAft>
              <a:buSzPts val="1800"/>
              <a:buChar char="●"/>
            </a:pPr>
            <a:r>
              <a:rPr lang="pt-BR" sz="1800"/>
              <a:t>Presença ou não do dado;</a:t>
            </a:r>
            <a:endParaRPr sz="1800"/>
          </a:p>
          <a:p>
            <a:pPr marL="457200" lvl="0" indent="-342900" algn="just" rtl="0">
              <a:spcBef>
                <a:spcPts val="0"/>
              </a:spcBef>
              <a:spcAft>
                <a:spcPts val="0"/>
              </a:spcAft>
              <a:buSzPts val="1800"/>
              <a:buChar char="●"/>
            </a:pPr>
            <a:r>
              <a:rPr lang="pt-BR" sz="1800"/>
              <a:t>Intervalos de valores no domínio;</a:t>
            </a:r>
            <a:endParaRPr sz="1800"/>
          </a:p>
          <a:p>
            <a:pPr marL="457200" lvl="0" indent="-342900" algn="just" rtl="0">
              <a:spcBef>
                <a:spcPts val="0"/>
              </a:spcBef>
              <a:spcAft>
                <a:spcPts val="0"/>
              </a:spcAft>
              <a:buSzPts val="1800"/>
              <a:buChar char="●"/>
            </a:pPr>
            <a:r>
              <a:rPr lang="pt-BR" sz="1800"/>
              <a:t>Conjunto de valores discretos.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de Domínio - Exemplo</a:t>
            </a:r>
            <a:endParaRPr sz="2440"/>
          </a:p>
        </p:txBody>
      </p:sp>
      <p:sp>
        <p:nvSpPr>
          <p:cNvPr id="154" name="Google Shape;154;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lnSpcReduction="20000"/>
          </a:bodyPr>
          <a:lstStyle/>
          <a:p>
            <a:pPr marL="0" lvl="0" indent="0" algn="just" rtl="0">
              <a:spcBef>
                <a:spcPts val="0"/>
              </a:spcBef>
              <a:spcAft>
                <a:spcPts val="0"/>
              </a:spcAft>
              <a:buNone/>
            </a:pPr>
            <a:r>
              <a:rPr lang="pt-BR" sz="1800"/>
              <a:t>Atributo </a:t>
            </a:r>
            <a:r>
              <a:rPr lang="pt-BR" sz="1800" b="1"/>
              <a:t>Preço do Produto: </a:t>
            </a:r>
            <a:r>
              <a:rPr lang="pt-BR" sz="1800"/>
              <a:t>Valor Monetário</a:t>
            </a:r>
            <a:endParaRPr sz="1800"/>
          </a:p>
          <a:p>
            <a:pPr marL="457200" lvl="0" indent="-342900" algn="just" rtl="0">
              <a:spcBef>
                <a:spcPts val="1200"/>
              </a:spcBef>
              <a:spcAft>
                <a:spcPts val="0"/>
              </a:spcAft>
              <a:buSzPts val="1800"/>
              <a:buChar char="●"/>
            </a:pPr>
            <a:r>
              <a:rPr lang="pt-BR" sz="1800"/>
              <a:t>Valor permitido:</a:t>
            </a:r>
            <a:endParaRPr sz="1800"/>
          </a:p>
          <a:p>
            <a:pPr marL="914400" lvl="1" indent="-342900" algn="just" rtl="0">
              <a:spcBef>
                <a:spcPts val="0"/>
              </a:spcBef>
              <a:spcAft>
                <a:spcPts val="0"/>
              </a:spcAft>
              <a:buSzPts val="1800"/>
              <a:buChar char="○"/>
            </a:pPr>
            <a:r>
              <a:rPr lang="pt-BR" sz="1800"/>
              <a:t>25,33</a:t>
            </a:r>
            <a:endParaRPr sz="1800"/>
          </a:p>
          <a:p>
            <a:pPr marL="457200" lvl="0" indent="-342900" algn="just" rtl="0">
              <a:spcBef>
                <a:spcPts val="0"/>
              </a:spcBef>
              <a:spcAft>
                <a:spcPts val="0"/>
              </a:spcAft>
              <a:buSzPts val="1800"/>
              <a:buChar char="●"/>
            </a:pPr>
            <a:r>
              <a:rPr lang="pt-BR" sz="1800"/>
              <a:t>Valores não permitidos:</a:t>
            </a:r>
            <a:endParaRPr sz="1800"/>
          </a:p>
          <a:p>
            <a:pPr marL="914400" lvl="1" indent="-342900" algn="just" rtl="0">
              <a:spcBef>
                <a:spcPts val="0"/>
              </a:spcBef>
              <a:spcAft>
                <a:spcPts val="0"/>
              </a:spcAft>
              <a:buSzPts val="1800"/>
              <a:buChar char="○"/>
            </a:pPr>
            <a:r>
              <a:rPr lang="pt-BR" sz="1800"/>
              <a:t>25 Reais e 33 centavos;</a:t>
            </a:r>
            <a:endParaRPr sz="1800"/>
          </a:p>
          <a:p>
            <a:pPr marL="914400" lvl="1" indent="-342900" algn="just" rtl="0">
              <a:spcBef>
                <a:spcPts val="0"/>
              </a:spcBef>
              <a:spcAft>
                <a:spcPts val="0"/>
              </a:spcAft>
              <a:buSzPts val="1800"/>
              <a:buChar char="○"/>
            </a:pPr>
            <a:r>
              <a:rPr lang="pt-BR" sz="1800"/>
              <a:t>vinte e cinco reais com trinta e três centavos;</a:t>
            </a:r>
            <a:endParaRPr sz="1800"/>
          </a:p>
          <a:p>
            <a:pPr marL="914400" lvl="1" indent="-342900" algn="just" rtl="0">
              <a:spcBef>
                <a:spcPts val="0"/>
              </a:spcBef>
              <a:spcAft>
                <a:spcPts val="0"/>
              </a:spcAft>
              <a:buSzPts val="1800"/>
              <a:buChar char="○"/>
            </a:pPr>
            <a:r>
              <a:rPr lang="pt-BR" sz="1800"/>
              <a:t>-32,33.</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Restrições de Integridade</a:t>
            </a:r>
            <a:endParaRPr sz="2440"/>
          </a:p>
        </p:txBody>
      </p:sp>
      <p:sp>
        <p:nvSpPr>
          <p:cNvPr id="160" name="Google Shape;160;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pt-BR" sz="1800"/>
              <a:t>As cinco principais restrições de Integridade são:</a:t>
            </a:r>
            <a:endParaRPr sz="1800"/>
          </a:p>
          <a:p>
            <a:pPr marL="457200" lvl="0" indent="-342900" algn="just" rtl="0">
              <a:spcBef>
                <a:spcPts val="1200"/>
              </a:spcBef>
              <a:spcAft>
                <a:spcPts val="0"/>
              </a:spcAft>
              <a:buSzPts val="1800"/>
              <a:buChar char="●"/>
            </a:pPr>
            <a:r>
              <a:rPr lang="pt-BR" sz="1800"/>
              <a:t>Integridade de Domínio;</a:t>
            </a:r>
            <a:endParaRPr sz="1800"/>
          </a:p>
          <a:p>
            <a:pPr marL="457200" lvl="0" indent="-342900" algn="just" rtl="0">
              <a:spcBef>
                <a:spcPts val="0"/>
              </a:spcBef>
              <a:spcAft>
                <a:spcPts val="0"/>
              </a:spcAft>
              <a:buSzPts val="1800"/>
              <a:buChar char="●"/>
            </a:pPr>
            <a:r>
              <a:rPr lang="pt-BR" sz="1800"/>
              <a:t>Integridade Referencial;</a:t>
            </a:r>
            <a:endParaRPr sz="1800"/>
          </a:p>
          <a:p>
            <a:pPr marL="457200" lvl="0" indent="-342900" algn="just" rtl="0">
              <a:spcBef>
                <a:spcPts val="0"/>
              </a:spcBef>
              <a:spcAft>
                <a:spcPts val="0"/>
              </a:spcAft>
              <a:buSzPts val="1800"/>
              <a:buChar char="●"/>
            </a:pPr>
            <a:r>
              <a:rPr lang="pt-BR" sz="1800"/>
              <a:t>Integridade de Vazio;</a:t>
            </a:r>
            <a:endParaRPr sz="1800"/>
          </a:p>
          <a:p>
            <a:pPr marL="457200" lvl="0" indent="-342900" algn="just" rtl="0">
              <a:spcBef>
                <a:spcPts val="0"/>
              </a:spcBef>
              <a:spcAft>
                <a:spcPts val="0"/>
              </a:spcAft>
              <a:buSzPts val="1800"/>
              <a:buChar char="●"/>
            </a:pPr>
            <a:r>
              <a:rPr lang="pt-BR" sz="1800"/>
              <a:t>Integridade de Chave;</a:t>
            </a:r>
            <a:endParaRPr sz="1800"/>
          </a:p>
          <a:p>
            <a:pPr marL="457200" lvl="0" indent="-342900" algn="just" rtl="0">
              <a:spcBef>
                <a:spcPts val="0"/>
              </a:spcBef>
              <a:spcAft>
                <a:spcPts val="0"/>
              </a:spcAft>
              <a:buSzPts val="1800"/>
              <a:buChar char="●"/>
            </a:pPr>
            <a:r>
              <a:rPr lang="pt-BR" sz="1800"/>
              <a:t>Integridade Definida pelo Usuário.</a:t>
            </a:r>
            <a:endParaRPr sz="1800"/>
          </a:p>
        </p:txBody>
      </p:sp>
      <p:sp>
        <p:nvSpPr>
          <p:cNvPr id="161" name="Google Shape;161;p25"/>
          <p:cNvSpPr/>
          <p:nvPr/>
        </p:nvSpPr>
        <p:spPr>
          <a:xfrm>
            <a:off x="632100" y="2912600"/>
            <a:ext cx="545400" cy="433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Referencial</a:t>
            </a:r>
            <a:endParaRPr sz="2440"/>
          </a:p>
        </p:txBody>
      </p:sp>
      <p:sp>
        <p:nvSpPr>
          <p:cNvPr id="167" name="Google Shape;167;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457200" algn="just" rtl="0">
              <a:spcBef>
                <a:spcPts val="0"/>
              </a:spcBef>
              <a:spcAft>
                <a:spcPts val="1200"/>
              </a:spcAft>
              <a:buNone/>
            </a:pPr>
            <a:r>
              <a:rPr lang="pt-BR" sz="1800"/>
              <a:t>A restrição de</a:t>
            </a:r>
            <a:r>
              <a:rPr lang="pt-BR" sz="1800" b="1"/>
              <a:t> Integridade Referencial </a:t>
            </a:r>
            <a:r>
              <a:rPr lang="pt-BR" sz="1800"/>
              <a:t>assegura que valores de uma coluna em um tabela são válidos baseados nos valores em uma outra tabela relacionada.</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Referencial - Exemplo</a:t>
            </a:r>
            <a:endParaRPr sz="2440"/>
          </a:p>
        </p:txBody>
      </p:sp>
      <p:sp>
        <p:nvSpPr>
          <p:cNvPr id="173" name="Google Shape;173;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1200"/>
              </a:spcAft>
              <a:buNone/>
            </a:pPr>
            <a:r>
              <a:rPr lang="pt-BR" sz="1800"/>
              <a:t>Exemplo: Se um produto de </a:t>
            </a:r>
            <a:r>
              <a:rPr lang="pt-BR" sz="1800" i="1"/>
              <a:t>ID</a:t>
            </a:r>
            <a:r>
              <a:rPr lang="pt-BR" sz="1800"/>
              <a:t> 435 foi cadastrado em um tabela de </a:t>
            </a:r>
            <a:r>
              <a:rPr lang="pt-BR" sz="1800" i="1"/>
              <a:t>Vendas</a:t>
            </a:r>
            <a:r>
              <a:rPr lang="pt-BR" sz="1800"/>
              <a:t>, então um produto com o </a:t>
            </a:r>
            <a:r>
              <a:rPr lang="pt-BR" sz="1800" i="1"/>
              <a:t>ID </a:t>
            </a:r>
            <a:r>
              <a:rPr lang="pt-BR" sz="1800"/>
              <a:t>435 deve existir na tabela de Produtos relacionada.</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Referencial - Exemplo 2</a:t>
            </a:r>
            <a:endParaRPr sz="2440"/>
          </a:p>
        </p:txBody>
      </p:sp>
      <p:sp>
        <p:nvSpPr>
          <p:cNvPr id="179" name="Google Shape;179;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fontScale="92500" lnSpcReduction="10000"/>
          </a:bodyPr>
          <a:lstStyle/>
          <a:p>
            <a:pPr marL="0" lvl="0" indent="0" algn="just" rtl="0">
              <a:spcBef>
                <a:spcPts val="0"/>
              </a:spcBef>
              <a:spcAft>
                <a:spcPts val="0"/>
              </a:spcAft>
              <a:buNone/>
            </a:pPr>
            <a:r>
              <a:rPr lang="pt-BR" sz="1800"/>
              <a:t>Atributo Nome_Produto : Caracteres</a:t>
            </a:r>
            <a:endParaRPr sz="1800"/>
          </a:p>
          <a:p>
            <a:pPr marL="457200" lvl="0" indent="-334327" algn="just" rtl="0">
              <a:spcBef>
                <a:spcPts val="1200"/>
              </a:spcBef>
              <a:spcAft>
                <a:spcPts val="0"/>
              </a:spcAft>
              <a:buSzPct val="100000"/>
              <a:buChar char="●"/>
            </a:pPr>
            <a:r>
              <a:rPr lang="pt-BR" sz="1800"/>
              <a:t>Valores permitidos (produtos cadastrados):</a:t>
            </a:r>
            <a:endParaRPr sz="1800"/>
          </a:p>
          <a:p>
            <a:pPr marL="914400" lvl="1" indent="-334327" algn="just" rtl="0">
              <a:spcBef>
                <a:spcPts val="0"/>
              </a:spcBef>
              <a:spcAft>
                <a:spcPts val="0"/>
              </a:spcAft>
              <a:buSzPct val="100000"/>
              <a:buChar char="○"/>
            </a:pPr>
            <a:r>
              <a:rPr lang="pt-BR" sz="1800"/>
              <a:t>Água;</a:t>
            </a:r>
            <a:endParaRPr sz="1800"/>
          </a:p>
          <a:p>
            <a:pPr marL="914400" lvl="1" indent="-334327" algn="just" rtl="0">
              <a:spcBef>
                <a:spcPts val="0"/>
              </a:spcBef>
              <a:spcAft>
                <a:spcPts val="0"/>
              </a:spcAft>
              <a:buSzPct val="100000"/>
              <a:buChar char="○"/>
            </a:pPr>
            <a:r>
              <a:rPr lang="pt-BR" sz="1800"/>
              <a:t>Refrigerante;</a:t>
            </a:r>
            <a:endParaRPr sz="1800"/>
          </a:p>
          <a:p>
            <a:pPr marL="914400" lvl="1" indent="-334327" algn="just" rtl="0">
              <a:spcBef>
                <a:spcPts val="0"/>
              </a:spcBef>
              <a:spcAft>
                <a:spcPts val="0"/>
              </a:spcAft>
              <a:buSzPct val="100000"/>
              <a:buChar char="○"/>
            </a:pPr>
            <a:r>
              <a:rPr lang="pt-BR" sz="1800"/>
              <a:t>Suco.</a:t>
            </a:r>
            <a:endParaRPr sz="1800"/>
          </a:p>
          <a:p>
            <a:pPr marL="457200" lvl="0" indent="-334327" algn="just" rtl="0">
              <a:spcBef>
                <a:spcPts val="0"/>
              </a:spcBef>
              <a:spcAft>
                <a:spcPts val="0"/>
              </a:spcAft>
              <a:buSzPct val="100000"/>
              <a:buChar char="●"/>
            </a:pPr>
            <a:r>
              <a:rPr lang="pt-BR" sz="1800"/>
              <a:t>Valores não permitidos para venda (não existentes na tabela de produtos)</a:t>
            </a:r>
            <a:endParaRPr sz="1800"/>
          </a:p>
          <a:p>
            <a:pPr marL="914400" lvl="1" indent="-334327" algn="just" rtl="0">
              <a:spcBef>
                <a:spcPts val="0"/>
              </a:spcBef>
              <a:spcAft>
                <a:spcPts val="0"/>
              </a:spcAft>
              <a:buSzPct val="100000"/>
              <a:buChar char="○"/>
            </a:pPr>
            <a:r>
              <a:rPr lang="pt-BR" sz="1800"/>
              <a:t>Cerveja.</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Referencial - Exemplo 2</a:t>
            </a:r>
            <a:endParaRPr sz="2440"/>
          </a:p>
        </p:txBody>
      </p:sp>
      <p:sp>
        <p:nvSpPr>
          <p:cNvPr id="185" name="Google Shape;185;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1200"/>
              </a:spcAft>
              <a:buNone/>
            </a:pPr>
            <a:endParaRPr sz="1800"/>
          </a:p>
        </p:txBody>
      </p:sp>
      <p:graphicFrame>
        <p:nvGraphicFramePr>
          <p:cNvPr id="186" name="Google Shape;186;p29"/>
          <p:cNvGraphicFramePr/>
          <p:nvPr/>
        </p:nvGraphicFramePr>
        <p:xfrm>
          <a:off x="729450" y="1853850"/>
          <a:ext cx="3000000" cy="3000000"/>
        </p:xfrm>
        <a:graphic>
          <a:graphicData uri="http://schemas.openxmlformats.org/drawingml/2006/table">
            <a:tbl>
              <a:tblPr>
                <a:noFill/>
                <a:tableStyleId>{DD91F8C7-1F3E-480D-ADE9-C181D57C5BE0}</a:tableStyleId>
              </a:tblPr>
              <a:tblGrid>
                <a:gridCol w="1973025">
                  <a:extLst>
                    <a:ext uri="{9D8B030D-6E8A-4147-A177-3AD203B41FA5}">
                      <a16:colId xmlns:a16="http://schemas.microsoft.com/office/drawing/2014/main" val="20000"/>
                    </a:ext>
                  </a:extLst>
                </a:gridCol>
              </a:tblGrid>
              <a:tr h="413925">
                <a:tc>
                  <a:txBody>
                    <a:bodyPr/>
                    <a:lstStyle/>
                    <a:p>
                      <a:pPr marL="0" lvl="0" indent="0" algn="l" rtl="0">
                        <a:spcBef>
                          <a:spcPts val="0"/>
                        </a:spcBef>
                        <a:spcAft>
                          <a:spcPts val="0"/>
                        </a:spcAft>
                        <a:buNone/>
                      </a:pPr>
                      <a:r>
                        <a:rPr lang="pt-BR"/>
                        <a:t>Produtos Cadastrados</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3925">
                <a:tc>
                  <a:txBody>
                    <a:bodyPr/>
                    <a:lstStyle/>
                    <a:p>
                      <a:pPr marL="0" lvl="0" indent="0" algn="l" rtl="0">
                        <a:spcBef>
                          <a:spcPts val="0"/>
                        </a:spcBef>
                        <a:spcAft>
                          <a:spcPts val="0"/>
                        </a:spcAft>
                        <a:buNone/>
                      </a:pPr>
                      <a:r>
                        <a:rPr lang="pt-BR"/>
                        <a:t>Água</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3925">
                <a:tc>
                  <a:txBody>
                    <a:bodyPr/>
                    <a:lstStyle/>
                    <a:p>
                      <a:pPr marL="0" lvl="0" indent="0" algn="l" rtl="0">
                        <a:spcBef>
                          <a:spcPts val="0"/>
                        </a:spcBef>
                        <a:spcAft>
                          <a:spcPts val="0"/>
                        </a:spcAft>
                        <a:buNone/>
                      </a:pPr>
                      <a:r>
                        <a:rPr lang="pt-BR"/>
                        <a:t>Refrigerante</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23675">
                <a:tc>
                  <a:txBody>
                    <a:bodyPr/>
                    <a:lstStyle/>
                    <a:p>
                      <a:pPr marL="0" lvl="0" indent="0" algn="l" rtl="0">
                        <a:spcBef>
                          <a:spcPts val="0"/>
                        </a:spcBef>
                        <a:spcAft>
                          <a:spcPts val="0"/>
                        </a:spcAft>
                        <a:buNone/>
                      </a:pPr>
                      <a:r>
                        <a:rPr lang="pt-BR"/>
                        <a:t>Suco</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87" name="Google Shape;187;p29"/>
          <p:cNvGraphicFramePr/>
          <p:nvPr/>
        </p:nvGraphicFramePr>
        <p:xfrm>
          <a:off x="3587288" y="1853850"/>
          <a:ext cx="3000000" cy="3000000"/>
        </p:xfrm>
        <a:graphic>
          <a:graphicData uri="http://schemas.openxmlformats.org/drawingml/2006/table">
            <a:tbl>
              <a:tblPr>
                <a:noFill/>
                <a:tableStyleId>{DD91F8C7-1F3E-480D-ADE9-C181D57C5BE0}</a:tableStyleId>
              </a:tblPr>
              <a:tblGrid>
                <a:gridCol w="1973025">
                  <a:extLst>
                    <a:ext uri="{9D8B030D-6E8A-4147-A177-3AD203B41FA5}">
                      <a16:colId xmlns:a16="http://schemas.microsoft.com/office/drawing/2014/main" val="20000"/>
                    </a:ext>
                  </a:extLst>
                </a:gridCol>
              </a:tblGrid>
              <a:tr h="413925">
                <a:tc>
                  <a:txBody>
                    <a:bodyPr/>
                    <a:lstStyle/>
                    <a:p>
                      <a:pPr marL="0" lvl="0" indent="0" algn="l" rtl="0">
                        <a:spcBef>
                          <a:spcPts val="0"/>
                        </a:spcBef>
                        <a:spcAft>
                          <a:spcPts val="0"/>
                        </a:spcAft>
                        <a:buNone/>
                      </a:pPr>
                      <a:r>
                        <a:rPr lang="pt-BR"/>
                        <a:t>Venda 1</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3925">
                <a:tc>
                  <a:txBody>
                    <a:bodyPr/>
                    <a:lstStyle/>
                    <a:p>
                      <a:pPr marL="0" lvl="0" indent="0" algn="l" rtl="0">
                        <a:spcBef>
                          <a:spcPts val="0"/>
                        </a:spcBef>
                        <a:spcAft>
                          <a:spcPts val="0"/>
                        </a:spcAft>
                        <a:buNone/>
                      </a:pPr>
                      <a:r>
                        <a:rPr lang="pt-BR"/>
                        <a:t>Água</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3925">
                <a:tc>
                  <a:txBody>
                    <a:bodyPr/>
                    <a:lstStyle/>
                    <a:p>
                      <a:pPr marL="0" lvl="0" indent="0" algn="l" rtl="0">
                        <a:spcBef>
                          <a:spcPts val="0"/>
                        </a:spcBef>
                        <a:spcAft>
                          <a:spcPts val="0"/>
                        </a:spcAft>
                        <a:buNone/>
                      </a:pPr>
                      <a:r>
                        <a:rPr lang="pt-BR"/>
                        <a:t>Refrigerante</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88" name="Google Shape;188;p29"/>
          <p:cNvGraphicFramePr/>
          <p:nvPr/>
        </p:nvGraphicFramePr>
        <p:xfrm>
          <a:off x="6445125" y="1853850"/>
          <a:ext cx="3000000" cy="3000000"/>
        </p:xfrm>
        <a:graphic>
          <a:graphicData uri="http://schemas.openxmlformats.org/drawingml/2006/table">
            <a:tbl>
              <a:tblPr>
                <a:noFill/>
                <a:tableStyleId>{DD91F8C7-1F3E-480D-ADE9-C181D57C5BE0}</a:tableStyleId>
              </a:tblPr>
              <a:tblGrid>
                <a:gridCol w="1973025">
                  <a:extLst>
                    <a:ext uri="{9D8B030D-6E8A-4147-A177-3AD203B41FA5}">
                      <a16:colId xmlns:a16="http://schemas.microsoft.com/office/drawing/2014/main" val="20000"/>
                    </a:ext>
                  </a:extLst>
                </a:gridCol>
              </a:tblGrid>
              <a:tr h="413925">
                <a:tc>
                  <a:txBody>
                    <a:bodyPr/>
                    <a:lstStyle/>
                    <a:p>
                      <a:pPr marL="0" lvl="0" indent="0" algn="l" rtl="0">
                        <a:spcBef>
                          <a:spcPts val="0"/>
                        </a:spcBef>
                        <a:spcAft>
                          <a:spcPts val="0"/>
                        </a:spcAft>
                        <a:buNone/>
                      </a:pPr>
                      <a:r>
                        <a:rPr lang="pt-BR"/>
                        <a:t>Cliente</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3925">
                <a:tc>
                  <a:txBody>
                    <a:bodyPr/>
                    <a:lstStyle/>
                    <a:p>
                      <a:pPr marL="0" lvl="0" indent="0" algn="l" rtl="0">
                        <a:spcBef>
                          <a:spcPts val="0"/>
                        </a:spcBef>
                        <a:spcAft>
                          <a:spcPts val="0"/>
                        </a:spcAft>
                        <a:buNone/>
                      </a:pPr>
                      <a:r>
                        <a:rPr lang="pt-BR"/>
                        <a:t>João</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89" name="Google Shape;189;p29"/>
          <p:cNvGraphicFramePr/>
          <p:nvPr/>
        </p:nvGraphicFramePr>
        <p:xfrm>
          <a:off x="3587288" y="3695475"/>
          <a:ext cx="3000000" cy="3000000"/>
        </p:xfrm>
        <a:graphic>
          <a:graphicData uri="http://schemas.openxmlformats.org/drawingml/2006/table">
            <a:tbl>
              <a:tblPr>
                <a:noFill/>
                <a:tableStyleId>{DD91F8C7-1F3E-480D-ADE9-C181D57C5BE0}</a:tableStyleId>
              </a:tblPr>
              <a:tblGrid>
                <a:gridCol w="1973025">
                  <a:extLst>
                    <a:ext uri="{9D8B030D-6E8A-4147-A177-3AD203B41FA5}">
                      <a16:colId xmlns:a16="http://schemas.microsoft.com/office/drawing/2014/main" val="20000"/>
                    </a:ext>
                  </a:extLst>
                </a:gridCol>
              </a:tblGrid>
              <a:tr h="413925">
                <a:tc>
                  <a:txBody>
                    <a:bodyPr/>
                    <a:lstStyle/>
                    <a:p>
                      <a:pPr marL="0" lvl="0" indent="0" algn="l" rtl="0">
                        <a:spcBef>
                          <a:spcPts val="0"/>
                        </a:spcBef>
                        <a:spcAft>
                          <a:spcPts val="0"/>
                        </a:spcAft>
                        <a:buNone/>
                      </a:pPr>
                      <a:r>
                        <a:rPr lang="pt-BR"/>
                        <a:t>Venda 2</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3925">
                <a:tc>
                  <a:txBody>
                    <a:bodyPr/>
                    <a:lstStyle/>
                    <a:p>
                      <a:pPr marL="0" lvl="0" indent="0" algn="l" rtl="0">
                        <a:spcBef>
                          <a:spcPts val="0"/>
                        </a:spcBef>
                        <a:spcAft>
                          <a:spcPts val="0"/>
                        </a:spcAft>
                        <a:buNone/>
                      </a:pPr>
                      <a:r>
                        <a:rPr lang="pt-BR">
                          <a:solidFill>
                            <a:schemeClr val="accent3"/>
                          </a:solidFill>
                        </a:rPr>
                        <a:t>Cerveja</a:t>
                      </a:r>
                      <a:endParaRPr>
                        <a:solidFill>
                          <a:schemeClr val="accent3"/>
                        </a:solidFill>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13925">
                <a:tc>
                  <a:txBody>
                    <a:bodyPr/>
                    <a:lstStyle/>
                    <a:p>
                      <a:pPr marL="0" lvl="0" indent="0" algn="l" rtl="0">
                        <a:spcBef>
                          <a:spcPts val="0"/>
                        </a:spcBef>
                        <a:spcAft>
                          <a:spcPts val="0"/>
                        </a:spcAft>
                        <a:buNone/>
                      </a:pPr>
                      <a:r>
                        <a:rPr lang="pt-BR"/>
                        <a:t>Suco</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90" name="Google Shape;190;p29"/>
          <p:cNvGraphicFramePr/>
          <p:nvPr/>
        </p:nvGraphicFramePr>
        <p:xfrm>
          <a:off x="6445125" y="3695475"/>
          <a:ext cx="3000000" cy="3000000"/>
        </p:xfrm>
        <a:graphic>
          <a:graphicData uri="http://schemas.openxmlformats.org/drawingml/2006/table">
            <a:tbl>
              <a:tblPr>
                <a:noFill/>
                <a:tableStyleId>{DD91F8C7-1F3E-480D-ADE9-C181D57C5BE0}</a:tableStyleId>
              </a:tblPr>
              <a:tblGrid>
                <a:gridCol w="1973025">
                  <a:extLst>
                    <a:ext uri="{9D8B030D-6E8A-4147-A177-3AD203B41FA5}">
                      <a16:colId xmlns:a16="http://schemas.microsoft.com/office/drawing/2014/main" val="20000"/>
                    </a:ext>
                  </a:extLst>
                </a:gridCol>
              </a:tblGrid>
              <a:tr h="413925">
                <a:tc>
                  <a:txBody>
                    <a:bodyPr/>
                    <a:lstStyle/>
                    <a:p>
                      <a:pPr marL="0" lvl="0" indent="0" algn="l" rtl="0">
                        <a:spcBef>
                          <a:spcPts val="0"/>
                        </a:spcBef>
                        <a:spcAft>
                          <a:spcPts val="0"/>
                        </a:spcAft>
                        <a:buNone/>
                      </a:pPr>
                      <a:r>
                        <a:rPr lang="pt-BR"/>
                        <a:t>Cliente</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3925">
                <a:tc>
                  <a:txBody>
                    <a:bodyPr/>
                    <a:lstStyle/>
                    <a:p>
                      <a:pPr marL="0" lvl="0" indent="0" algn="l" rtl="0">
                        <a:spcBef>
                          <a:spcPts val="0"/>
                        </a:spcBef>
                        <a:spcAft>
                          <a:spcPts val="0"/>
                        </a:spcAft>
                        <a:buNone/>
                      </a:pPr>
                      <a:r>
                        <a:rPr lang="pt-BR"/>
                        <a:t>Juca</a:t>
                      </a: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1" name="Google Shape;191;p29"/>
          <p:cNvSpPr/>
          <p:nvPr/>
        </p:nvSpPr>
        <p:spPr>
          <a:xfrm>
            <a:off x="2842038" y="2257088"/>
            <a:ext cx="605700" cy="435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rot="10800000">
            <a:off x="5699863" y="2257075"/>
            <a:ext cx="605700" cy="435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rot="2700000">
            <a:off x="2842017" y="3556841"/>
            <a:ext cx="605849" cy="43529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rot="10800000">
            <a:off x="5699863" y="4088025"/>
            <a:ext cx="605700" cy="435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Referencial - Atualização e Exclusão</a:t>
            </a:r>
            <a:endParaRPr sz="2440"/>
          </a:p>
        </p:txBody>
      </p:sp>
      <p:sp>
        <p:nvSpPr>
          <p:cNvPr id="200" name="Google Shape;200;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pt-BR" sz="1800"/>
              <a:t>Se um registro for excluído em uma tabela, então os registros relacionados em outras tabelas que o referenciam talvez precisem ser excluídos.</a:t>
            </a:r>
            <a:endParaRPr sz="1800"/>
          </a:p>
          <a:p>
            <a:pPr marL="0" lvl="0" indent="0" algn="just" rtl="0">
              <a:spcBef>
                <a:spcPts val="1200"/>
              </a:spcBef>
              <a:spcAft>
                <a:spcPts val="0"/>
              </a:spcAft>
              <a:buNone/>
            </a:pPr>
            <a:r>
              <a:rPr lang="pt-BR" sz="1800"/>
              <a:t>Caso contrário ocorrerá erro.</a:t>
            </a:r>
            <a:endParaRPr sz="1800"/>
          </a:p>
          <a:p>
            <a:pPr marL="0" lvl="0" indent="0" algn="just" rtl="0">
              <a:spcBef>
                <a:spcPts val="1200"/>
              </a:spcBef>
              <a:spcAft>
                <a:spcPts val="0"/>
              </a:spcAft>
              <a:buNone/>
            </a:pPr>
            <a:r>
              <a:rPr lang="pt-BR" sz="1800"/>
              <a:t>O mesmo se dá com atualização de registros</a:t>
            </a:r>
            <a:endParaRPr sz="1800"/>
          </a:p>
          <a:p>
            <a:pPr marL="0" lvl="0" indent="0" algn="just" rtl="0">
              <a:spcBef>
                <a:spcPts val="1200"/>
              </a:spcBef>
              <a:spcAft>
                <a:spcPts val="120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Referencial - Atualização e Exclusão</a:t>
            </a:r>
            <a:endParaRPr sz="2440"/>
          </a:p>
        </p:txBody>
      </p:sp>
      <p:sp>
        <p:nvSpPr>
          <p:cNvPr id="206" name="Google Shape;206;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457200" algn="just" rtl="0">
              <a:spcBef>
                <a:spcPts val="0"/>
              </a:spcBef>
              <a:spcAft>
                <a:spcPts val="0"/>
              </a:spcAft>
              <a:buNone/>
            </a:pPr>
            <a:r>
              <a:rPr lang="pt-BR" sz="1800" b="1"/>
              <a:t>CASCADE</a:t>
            </a:r>
            <a:r>
              <a:rPr lang="pt-BR" sz="1800"/>
              <a:t>: Se um registro for excluído em uma tabela (operações </a:t>
            </a:r>
            <a:r>
              <a:rPr lang="pt-BR" sz="1800" b="1" i="1"/>
              <a:t>DELETE</a:t>
            </a:r>
            <a:r>
              <a:rPr lang="pt-BR" sz="1800"/>
              <a:t> e </a:t>
            </a:r>
            <a:r>
              <a:rPr lang="pt-BR" sz="1800" b="1" i="1"/>
              <a:t>TRUNCATE</a:t>
            </a:r>
            <a:r>
              <a:rPr lang="pt-BR" sz="1800"/>
              <a:t>), então os registros relacionados em outras tabelas que o referenciam talvez precisem ser excluídos. Caso contrário ocorrerá erro.  O mesmo se dá com a atualização de registros (operação </a:t>
            </a:r>
            <a:r>
              <a:rPr lang="pt-BR" sz="1800" b="1"/>
              <a:t>UPDATE</a:t>
            </a:r>
            <a:r>
              <a:rPr lang="pt-BR" sz="1800"/>
              <a:t>).</a:t>
            </a:r>
            <a:endParaRPr sz="1800"/>
          </a:p>
          <a:p>
            <a:pPr marL="457200" lvl="0" indent="-342900" algn="just" rtl="0">
              <a:spcBef>
                <a:spcPts val="1200"/>
              </a:spcBef>
              <a:spcAft>
                <a:spcPts val="0"/>
              </a:spcAft>
              <a:buSzPts val="1800"/>
              <a:buChar char="●"/>
            </a:pPr>
            <a:r>
              <a:rPr lang="pt-BR" sz="1800"/>
              <a:t>on delete cascade;</a:t>
            </a:r>
            <a:endParaRPr sz="1800"/>
          </a:p>
          <a:p>
            <a:pPr marL="457200" lvl="0" indent="-342900" algn="just" rtl="0">
              <a:spcBef>
                <a:spcPts val="0"/>
              </a:spcBef>
              <a:spcAft>
                <a:spcPts val="0"/>
              </a:spcAft>
              <a:buSzPts val="1800"/>
              <a:buChar char="●"/>
            </a:pPr>
            <a:r>
              <a:rPr lang="pt-BR" sz="1800"/>
              <a:t>on update cascade.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O é Integridade de Dados?	</a:t>
            </a:r>
            <a:endParaRPr sz="2440"/>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pt-BR" sz="1800"/>
              <a:t>	Manutenção e garantia da consistência e precisão dos dados, sendo um aspecto crítico no design, implementação e uso de sistemas de armazenamento de dados.</a:t>
            </a:r>
            <a:endParaRPr sz="1800"/>
          </a:p>
          <a:p>
            <a:pPr marL="0" lvl="0" indent="0" algn="just" rtl="0">
              <a:spcBef>
                <a:spcPts val="1200"/>
              </a:spcBef>
              <a:spcAft>
                <a:spcPts val="1200"/>
              </a:spcAft>
              <a:buNone/>
            </a:pPr>
            <a:r>
              <a:rPr lang="pt-BR" sz="1800"/>
              <a:t>	A integridade é atingida por meio da aplicação de </a:t>
            </a:r>
            <a:r>
              <a:rPr lang="pt-BR" sz="1800" b="1"/>
              <a:t>restrições de Integridade.</a:t>
            </a:r>
            <a:endParaRPr sz="18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Restrições de Integridade</a:t>
            </a:r>
            <a:endParaRPr sz="2440"/>
          </a:p>
        </p:txBody>
      </p:sp>
      <p:sp>
        <p:nvSpPr>
          <p:cNvPr id="212" name="Google Shape;212;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pt-BR" sz="1800"/>
              <a:t>As cinco principais restrições de Integridade são:</a:t>
            </a:r>
            <a:endParaRPr sz="1800"/>
          </a:p>
          <a:p>
            <a:pPr marL="457200" lvl="0" indent="-342900" algn="just" rtl="0">
              <a:spcBef>
                <a:spcPts val="1200"/>
              </a:spcBef>
              <a:spcAft>
                <a:spcPts val="0"/>
              </a:spcAft>
              <a:buSzPts val="1800"/>
              <a:buChar char="●"/>
            </a:pPr>
            <a:r>
              <a:rPr lang="pt-BR" sz="1800"/>
              <a:t>Integridade de Domínio;</a:t>
            </a:r>
            <a:endParaRPr sz="1800"/>
          </a:p>
          <a:p>
            <a:pPr marL="457200" lvl="0" indent="-342900" algn="just" rtl="0">
              <a:spcBef>
                <a:spcPts val="0"/>
              </a:spcBef>
              <a:spcAft>
                <a:spcPts val="0"/>
              </a:spcAft>
              <a:buSzPts val="1800"/>
              <a:buChar char="●"/>
            </a:pPr>
            <a:r>
              <a:rPr lang="pt-BR" sz="1800"/>
              <a:t>Integridade Referencial;</a:t>
            </a:r>
            <a:endParaRPr sz="1800"/>
          </a:p>
          <a:p>
            <a:pPr marL="457200" lvl="0" indent="-342900" algn="just" rtl="0">
              <a:spcBef>
                <a:spcPts val="0"/>
              </a:spcBef>
              <a:spcAft>
                <a:spcPts val="0"/>
              </a:spcAft>
              <a:buSzPts val="1800"/>
              <a:buChar char="●"/>
            </a:pPr>
            <a:r>
              <a:rPr lang="pt-BR" sz="1800"/>
              <a:t>Integridade de Vazio;</a:t>
            </a:r>
            <a:endParaRPr sz="1800"/>
          </a:p>
          <a:p>
            <a:pPr marL="457200" lvl="0" indent="-342900" algn="just" rtl="0">
              <a:spcBef>
                <a:spcPts val="0"/>
              </a:spcBef>
              <a:spcAft>
                <a:spcPts val="0"/>
              </a:spcAft>
              <a:buSzPts val="1800"/>
              <a:buChar char="●"/>
            </a:pPr>
            <a:r>
              <a:rPr lang="pt-BR" sz="1800"/>
              <a:t>Integridade de Chave;</a:t>
            </a:r>
            <a:endParaRPr sz="1800"/>
          </a:p>
          <a:p>
            <a:pPr marL="457200" lvl="0" indent="-342900" algn="just" rtl="0">
              <a:spcBef>
                <a:spcPts val="0"/>
              </a:spcBef>
              <a:spcAft>
                <a:spcPts val="0"/>
              </a:spcAft>
              <a:buSzPts val="1800"/>
              <a:buChar char="●"/>
            </a:pPr>
            <a:r>
              <a:rPr lang="pt-BR" sz="1800"/>
              <a:t>Integridade Definida pelo Usuário.</a:t>
            </a:r>
            <a:endParaRPr sz="1800"/>
          </a:p>
        </p:txBody>
      </p:sp>
      <p:sp>
        <p:nvSpPr>
          <p:cNvPr id="213" name="Google Shape;213;p32"/>
          <p:cNvSpPr/>
          <p:nvPr/>
        </p:nvSpPr>
        <p:spPr>
          <a:xfrm>
            <a:off x="632100" y="3222000"/>
            <a:ext cx="545400" cy="433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de Vazio</a:t>
            </a:r>
            <a:endParaRPr sz="2440"/>
          </a:p>
        </p:txBody>
      </p:sp>
      <p:sp>
        <p:nvSpPr>
          <p:cNvPr id="219" name="Google Shape;219;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pt-BR" sz="1800" b="1"/>
              <a:t>	</a:t>
            </a:r>
            <a:r>
              <a:rPr lang="pt-BR" sz="1800"/>
              <a:t>Este tipo de integridade informa se a coluna é obrigatória ou opcional - ou seja, se é possível não inserir um valor na coluna.</a:t>
            </a:r>
            <a:endParaRPr sz="1800"/>
          </a:p>
          <a:p>
            <a:pPr marL="0" lvl="0" indent="0" algn="just" rtl="0">
              <a:spcBef>
                <a:spcPts val="1200"/>
              </a:spcBef>
              <a:spcAft>
                <a:spcPts val="1200"/>
              </a:spcAft>
              <a:buNone/>
            </a:pPr>
            <a:r>
              <a:rPr lang="pt-BR" sz="1800"/>
              <a:t>	Uma coluna de chave primária, por exemplo, sempre deve ter dados inseridos, e nunca pode estar vazia para nenhum registro.</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Valores Nulos (NULL)</a:t>
            </a:r>
            <a:endParaRPr sz="2440"/>
          </a:p>
        </p:txBody>
      </p:sp>
      <p:sp>
        <p:nvSpPr>
          <p:cNvPr id="225" name="Google Shape;225;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lnSpcReduction="20000"/>
          </a:bodyPr>
          <a:lstStyle/>
          <a:p>
            <a:pPr marL="0" lvl="0" indent="0" algn="just" rtl="0">
              <a:spcBef>
                <a:spcPts val="0"/>
              </a:spcBef>
              <a:spcAft>
                <a:spcPts val="0"/>
              </a:spcAft>
              <a:buNone/>
            </a:pPr>
            <a:r>
              <a:rPr lang="pt-BR" sz="1800"/>
              <a:t>Um valor NULL significa que não existem dados.</a:t>
            </a:r>
            <a:endParaRPr sz="1800"/>
          </a:p>
          <a:p>
            <a:pPr marL="0" lvl="0" indent="0" algn="just" rtl="0">
              <a:spcBef>
                <a:spcPts val="1200"/>
              </a:spcBef>
              <a:spcAft>
                <a:spcPts val="0"/>
              </a:spcAft>
              <a:buNone/>
            </a:pPr>
            <a:r>
              <a:rPr lang="pt-BR" sz="1800"/>
              <a:t>É diferente de zero, espaço, string vazia ou tabulação.</a:t>
            </a:r>
            <a:endParaRPr sz="1800"/>
          </a:p>
          <a:p>
            <a:pPr marL="0" lvl="0" indent="0" algn="just" rtl="0">
              <a:spcBef>
                <a:spcPts val="1200"/>
              </a:spcBef>
              <a:spcAft>
                <a:spcPts val="0"/>
              </a:spcAft>
              <a:buNone/>
            </a:pPr>
            <a:r>
              <a:rPr lang="pt-BR" sz="1800"/>
              <a:t>Os nulos podem ser problemáticos, pois indicam:</a:t>
            </a:r>
            <a:endParaRPr sz="1800"/>
          </a:p>
          <a:p>
            <a:pPr marL="457200" lvl="0" indent="-342900" algn="just" rtl="0">
              <a:spcBef>
                <a:spcPts val="1200"/>
              </a:spcBef>
              <a:spcAft>
                <a:spcPts val="0"/>
              </a:spcAft>
              <a:buSzPts val="1800"/>
              <a:buChar char="●"/>
            </a:pPr>
            <a:r>
              <a:rPr lang="pt-BR" sz="1800"/>
              <a:t>O valor da coluna não é apropriado;</a:t>
            </a:r>
            <a:endParaRPr sz="1800"/>
          </a:p>
          <a:p>
            <a:pPr marL="457200" lvl="0" indent="-342900" algn="just" rtl="0">
              <a:spcBef>
                <a:spcPts val="0"/>
              </a:spcBef>
              <a:spcAft>
                <a:spcPts val="0"/>
              </a:spcAft>
              <a:buSzPts val="1800"/>
              <a:buChar char="●"/>
            </a:pPr>
            <a:r>
              <a:rPr lang="pt-BR" sz="1800"/>
              <a:t>O valor não foi especificado;</a:t>
            </a:r>
            <a:endParaRPr sz="1800"/>
          </a:p>
          <a:p>
            <a:pPr marL="457200" lvl="0" indent="-342900" algn="just" rtl="0">
              <a:spcBef>
                <a:spcPts val="0"/>
              </a:spcBef>
              <a:spcAft>
                <a:spcPts val="0"/>
              </a:spcAft>
              <a:buSzPts val="1800"/>
              <a:buChar char="●"/>
            </a:pPr>
            <a:r>
              <a:rPr lang="pt-BR" sz="1800"/>
              <a:t>O valor é desconhecido.</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Restrições de Integridade</a:t>
            </a:r>
            <a:endParaRPr sz="2440"/>
          </a:p>
        </p:txBody>
      </p:sp>
      <p:sp>
        <p:nvSpPr>
          <p:cNvPr id="231" name="Google Shape;231;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pt-BR" sz="1800"/>
              <a:t>As cinco principais restrições de Integridade são:</a:t>
            </a:r>
            <a:endParaRPr sz="1800"/>
          </a:p>
          <a:p>
            <a:pPr marL="457200" lvl="0" indent="-342900" algn="just" rtl="0">
              <a:spcBef>
                <a:spcPts val="1200"/>
              </a:spcBef>
              <a:spcAft>
                <a:spcPts val="0"/>
              </a:spcAft>
              <a:buSzPts val="1800"/>
              <a:buChar char="●"/>
            </a:pPr>
            <a:r>
              <a:rPr lang="pt-BR" sz="1800"/>
              <a:t>Integridade de Domínio;</a:t>
            </a:r>
            <a:endParaRPr sz="1800"/>
          </a:p>
          <a:p>
            <a:pPr marL="457200" lvl="0" indent="-342900" algn="just" rtl="0">
              <a:spcBef>
                <a:spcPts val="0"/>
              </a:spcBef>
              <a:spcAft>
                <a:spcPts val="0"/>
              </a:spcAft>
              <a:buSzPts val="1800"/>
              <a:buChar char="●"/>
            </a:pPr>
            <a:r>
              <a:rPr lang="pt-BR" sz="1800"/>
              <a:t>Integridade Referencial;</a:t>
            </a:r>
            <a:endParaRPr sz="1800"/>
          </a:p>
          <a:p>
            <a:pPr marL="457200" lvl="0" indent="-342900" algn="just" rtl="0">
              <a:spcBef>
                <a:spcPts val="0"/>
              </a:spcBef>
              <a:spcAft>
                <a:spcPts val="0"/>
              </a:spcAft>
              <a:buSzPts val="1800"/>
              <a:buChar char="●"/>
            </a:pPr>
            <a:r>
              <a:rPr lang="pt-BR" sz="1800"/>
              <a:t>Integridade de Vazio;</a:t>
            </a:r>
            <a:endParaRPr sz="1800"/>
          </a:p>
          <a:p>
            <a:pPr marL="457200" lvl="0" indent="-342900" algn="just" rtl="0">
              <a:spcBef>
                <a:spcPts val="0"/>
              </a:spcBef>
              <a:spcAft>
                <a:spcPts val="0"/>
              </a:spcAft>
              <a:buSzPts val="1800"/>
              <a:buChar char="●"/>
            </a:pPr>
            <a:r>
              <a:rPr lang="pt-BR" sz="1800"/>
              <a:t>Integridade de Chave;</a:t>
            </a:r>
            <a:endParaRPr sz="1800"/>
          </a:p>
          <a:p>
            <a:pPr marL="457200" lvl="0" indent="-342900" algn="just" rtl="0">
              <a:spcBef>
                <a:spcPts val="0"/>
              </a:spcBef>
              <a:spcAft>
                <a:spcPts val="0"/>
              </a:spcAft>
              <a:buSzPts val="1800"/>
              <a:buChar char="●"/>
            </a:pPr>
            <a:r>
              <a:rPr lang="pt-BR" sz="1800"/>
              <a:t>Integridade Definida pelo Usuário.</a:t>
            </a:r>
            <a:endParaRPr sz="1800"/>
          </a:p>
        </p:txBody>
      </p:sp>
      <p:sp>
        <p:nvSpPr>
          <p:cNvPr id="232" name="Google Shape;232;p35"/>
          <p:cNvSpPr/>
          <p:nvPr/>
        </p:nvSpPr>
        <p:spPr>
          <a:xfrm>
            <a:off x="670775" y="3531400"/>
            <a:ext cx="545400" cy="433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de Chave</a:t>
            </a:r>
            <a:endParaRPr sz="2440"/>
          </a:p>
        </p:txBody>
      </p:sp>
      <p:sp>
        <p:nvSpPr>
          <p:cNvPr id="238" name="Google Shape;238;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457200" algn="just" rtl="0">
              <a:spcBef>
                <a:spcPts val="0"/>
              </a:spcBef>
              <a:spcAft>
                <a:spcPts val="0"/>
              </a:spcAft>
              <a:buNone/>
            </a:pPr>
            <a:r>
              <a:rPr lang="pt-BR" sz="1800"/>
              <a:t>Os valores inseridos na coluna de chave primária (PK) devem ser sempre únicos, não admitindo-se repetições nesses valores.</a:t>
            </a:r>
            <a:endParaRPr sz="1800"/>
          </a:p>
          <a:p>
            <a:pPr marL="0" lvl="0" indent="457200" algn="just" rtl="0">
              <a:spcBef>
                <a:spcPts val="1200"/>
              </a:spcBef>
              <a:spcAft>
                <a:spcPts val="0"/>
              </a:spcAft>
              <a:buNone/>
            </a:pPr>
            <a:r>
              <a:rPr lang="pt-BR" sz="1800"/>
              <a:t>Desta forma, as tuplas (registros) serão sempre distintas. Os valores de chave primária também não podem ser nulos.</a:t>
            </a:r>
            <a:endParaRPr sz="1800"/>
          </a:p>
          <a:p>
            <a:pPr marL="0" lvl="0" indent="0" algn="just" rtl="0">
              <a:spcBef>
                <a:spcPts val="1200"/>
              </a:spcBef>
              <a:spcAft>
                <a:spcPts val="1200"/>
              </a:spcAft>
              <a:buNone/>
            </a:pP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de Entidade</a:t>
            </a:r>
            <a:endParaRPr sz="2440"/>
          </a:p>
        </p:txBody>
      </p:sp>
      <p:sp>
        <p:nvSpPr>
          <p:cNvPr id="244" name="Google Shape;244;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457200" algn="just" rtl="0">
              <a:spcBef>
                <a:spcPts val="0"/>
              </a:spcBef>
              <a:spcAft>
                <a:spcPts val="1200"/>
              </a:spcAft>
              <a:buNone/>
            </a:pPr>
            <a:r>
              <a:rPr lang="pt-BR" sz="1800"/>
              <a:t>Essa forma de restrição afirma que nenhum valor de chave primária (PK) pode ser NULL, pois o seu valor é utilizado para identificar tuplas individuais em uma relação (tabela).</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Restrições de Integridade</a:t>
            </a:r>
            <a:endParaRPr sz="2440"/>
          </a:p>
        </p:txBody>
      </p:sp>
      <p:sp>
        <p:nvSpPr>
          <p:cNvPr id="250" name="Google Shape;250;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pt-BR" sz="1800"/>
              <a:t>As cinco principais restrições de Integridade são:</a:t>
            </a:r>
            <a:endParaRPr sz="1800"/>
          </a:p>
          <a:p>
            <a:pPr marL="457200" lvl="0" indent="-342900" algn="just" rtl="0">
              <a:spcBef>
                <a:spcPts val="1200"/>
              </a:spcBef>
              <a:spcAft>
                <a:spcPts val="0"/>
              </a:spcAft>
              <a:buSzPts val="1800"/>
              <a:buChar char="●"/>
            </a:pPr>
            <a:r>
              <a:rPr lang="pt-BR" sz="1800"/>
              <a:t>Integridade de Domínio;</a:t>
            </a:r>
            <a:endParaRPr sz="1800"/>
          </a:p>
          <a:p>
            <a:pPr marL="457200" lvl="0" indent="-342900" algn="just" rtl="0">
              <a:spcBef>
                <a:spcPts val="0"/>
              </a:spcBef>
              <a:spcAft>
                <a:spcPts val="0"/>
              </a:spcAft>
              <a:buSzPts val="1800"/>
              <a:buChar char="●"/>
            </a:pPr>
            <a:r>
              <a:rPr lang="pt-BR" sz="1800"/>
              <a:t>Integridade Referencial;</a:t>
            </a:r>
            <a:endParaRPr sz="1800"/>
          </a:p>
          <a:p>
            <a:pPr marL="457200" lvl="0" indent="-342900" algn="just" rtl="0">
              <a:spcBef>
                <a:spcPts val="0"/>
              </a:spcBef>
              <a:spcAft>
                <a:spcPts val="0"/>
              </a:spcAft>
              <a:buSzPts val="1800"/>
              <a:buChar char="●"/>
            </a:pPr>
            <a:r>
              <a:rPr lang="pt-BR" sz="1800"/>
              <a:t>Integridade de Vazio;</a:t>
            </a:r>
            <a:endParaRPr sz="1800"/>
          </a:p>
          <a:p>
            <a:pPr marL="457200" lvl="0" indent="-342900" algn="just" rtl="0">
              <a:spcBef>
                <a:spcPts val="0"/>
              </a:spcBef>
              <a:spcAft>
                <a:spcPts val="0"/>
              </a:spcAft>
              <a:buSzPts val="1800"/>
              <a:buChar char="●"/>
            </a:pPr>
            <a:r>
              <a:rPr lang="pt-BR" sz="1800"/>
              <a:t>Integridade de Chave;</a:t>
            </a:r>
            <a:endParaRPr sz="1800"/>
          </a:p>
          <a:p>
            <a:pPr marL="457200" lvl="0" indent="-342900" algn="just" rtl="0">
              <a:spcBef>
                <a:spcPts val="0"/>
              </a:spcBef>
              <a:spcAft>
                <a:spcPts val="0"/>
              </a:spcAft>
              <a:buSzPts val="1800"/>
              <a:buChar char="●"/>
            </a:pPr>
            <a:r>
              <a:rPr lang="pt-BR" sz="1800"/>
              <a:t>Integridade Definida pelo Usuário.</a:t>
            </a:r>
            <a:endParaRPr sz="1800"/>
          </a:p>
        </p:txBody>
      </p:sp>
      <p:sp>
        <p:nvSpPr>
          <p:cNvPr id="251" name="Google Shape;251;p38"/>
          <p:cNvSpPr/>
          <p:nvPr/>
        </p:nvSpPr>
        <p:spPr>
          <a:xfrm>
            <a:off x="657900" y="3840800"/>
            <a:ext cx="545400" cy="433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Definida pelo Usuário</a:t>
            </a:r>
            <a:endParaRPr sz="2440"/>
          </a:p>
        </p:txBody>
      </p:sp>
      <p:sp>
        <p:nvSpPr>
          <p:cNvPr id="257" name="Google Shape;257;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457200" algn="just" rtl="0">
              <a:spcBef>
                <a:spcPts val="0"/>
              </a:spcBef>
              <a:spcAft>
                <a:spcPts val="1200"/>
              </a:spcAft>
              <a:buNone/>
            </a:pPr>
            <a:r>
              <a:rPr lang="pt-BR" sz="1800"/>
              <a:t>A integridade definida pelo usuário permite definir regras comerciais que não se encaixam em outras categorias de integridade. Todas as categorias de integridade oferecem suporte à integridade definida pelo usuário.</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Definida pelo Usuário</a:t>
            </a:r>
            <a:endParaRPr sz="2440"/>
          </a:p>
        </p:txBody>
      </p:sp>
      <p:sp>
        <p:nvSpPr>
          <p:cNvPr id="263" name="Google Shape;263;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457200" algn="just" rtl="0">
              <a:spcBef>
                <a:spcPts val="0"/>
              </a:spcBef>
              <a:spcAft>
                <a:spcPts val="0"/>
              </a:spcAft>
              <a:buNone/>
            </a:pPr>
            <a:r>
              <a:rPr lang="pt-BR" sz="1800"/>
              <a:t>Esta integridade se refere a regras de negócio específicas que são definidas pelo usuário do banco de dados.</a:t>
            </a:r>
            <a:endParaRPr sz="1800"/>
          </a:p>
          <a:p>
            <a:pPr marL="0" lvl="0" indent="457200" algn="just" rtl="0">
              <a:spcBef>
                <a:spcPts val="1200"/>
              </a:spcBef>
              <a:spcAft>
                <a:spcPts val="1200"/>
              </a:spcAft>
              <a:buNone/>
            </a:pPr>
            <a:r>
              <a:rPr lang="pt-BR" sz="1800"/>
              <a:t>Por exemplo, pode-se definir que uma coluna aceitará um conjunto restrito de valores.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da Coluna</a:t>
            </a:r>
            <a:endParaRPr sz="2440"/>
          </a:p>
        </p:txBody>
      </p:sp>
      <p:sp>
        <p:nvSpPr>
          <p:cNvPr id="269" name="Google Shape;269;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457200" algn="just" rtl="0">
              <a:spcBef>
                <a:spcPts val="0"/>
              </a:spcBef>
              <a:spcAft>
                <a:spcPts val="1200"/>
              </a:spcAft>
              <a:buNone/>
            </a:pPr>
            <a:r>
              <a:rPr lang="pt-BR" sz="1800"/>
              <a:t>Determina os valores aceitos para a respectiva coluna.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Restrições de Integridade</a:t>
            </a:r>
            <a:endParaRPr sz="2440"/>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457200" algn="just" rtl="0">
              <a:spcBef>
                <a:spcPts val="0"/>
              </a:spcBef>
              <a:spcAft>
                <a:spcPts val="0"/>
              </a:spcAft>
              <a:buNone/>
            </a:pPr>
            <a:r>
              <a:rPr lang="pt-BR" sz="1800"/>
              <a:t>As restrições de integridade dos dados podem ser construídas no SGBD de duas formas: </a:t>
            </a:r>
            <a:endParaRPr sz="1800"/>
          </a:p>
          <a:p>
            <a:pPr marL="457200" lvl="0" indent="-342900" algn="just" rtl="0">
              <a:spcBef>
                <a:spcPts val="1200"/>
              </a:spcBef>
              <a:spcAft>
                <a:spcPts val="0"/>
              </a:spcAft>
              <a:buSzPts val="1800"/>
              <a:buChar char="●"/>
            </a:pPr>
            <a:r>
              <a:rPr lang="pt-BR" sz="1800"/>
              <a:t>Declarativa;</a:t>
            </a:r>
            <a:endParaRPr sz="1800"/>
          </a:p>
          <a:p>
            <a:pPr marL="457200" lvl="0" indent="-342900" algn="just" rtl="0">
              <a:spcBef>
                <a:spcPts val="0"/>
              </a:spcBef>
              <a:spcAft>
                <a:spcPts val="0"/>
              </a:spcAft>
              <a:buSzPts val="1800"/>
              <a:buChar char="●"/>
            </a:pPr>
            <a:r>
              <a:rPr lang="pt-BR" sz="1800"/>
              <a:t>Procedural.</a:t>
            </a:r>
            <a:endParaRPr sz="1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Restrições de Integridade</a:t>
            </a:r>
            <a:endParaRPr sz="2440"/>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pt-BR" sz="1800" b="1"/>
              <a:t>Declarativa:</a:t>
            </a:r>
            <a:endParaRPr sz="1800" b="1"/>
          </a:p>
          <a:p>
            <a:pPr marL="0" lvl="0" indent="457200" algn="just" rtl="0">
              <a:spcBef>
                <a:spcPts val="1200"/>
              </a:spcBef>
              <a:spcAft>
                <a:spcPts val="1200"/>
              </a:spcAft>
              <a:buNone/>
            </a:pPr>
            <a:r>
              <a:rPr lang="pt-BR" sz="1800"/>
              <a:t>Na forma declarativa, as restrições de integridade são parametrizadas durante a criação das estruturas das tabelas, utilizando a linguagem SQL, na categoria </a:t>
            </a:r>
            <a:r>
              <a:rPr lang="pt-BR" sz="1800" i="1"/>
              <a:t>DDL </a:t>
            </a:r>
            <a:r>
              <a:rPr lang="pt-BR" sz="1800"/>
              <a:t>(</a:t>
            </a:r>
            <a:r>
              <a:rPr lang="pt-BR" sz="1800" i="1"/>
              <a:t>Data Definition Language</a:t>
            </a:r>
            <a:r>
              <a:rPr lang="pt-BR" sz="1800"/>
              <a:t>), fazendo uso de chaves primárias (PK), impedindo valores não nulos, utilizando tipos e domínios de dados e aplicando regras de integridade referencial.</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Restrições de Integridade</a:t>
            </a:r>
            <a:endParaRPr sz="2440"/>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lnSpcReduction="20000"/>
          </a:bodyPr>
          <a:lstStyle/>
          <a:p>
            <a:pPr marL="0" lvl="0" indent="0" algn="just" rtl="0">
              <a:spcBef>
                <a:spcPts val="0"/>
              </a:spcBef>
              <a:spcAft>
                <a:spcPts val="0"/>
              </a:spcAft>
              <a:buNone/>
            </a:pPr>
            <a:r>
              <a:rPr lang="pt-BR" sz="1800" b="1"/>
              <a:t>Procedural:</a:t>
            </a:r>
            <a:endParaRPr sz="1800" b="1"/>
          </a:p>
          <a:p>
            <a:pPr marL="0" lvl="0" indent="457200" algn="just" rtl="0">
              <a:spcBef>
                <a:spcPts val="1200"/>
              </a:spcBef>
              <a:spcAft>
                <a:spcPts val="1200"/>
              </a:spcAft>
              <a:buNone/>
            </a:pPr>
            <a:r>
              <a:rPr lang="pt-BR" sz="1800"/>
              <a:t>Na forma procedural (também chamadas de restrições semânticas), é possível fazer uso de recursos como gatilhos (</a:t>
            </a:r>
            <a:r>
              <a:rPr lang="pt-BR" sz="1800" i="1"/>
              <a:t>triggers</a:t>
            </a:r>
            <a:r>
              <a:rPr lang="pt-BR" sz="1800"/>
              <a:t>), procedimentos armazenados (</a:t>
            </a:r>
            <a:r>
              <a:rPr lang="pt-BR" sz="1800" i="1"/>
              <a:t>stored procedures</a:t>
            </a:r>
            <a:r>
              <a:rPr lang="pt-BR" sz="1800"/>
              <a:t>), bem como de afirmações (</a:t>
            </a:r>
            <a:r>
              <a:rPr lang="pt-BR" sz="1800" i="1"/>
              <a:t>assertion</a:t>
            </a:r>
            <a:r>
              <a:rPr lang="pt-BR" sz="1800"/>
              <a:t>) . Geralmente a forma procedural é implementada por programadores ou analistas especializados na linguagem  e no SGBD, com auxílio das regras de negócio passadas pelos clientes.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Restrições de Integridade</a:t>
            </a:r>
            <a:endParaRPr sz="2440"/>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pt-BR" sz="1800"/>
              <a:t>As cinco principais restrições de Integridade são:</a:t>
            </a:r>
            <a:endParaRPr sz="1800"/>
          </a:p>
          <a:p>
            <a:pPr marL="457200" lvl="0" indent="-342900" algn="just" rtl="0">
              <a:spcBef>
                <a:spcPts val="1200"/>
              </a:spcBef>
              <a:spcAft>
                <a:spcPts val="0"/>
              </a:spcAft>
              <a:buSzPts val="1800"/>
              <a:buChar char="●"/>
            </a:pPr>
            <a:r>
              <a:rPr lang="pt-BR" sz="1800"/>
              <a:t>Integridade de Domínio;</a:t>
            </a:r>
            <a:endParaRPr sz="1800"/>
          </a:p>
          <a:p>
            <a:pPr marL="457200" lvl="0" indent="-342900" algn="just" rtl="0">
              <a:spcBef>
                <a:spcPts val="0"/>
              </a:spcBef>
              <a:spcAft>
                <a:spcPts val="0"/>
              </a:spcAft>
              <a:buSzPts val="1800"/>
              <a:buChar char="●"/>
            </a:pPr>
            <a:r>
              <a:rPr lang="pt-BR" sz="1800"/>
              <a:t>Integridade Referencial;</a:t>
            </a:r>
            <a:endParaRPr sz="1800"/>
          </a:p>
          <a:p>
            <a:pPr marL="457200" lvl="0" indent="-342900" algn="just" rtl="0">
              <a:spcBef>
                <a:spcPts val="0"/>
              </a:spcBef>
              <a:spcAft>
                <a:spcPts val="0"/>
              </a:spcAft>
              <a:buSzPts val="1800"/>
              <a:buChar char="●"/>
            </a:pPr>
            <a:r>
              <a:rPr lang="pt-BR" sz="1800"/>
              <a:t>Integridade de Vazio;</a:t>
            </a:r>
            <a:endParaRPr sz="1800"/>
          </a:p>
          <a:p>
            <a:pPr marL="457200" lvl="0" indent="-342900" algn="just" rtl="0">
              <a:spcBef>
                <a:spcPts val="0"/>
              </a:spcBef>
              <a:spcAft>
                <a:spcPts val="0"/>
              </a:spcAft>
              <a:buSzPts val="1800"/>
              <a:buChar char="●"/>
            </a:pPr>
            <a:r>
              <a:rPr lang="pt-BR" sz="1800"/>
              <a:t>Integridade de Chave;</a:t>
            </a:r>
            <a:endParaRPr sz="1800"/>
          </a:p>
          <a:p>
            <a:pPr marL="457200" lvl="0" indent="-342900" algn="just" rtl="0">
              <a:spcBef>
                <a:spcPts val="0"/>
              </a:spcBef>
              <a:spcAft>
                <a:spcPts val="0"/>
              </a:spcAft>
              <a:buSzPts val="1800"/>
              <a:buChar char="●"/>
            </a:pPr>
            <a:r>
              <a:rPr lang="pt-BR" sz="1800"/>
              <a:t>Integridade Definida pelo Usuário.</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Restrições de Integridade</a:t>
            </a:r>
            <a:endParaRPr sz="2440"/>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pt-BR" sz="1800"/>
              <a:t>As cinco principais restrições de Integridade são:</a:t>
            </a:r>
            <a:endParaRPr sz="1800"/>
          </a:p>
          <a:p>
            <a:pPr marL="457200" lvl="0" indent="-342900" algn="just" rtl="0">
              <a:spcBef>
                <a:spcPts val="1200"/>
              </a:spcBef>
              <a:spcAft>
                <a:spcPts val="0"/>
              </a:spcAft>
              <a:buSzPts val="1800"/>
              <a:buChar char="●"/>
            </a:pPr>
            <a:r>
              <a:rPr lang="pt-BR" sz="1800"/>
              <a:t>Integridade de Domínio;</a:t>
            </a:r>
            <a:endParaRPr sz="1800"/>
          </a:p>
          <a:p>
            <a:pPr marL="457200" lvl="0" indent="-342900" algn="just" rtl="0">
              <a:spcBef>
                <a:spcPts val="0"/>
              </a:spcBef>
              <a:spcAft>
                <a:spcPts val="0"/>
              </a:spcAft>
              <a:buSzPts val="1800"/>
              <a:buChar char="●"/>
            </a:pPr>
            <a:r>
              <a:rPr lang="pt-BR" sz="1800"/>
              <a:t>Integridade Referencial;</a:t>
            </a:r>
            <a:endParaRPr sz="1800"/>
          </a:p>
          <a:p>
            <a:pPr marL="457200" lvl="0" indent="-342900" algn="just" rtl="0">
              <a:spcBef>
                <a:spcPts val="0"/>
              </a:spcBef>
              <a:spcAft>
                <a:spcPts val="0"/>
              </a:spcAft>
              <a:buSzPts val="1800"/>
              <a:buChar char="●"/>
            </a:pPr>
            <a:r>
              <a:rPr lang="pt-BR" sz="1800"/>
              <a:t>Integridade de Vazio;</a:t>
            </a:r>
            <a:endParaRPr sz="1800"/>
          </a:p>
          <a:p>
            <a:pPr marL="457200" lvl="0" indent="-342900" algn="just" rtl="0">
              <a:spcBef>
                <a:spcPts val="0"/>
              </a:spcBef>
              <a:spcAft>
                <a:spcPts val="0"/>
              </a:spcAft>
              <a:buSzPts val="1800"/>
              <a:buChar char="●"/>
            </a:pPr>
            <a:r>
              <a:rPr lang="pt-BR" sz="1800"/>
              <a:t>Integridade de Chave;</a:t>
            </a:r>
            <a:endParaRPr sz="1800"/>
          </a:p>
          <a:p>
            <a:pPr marL="457200" lvl="0" indent="-342900" algn="just" rtl="0">
              <a:spcBef>
                <a:spcPts val="0"/>
              </a:spcBef>
              <a:spcAft>
                <a:spcPts val="0"/>
              </a:spcAft>
              <a:buSzPts val="1800"/>
              <a:buChar char="●"/>
            </a:pPr>
            <a:r>
              <a:rPr lang="pt-BR" sz="1800"/>
              <a:t>Integridade Definida pelo Usuário.</a:t>
            </a:r>
            <a:endParaRPr sz="1800"/>
          </a:p>
        </p:txBody>
      </p:sp>
      <p:sp>
        <p:nvSpPr>
          <p:cNvPr id="124" name="Google Shape;124;p19"/>
          <p:cNvSpPr/>
          <p:nvPr/>
        </p:nvSpPr>
        <p:spPr>
          <a:xfrm>
            <a:off x="632100" y="2627550"/>
            <a:ext cx="545400" cy="4338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de Domínio</a:t>
            </a:r>
            <a:endParaRPr sz="2440"/>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457200" algn="just" rtl="0">
              <a:spcBef>
                <a:spcPts val="0"/>
              </a:spcBef>
              <a:spcAft>
                <a:spcPts val="1200"/>
              </a:spcAft>
              <a:buNone/>
            </a:pPr>
            <a:r>
              <a:rPr lang="pt-BR" sz="1800"/>
              <a:t>As restrições de domínio especificam que, dentro de cada tupla, o valor de cada atributo </a:t>
            </a:r>
            <a:r>
              <a:rPr lang="pt-BR" sz="1800" i="1"/>
              <a:t>Y</a:t>
            </a:r>
            <a:r>
              <a:rPr lang="pt-BR" sz="1800"/>
              <a:t> deve ser um valor indivisível do domínio </a:t>
            </a:r>
            <a:r>
              <a:rPr lang="pt-BR" sz="1800" i="1"/>
              <a:t>dom(Y)</a:t>
            </a:r>
            <a:r>
              <a:rPr lang="pt-BR" sz="1800"/>
              <a:t>, ou seja, se um atributo tiver que receber valores dentro de um intervalo pré-estabelecido para um domínio, ele só receberá valores dentro deste intervalo, caso contrário uma mensagem de erro aparecerá para o usuário para que ele possa ajustar os dados antes da entrada no banco de dados.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pt-BR" sz="2440"/>
              <a:t>Integridade de Domínio</a:t>
            </a:r>
            <a:endParaRPr sz="2440"/>
          </a:p>
        </p:txBody>
      </p:sp>
      <p:sp>
        <p:nvSpPr>
          <p:cNvPr id="136" name="Google Shape;136;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ctr" anchorCtr="0">
            <a:normAutofit/>
          </a:bodyPr>
          <a:lstStyle/>
          <a:p>
            <a:pPr marL="0" lvl="0" indent="457200" algn="just" rtl="0">
              <a:spcBef>
                <a:spcPts val="0"/>
              </a:spcBef>
              <a:spcAft>
                <a:spcPts val="1200"/>
              </a:spcAft>
              <a:buNone/>
            </a:pPr>
            <a:r>
              <a:rPr lang="pt-BR" sz="1800"/>
              <a:t>Valores inseridos em uma coluna devem sempre obedecer à definição dos valores que são permitidos para essa coluna – os valores do domínio.</a:t>
            </a:r>
            <a:endParaRPr sz="18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1486</Words>
  <Application>Microsoft Office PowerPoint</Application>
  <PresentationFormat>Apresentação na tela (16:9)</PresentationFormat>
  <Paragraphs>141</Paragraphs>
  <Slides>29</Slides>
  <Notes>29</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29</vt:i4>
      </vt:variant>
    </vt:vector>
  </HeadingPairs>
  <TitlesOfParts>
    <vt:vector size="33" baseType="lpstr">
      <vt:lpstr>Raleway</vt:lpstr>
      <vt:lpstr>Arial</vt:lpstr>
      <vt:lpstr>Lato</vt:lpstr>
      <vt:lpstr>Streamline</vt:lpstr>
      <vt:lpstr>Restrições de Integridade</vt:lpstr>
      <vt:lpstr>O é Integridade de Dados? </vt:lpstr>
      <vt:lpstr>Restrições de Integridade</vt:lpstr>
      <vt:lpstr>Restrições de Integridade</vt:lpstr>
      <vt:lpstr>Restrições de Integridade</vt:lpstr>
      <vt:lpstr>Restrições de Integridade</vt:lpstr>
      <vt:lpstr>Restrições de Integridade</vt:lpstr>
      <vt:lpstr>Integridade de Domínio</vt:lpstr>
      <vt:lpstr>Integridade de Domínio</vt:lpstr>
      <vt:lpstr>Integridade de Domínio</vt:lpstr>
      <vt:lpstr>Integridade de Domínio - Fatores</vt:lpstr>
      <vt:lpstr>Integridade de Domínio - Exemplo</vt:lpstr>
      <vt:lpstr>Restrições de Integridade</vt:lpstr>
      <vt:lpstr>Integridade Referencial</vt:lpstr>
      <vt:lpstr>Integridade Referencial - Exemplo</vt:lpstr>
      <vt:lpstr>Integridade Referencial - Exemplo 2</vt:lpstr>
      <vt:lpstr>Integridade Referencial - Exemplo 2</vt:lpstr>
      <vt:lpstr>Integridade Referencial - Atualização e Exclusão</vt:lpstr>
      <vt:lpstr>Integridade Referencial - Atualização e Exclusão</vt:lpstr>
      <vt:lpstr>Restrições de Integridade</vt:lpstr>
      <vt:lpstr>Integridade de Vazio</vt:lpstr>
      <vt:lpstr>Valores Nulos (NULL)</vt:lpstr>
      <vt:lpstr>Restrições de Integridade</vt:lpstr>
      <vt:lpstr>Integridade de Chave</vt:lpstr>
      <vt:lpstr>Integridade de Entidade</vt:lpstr>
      <vt:lpstr>Restrições de Integridade</vt:lpstr>
      <vt:lpstr>Integridade Definida pelo Usuário</vt:lpstr>
      <vt:lpstr>Integridade Definida pelo Usuário</vt:lpstr>
      <vt:lpstr>Integridade da Coluna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Restrições de Integridade</dc:title>
  <cp:lastModifiedBy>Laboratório</cp:lastModifiedBy>
  <cp:revision>1</cp:revision>
  <dcterms:modified xsi:type="dcterms:W3CDTF">2022-10-05T10:49:29Z</dcterms:modified>
</cp:coreProperties>
</file>