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291" r:id="rId2"/>
    <p:sldId id="286" r:id="rId3"/>
    <p:sldId id="261" r:id="rId4"/>
    <p:sldId id="283" r:id="rId5"/>
    <p:sldId id="258" r:id="rId6"/>
    <p:sldId id="284" r:id="rId7"/>
    <p:sldId id="262" r:id="rId8"/>
    <p:sldId id="285" r:id="rId9"/>
    <p:sldId id="263" r:id="rId10"/>
    <p:sldId id="274" r:id="rId11"/>
    <p:sldId id="294" r:id="rId12"/>
    <p:sldId id="299" r:id="rId13"/>
    <p:sldId id="300" r:id="rId14"/>
    <p:sldId id="301" r:id="rId15"/>
    <p:sldId id="302" r:id="rId16"/>
    <p:sldId id="293" r:id="rId17"/>
    <p:sldId id="295" r:id="rId18"/>
    <p:sldId id="296" r:id="rId19"/>
    <p:sldId id="297" r:id="rId20"/>
    <p:sldId id="287" r:id="rId21"/>
    <p:sldId id="288" r:id="rId22"/>
    <p:sldId id="289" r:id="rId23"/>
    <p:sldId id="29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ício Tonetto Londero" userId="7bbf4a05076cd56b" providerId="LiveId" clId="{63E57F42-E7CF-42F7-B863-8F0A25C9E284}"/>
    <pc:docChg chg="custSel modSld">
      <pc:chgData name="Fabrício Tonetto Londero" userId="7bbf4a05076cd56b" providerId="LiveId" clId="{63E57F42-E7CF-42F7-B863-8F0A25C9E284}" dt="2020-11-23T23:15:14.256" v="17" actId="20577"/>
      <pc:docMkLst>
        <pc:docMk/>
      </pc:docMkLst>
      <pc:sldChg chg="modSp mod">
        <pc:chgData name="Fabrício Tonetto Londero" userId="7bbf4a05076cd56b" providerId="LiveId" clId="{63E57F42-E7CF-42F7-B863-8F0A25C9E284}" dt="2020-11-16T02:43:16.930" v="12" actId="6549"/>
        <pc:sldMkLst>
          <pc:docMk/>
          <pc:sldMk cId="3304973923" sldId="292"/>
        </pc:sldMkLst>
        <pc:spChg chg="mod">
          <ac:chgData name="Fabrício Tonetto Londero" userId="7bbf4a05076cd56b" providerId="LiveId" clId="{63E57F42-E7CF-42F7-B863-8F0A25C9E284}" dt="2020-11-16T02:43:16.930" v="12" actId="6549"/>
          <ac:spMkLst>
            <pc:docMk/>
            <pc:sldMk cId="3304973923" sldId="292"/>
            <ac:spMk id="28674" creationId="{00000000-0000-0000-0000-000000000000}"/>
          </ac:spMkLst>
        </pc:spChg>
      </pc:sldChg>
      <pc:sldChg chg="modSp">
        <pc:chgData name="Fabrício Tonetto Londero" userId="7bbf4a05076cd56b" providerId="LiveId" clId="{63E57F42-E7CF-42F7-B863-8F0A25C9E284}" dt="2020-11-23T23:15:14.256" v="17" actId="20577"/>
        <pc:sldMkLst>
          <pc:docMk/>
          <pc:sldMk cId="1501128427" sldId="293"/>
        </pc:sldMkLst>
        <pc:spChg chg="mod">
          <ac:chgData name="Fabrício Tonetto Londero" userId="7bbf4a05076cd56b" providerId="LiveId" clId="{63E57F42-E7CF-42F7-B863-8F0A25C9E284}" dt="2020-11-23T23:15:14.256" v="17" actId="20577"/>
          <ac:spMkLst>
            <pc:docMk/>
            <pc:sldMk cId="1501128427" sldId="293"/>
            <ac:spMk id="22530" creationId="{00000000-0000-0000-0000-000000000000}"/>
          </ac:spMkLst>
        </pc:spChg>
      </pc:sldChg>
      <pc:sldChg chg="mod modShow">
        <pc:chgData name="Fabrício Tonetto Londero" userId="7bbf4a05076cd56b" providerId="LiveId" clId="{63E57F42-E7CF-42F7-B863-8F0A25C9E284}" dt="2020-11-23T23:14:51.532" v="13" actId="729"/>
        <pc:sldMkLst>
          <pc:docMk/>
          <pc:sldMk cId="2536960875" sldId="301"/>
        </pc:sldMkLst>
      </pc:sldChg>
    </pc:docChg>
  </pc:docChgLst>
  <pc:docChgLst>
    <pc:chgData name="Fabrício Tonetto Londero" userId="7bbf4a05076cd56b" providerId="LiveId" clId="{FF42678C-FA2F-4104-841F-A48F5C0FAB5C}"/>
    <pc:docChg chg="modSld">
      <pc:chgData name="Fabrício Tonetto Londero" userId="7bbf4a05076cd56b" providerId="LiveId" clId="{FF42678C-FA2F-4104-841F-A48F5C0FAB5C}" dt="2022-08-29T01:45:23.601" v="0"/>
      <pc:docMkLst>
        <pc:docMk/>
      </pc:docMkLst>
      <pc:sldChg chg="modNotesTx">
        <pc:chgData name="Fabrício Tonetto Londero" userId="7bbf4a05076cd56b" providerId="LiveId" clId="{FF42678C-FA2F-4104-841F-A48F5C0FAB5C}" dt="2022-08-29T01:45:23.601" v="0"/>
        <pc:sldMkLst>
          <pc:docMk/>
          <pc:sldMk cId="1501128427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7140F-86B4-4BF0-B897-611FCF245BC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E094-7CE6-474A-97DF-358EBF8A9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52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3064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660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660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660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660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660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b="0" i="0" dirty="0">
                <a:solidFill>
                  <a:srgbClr val="0D0A0B"/>
                </a:solidFill>
                <a:effectLst/>
                <a:latin typeface="Open Sans" panose="020B0606030504020204" pitchFamily="34" charset="0"/>
              </a:rPr>
              <a:t>A trigger is fired once for each affected row. A rule modifies the query or generates an additional query. 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36605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6605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6605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6605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206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32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2662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2704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9917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885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6394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200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461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089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525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660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05CDEF1-A8CC-4A0E-A3F5-1946C462F367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A8E4635-D358-4E67-AD7C-151FFE65969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Bancos de Dados Ativos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Para </a:t>
            </a:r>
            <a:r>
              <a:rPr lang="en-US" altLang="pt-BR" dirty="0" err="1"/>
              <a:t>que</a:t>
            </a:r>
            <a:r>
              <a:rPr lang="en-US" altLang="pt-BR" dirty="0"/>
              <a:t> serve um BD </a:t>
            </a:r>
            <a:r>
              <a:rPr lang="en-US" altLang="pt-BR" dirty="0" err="1"/>
              <a:t>Ativo</a:t>
            </a:r>
            <a:r>
              <a:rPr lang="en-US" altLang="pt-BR" dirty="0"/>
              <a:t>?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/>
              <a:t>Serve </a:t>
            </a:r>
            <a:r>
              <a:rPr lang="en-US" altLang="pt-BR" dirty="0" err="1"/>
              <a:t>para</a:t>
            </a:r>
            <a:r>
              <a:rPr lang="en-US" altLang="pt-BR" dirty="0"/>
              <a:t> </a:t>
            </a:r>
            <a:r>
              <a:rPr lang="en-US" altLang="pt-BR" dirty="0" err="1"/>
              <a:t>efetuar</a:t>
            </a:r>
            <a:r>
              <a:rPr lang="en-US" altLang="pt-BR" dirty="0"/>
              <a:t> </a:t>
            </a:r>
            <a:r>
              <a:rPr lang="en-US" altLang="pt-BR" dirty="0" err="1"/>
              <a:t>ações</a:t>
            </a:r>
            <a:r>
              <a:rPr lang="en-US" altLang="pt-BR" dirty="0"/>
              <a:t> </a:t>
            </a:r>
            <a:r>
              <a:rPr lang="en-US" altLang="pt-BR" dirty="0" err="1"/>
              <a:t>automáticas</a:t>
            </a:r>
            <a:r>
              <a:rPr lang="en-US" altLang="pt-BR" dirty="0"/>
              <a:t> de </a:t>
            </a:r>
            <a:r>
              <a:rPr lang="en-US" altLang="pt-BR" dirty="0" err="1"/>
              <a:t>maneira</a:t>
            </a:r>
            <a:r>
              <a:rPr lang="en-US" altLang="pt-BR" dirty="0"/>
              <a:t> </a:t>
            </a:r>
            <a:r>
              <a:rPr lang="en-US" altLang="pt-BR" dirty="0" err="1"/>
              <a:t>transparente</a:t>
            </a:r>
            <a:r>
              <a:rPr lang="en-US" altLang="pt-BR" dirty="0"/>
              <a:t> </a:t>
            </a:r>
            <a:r>
              <a:rPr lang="en-US" altLang="pt-BR" dirty="0" err="1"/>
              <a:t>ao</a:t>
            </a:r>
            <a:r>
              <a:rPr lang="en-US" altLang="pt-BR" dirty="0"/>
              <a:t> </a:t>
            </a:r>
            <a:r>
              <a:rPr lang="en-US" altLang="pt-BR" dirty="0" err="1"/>
              <a:t>usuário</a:t>
            </a:r>
            <a:r>
              <a:rPr lang="en-US" altLang="pt-BR" dirty="0"/>
              <a:t> do </a:t>
            </a:r>
            <a:r>
              <a:rPr lang="en-US" altLang="pt-BR" dirty="0" err="1"/>
              <a:t>sistema</a:t>
            </a:r>
            <a:r>
              <a:rPr lang="en-US" altLang="pt-BR" dirty="0"/>
              <a:t>.</a:t>
            </a:r>
          </a:p>
          <a:p>
            <a:r>
              <a:rPr lang="en-US" altLang="pt-BR" dirty="0"/>
              <a:t>Mas </a:t>
            </a:r>
            <a:r>
              <a:rPr lang="en-US" altLang="pt-BR" dirty="0" err="1"/>
              <a:t>seriam</a:t>
            </a:r>
            <a:r>
              <a:rPr lang="en-US" altLang="pt-BR" dirty="0"/>
              <a:t> </a:t>
            </a:r>
            <a:r>
              <a:rPr lang="en-US" altLang="pt-BR" dirty="0" err="1"/>
              <a:t>só</a:t>
            </a:r>
            <a:r>
              <a:rPr lang="en-US" altLang="pt-BR" dirty="0"/>
              <a:t> </a:t>
            </a:r>
            <a:r>
              <a:rPr lang="en-US" altLang="pt-BR" dirty="0" err="1"/>
              <a:t>Regras</a:t>
            </a:r>
            <a:r>
              <a:rPr lang="en-US" altLang="pt-BR" dirty="0"/>
              <a:t> (rules) </a:t>
            </a:r>
            <a:r>
              <a:rPr lang="en-US" altLang="pt-BR" dirty="0" err="1"/>
              <a:t>que</a:t>
            </a:r>
            <a:r>
              <a:rPr lang="en-US" altLang="pt-BR" dirty="0"/>
              <a:t> </a:t>
            </a:r>
            <a:r>
              <a:rPr lang="en-US" altLang="pt-BR" dirty="0" err="1"/>
              <a:t>efetuam</a:t>
            </a:r>
            <a:r>
              <a:rPr lang="en-US" altLang="pt-BR" dirty="0"/>
              <a:t> </a:t>
            </a:r>
            <a:r>
              <a:rPr lang="en-US" altLang="pt-BR" dirty="0" err="1"/>
              <a:t>estas</a:t>
            </a:r>
            <a:r>
              <a:rPr lang="en-US" altLang="pt-BR" dirty="0"/>
              <a:t> </a:t>
            </a:r>
            <a:r>
              <a:rPr lang="en-US" altLang="pt-BR" dirty="0" err="1"/>
              <a:t>ações</a:t>
            </a:r>
            <a:r>
              <a:rPr lang="en-US" altLang="pt-BR" dirty="0"/>
              <a:t>?</a:t>
            </a:r>
          </a:p>
          <a:p>
            <a:pPr lvl="1"/>
            <a:r>
              <a:rPr lang="en-US" altLang="pt-BR" dirty="0"/>
              <a:t>E Triggers? Functions?</a:t>
            </a:r>
          </a:p>
        </p:txBody>
      </p:sp>
    </p:spTree>
    <p:extLst>
      <p:ext uri="{BB962C8B-B14F-4D97-AF65-F5344CB8AC3E}">
        <p14:creationId xmlns:p14="http://schemas.microsoft.com/office/powerpoint/2010/main" val="118156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E </a:t>
            </a:r>
            <a:r>
              <a:rPr lang="en-US" altLang="pt-BR" dirty="0" err="1"/>
              <a:t>qual</a:t>
            </a:r>
            <a:r>
              <a:rPr lang="en-US" altLang="pt-BR" dirty="0"/>
              <a:t> a </a:t>
            </a:r>
            <a:r>
              <a:rPr lang="en-US" altLang="pt-BR" dirty="0" err="1"/>
              <a:t>diferença</a:t>
            </a:r>
            <a:r>
              <a:rPr lang="en-US" altLang="pt-BR" dirty="0"/>
              <a:t> entre Triggers x Rules x Functions?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/>
              <a:t>A </a:t>
            </a:r>
            <a:r>
              <a:rPr lang="en-US" altLang="pt-BR" dirty="0" err="1"/>
              <a:t>maior</a:t>
            </a:r>
            <a:r>
              <a:rPr lang="en-US" altLang="pt-BR" dirty="0"/>
              <a:t> parte das Bases de Dados </a:t>
            </a:r>
            <a:r>
              <a:rPr lang="en-US" altLang="pt-BR" dirty="0" err="1"/>
              <a:t>oferece</a:t>
            </a:r>
            <a:r>
              <a:rPr lang="en-US" altLang="pt-BR" dirty="0"/>
              <a:t> um </a:t>
            </a:r>
            <a:r>
              <a:rPr lang="en-US" altLang="pt-BR" dirty="0" err="1"/>
              <a:t>mecanismo</a:t>
            </a:r>
            <a:r>
              <a:rPr lang="en-US" altLang="pt-BR" dirty="0"/>
              <a:t> de triggers </a:t>
            </a:r>
            <a:r>
              <a:rPr lang="en-US" altLang="pt-BR" dirty="0" err="1"/>
              <a:t>que</a:t>
            </a:r>
            <a:r>
              <a:rPr lang="en-US" altLang="pt-BR" dirty="0"/>
              <a:t> </a:t>
            </a:r>
            <a:r>
              <a:rPr lang="en-US" altLang="pt-BR" dirty="0" err="1"/>
              <a:t>permite</a:t>
            </a:r>
            <a:r>
              <a:rPr lang="en-US" altLang="pt-BR" dirty="0"/>
              <a:t> </a:t>
            </a:r>
            <a:r>
              <a:rPr lang="en-US" altLang="pt-BR" dirty="0" err="1"/>
              <a:t>executar</a:t>
            </a:r>
            <a:r>
              <a:rPr lang="en-US" altLang="pt-BR" dirty="0"/>
              <a:t> </a:t>
            </a:r>
            <a:r>
              <a:rPr lang="en-US" altLang="pt-BR" dirty="0" err="1"/>
              <a:t>código</a:t>
            </a:r>
            <a:r>
              <a:rPr lang="en-US" altLang="pt-BR" dirty="0"/>
              <a:t> </a:t>
            </a:r>
            <a:r>
              <a:rPr lang="en-US" altLang="pt-BR" dirty="0" err="1"/>
              <a:t>quando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certo</a:t>
            </a:r>
            <a:r>
              <a:rPr lang="en-US" altLang="pt-BR" dirty="0"/>
              <a:t> </a:t>
            </a:r>
            <a:r>
              <a:rPr lang="en-US" altLang="pt-BR" dirty="0" err="1"/>
              <a:t>evento</a:t>
            </a:r>
            <a:r>
              <a:rPr lang="en-US" altLang="pt-BR" dirty="0"/>
              <a:t> </a:t>
            </a:r>
            <a:r>
              <a:rPr lang="en-US" altLang="pt-BR" dirty="0" err="1"/>
              <a:t>acontece</a:t>
            </a:r>
            <a:r>
              <a:rPr lang="en-US" altLang="pt-BR" dirty="0"/>
              <a:t> </a:t>
            </a:r>
            <a:r>
              <a:rPr lang="en-US" altLang="pt-BR" dirty="0" err="1"/>
              <a:t>na</a:t>
            </a:r>
            <a:r>
              <a:rPr lang="en-US" altLang="pt-BR" dirty="0"/>
              <a:t> Base de Dados (</a:t>
            </a:r>
            <a:r>
              <a:rPr lang="en-US" altLang="pt-BR" dirty="0" err="1"/>
              <a:t>por</a:t>
            </a:r>
            <a:r>
              <a:rPr lang="en-US" altLang="pt-BR" dirty="0"/>
              <a:t> </a:t>
            </a:r>
            <a:r>
              <a:rPr lang="en-US" altLang="pt-BR" dirty="0" err="1"/>
              <a:t>exemplo</a:t>
            </a:r>
            <a:r>
              <a:rPr lang="en-US" altLang="pt-BR" dirty="0"/>
              <a:t>, </a:t>
            </a:r>
            <a:r>
              <a:rPr lang="en-US" altLang="pt-BR" dirty="0" err="1"/>
              <a:t>quando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nova </a:t>
            </a:r>
            <a:r>
              <a:rPr lang="en-US" altLang="pt-BR" dirty="0" err="1"/>
              <a:t>linha</a:t>
            </a:r>
            <a:r>
              <a:rPr lang="en-US" altLang="pt-BR" dirty="0"/>
              <a:t> </a:t>
            </a:r>
            <a:r>
              <a:rPr lang="en-US" altLang="pt-BR" dirty="0" err="1"/>
              <a:t>é</a:t>
            </a:r>
            <a:r>
              <a:rPr lang="en-US" altLang="pt-BR" dirty="0"/>
              <a:t> </a:t>
            </a:r>
            <a:r>
              <a:rPr lang="en-US" altLang="pt-BR" dirty="0" err="1"/>
              <a:t>inserida</a:t>
            </a:r>
            <a:r>
              <a:rPr lang="en-US" altLang="pt-BR" dirty="0"/>
              <a:t> </a:t>
            </a:r>
            <a:r>
              <a:rPr lang="en-US" altLang="pt-BR" dirty="0" err="1"/>
              <a:t>numa</a:t>
            </a:r>
            <a:r>
              <a:rPr lang="en-US" altLang="pt-BR" dirty="0"/>
              <a:t> </a:t>
            </a:r>
            <a:r>
              <a:rPr lang="en-US" altLang="pt-BR" dirty="0" err="1"/>
              <a:t>tabela</a:t>
            </a:r>
            <a:r>
              <a:rPr lang="en-US" altLang="pt-BR" dirty="0"/>
              <a:t>)</a:t>
            </a:r>
          </a:p>
          <a:p>
            <a:r>
              <a:rPr lang="en-US" altLang="pt-BR" dirty="0"/>
              <a:t>Para </a:t>
            </a:r>
            <a:r>
              <a:rPr lang="en-US" altLang="pt-BR" dirty="0" err="1"/>
              <a:t>além</a:t>
            </a:r>
            <a:r>
              <a:rPr lang="en-US" altLang="pt-BR" dirty="0"/>
              <a:t> </a:t>
            </a:r>
            <a:r>
              <a:rPr lang="en-US" altLang="pt-BR" dirty="0" err="1"/>
              <a:t>deste</a:t>
            </a:r>
            <a:r>
              <a:rPr lang="en-US" altLang="pt-BR" dirty="0"/>
              <a:t> </a:t>
            </a:r>
            <a:r>
              <a:rPr lang="en-US" altLang="pt-BR" dirty="0" err="1"/>
              <a:t>mecanismo</a:t>
            </a:r>
            <a:r>
              <a:rPr lang="en-US" altLang="pt-BR" dirty="0"/>
              <a:t>, o </a:t>
            </a:r>
            <a:r>
              <a:rPr lang="en-US" altLang="pt-BR" dirty="0" err="1"/>
              <a:t>PostrgreSQL</a:t>
            </a:r>
            <a:r>
              <a:rPr lang="en-US" altLang="pt-BR" dirty="0"/>
              <a:t> </a:t>
            </a:r>
            <a:r>
              <a:rPr lang="en-US" altLang="pt-BR" dirty="0" err="1"/>
              <a:t>também</a:t>
            </a:r>
            <a:r>
              <a:rPr lang="en-US" altLang="pt-BR" dirty="0"/>
              <a:t> </a:t>
            </a:r>
            <a:r>
              <a:rPr lang="en-US" altLang="pt-BR" dirty="0" err="1"/>
              <a:t>permite</a:t>
            </a:r>
            <a:r>
              <a:rPr lang="en-US" altLang="pt-BR" dirty="0"/>
              <a:t> a </a:t>
            </a:r>
            <a:r>
              <a:rPr lang="en-US" altLang="pt-BR" dirty="0" err="1"/>
              <a:t>captura</a:t>
            </a:r>
            <a:r>
              <a:rPr lang="en-US" altLang="pt-BR" dirty="0"/>
              <a:t> de </a:t>
            </a:r>
            <a:r>
              <a:rPr lang="en-US" altLang="pt-BR" dirty="0" err="1"/>
              <a:t>eventos</a:t>
            </a:r>
            <a:r>
              <a:rPr lang="en-US" altLang="pt-BR" dirty="0"/>
              <a:t> de </a:t>
            </a:r>
            <a:r>
              <a:rPr lang="en-US" altLang="pt-BR" dirty="0" err="1"/>
              <a:t>outra</a:t>
            </a:r>
            <a:r>
              <a:rPr lang="en-US" altLang="pt-BR" dirty="0"/>
              <a:t> forma, </a:t>
            </a:r>
            <a:r>
              <a:rPr lang="en-US" altLang="pt-BR" dirty="0" err="1"/>
              <a:t>mais</a:t>
            </a:r>
            <a:r>
              <a:rPr lang="en-US" altLang="pt-BR" dirty="0"/>
              <a:t> simples mas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tão</a:t>
            </a:r>
            <a:r>
              <a:rPr lang="en-US" altLang="pt-BR" dirty="0"/>
              <a:t> </a:t>
            </a:r>
            <a:r>
              <a:rPr lang="en-US" altLang="pt-BR" dirty="0" err="1"/>
              <a:t>poderosa</a:t>
            </a:r>
            <a:r>
              <a:rPr lang="en-US" altLang="pt-BR" dirty="0"/>
              <a:t>, </a:t>
            </a:r>
            <a:r>
              <a:rPr lang="en-US" altLang="pt-BR" dirty="0" err="1"/>
              <a:t>que</a:t>
            </a:r>
            <a:r>
              <a:rPr lang="en-US" altLang="pt-BR" dirty="0"/>
              <a:t> </a:t>
            </a:r>
            <a:r>
              <a:rPr lang="en-US" altLang="pt-BR" dirty="0" err="1"/>
              <a:t>são</a:t>
            </a:r>
            <a:r>
              <a:rPr lang="en-US" altLang="pt-BR" dirty="0"/>
              <a:t> as rules (</a:t>
            </a:r>
            <a:r>
              <a:rPr lang="en-US" altLang="pt-BR" dirty="0" err="1"/>
              <a:t>regras</a:t>
            </a:r>
            <a:r>
              <a:rPr lang="en-US" alt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3820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Triggers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 err="1"/>
              <a:t>Os</a:t>
            </a:r>
            <a:r>
              <a:rPr lang="en-US" altLang="pt-BR" dirty="0"/>
              <a:t> triggers </a:t>
            </a:r>
            <a:r>
              <a:rPr lang="en-US" altLang="pt-BR" dirty="0" err="1"/>
              <a:t>são</a:t>
            </a:r>
            <a:r>
              <a:rPr lang="en-US" altLang="pt-BR" dirty="0"/>
              <a:t> um </a:t>
            </a:r>
            <a:r>
              <a:rPr lang="en-US" altLang="pt-BR" dirty="0" err="1"/>
              <a:t>mecanismo</a:t>
            </a:r>
            <a:r>
              <a:rPr lang="en-US" altLang="pt-BR" dirty="0"/>
              <a:t> </a:t>
            </a:r>
            <a:r>
              <a:rPr lang="en-US" altLang="pt-BR" dirty="0" err="1"/>
              <a:t>muito</a:t>
            </a:r>
            <a:r>
              <a:rPr lang="en-US" altLang="pt-BR" dirty="0"/>
              <a:t> </a:t>
            </a:r>
            <a:r>
              <a:rPr lang="en-US" altLang="pt-BR" dirty="0" err="1"/>
              <a:t>mais</a:t>
            </a:r>
            <a:r>
              <a:rPr lang="en-US" altLang="pt-BR" dirty="0"/>
              <a:t> </a:t>
            </a:r>
            <a:r>
              <a:rPr lang="en-US" altLang="pt-BR" dirty="0" err="1"/>
              <a:t>complexo</a:t>
            </a:r>
            <a:r>
              <a:rPr lang="en-US" altLang="pt-BR" dirty="0"/>
              <a:t> </a:t>
            </a:r>
            <a:r>
              <a:rPr lang="en-US" altLang="pt-BR" dirty="0" err="1"/>
              <a:t>que</a:t>
            </a:r>
            <a:r>
              <a:rPr lang="en-US" altLang="pt-BR" dirty="0"/>
              <a:t> as </a:t>
            </a:r>
            <a:r>
              <a:rPr lang="en-US" altLang="pt-BR" dirty="0" err="1"/>
              <a:t>regras</a:t>
            </a:r>
            <a:r>
              <a:rPr lang="en-US" altLang="pt-BR" dirty="0"/>
              <a:t> mas </a:t>
            </a:r>
            <a:r>
              <a:rPr lang="en-US" altLang="pt-BR" dirty="0" err="1"/>
              <a:t>também</a:t>
            </a:r>
            <a:r>
              <a:rPr lang="en-US" altLang="pt-BR" dirty="0"/>
              <a:t> </a:t>
            </a:r>
            <a:r>
              <a:rPr lang="en-US" altLang="pt-BR" dirty="0" err="1"/>
              <a:t>muito</a:t>
            </a:r>
            <a:r>
              <a:rPr lang="en-US" altLang="pt-BR" dirty="0"/>
              <a:t> </a:t>
            </a:r>
            <a:r>
              <a:rPr lang="en-US" altLang="pt-BR" dirty="0" err="1"/>
              <a:t>mais</a:t>
            </a:r>
            <a:r>
              <a:rPr lang="en-US" altLang="pt-BR" dirty="0"/>
              <a:t> </a:t>
            </a:r>
            <a:r>
              <a:rPr lang="en-US" altLang="pt-BR" dirty="0" err="1"/>
              <a:t>poderoso</a:t>
            </a:r>
            <a:r>
              <a:rPr lang="en-US" altLang="pt-BR" dirty="0"/>
              <a:t>.</a:t>
            </a:r>
          </a:p>
          <a:p>
            <a:r>
              <a:rPr lang="en-US" altLang="pt-BR" dirty="0" err="1"/>
              <a:t>Os</a:t>
            </a:r>
            <a:r>
              <a:rPr lang="en-US" altLang="pt-BR" dirty="0"/>
              <a:t> triggers </a:t>
            </a:r>
            <a:r>
              <a:rPr lang="en-US" altLang="pt-BR" dirty="0" err="1"/>
              <a:t>definem</a:t>
            </a:r>
            <a:r>
              <a:rPr lang="en-US" altLang="pt-BR" dirty="0"/>
              <a:t> </a:t>
            </a:r>
            <a:r>
              <a:rPr lang="en-US" altLang="pt-BR" dirty="0" err="1"/>
              <a:t>funções</a:t>
            </a:r>
            <a:r>
              <a:rPr lang="en-US" altLang="pt-BR" dirty="0"/>
              <a:t> a </a:t>
            </a:r>
            <a:r>
              <a:rPr lang="en-US" altLang="pt-BR" dirty="0" err="1"/>
              <a:t>serem</a:t>
            </a:r>
            <a:r>
              <a:rPr lang="en-US" altLang="pt-BR" dirty="0"/>
              <a:t> </a:t>
            </a:r>
            <a:r>
              <a:rPr lang="en-US" altLang="pt-BR" dirty="0" err="1"/>
              <a:t>executadas</a:t>
            </a:r>
            <a:r>
              <a:rPr lang="en-US" altLang="pt-BR" dirty="0"/>
              <a:t> antes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depois</a:t>
            </a:r>
            <a:r>
              <a:rPr lang="en-US" altLang="pt-BR" dirty="0"/>
              <a:t> de um </a:t>
            </a:r>
            <a:r>
              <a:rPr lang="en-US" altLang="pt-BR" dirty="0" err="1"/>
              <a:t>determinado</a:t>
            </a:r>
            <a:r>
              <a:rPr lang="en-US" altLang="pt-BR" dirty="0"/>
              <a:t> </a:t>
            </a:r>
            <a:r>
              <a:rPr lang="en-US" altLang="pt-BR" dirty="0" err="1"/>
              <a:t>tipo</a:t>
            </a:r>
            <a:r>
              <a:rPr lang="en-US" altLang="pt-BR" dirty="0"/>
              <a:t> de queries.</a:t>
            </a:r>
          </a:p>
          <a:p>
            <a:r>
              <a:rPr lang="en-US" altLang="pt-BR" dirty="0"/>
              <a:t>Antes de </a:t>
            </a:r>
            <a:r>
              <a:rPr lang="en-US" altLang="pt-BR" dirty="0" err="1"/>
              <a:t>criarmos</a:t>
            </a:r>
            <a:r>
              <a:rPr lang="en-US" altLang="pt-BR" dirty="0"/>
              <a:t> um trigger </a:t>
            </a:r>
            <a:r>
              <a:rPr lang="en-US" altLang="pt-BR" dirty="0" err="1"/>
              <a:t>temos</a:t>
            </a:r>
            <a:r>
              <a:rPr lang="en-US" altLang="pt-BR" dirty="0"/>
              <a:t> de </a:t>
            </a:r>
            <a:r>
              <a:rPr lang="en-US" altLang="pt-BR" dirty="0" err="1"/>
              <a:t>definir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função</a:t>
            </a:r>
            <a:r>
              <a:rPr lang="en-US" altLang="pt-BR" dirty="0"/>
              <a:t> </a:t>
            </a:r>
            <a:r>
              <a:rPr lang="en-US" altLang="pt-BR" dirty="0" err="1"/>
              <a:t>apropriada</a:t>
            </a:r>
            <a:r>
              <a:rPr lang="en-US" altLang="pt-BR" dirty="0"/>
              <a:t>:</a:t>
            </a:r>
          </a:p>
          <a:p>
            <a:pPr lvl="1"/>
            <a:r>
              <a:rPr lang="en-US" altLang="pt-BR" dirty="0"/>
              <a:t>Tem de </a:t>
            </a:r>
            <a:r>
              <a:rPr lang="en-US" altLang="pt-BR" dirty="0" err="1"/>
              <a:t>retornar</a:t>
            </a:r>
            <a:r>
              <a:rPr lang="en-US" altLang="pt-BR" dirty="0"/>
              <a:t> o </a:t>
            </a:r>
            <a:r>
              <a:rPr lang="en-US" altLang="pt-BR" dirty="0" err="1"/>
              <a:t>tipo</a:t>
            </a:r>
            <a:r>
              <a:rPr lang="en-US" altLang="pt-BR" dirty="0"/>
              <a:t> trigger.</a:t>
            </a:r>
          </a:p>
          <a:p>
            <a:pPr lvl="1"/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receber</a:t>
            </a:r>
            <a:r>
              <a:rPr lang="en-US" altLang="pt-BR" dirty="0"/>
              <a:t> </a:t>
            </a:r>
            <a:r>
              <a:rPr lang="en-US" altLang="pt-BR" dirty="0" err="1"/>
              <a:t>parâmetros</a:t>
            </a:r>
            <a:r>
              <a:rPr lang="en-US" alt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59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Triggers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/>
              <a:t>Uma </a:t>
            </a:r>
            <a:r>
              <a:rPr lang="en-US" altLang="pt-BR" dirty="0" err="1"/>
              <a:t>função</a:t>
            </a:r>
            <a:r>
              <a:rPr lang="en-US" altLang="pt-BR" dirty="0"/>
              <a:t> </a:t>
            </a:r>
            <a:r>
              <a:rPr lang="en-US" altLang="pt-BR" dirty="0" err="1"/>
              <a:t>associada</a:t>
            </a:r>
            <a:r>
              <a:rPr lang="en-US" altLang="pt-BR" dirty="0"/>
              <a:t> a um trigger </a:t>
            </a: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fazer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de </a:t>
            </a:r>
            <a:r>
              <a:rPr lang="en-US" altLang="pt-BR" dirty="0" err="1"/>
              <a:t>três</a:t>
            </a:r>
            <a:r>
              <a:rPr lang="en-US" altLang="pt-BR" dirty="0"/>
              <a:t> </a:t>
            </a:r>
            <a:r>
              <a:rPr lang="en-US" altLang="pt-BR" dirty="0" err="1"/>
              <a:t>coisas</a:t>
            </a:r>
            <a:r>
              <a:rPr lang="en-US" altLang="pt-BR" dirty="0"/>
              <a:t> (se for do </a:t>
            </a:r>
            <a:r>
              <a:rPr lang="en-US" altLang="pt-BR" dirty="0" err="1"/>
              <a:t>tipo</a:t>
            </a:r>
            <a:r>
              <a:rPr lang="en-US" altLang="pt-BR" dirty="0"/>
              <a:t> before):</a:t>
            </a:r>
          </a:p>
          <a:p>
            <a:pPr lvl="1"/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inserir</a:t>
            </a:r>
            <a:r>
              <a:rPr lang="en-US" altLang="pt-BR" dirty="0"/>
              <a:t>/</a:t>
            </a:r>
            <a:r>
              <a:rPr lang="en-US" altLang="pt-BR" dirty="0" err="1"/>
              <a:t>modificar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apagar</a:t>
            </a:r>
            <a:r>
              <a:rPr lang="en-US" altLang="pt-BR" dirty="0"/>
              <a:t> a </a:t>
            </a:r>
            <a:r>
              <a:rPr lang="en-US" altLang="pt-BR" dirty="0" err="1"/>
              <a:t>linha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questão</a:t>
            </a:r>
            <a:r>
              <a:rPr lang="en-US" altLang="pt-BR" dirty="0"/>
              <a:t> </a:t>
            </a:r>
            <a:r>
              <a:rPr lang="en-US" altLang="pt-BR" dirty="0" err="1"/>
              <a:t>retornando</a:t>
            </a:r>
            <a:r>
              <a:rPr lang="en-US" altLang="pt-BR" dirty="0"/>
              <a:t> null;</a:t>
            </a:r>
          </a:p>
          <a:p>
            <a:pPr lvl="1"/>
            <a:r>
              <a:rPr lang="en-US" altLang="pt-BR" dirty="0" err="1"/>
              <a:t>Modificar</a:t>
            </a:r>
            <a:r>
              <a:rPr lang="en-US" altLang="pt-BR" dirty="0"/>
              <a:t> a </a:t>
            </a:r>
            <a:r>
              <a:rPr lang="en-US" altLang="pt-BR" dirty="0" err="1"/>
              <a:t>linha</a:t>
            </a:r>
            <a:r>
              <a:rPr lang="en-US" altLang="pt-BR" dirty="0"/>
              <a:t> a </a:t>
            </a:r>
            <a:r>
              <a:rPr lang="en-US" altLang="pt-BR" dirty="0" err="1"/>
              <a:t>inserir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modificar</a:t>
            </a:r>
            <a:r>
              <a:rPr lang="en-US" altLang="pt-BR" dirty="0"/>
              <a:t>;</a:t>
            </a:r>
          </a:p>
          <a:p>
            <a:pPr lvl="1"/>
            <a:r>
              <a:rPr lang="en-US" altLang="pt-BR" dirty="0" err="1"/>
              <a:t>Retornar</a:t>
            </a:r>
            <a:r>
              <a:rPr lang="en-US" altLang="pt-BR" dirty="0"/>
              <a:t> um </a:t>
            </a:r>
            <a:r>
              <a:rPr lang="en-US" altLang="pt-BR" dirty="0" err="1"/>
              <a:t>erro</a:t>
            </a:r>
            <a:r>
              <a:rPr lang="en-US" altLang="pt-BR" dirty="0"/>
              <a:t>.</a:t>
            </a:r>
          </a:p>
          <a:p>
            <a:r>
              <a:rPr lang="en-US" altLang="pt-BR" dirty="0"/>
              <a:t>Se o trigger for do </a:t>
            </a:r>
            <a:r>
              <a:rPr lang="en-US" altLang="pt-BR" dirty="0" err="1"/>
              <a:t>tipo</a:t>
            </a:r>
            <a:r>
              <a:rPr lang="en-US" altLang="pt-BR" dirty="0"/>
              <a:t> after </a:t>
            </a: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retornar</a:t>
            </a:r>
            <a:r>
              <a:rPr lang="en-US" altLang="pt-BR" dirty="0"/>
              <a:t> null.</a:t>
            </a:r>
          </a:p>
        </p:txBody>
      </p:sp>
    </p:spTree>
    <p:extLst>
      <p:ext uri="{BB962C8B-B14F-4D97-AF65-F5344CB8AC3E}">
        <p14:creationId xmlns:p14="http://schemas.microsoft.com/office/powerpoint/2010/main" val="53880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Triggers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/>
              <a:t>Um trigger </a:t>
            </a: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executar</a:t>
            </a:r>
            <a:r>
              <a:rPr lang="en-US" altLang="pt-BR" dirty="0"/>
              <a:t> um </a:t>
            </a:r>
            <a:r>
              <a:rPr lang="en-US" altLang="pt-BR" dirty="0" err="1"/>
              <a:t>comando</a:t>
            </a:r>
            <a:r>
              <a:rPr lang="en-US" altLang="pt-BR" dirty="0"/>
              <a:t> </a:t>
            </a:r>
            <a:r>
              <a:rPr lang="en-US" altLang="pt-BR" dirty="0" err="1"/>
              <a:t>que</a:t>
            </a:r>
            <a:r>
              <a:rPr lang="en-US" altLang="pt-BR" dirty="0"/>
              <a:t> </a:t>
            </a:r>
            <a:r>
              <a:rPr lang="en-US" altLang="pt-BR" dirty="0" err="1"/>
              <a:t>provoque</a:t>
            </a:r>
            <a:r>
              <a:rPr lang="en-US" altLang="pt-BR" dirty="0"/>
              <a:t> a </a:t>
            </a:r>
            <a:r>
              <a:rPr lang="en-US" altLang="pt-BR" dirty="0" err="1"/>
              <a:t>execução</a:t>
            </a:r>
            <a:r>
              <a:rPr lang="en-US" altLang="pt-BR" dirty="0"/>
              <a:t> de um outro trigger.</a:t>
            </a:r>
          </a:p>
          <a:p>
            <a:r>
              <a:rPr lang="en-US" altLang="pt-BR" dirty="0" err="1"/>
              <a:t>Isto</a:t>
            </a:r>
            <a:r>
              <a:rPr lang="en-US" altLang="pt-BR" dirty="0"/>
              <a:t> </a:t>
            </a: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dar</a:t>
            </a:r>
            <a:r>
              <a:rPr lang="en-US" altLang="pt-BR" dirty="0"/>
              <a:t> </a:t>
            </a:r>
            <a:r>
              <a:rPr lang="en-US" altLang="pt-BR" dirty="0" err="1"/>
              <a:t>origem</a:t>
            </a:r>
            <a:r>
              <a:rPr lang="en-US" altLang="pt-BR" dirty="0"/>
              <a:t> a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recursão</a:t>
            </a:r>
            <a:r>
              <a:rPr lang="en-US" altLang="pt-BR" dirty="0"/>
              <a:t> </a:t>
            </a:r>
            <a:r>
              <a:rPr lang="en-US" altLang="pt-BR" dirty="0" err="1"/>
              <a:t>infinita</a:t>
            </a:r>
            <a:r>
              <a:rPr lang="en-US" altLang="pt-BR" dirty="0"/>
              <a:t> </a:t>
            </a:r>
            <a:r>
              <a:rPr lang="en-US" altLang="pt-BR" dirty="0" err="1"/>
              <a:t>que</a:t>
            </a:r>
            <a:r>
              <a:rPr lang="en-US" altLang="pt-BR" dirty="0"/>
              <a:t> a BD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detecta</a:t>
            </a:r>
            <a:r>
              <a:rPr lang="en-US" altLang="pt-BR" dirty="0"/>
              <a:t> </a:t>
            </a:r>
            <a:r>
              <a:rPr lang="en-US" altLang="pt-BR" dirty="0" err="1"/>
              <a:t>automaticamente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53696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Triggers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/>
              <a:t>A </a:t>
            </a:r>
            <a:r>
              <a:rPr lang="en-US" altLang="pt-BR" dirty="0" err="1"/>
              <a:t>sintaxe</a:t>
            </a:r>
            <a:r>
              <a:rPr lang="en-US" altLang="pt-BR" dirty="0"/>
              <a:t> </a:t>
            </a:r>
            <a:r>
              <a:rPr lang="en-US" altLang="pt-BR" dirty="0" err="1"/>
              <a:t>usada</a:t>
            </a:r>
            <a:r>
              <a:rPr lang="en-US" altLang="pt-BR" dirty="0"/>
              <a:t> </a:t>
            </a:r>
            <a:r>
              <a:rPr lang="en-US" altLang="pt-BR" dirty="0" err="1"/>
              <a:t>para</a:t>
            </a:r>
            <a:r>
              <a:rPr lang="en-US" altLang="pt-BR" dirty="0"/>
              <a:t> </a:t>
            </a:r>
            <a:r>
              <a:rPr lang="en-US" altLang="pt-BR" dirty="0" err="1"/>
              <a:t>criar</a:t>
            </a:r>
            <a:r>
              <a:rPr lang="en-US" altLang="pt-BR" dirty="0"/>
              <a:t> um trigger </a:t>
            </a:r>
            <a:r>
              <a:rPr lang="en-US" altLang="pt-BR" dirty="0" err="1"/>
              <a:t>é</a:t>
            </a:r>
            <a:r>
              <a:rPr lang="en-US" altLang="pt-BR" dirty="0"/>
              <a:t> a </a:t>
            </a:r>
            <a:r>
              <a:rPr lang="en-US" altLang="pt-BR" dirty="0" err="1"/>
              <a:t>seguinte</a:t>
            </a:r>
            <a:r>
              <a:rPr lang="en-US" altLang="pt-BR" dirty="0"/>
              <a:t>:</a:t>
            </a:r>
          </a:p>
        </p:txBody>
      </p:sp>
      <p:pic>
        <p:nvPicPr>
          <p:cNvPr id="2" name="Picture 1" descr="Captura de Tela 2015-09-28 às 16.34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90" y="2443356"/>
            <a:ext cx="75057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Rules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 err="1"/>
              <a:t>Ao</a:t>
            </a:r>
            <a:r>
              <a:rPr lang="en-US" altLang="pt-BR" dirty="0"/>
              <a:t> </a:t>
            </a:r>
            <a:r>
              <a:rPr lang="en-US" altLang="pt-BR" dirty="0" err="1"/>
              <a:t>contrário</a:t>
            </a:r>
            <a:r>
              <a:rPr lang="en-US" altLang="pt-BR" dirty="0"/>
              <a:t> dos triggers, as </a:t>
            </a:r>
            <a:r>
              <a:rPr lang="en-US" altLang="pt-BR" dirty="0" err="1"/>
              <a:t>regras</a:t>
            </a:r>
            <a:r>
              <a:rPr lang="en-US" altLang="pt-BR" dirty="0"/>
              <a:t> </a:t>
            </a:r>
            <a:r>
              <a:rPr lang="en-US" altLang="pt-BR" dirty="0" err="1"/>
              <a:t>modificam</a:t>
            </a:r>
            <a:r>
              <a:rPr lang="en-US" altLang="pt-BR" dirty="0"/>
              <a:t> a query que </a:t>
            </a:r>
            <a:r>
              <a:rPr lang="en-US" altLang="pt-BR" dirty="0" err="1"/>
              <a:t>está</a:t>
            </a:r>
            <a:r>
              <a:rPr lang="en-US" altLang="pt-BR" dirty="0"/>
              <a:t> por ser </a:t>
            </a:r>
            <a:r>
              <a:rPr lang="en-US" altLang="pt-BR" dirty="0" err="1"/>
              <a:t>executada</a:t>
            </a:r>
            <a:r>
              <a:rPr lang="en-US" altLang="pt-BR" dirty="0"/>
              <a:t>.</a:t>
            </a:r>
          </a:p>
          <a:p>
            <a:pPr lvl="1"/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PostgreSQL</a:t>
            </a:r>
            <a:r>
              <a:rPr lang="en-US" altLang="pt-BR" dirty="0"/>
              <a:t> as vistas </a:t>
            </a:r>
            <a:r>
              <a:rPr lang="en-US" altLang="pt-BR" dirty="0" err="1"/>
              <a:t>são</a:t>
            </a:r>
            <a:r>
              <a:rPr lang="en-US" altLang="pt-BR" dirty="0"/>
              <a:t> </a:t>
            </a:r>
            <a:r>
              <a:rPr lang="en-US" altLang="pt-BR" dirty="0" err="1"/>
              <a:t>modeladas</a:t>
            </a:r>
            <a:r>
              <a:rPr lang="en-US" altLang="pt-BR" dirty="0"/>
              <a:t> </a:t>
            </a:r>
            <a:r>
              <a:rPr lang="en-US" altLang="pt-BR" dirty="0" err="1"/>
              <a:t>internamente</a:t>
            </a:r>
            <a:r>
              <a:rPr lang="en-US" altLang="pt-BR" dirty="0"/>
              <a:t> </a:t>
            </a:r>
            <a:r>
              <a:rPr lang="en-US" altLang="pt-BR" dirty="0" err="1"/>
              <a:t>como</a:t>
            </a:r>
            <a:r>
              <a:rPr lang="en-US" altLang="pt-BR" dirty="0"/>
              <a:t> </a:t>
            </a:r>
            <a:r>
              <a:rPr lang="en-US" altLang="pt-BR" dirty="0" err="1"/>
              <a:t>regras</a:t>
            </a:r>
            <a:r>
              <a:rPr lang="en-US" altLang="pt-BR" dirty="0"/>
              <a:t>.</a:t>
            </a:r>
          </a:p>
          <a:p>
            <a:pPr lvl="1"/>
            <a:r>
              <a:rPr lang="en-US" altLang="pt-BR" dirty="0"/>
              <a:t>Uma </a:t>
            </a:r>
            <a:r>
              <a:rPr lang="en-US" altLang="pt-BR" dirty="0" err="1"/>
              <a:t>regra</a:t>
            </a:r>
            <a:r>
              <a:rPr lang="en-US" altLang="pt-BR" dirty="0"/>
              <a:t> tem a </a:t>
            </a:r>
            <a:r>
              <a:rPr lang="en-US" altLang="pt-BR" dirty="0" err="1"/>
              <a:t>seguinte</a:t>
            </a:r>
            <a:r>
              <a:rPr lang="en-US" altLang="pt-BR" dirty="0"/>
              <a:t> </a:t>
            </a:r>
            <a:r>
              <a:rPr lang="en-US" altLang="pt-BR" dirty="0" err="1"/>
              <a:t>sintaxe</a:t>
            </a:r>
            <a:r>
              <a:rPr lang="en-US" altLang="pt-BR" dirty="0"/>
              <a:t>:</a:t>
            </a:r>
          </a:p>
        </p:txBody>
      </p:sp>
      <p:pic>
        <p:nvPicPr>
          <p:cNvPr id="2" name="Picture 1" descr="Captura de Tela 2015-09-28 às 16.21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48" y="3378351"/>
            <a:ext cx="7556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2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Rules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/>
              <a:t>Uma </a:t>
            </a:r>
            <a:r>
              <a:rPr lang="en-US" altLang="pt-BR" dirty="0" err="1"/>
              <a:t>regra</a:t>
            </a:r>
            <a:r>
              <a:rPr lang="en-US" altLang="pt-BR" dirty="0"/>
              <a:t> </a:t>
            </a:r>
            <a:r>
              <a:rPr lang="en-US" altLang="pt-BR" dirty="0" err="1"/>
              <a:t>é</a:t>
            </a:r>
            <a:r>
              <a:rPr lang="en-US" altLang="pt-BR" dirty="0"/>
              <a:t> </a:t>
            </a:r>
            <a:r>
              <a:rPr lang="en-US" altLang="pt-BR" dirty="0" err="1"/>
              <a:t>disparada</a:t>
            </a:r>
            <a:r>
              <a:rPr lang="en-US" altLang="pt-BR" dirty="0"/>
              <a:t> </a:t>
            </a:r>
            <a:r>
              <a:rPr lang="en-US" altLang="pt-BR" dirty="0" err="1"/>
              <a:t>quando</a:t>
            </a:r>
            <a:r>
              <a:rPr lang="en-US" altLang="pt-BR" dirty="0"/>
              <a:t> um </a:t>
            </a:r>
            <a:r>
              <a:rPr lang="en-US" altLang="pt-BR" dirty="0" err="1"/>
              <a:t>certo</a:t>
            </a:r>
            <a:r>
              <a:rPr lang="en-US" altLang="pt-BR" dirty="0"/>
              <a:t> </a:t>
            </a:r>
            <a:r>
              <a:rPr lang="en-US" altLang="pt-BR" dirty="0" err="1"/>
              <a:t>evento</a:t>
            </a:r>
            <a:r>
              <a:rPr lang="en-US" altLang="pt-BR" dirty="0"/>
              <a:t>(select, insert, update </a:t>
            </a:r>
            <a:r>
              <a:rPr lang="en-US" altLang="pt-BR" dirty="0" err="1"/>
              <a:t>ou</a:t>
            </a:r>
            <a:r>
              <a:rPr lang="en-US" altLang="pt-BR" dirty="0"/>
              <a:t> delete) </a:t>
            </a:r>
            <a:r>
              <a:rPr lang="en-US" altLang="pt-BR" dirty="0" err="1"/>
              <a:t>é</a:t>
            </a:r>
            <a:r>
              <a:rPr lang="en-US" altLang="pt-BR" dirty="0"/>
              <a:t> </a:t>
            </a:r>
            <a:r>
              <a:rPr lang="en-US" altLang="pt-BR" dirty="0" err="1"/>
              <a:t>disparado</a:t>
            </a:r>
            <a:r>
              <a:rPr lang="en-US" altLang="pt-BR" dirty="0"/>
              <a:t> </a:t>
            </a:r>
            <a:r>
              <a:rPr lang="en-US" altLang="pt-BR" dirty="0" err="1"/>
              <a:t>sobre</a:t>
            </a:r>
            <a:r>
              <a:rPr lang="en-US" altLang="pt-BR" dirty="0"/>
              <a:t> um </a:t>
            </a:r>
            <a:r>
              <a:rPr lang="en-US" altLang="pt-BR" dirty="0" err="1"/>
              <a:t>certo</a:t>
            </a:r>
            <a:r>
              <a:rPr lang="en-US" altLang="pt-BR" dirty="0"/>
              <a:t> </a:t>
            </a:r>
            <a:r>
              <a:rPr lang="en-US" altLang="pt-BR" dirty="0" err="1"/>
              <a:t>objeto</a:t>
            </a:r>
            <a:r>
              <a:rPr lang="en-US" altLang="pt-BR" dirty="0"/>
              <a:t> (</a:t>
            </a:r>
            <a:r>
              <a:rPr lang="en-US" altLang="pt-BR" dirty="0" err="1"/>
              <a:t>relação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tabela</a:t>
            </a:r>
            <a:r>
              <a:rPr lang="en-US" altLang="pt-BR" dirty="0"/>
              <a:t>).</a:t>
            </a:r>
          </a:p>
          <a:p>
            <a:r>
              <a:rPr lang="en-US" altLang="pt-BR" dirty="0" err="1"/>
              <a:t>Quando</a:t>
            </a:r>
            <a:r>
              <a:rPr lang="en-US" altLang="pt-BR" dirty="0"/>
              <a:t> </a:t>
            </a:r>
            <a:r>
              <a:rPr lang="en-US" altLang="pt-BR" dirty="0" err="1"/>
              <a:t>esse</a:t>
            </a:r>
            <a:r>
              <a:rPr lang="en-US" altLang="pt-BR" dirty="0"/>
              <a:t> </a:t>
            </a:r>
            <a:r>
              <a:rPr lang="en-US" altLang="pt-BR" dirty="0" err="1"/>
              <a:t>evento</a:t>
            </a:r>
            <a:r>
              <a:rPr lang="en-US" altLang="pt-BR" dirty="0"/>
              <a:t> </a:t>
            </a:r>
            <a:r>
              <a:rPr lang="en-US" altLang="pt-BR" dirty="0" err="1"/>
              <a:t>é</a:t>
            </a:r>
            <a:r>
              <a:rPr lang="en-US" altLang="pt-BR" dirty="0"/>
              <a:t> </a:t>
            </a:r>
            <a:r>
              <a:rPr lang="en-US" altLang="pt-BR" dirty="0" err="1"/>
              <a:t>disparado</a:t>
            </a:r>
            <a:r>
              <a:rPr lang="en-US" altLang="pt-BR" dirty="0"/>
              <a:t> a </a:t>
            </a:r>
            <a:r>
              <a:rPr lang="en-US" altLang="pt-BR" dirty="0" err="1"/>
              <a:t>regra</a:t>
            </a:r>
            <a:r>
              <a:rPr lang="en-US" altLang="pt-BR" dirty="0"/>
              <a:t> </a:t>
            </a:r>
            <a:r>
              <a:rPr lang="en-US" altLang="pt-BR" dirty="0" err="1"/>
              <a:t>executa</a:t>
            </a:r>
            <a:r>
              <a:rPr lang="en-US" altLang="pt-BR" dirty="0"/>
              <a:t> </a:t>
            </a:r>
            <a:r>
              <a:rPr lang="en-US" altLang="pt-BR" dirty="0" err="1"/>
              <a:t>algumas</a:t>
            </a:r>
            <a:r>
              <a:rPr lang="en-US" altLang="pt-BR" dirty="0"/>
              <a:t> </a:t>
            </a:r>
            <a:r>
              <a:rPr lang="en-US" altLang="pt-BR" dirty="0" err="1"/>
              <a:t>ações</a:t>
            </a:r>
            <a:r>
              <a:rPr lang="en-US" altLang="pt-BR" dirty="0"/>
              <a:t> </a:t>
            </a:r>
            <a:r>
              <a:rPr lang="en-US" altLang="pt-BR" dirty="0" err="1"/>
              <a:t>depois</a:t>
            </a:r>
            <a:r>
              <a:rPr lang="en-US" altLang="pt-BR" dirty="0"/>
              <a:t>, antes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vez</a:t>
            </a:r>
            <a:r>
              <a:rPr lang="en-US" altLang="pt-BR" dirty="0"/>
              <a:t> do </a:t>
            </a:r>
            <a:r>
              <a:rPr lang="en-US" altLang="pt-BR" dirty="0" err="1"/>
              <a:t>evento</a:t>
            </a:r>
            <a:r>
              <a:rPr lang="en-US" altLang="pt-BR" dirty="0"/>
              <a:t> original.</a:t>
            </a:r>
          </a:p>
          <a:p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ainda</a:t>
            </a:r>
            <a:r>
              <a:rPr lang="en-US" altLang="pt-BR" dirty="0"/>
              <a:t> </a:t>
            </a:r>
            <a:r>
              <a:rPr lang="en-US" altLang="pt-BR" dirty="0" err="1"/>
              <a:t>simplesmente</a:t>
            </a:r>
            <a:r>
              <a:rPr lang="en-US" altLang="pt-BR" dirty="0"/>
              <a:t> </a:t>
            </a:r>
            <a:r>
              <a:rPr lang="en-US" altLang="pt-BR" dirty="0" err="1"/>
              <a:t>suprimir</a:t>
            </a:r>
            <a:r>
              <a:rPr lang="en-US" altLang="pt-BR" dirty="0"/>
              <a:t> o </a:t>
            </a:r>
            <a:r>
              <a:rPr lang="en-US" altLang="pt-BR" dirty="0" err="1"/>
              <a:t>evento</a:t>
            </a:r>
            <a:r>
              <a:rPr lang="en-US" altLang="pt-BR" dirty="0"/>
              <a:t> original.</a:t>
            </a:r>
          </a:p>
        </p:txBody>
      </p:sp>
    </p:spTree>
    <p:extLst>
      <p:ext uri="{BB962C8B-B14F-4D97-AF65-F5344CB8AC3E}">
        <p14:creationId xmlns:p14="http://schemas.microsoft.com/office/powerpoint/2010/main" val="27991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Rules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regras</a:t>
            </a:r>
            <a:r>
              <a:rPr lang="en-US" dirty="0"/>
              <a:t> </a:t>
            </a:r>
            <a:r>
              <a:rPr lang="en-US" dirty="0" err="1"/>
              <a:t>permitem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</a:t>
            </a:r>
            <a:r>
              <a:rPr lang="en-US" dirty="0" err="1"/>
              <a:t>alternativa</a:t>
            </a:r>
            <a:r>
              <a:rPr lang="en-US" dirty="0"/>
              <a:t> de </a:t>
            </a:r>
            <a:r>
              <a:rPr lang="en-US" dirty="0" err="1"/>
              <a:t>fazer</a:t>
            </a:r>
            <a:r>
              <a:rPr lang="en-US" dirty="0"/>
              <a:t> update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:</a:t>
            </a:r>
          </a:p>
          <a:p>
            <a:endParaRPr lang="en-US" altLang="pt-BR" dirty="0"/>
          </a:p>
          <a:p>
            <a:endParaRPr lang="en-US" altLang="pt-BR" dirty="0"/>
          </a:p>
          <a:p>
            <a:endParaRPr lang="en-US" altLang="pt-BR" dirty="0"/>
          </a:p>
          <a:p>
            <a:r>
              <a:rPr lang="en-US" altLang="pt-BR" dirty="0"/>
              <a:t>O </a:t>
            </a:r>
            <a:r>
              <a:rPr lang="en-US" altLang="pt-BR" dirty="0" err="1"/>
              <a:t>comando</a:t>
            </a:r>
            <a:r>
              <a:rPr lang="en-US" altLang="pt-BR" dirty="0"/>
              <a:t> NEW </a:t>
            </a:r>
            <a:r>
              <a:rPr lang="en-US" altLang="pt-BR" dirty="0" err="1"/>
              <a:t>permite</a:t>
            </a:r>
            <a:r>
              <a:rPr lang="en-US" altLang="pt-BR" dirty="0"/>
              <a:t> </a:t>
            </a:r>
            <a:r>
              <a:rPr lang="en-US" altLang="pt-BR" dirty="0" err="1"/>
              <a:t>adicionar</a:t>
            </a:r>
            <a:r>
              <a:rPr lang="en-US" altLang="pt-BR" dirty="0"/>
              <a:t> </a:t>
            </a:r>
            <a:r>
              <a:rPr lang="en-US" altLang="pt-BR" dirty="0" err="1"/>
              <a:t>aos</a:t>
            </a:r>
            <a:r>
              <a:rPr lang="en-US" altLang="pt-BR" dirty="0"/>
              <a:t> </a:t>
            </a:r>
            <a:r>
              <a:rPr lang="en-US" altLang="pt-BR" dirty="0" err="1"/>
              <a:t>valores</a:t>
            </a:r>
            <a:r>
              <a:rPr lang="en-US" altLang="pt-BR" dirty="0"/>
              <a:t> </a:t>
            </a:r>
            <a:r>
              <a:rPr lang="en-US" altLang="pt-BR" dirty="0" err="1"/>
              <a:t>que</a:t>
            </a:r>
            <a:r>
              <a:rPr lang="en-US" altLang="pt-BR" dirty="0"/>
              <a:t> </a:t>
            </a:r>
            <a:r>
              <a:rPr lang="en-US" altLang="pt-BR" dirty="0" err="1"/>
              <a:t>iriam</a:t>
            </a:r>
            <a:r>
              <a:rPr lang="en-US" altLang="pt-BR" dirty="0"/>
              <a:t> </a:t>
            </a:r>
            <a:r>
              <a:rPr lang="en-US" altLang="pt-BR" dirty="0" err="1"/>
              <a:t>ser</a:t>
            </a:r>
            <a:r>
              <a:rPr lang="en-US" altLang="pt-BR" dirty="0"/>
              <a:t> </a:t>
            </a:r>
            <a:r>
              <a:rPr lang="en-US" altLang="pt-BR" dirty="0" err="1"/>
              <a:t>introduzidos</a:t>
            </a:r>
            <a:r>
              <a:rPr lang="en-US" altLang="pt-BR" dirty="0"/>
              <a:t> </a:t>
            </a:r>
            <a:r>
              <a:rPr lang="en-US" altLang="pt-BR" dirty="0" err="1"/>
              <a:t>originalmente</a:t>
            </a:r>
            <a:r>
              <a:rPr lang="en-US" altLang="pt-BR" dirty="0"/>
              <a:t>.</a:t>
            </a:r>
          </a:p>
        </p:txBody>
      </p:sp>
      <p:pic>
        <p:nvPicPr>
          <p:cNvPr id="2" name="Picture 1" descr="Captura de Tela 2015-09-28 às 16.2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13" y="2625884"/>
            <a:ext cx="77597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Rules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fazer</a:t>
            </a:r>
            <a:r>
              <a:rPr lang="en-US" dirty="0"/>
              <a:t> log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  <a:endParaRPr lang="en-US" altLang="pt-BR" dirty="0"/>
          </a:p>
        </p:txBody>
      </p:sp>
      <p:pic>
        <p:nvPicPr>
          <p:cNvPr id="3" name="Picture 2" descr="Captura de Tela 2015-09-28 às 16.28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26" y="2753148"/>
            <a:ext cx="7772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Definições</a:t>
            </a:r>
            <a:endParaRPr lang="en-US" altLang="pt-BR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BR" dirty="0" err="1"/>
              <a:t>Sistema</a:t>
            </a:r>
            <a:r>
              <a:rPr lang="en-US" altLang="pt-BR" dirty="0"/>
              <a:t> de BD </a:t>
            </a:r>
            <a:r>
              <a:rPr lang="en-US" altLang="pt-BR" dirty="0" err="1"/>
              <a:t>que</a:t>
            </a:r>
            <a:r>
              <a:rPr lang="en-US" altLang="pt-BR" dirty="0"/>
              <a:t> tem </a:t>
            </a:r>
            <a:r>
              <a:rPr lang="en-US" altLang="pt-BR" dirty="0" err="1"/>
              <a:t>mecanismos</a:t>
            </a:r>
            <a:r>
              <a:rPr lang="en-US" altLang="pt-BR" dirty="0"/>
              <a:t> de </a:t>
            </a:r>
            <a:r>
              <a:rPr lang="en-US" altLang="pt-BR" dirty="0" err="1"/>
              <a:t>reação</a:t>
            </a:r>
            <a:r>
              <a:rPr lang="en-US" altLang="pt-BR" dirty="0"/>
              <a:t> </a:t>
            </a:r>
            <a:r>
              <a:rPr lang="en-US" altLang="pt-BR" dirty="0" err="1"/>
              <a:t>automática</a:t>
            </a:r>
            <a:r>
              <a:rPr lang="en-US" altLang="pt-BR" dirty="0"/>
              <a:t> a </a:t>
            </a:r>
            <a:r>
              <a:rPr lang="en-US" altLang="pt-BR" dirty="0" err="1"/>
              <a:t>mudanças</a:t>
            </a:r>
            <a:r>
              <a:rPr lang="en-US" altLang="pt-BR" dirty="0"/>
              <a:t> de </a:t>
            </a:r>
            <a:r>
              <a:rPr lang="en-US" altLang="pt-BR" dirty="0" err="1"/>
              <a:t>estado</a:t>
            </a:r>
            <a:r>
              <a:rPr lang="en-US" altLang="pt-BR" dirty="0"/>
              <a:t>, </a:t>
            </a:r>
            <a:r>
              <a:rPr lang="en-US" altLang="pt-BR" dirty="0" err="1"/>
              <a:t>tanto</a:t>
            </a:r>
            <a:r>
              <a:rPr lang="en-US" altLang="pt-BR" dirty="0"/>
              <a:t> </a:t>
            </a:r>
            <a:r>
              <a:rPr lang="en-US" altLang="pt-BR" dirty="0" err="1"/>
              <a:t>internas</a:t>
            </a:r>
            <a:r>
              <a:rPr lang="en-US" altLang="pt-BR" dirty="0"/>
              <a:t> </a:t>
            </a:r>
            <a:r>
              <a:rPr lang="en-US" altLang="pt-BR" dirty="0" err="1"/>
              <a:t>quanto</a:t>
            </a:r>
            <a:r>
              <a:rPr lang="en-US" altLang="pt-BR" dirty="0"/>
              <a:t> </a:t>
            </a:r>
            <a:r>
              <a:rPr lang="en-US" altLang="pt-BR" dirty="0" err="1"/>
              <a:t>externas</a:t>
            </a:r>
            <a:r>
              <a:rPr lang="en-US" altLang="pt-BR" dirty="0"/>
              <a:t>, </a:t>
            </a:r>
            <a:r>
              <a:rPr lang="en-US" altLang="pt-BR" dirty="0" err="1"/>
              <a:t>sem</a:t>
            </a:r>
            <a:r>
              <a:rPr lang="en-US" altLang="pt-BR" dirty="0"/>
              <a:t> a </a:t>
            </a:r>
            <a:r>
              <a:rPr lang="en-US" altLang="pt-BR" dirty="0" err="1"/>
              <a:t>intervenção</a:t>
            </a:r>
            <a:r>
              <a:rPr lang="en-US" altLang="pt-BR" dirty="0"/>
              <a:t> do </a:t>
            </a:r>
            <a:r>
              <a:rPr lang="en-US" altLang="pt-BR" dirty="0" err="1"/>
              <a:t>usuário</a:t>
            </a:r>
            <a:r>
              <a:rPr lang="en-US" altLang="pt-BR" dirty="0"/>
              <a:t>. (BAILEY, 1995)</a:t>
            </a:r>
          </a:p>
          <a:p>
            <a:endParaRPr lang="en-US" altLang="pt-BR" dirty="0"/>
          </a:p>
          <a:p>
            <a:r>
              <a:rPr lang="en-US" altLang="pt-BR" dirty="0" err="1"/>
              <a:t>Sistema</a:t>
            </a:r>
            <a:r>
              <a:rPr lang="en-US" altLang="pt-BR" dirty="0"/>
              <a:t> </a:t>
            </a:r>
            <a:r>
              <a:rPr lang="en-US" altLang="pt-BR" dirty="0" err="1"/>
              <a:t>que</a:t>
            </a:r>
            <a:r>
              <a:rPr lang="en-US" altLang="pt-BR" dirty="0"/>
              <a:t> tem a </a:t>
            </a:r>
            <a:r>
              <a:rPr lang="en-US" altLang="pt-BR" dirty="0" err="1"/>
              <a:t>capacidade</a:t>
            </a:r>
            <a:r>
              <a:rPr lang="en-US" altLang="pt-BR" dirty="0"/>
              <a:t> de </a:t>
            </a:r>
            <a:r>
              <a:rPr lang="en-US" altLang="pt-BR" dirty="0" err="1"/>
              <a:t>monitorar</a:t>
            </a:r>
            <a:r>
              <a:rPr lang="en-US" altLang="pt-BR" dirty="0"/>
              <a:t> </a:t>
            </a:r>
            <a:r>
              <a:rPr lang="en-US" altLang="pt-BR" dirty="0" err="1"/>
              <a:t>situações</a:t>
            </a:r>
            <a:r>
              <a:rPr lang="en-US" altLang="pt-BR" dirty="0"/>
              <a:t> de </a:t>
            </a:r>
            <a:r>
              <a:rPr lang="en-US" altLang="pt-BR" dirty="0" err="1"/>
              <a:t>interesse</a:t>
            </a:r>
            <a:r>
              <a:rPr lang="en-US" altLang="pt-BR" dirty="0"/>
              <a:t> e, </a:t>
            </a:r>
            <a:r>
              <a:rPr lang="en-US" altLang="pt-BR" dirty="0" err="1"/>
              <a:t>quando</a:t>
            </a:r>
            <a:r>
              <a:rPr lang="en-US" altLang="pt-BR" dirty="0"/>
              <a:t> </a:t>
            </a:r>
            <a:r>
              <a:rPr lang="en-US" altLang="pt-BR" dirty="0" err="1"/>
              <a:t>elas</a:t>
            </a:r>
            <a:r>
              <a:rPr lang="en-US" altLang="pt-BR" dirty="0"/>
              <a:t> </a:t>
            </a:r>
            <a:r>
              <a:rPr lang="en-US" altLang="pt-BR" dirty="0" err="1"/>
              <a:t>ocorrem</a:t>
            </a:r>
            <a:r>
              <a:rPr lang="en-US" altLang="pt-BR" dirty="0"/>
              <a:t>, </a:t>
            </a:r>
            <a:r>
              <a:rPr lang="en-US" altLang="pt-BR" dirty="0" err="1"/>
              <a:t>disparar</a:t>
            </a:r>
            <a:r>
              <a:rPr lang="en-US" altLang="pt-BR" dirty="0"/>
              <a:t> </a:t>
            </a:r>
            <a:r>
              <a:rPr lang="en-US" altLang="pt-BR" dirty="0" err="1"/>
              <a:t>respostas</a:t>
            </a:r>
            <a:r>
              <a:rPr lang="en-US" altLang="pt-BR" dirty="0"/>
              <a:t> </a:t>
            </a:r>
            <a:r>
              <a:rPr lang="en-US" altLang="pt-BR" dirty="0" err="1"/>
              <a:t>apropriadas</a:t>
            </a:r>
            <a:r>
              <a:rPr lang="en-US" altLang="pt-BR" dirty="0"/>
              <a:t> de </a:t>
            </a:r>
            <a:r>
              <a:rPr lang="en-US" altLang="pt-BR" dirty="0" err="1"/>
              <a:t>uma</a:t>
            </a:r>
            <a:r>
              <a:rPr lang="en-US" altLang="pt-BR" dirty="0"/>
              <a:t> forma </a:t>
            </a:r>
            <a:r>
              <a:rPr lang="en-US" altLang="pt-BR" dirty="0" err="1"/>
              <a:t>adequada</a:t>
            </a:r>
            <a:r>
              <a:rPr lang="en-US" altLang="pt-BR" dirty="0"/>
              <a:t> e </a:t>
            </a:r>
            <a:r>
              <a:rPr lang="en-US" altLang="pt-BR" dirty="0" err="1"/>
              <a:t>oportuna</a:t>
            </a:r>
            <a:r>
              <a:rPr lang="en-US" altLang="pt-BR" dirty="0"/>
              <a:t>. (DAYAL, 1994)</a:t>
            </a:r>
          </a:p>
          <a:p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82282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Rules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pt-BR" dirty="0"/>
              <a:t>on update to </a:t>
            </a:r>
            <a:r>
              <a:rPr lang="en-US" altLang="pt-BR" dirty="0" err="1"/>
              <a:t>nome</a:t>
            </a:r>
            <a:r>
              <a:rPr lang="en-US" altLang="pt-BR" dirty="0"/>
              <a:t> of </a:t>
            </a:r>
            <a:r>
              <a:rPr lang="en-US" altLang="pt-BR" dirty="0" err="1"/>
              <a:t>funcionario</a:t>
            </a:r>
            <a:endParaRPr lang="en-US" altLang="pt-BR" dirty="0"/>
          </a:p>
          <a:p>
            <a:pPr lvl="1"/>
            <a:r>
              <a:rPr lang="en-US" altLang="pt-BR" dirty="0"/>
              <a:t>if </a:t>
            </a:r>
            <a:r>
              <a:rPr lang="en-US" altLang="pt-BR" dirty="0" err="1"/>
              <a:t>new.nome</a:t>
            </a:r>
            <a:r>
              <a:rPr lang="en-US" altLang="pt-BR" dirty="0"/>
              <a:t> = ’’</a:t>
            </a:r>
          </a:p>
          <a:p>
            <a:pPr lvl="1"/>
            <a:r>
              <a:rPr lang="en-US" altLang="pt-BR" dirty="0"/>
              <a:t>do &lt;</a:t>
            </a:r>
            <a:r>
              <a:rPr lang="en-US" altLang="pt-BR" dirty="0" err="1"/>
              <a:t>ação</a:t>
            </a:r>
            <a:r>
              <a:rPr lang="en-US" altLang="pt-BR" dirty="0"/>
              <a:t>&gt;</a:t>
            </a:r>
          </a:p>
          <a:p>
            <a:pPr lvl="1"/>
            <a:endParaRPr lang="en-US" altLang="pt-BR" dirty="0"/>
          </a:p>
          <a:p>
            <a:r>
              <a:rPr lang="en-US" altLang="pt-BR" dirty="0"/>
              <a:t>on update to </a:t>
            </a:r>
            <a:r>
              <a:rPr lang="en-US" altLang="pt-BR" dirty="0" err="1"/>
              <a:t>nome</a:t>
            </a:r>
            <a:r>
              <a:rPr lang="en-US" altLang="pt-BR" dirty="0"/>
              <a:t> of </a:t>
            </a:r>
            <a:r>
              <a:rPr lang="en-US" altLang="pt-BR" dirty="0" err="1"/>
              <a:t>Jogador</a:t>
            </a:r>
            <a:endParaRPr lang="en-US" altLang="pt-BR" dirty="0"/>
          </a:p>
          <a:p>
            <a:pPr lvl="1"/>
            <a:r>
              <a:rPr lang="en-US" altLang="pt-BR" dirty="0"/>
              <a:t>if old.name = ’’</a:t>
            </a:r>
          </a:p>
          <a:p>
            <a:pPr lvl="1"/>
            <a:r>
              <a:rPr lang="en-US" altLang="pt-BR" dirty="0"/>
              <a:t>do &lt;</a:t>
            </a:r>
            <a:r>
              <a:rPr lang="en-US" altLang="pt-BR" dirty="0" err="1"/>
              <a:t>ação</a:t>
            </a:r>
            <a:r>
              <a:rPr lang="en-US" altLang="pt-BR" dirty="0"/>
              <a:t>&gt;</a:t>
            </a:r>
          </a:p>
          <a:p>
            <a:pPr lvl="1"/>
            <a:endParaRPr lang="en-US" altLang="pt-BR" dirty="0"/>
          </a:p>
          <a:p>
            <a:r>
              <a:rPr lang="en-US" altLang="pt-BR" dirty="0"/>
              <a:t>on update to </a:t>
            </a:r>
            <a:r>
              <a:rPr lang="en-US" altLang="pt-BR" dirty="0" err="1"/>
              <a:t>nome</a:t>
            </a:r>
            <a:r>
              <a:rPr lang="en-US" altLang="pt-BR" dirty="0"/>
              <a:t> of </a:t>
            </a:r>
            <a:r>
              <a:rPr lang="en-US" altLang="pt-BR" dirty="0" err="1"/>
              <a:t>Jogador</a:t>
            </a:r>
            <a:endParaRPr lang="en-US" altLang="pt-BR" dirty="0"/>
          </a:p>
          <a:p>
            <a:pPr lvl="1"/>
            <a:r>
              <a:rPr lang="en-US" altLang="pt-BR" dirty="0"/>
              <a:t>if update.name = ’’ </a:t>
            </a:r>
          </a:p>
          <a:p>
            <a:pPr lvl="1"/>
            <a:r>
              <a:rPr lang="en-US" altLang="pt-BR" dirty="0"/>
              <a:t>do &lt;</a:t>
            </a:r>
            <a:r>
              <a:rPr lang="en-US" altLang="pt-BR" dirty="0" err="1"/>
              <a:t>ação</a:t>
            </a:r>
            <a:r>
              <a:rPr lang="en-US" altLang="pt-BR" dirty="0"/>
              <a:t>&gt;</a:t>
            </a:r>
          </a:p>
        </p:txBody>
      </p:sp>
      <p:sp>
        <p:nvSpPr>
          <p:cNvPr id="2" name="Retângulo 1"/>
          <p:cNvSpPr/>
          <p:nvPr/>
        </p:nvSpPr>
        <p:spPr>
          <a:xfrm>
            <a:off x="6362700" y="1785035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Novo valor de nome antes de ser inserido (Não sofre ação de possíveis outras regras que o alterem)</a:t>
            </a:r>
          </a:p>
        </p:txBody>
      </p:sp>
      <p:sp>
        <p:nvSpPr>
          <p:cNvPr id="3" name="Retângulo 2"/>
          <p:cNvSpPr/>
          <p:nvPr/>
        </p:nvSpPr>
        <p:spPr>
          <a:xfrm>
            <a:off x="6350000" y="3455770"/>
            <a:ext cx="4330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Antigo valor de nome antes de ser alterado (Não sofre ação de possíveis outras regras que o alterem)</a:t>
            </a:r>
          </a:p>
        </p:txBody>
      </p:sp>
      <p:sp>
        <p:nvSpPr>
          <p:cNvPr id="4" name="Retângulo 3"/>
          <p:cNvSpPr/>
          <p:nvPr/>
        </p:nvSpPr>
        <p:spPr>
          <a:xfrm>
            <a:off x="6362700" y="4980108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Novo valor de nome após ser inserido (Pode ter sofrido ação de possíveis outras regras que o alterem)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3517900" y="2133600"/>
            <a:ext cx="2755900" cy="2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314700" y="3733800"/>
            <a:ext cx="2959100" cy="1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683000" y="5321300"/>
            <a:ext cx="2679700" cy="1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000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000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000"/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Exemplo</a:t>
            </a:r>
            <a:endParaRPr lang="en-US" altLang="pt-BR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BR" dirty="0" err="1"/>
              <a:t>Crie</a:t>
            </a:r>
            <a:r>
              <a:rPr lang="en-US" altLang="pt-BR" dirty="0"/>
              <a:t> um novo banco de dados</a:t>
            </a:r>
          </a:p>
          <a:p>
            <a:pPr lvl="1"/>
            <a:r>
              <a:rPr lang="en-US" altLang="pt-BR" dirty="0" err="1"/>
              <a:t>Crie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tabela</a:t>
            </a:r>
            <a:r>
              <a:rPr lang="en-US" altLang="pt-BR" dirty="0"/>
              <a:t> </a:t>
            </a:r>
            <a:r>
              <a:rPr lang="en-US" altLang="pt-BR" dirty="0" err="1"/>
              <a:t>funcionário</a:t>
            </a:r>
            <a:r>
              <a:rPr lang="en-US" altLang="pt-BR" dirty="0"/>
              <a:t> com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seguintes</a:t>
            </a:r>
            <a:r>
              <a:rPr lang="en-US" altLang="pt-BR" dirty="0"/>
              <a:t> </a:t>
            </a:r>
            <a:r>
              <a:rPr lang="en-US" altLang="pt-BR" dirty="0" err="1"/>
              <a:t>atributos</a:t>
            </a:r>
            <a:r>
              <a:rPr lang="en-US" altLang="pt-BR" dirty="0"/>
              <a:t>:</a:t>
            </a:r>
          </a:p>
          <a:p>
            <a:pPr lvl="2"/>
            <a:r>
              <a:rPr lang="en-US" altLang="pt-BR" dirty="0"/>
              <a:t>ID (PK)</a:t>
            </a:r>
          </a:p>
          <a:p>
            <a:pPr lvl="2"/>
            <a:r>
              <a:rPr lang="en-US" altLang="pt-BR" dirty="0"/>
              <a:t>Nome</a:t>
            </a:r>
          </a:p>
          <a:p>
            <a:pPr lvl="2"/>
            <a:r>
              <a:rPr lang="en-US" altLang="pt-BR" dirty="0" err="1"/>
              <a:t>Salário</a:t>
            </a:r>
            <a:endParaRPr lang="en-US" altLang="pt-BR" dirty="0"/>
          </a:p>
          <a:p>
            <a:pPr lvl="2"/>
            <a:r>
              <a:rPr lang="en-US" altLang="pt-BR" dirty="0" err="1"/>
              <a:t>Função</a:t>
            </a:r>
            <a:endParaRPr lang="en-US" altLang="pt-BR" dirty="0"/>
          </a:p>
          <a:p>
            <a:pPr lvl="2"/>
            <a:r>
              <a:rPr lang="en-US" altLang="pt-BR" dirty="0"/>
              <a:t>Data de </a:t>
            </a:r>
            <a:r>
              <a:rPr lang="en-US" altLang="pt-BR" dirty="0" err="1"/>
              <a:t>nascimento</a:t>
            </a:r>
            <a:endParaRPr lang="en-US" altLang="pt-BR" dirty="0"/>
          </a:p>
          <a:p>
            <a:pPr lvl="1"/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64325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0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Exemplo</a:t>
            </a:r>
            <a:endParaRPr lang="en-US" altLang="pt-BR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BR" dirty="0" err="1"/>
              <a:t>Crie</a:t>
            </a:r>
            <a:r>
              <a:rPr lang="en-US" altLang="pt-BR" dirty="0"/>
              <a:t> </a:t>
            </a:r>
            <a:r>
              <a:rPr lang="en-US" altLang="pt-BR" dirty="0" err="1"/>
              <a:t>regras</a:t>
            </a:r>
            <a:r>
              <a:rPr lang="en-US" altLang="pt-BR" dirty="0"/>
              <a:t> para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aceitar</a:t>
            </a:r>
            <a:r>
              <a:rPr lang="en-US" altLang="pt-BR" dirty="0"/>
              <a:t> o </a:t>
            </a:r>
            <a:r>
              <a:rPr lang="en-US" altLang="pt-BR" dirty="0" err="1"/>
              <a:t>cadastro</a:t>
            </a:r>
            <a:r>
              <a:rPr lang="en-US" altLang="pt-BR" dirty="0"/>
              <a:t> de um </a:t>
            </a:r>
            <a:r>
              <a:rPr lang="en-US" altLang="pt-BR" dirty="0" err="1"/>
              <a:t>salário</a:t>
            </a:r>
            <a:r>
              <a:rPr lang="en-US" altLang="pt-BR" dirty="0"/>
              <a:t> </a:t>
            </a:r>
            <a:r>
              <a:rPr lang="en-US" altLang="pt-BR" dirty="0" err="1"/>
              <a:t>acima</a:t>
            </a:r>
            <a:r>
              <a:rPr lang="en-US" altLang="pt-BR" dirty="0"/>
              <a:t> de 5000</a:t>
            </a:r>
          </a:p>
          <a:p>
            <a:r>
              <a:rPr lang="en-US" altLang="pt-BR" dirty="0"/>
              <a:t>CREATE RULE </a:t>
            </a:r>
            <a:r>
              <a:rPr lang="en-US" altLang="pt-BR" dirty="0" err="1"/>
              <a:t>salario</a:t>
            </a:r>
            <a:r>
              <a:rPr lang="en-US" altLang="pt-BR" dirty="0"/>
              <a:t> AS</a:t>
            </a:r>
          </a:p>
          <a:p>
            <a:pPr lvl="1"/>
            <a:r>
              <a:rPr lang="en-US" altLang="pt-BR" dirty="0"/>
              <a:t>on insert to </a:t>
            </a:r>
            <a:r>
              <a:rPr lang="en-US" altLang="pt-BR" dirty="0" err="1"/>
              <a:t>funcionario</a:t>
            </a:r>
            <a:endParaRPr lang="en-US" altLang="pt-BR" dirty="0"/>
          </a:p>
          <a:p>
            <a:pPr lvl="2"/>
            <a:r>
              <a:rPr lang="en-US" altLang="pt-BR" dirty="0"/>
              <a:t>Where </a:t>
            </a:r>
            <a:r>
              <a:rPr lang="en-US" altLang="pt-BR" dirty="0" err="1"/>
              <a:t>new.salario</a:t>
            </a:r>
            <a:r>
              <a:rPr lang="en-US" altLang="pt-BR" dirty="0"/>
              <a:t> </a:t>
            </a:r>
            <a:r>
              <a:rPr lang="en-US" altLang="pt-BR"/>
              <a:t>&gt;= 5000</a:t>
            </a:r>
            <a:endParaRPr lang="en-US" altLang="pt-BR" dirty="0"/>
          </a:p>
          <a:p>
            <a:pPr lvl="2"/>
            <a:r>
              <a:rPr lang="en-US" altLang="pt-BR" dirty="0"/>
              <a:t>Do INSTEAD nothing</a:t>
            </a:r>
          </a:p>
          <a:p>
            <a:pPr lvl="1"/>
            <a:endParaRPr lang="en-US" altLang="pt-BR" dirty="0"/>
          </a:p>
          <a:p>
            <a:pPr marL="0" indent="0">
              <a:buNone/>
            </a:pPr>
            <a:endParaRPr lang="en-US" altLang="pt-BR" dirty="0"/>
          </a:p>
          <a:p>
            <a:pPr lvl="1"/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41810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Exercícios</a:t>
            </a:r>
            <a:endParaRPr lang="en-US" altLang="pt-BR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732367" y="1444532"/>
            <a:ext cx="10723035" cy="5246199"/>
          </a:xfrm>
        </p:spPr>
        <p:txBody>
          <a:bodyPr>
            <a:normAutofit/>
          </a:bodyPr>
          <a:lstStyle/>
          <a:p>
            <a:r>
              <a:rPr lang="en-US" altLang="pt-BR" sz="2000" dirty="0" err="1"/>
              <a:t>Crie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regra</a:t>
            </a:r>
            <a:r>
              <a:rPr lang="en-US" altLang="pt-BR" sz="2000" dirty="0"/>
              <a:t> para </a:t>
            </a:r>
            <a:r>
              <a:rPr lang="en-US" altLang="pt-BR" sz="2000" dirty="0" err="1"/>
              <a:t>não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aceitar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atualização</a:t>
            </a:r>
            <a:r>
              <a:rPr lang="en-US" altLang="pt-BR" sz="2000" dirty="0"/>
              <a:t> de um </a:t>
            </a:r>
            <a:r>
              <a:rPr lang="en-US" altLang="pt-BR" sz="2000" dirty="0" err="1"/>
              <a:t>salário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acima</a:t>
            </a:r>
            <a:r>
              <a:rPr lang="en-US" altLang="pt-BR" sz="2000" dirty="0"/>
              <a:t> de 5000.</a:t>
            </a:r>
          </a:p>
          <a:p>
            <a:r>
              <a:rPr lang="en-US" altLang="pt-BR" sz="2000" dirty="0" err="1"/>
              <a:t>Crie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regra</a:t>
            </a:r>
            <a:r>
              <a:rPr lang="en-US" altLang="pt-BR" sz="2000" dirty="0"/>
              <a:t> para </a:t>
            </a:r>
            <a:r>
              <a:rPr lang="en-US" altLang="pt-BR" sz="2000" dirty="0" err="1"/>
              <a:t>não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aceitar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inserção</a:t>
            </a:r>
            <a:r>
              <a:rPr lang="en-US" altLang="pt-BR" sz="2000" dirty="0"/>
              <a:t> e </a:t>
            </a:r>
            <a:r>
              <a:rPr lang="en-US" altLang="pt-BR" sz="2000" dirty="0" err="1"/>
              <a:t>atualização</a:t>
            </a:r>
            <a:r>
              <a:rPr lang="en-US" altLang="pt-BR" sz="2000" dirty="0"/>
              <a:t> de um </a:t>
            </a:r>
            <a:r>
              <a:rPr lang="en-US" altLang="pt-BR" sz="2000" dirty="0" err="1"/>
              <a:t>cadastro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nome</a:t>
            </a:r>
            <a:endParaRPr lang="en-US" altLang="pt-BR" sz="2000" dirty="0"/>
          </a:p>
          <a:p>
            <a:r>
              <a:rPr lang="en-US" altLang="pt-BR" sz="2000" dirty="0" err="1"/>
              <a:t>Crie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regra</a:t>
            </a:r>
            <a:r>
              <a:rPr lang="en-US" altLang="pt-BR" sz="2000" dirty="0"/>
              <a:t> para </a:t>
            </a:r>
            <a:r>
              <a:rPr lang="en-US" altLang="pt-BR" sz="2000" dirty="0" err="1"/>
              <a:t>quando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inserção</a:t>
            </a:r>
            <a:r>
              <a:rPr lang="en-US" altLang="pt-BR" sz="2000" dirty="0"/>
              <a:t> e </a:t>
            </a:r>
            <a:r>
              <a:rPr lang="en-US" altLang="pt-BR" sz="2000" dirty="0" err="1"/>
              <a:t>atualização</a:t>
            </a:r>
            <a:r>
              <a:rPr lang="en-US" altLang="pt-BR" sz="2000" dirty="0"/>
              <a:t> de um </a:t>
            </a:r>
            <a:r>
              <a:rPr lang="en-US" altLang="pt-BR" sz="2000" dirty="0" err="1"/>
              <a:t>cadastro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nome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retorne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consulta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todos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funcionários</a:t>
            </a:r>
            <a:r>
              <a:rPr lang="en-US" altLang="pt-BR" sz="2000" dirty="0"/>
              <a:t> </a:t>
            </a:r>
          </a:p>
          <a:p>
            <a:r>
              <a:rPr lang="en-US" altLang="pt-BR" sz="2000" dirty="0" err="1"/>
              <a:t>Crie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regra</a:t>
            </a:r>
            <a:r>
              <a:rPr lang="en-US" altLang="pt-BR" sz="2000" dirty="0"/>
              <a:t> para </a:t>
            </a:r>
            <a:r>
              <a:rPr lang="en-US" altLang="pt-BR" sz="2000" dirty="0" err="1"/>
              <a:t>quando</a:t>
            </a:r>
            <a:r>
              <a:rPr lang="en-US" altLang="pt-BR" sz="2000" dirty="0"/>
              <a:t> for </a:t>
            </a:r>
            <a:r>
              <a:rPr lang="en-US" altLang="pt-BR" sz="2000" dirty="0" err="1"/>
              <a:t>cadastrado</a:t>
            </a:r>
            <a:r>
              <a:rPr lang="en-US" altLang="pt-BR" sz="2000" dirty="0"/>
              <a:t> um </a:t>
            </a:r>
            <a:r>
              <a:rPr lang="en-US" altLang="pt-BR" sz="2000" dirty="0" err="1"/>
              <a:t>funcionário</a:t>
            </a:r>
            <a:r>
              <a:rPr lang="en-US" altLang="pt-BR" sz="2000" dirty="0"/>
              <a:t> com </a:t>
            </a:r>
            <a:r>
              <a:rPr lang="en-US" altLang="pt-BR" sz="2000" dirty="0" err="1"/>
              <a:t>salário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acima</a:t>
            </a:r>
            <a:r>
              <a:rPr lang="en-US" altLang="pt-BR" sz="2000" dirty="0"/>
              <a:t> de 5000, </a:t>
            </a:r>
            <a:r>
              <a:rPr lang="en-US" altLang="pt-BR" sz="2000" dirty="0" err="1"/>
              <a:t>retorne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consulta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todos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funcionários</a:t>
            </a:r>
            <a:r>
              <a:rPr lang="en-US" altLang="pt-BR" sz="2000" dirty="0"/>
              <a:t> que tem </a:t>
            </a:r>
            <a:r>
              <a:rPr lang="en-US" altLang="pt-BR" sz="2000" dirty="0" err="1"/>
              <a:t>salário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maior</a:t>
            </a:r>
            <a:r>
              <a:rPr lang="en-US" altLang="pt-BR" sz="2000" dirty="0"/>
              <a:t> que 3000</a:t>
            </a:r>
          </a:p>
          <a:p>
            <a:r>
              <a:rPr lang="en-US" altLang="pt-BR" sz="2000" dirty="0" err="1"/>
              <a:t>Crie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regra</a:t>
            </a:r>
            <a:r>
              <a:rPr lang="en-US" altLang="pt-BR" sz="2000" dirty="0"/>
              <a:t> que </a:t>
            </a:r>
            <a:r>
              <a:rPr lang="en-US" altLang="pt-BR" sz="2000" dirty="0" err="1"/>
              <a:t>não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permita</a:t>
            </a:r>
            <a:r>
              <a:rPr lang="en-US" altLang="pt-BR" sz="2000" dirty="0"/>
              <a:t> o </a:t>
            </a:r>
            <a:r>
              <a:rPr lang="en-US" altLang="pt-BR" sz="2000" dirty="0" err="1"/>
              <a:t>cadastro</a:t>
            </a:r>
            <a:r>
              <a:rPr lang="en-US" altLang="pt-BR" sz="2000" dirty="0"/>
              <a:t> do </a:t>
            </a:r>
            <a:r>
              <a:rPr lang="en-US" altLang="pt-BR" sz="2000" dirty="0" err="1"/>
              <a:t>funcionario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sem</a:t>
            </a:r>
            <a:r>
              <a:rPr lang="en-US" altLang="pt-BR" sz="2000" dirty="0"/>
              <a:t> data de </a:t>
            </a:r>
            <a:r>
              <a:rPr lang="en-US" altLang="pt-BR" sz="2000" dirty="0" err="1"/>
              <a:t>nascimento</a:t>
            </a:r>
            <a:endParaRPr lang="en-US" altLang="pt-BR" sz="2000" dirty="0"/>
          </a:p>
          <a:p>
            <a:r>
              <a:rPr lang="en-US" altLang="pt-BR" sz="2000" dirty="0" err="1"/>
              <a:t>Crie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regra</a:t>
            </a:r>
            <a:r>
              <a:rPr lang="en-US" altLang="pt-BR" sz="2000" dirty="0"/>
              <a:t> que não </a:t>
            </a:r>
            <a:r>
              <a:rPr lang="en-US" altLang="pt-BR" sz="2000" dirty="0" err="1"/>
              <a:t>permita</a:t>
            </a:r>
            <a:r>
              <a:rPr lang="en-US" altLang="pt-BR" sz="2000" dirty="0"/>
              <a:t> o </a:t>
            </a:r>
            <a:r>
              <a:rPr lang="en-US" altLang="pt-BR" sz="2000" dirty="0" err="1"/>
              <a:t>cadastro</a:t>
            </a:r>
            <a:r>
              <a:rPr lang="en-US" altLang="pt-BR" sz="2000" dirty="0"/>
              <a:t> do </a:t>
            </a:r>
            <a:r>
              <a:rPr lang="en-US" altLang="pt-BR" sz="2000" dirty="0" err="1"/>
              <a:t>funcionário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salário</a:t>
            </a:r>
            <a:endParaRPr lang="en-US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3049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Uso</a:t>
            </a:r>
            <a:r>
              <a:rPr lang="en-US" altLang="pt-BR" dirty="0"/>
              <a:t> dos </a:t>
            </a:r>
            <a:r>
              <a:rPr lang="en-US" altLang="pt-BR" dirty="0" err="1"/>
              <a:t>Sistemas</a:t>
            </a:r>
            <a:r>
              <a:rPr lang="en-US" altLang="pt-BR" dirty="0"/>
              <a:t> </a:t>
            </a:r>
            <a:r>
              <a:rPr lang="en-US" altLang="pt-BR" dirty="0" err="1"/>
              <a:t>Ativos</a:t>
            </a:r>
            <a:endParaRPr lang="en-US" altLang="pt-BR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dirty="0"/>
              <a:t>Tradicionalmente sistemas de bancos de dados são passivos</a:t>
            </a:r>
          </a:p>
          <a:p>
            <a:r>
              <a:rPr lang="pt-BR" altLang="pt-BR" dirty="0"/>
              <a:t>Suporte apenas ao armazenamento e consulta de dados</a:t>
            </a:r>
          </a:p>
          <a:p>
            <a:r>
              <a:rPr lang="pt-BR" altLang="pt-BR" dirty="0"/>
              <a:t>O uso de bancos de dados em domínios de maior complexidade trouxe a necessidade de aprimorar os </a:t>
            </a:r>
            <a:r>
              <a:rPr lang="pt-BR" altLang="pt-BR" dirty="0" err="1"/>
              <a:t>BDs</a:t>
            </a:r>
            <a:r>
              <a:rPr lang="pt-BR" altLang="pt-BR" dirty="0"/>
              <a:t> passivos adicionando funções (ex.: monitoração), atribuídas a aplicações clientes</a:t>
            </a:r>
          </a:p>
          <a:p>
            <a:r>
              <a:rPr lang="pt-BR" altLang="pt-BR" dirty="0"/>
              <a:t>O alto esforço de atividades não tem conseguido padronizar a integração de funcionalidades ativas com os </a:t>
            </a:r>
            <a:r>
              <a:rPr lang="pt-BR" altLang="pt-BR" dirty="0" err="1"/>
              <a:t>BDs</a:t>
            </a:r>
            <a:r>
              <a:rPr lang="pt-BR" altLang="pt-BR" dirty="0"/>
              <a:t> convencionais</a:t>
            </a:r>
          </a:p>
          <a:p>
            <a:r>
              <a:rPr lang="pt-BR" altLang="pt-BR" dirty="0"/>
              <a:t>Apresentar características fundamentais de um SGBDA, descrever uma coleção de sistemas representativos em um Framework</a:t>
            </a:r>
          </a:p>
        </p:txBody>
      </p:sp>
    </p:spTree>
    <p:extLst>
      <p:ext uri="{BB962C8B-B14F-4D97-AF65-F5344CB8AC3E}">
        <p14:creationId xmlns:p14="http://schemas.microsoft.com/office/powerpoint/2010/main" val="146183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Uso dos Sistemas Ativos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Capacidade de monitorar e reconhecer eventos</a:t>
            </a:r>
          </a:p>
          <a:p>
            <a:r>
              <a:rPr lang="pt-BR" altLang="pt-BR" dirty="0"/>
              <a:t>Eventos ativam regras</a:t>
            </a:r>
          </a:p>
          <a:p>
            <a:pPr lvl="1"/>
            <a:r>
              <a:rPr lang="pt-BR" altLang="pt-BR" dirty="0"/>
              <a:t>Avaliação de condições;</a:t>
            </a:r>
          </a:p>
          <a:p>
            <a:pPr lvl="1"/>
            <a:r>
              <a:rPr lang="pt-BR" altLang="pt-BR" dirty="0"/>
              <a:t>Execução de ações;</a:t>
            </a:r>
          </a:p>
          <a:p>
            <a:r>
              <a:rPr lang="pt-BR" altLang="pt-BR" dirty="0"/>
              <a:t>Características:</a:t>
            </a:r>
          </a:p>
          <a:p>
            <a:pPr lvl="1"/>
            <a:r>
              <a:rPr lang="pt-BR" altLang="pt-BR" dirty="0"/>
              <a:t>Semântica de regras bem definida</a:t>
            </a:r>
          </a:p>
          <a:p>
            <a:pPr lvl="1"/>
            <a:r>
              <a:rPr lang="pt-BR" altLang="pt-BR" dirty="0"/>
              <a:t>Satisfazem requisitos de modelagem e eficiência das aplicações</a:t>
            </a:r>
          </a:p>
          <a:p>
            <a:pPr lvl="1"/>
            <a:r>
              <a:rPr lang="pt-BR" altLang="pt-BR" dirty="0"/>
              <a:t>Integração com o SGBD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9784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0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000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2438401" y="1516063"/>
            <a:ext cx="7015163" cy="895350"/>
            <a:chOff x="576" y="955"/>
            <a:chExt cx="4419" cy="564"/>
          </a:xfrm>
        </p:grpSpPr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3637" y="955"/>
              <a:ext cx="1358" cy="56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PASSIVO</a:t>
              </a:r>
            </a:p>
          </p:txBody>
        </p:sp>
        <p:sp>
          <p:nvSpPr>
            <p:cNvPr id="6148" name="AutoShape 4"/>
            <p:cNvSpPr>
              <a:spLocks noChangeArrowheads="1"/>
            </p:cNvSpPr>
            <p:nvPr/>
          </p:nvSpPr>
          <p:spPr bwMode="auto">
            <a:xfrm>
              <a:off x="576" y="982"/>
              <a:ext cx="1396" cy="53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ATIVO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2480" y="1068"/>
              <a:ext cx="633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4000" b="1">
                  <a:solidFill>
                    <a:srgbClr val="000000"/>
                  </a:solidFill>
                </a:rPr>
                <a:t>X</a:t>
              </a:r>
            </a:p>
          </p:txBody>
        </p:sp>
      </p:grp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3159126" y="2416175"/>
            <a:ext cx="2767013" cy="1435100"/>
            <a:chOff x="1030" y="1522"/>
            <a:chExt cx="1743" cy="904"/>
          </a:xfrm>
        </p:grpSpPr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1528" y="2111"/>
              <a:ext cx="1245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EVENTO</a:t>
              </a: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1031" y="1522"/>
              <a:ext cx="155" cy="7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1030" y="2089"/>
              <a:ext cx="451" cy="337"/>
            </a:xfrm>
            <a:prstGeom prst="rightArrow">
              <a:avLst>
                <a:gd name="adj1" fmla="val 64296"/>
                <a:gd name="adj2" fmla="val 31573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3159126" y="3748089"/>
            <a:ext cx="3775075" cy="1182687"/>
            <a:chOff x="1030" y="2361"/>
            <a:chExt cx="2378" cy="745"/>
          </a:xfrm>
        </p:grpSpPr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1710" y="2792"/>
              <a:ext cx="169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CONDIÇÃO</a:t>
              </a:r>
            </a:p>
          </p:txBody>
        </p:sp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1143" y="2769"/>
              <a:ext cx="564" cy="337"/>
            </a:xfrm>
            <a:prstGeom prst="rightArrow">
              <a:avLst>
                <a:gd name="adj1" fmla="val 58565"/>
                <a:gd name="adj2" fmla="val 32457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030" y="2361"/>
              <a:ext cx="155" cy="6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3159125" y="4497388"/>
            <a:ext cx="3595688" cy="1441450"/>
            <a:chOff x="1030" y="2833"/>
            <a:chExt cx="2265" cy="908"/>
          </a:xfrm>
        </p:grpSpPr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2050" y="3427"/>
              <a:ext cx="124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AÇÃO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1030" y="2833"/>
              <a:ext cx="155" cy="83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1" name="AutoShape 17"/>
            <p:cNvSpPr>
              <a:spLocks noChangeArrowheads="1"/>
            </p:cNvSpPr>
            <p:nvPr/>
          </p:nvSpPr>
          <p:spPr bwMode="auto">
            <a:xfrm>
              <a:off x="1143" y="3404"/>
              <a:ext cx="904" cy="337"/>
            </a:xfrm>
            <a:prstGeom prst="rightArrow">
              <a:avLst>
                <a:gd name="adj1" fmla="val 58694"/>
                <a:gd name="adj2" fmla="val 47738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2889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Uso dos Sistemas Ativos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pt-BR"/>
              <a:t>Suporte automático ao usuário</a:t>
            </a:r>
          </a:p>
          <a:p>
            <a:pPr lvl="1"/>
            <a:r>
              <a:rPr lang="en-US" altLang="pt-BR"/>
              <a:t>Notificação</a:t>
            </a:r>
          </a:p>
          <a:p>
            <a:pPr lvl="1"/>
            <a:r>
              <a:rPr lang="en-US" altLang="pt-BR"/>
              <a:t>Execução automática de procedimentos</a:t>
            </a:r>
          </a:p>
          <a:p>
            <a:pPr lvl="1"/>
            <a:r>
              <a:rPr lang="en-US" altLang="pt-BR"/>
              <a:t>Provimento de valores default</a:t>
            </a:r>
          </a:p>
          <a:p>
            <a:r>
              <a:rPr lang="en-US" altLang="pt-BR"/>
              <a:t>Funcionalidade do modelo de dados</a:t>
            </a:r>
          </a:p>
          <a:p>
            <a:pPr lvl="1"/>
            <a:r>
              <a:rPr lang="en-US" altLang="pt-BR"/>
              <a:t>Manutenção da Integridade</a:t>
            </a:r>
          </a:p>
          <a:p>
            <a:pPr lvl="1"/>
            <a:r>
              <a:rPr lang="en-US" altLang="pt-BR"/>
              <a:t>Proteção</a:t>
            </a:r>
          </a:p>
          <a:p>
            <a:r>
              <a:rPr lang="en-US" altLang="pt-BR"/>
              <a:t>Gerenciamento de Recursos</a:t>
            </a:r>
          </a:p>
          <a:p>
            <a:pPr lvl="1"/>
            <a:r>
              <a:rPr lang="en-US" altLang="pt-BR"/>
              <a:t>Otimização de Armazenamento Físico</a:t>
            </a:r>
          </a:p>
          <a:p>
            <a:pPr lvl="1"/>
            <a:r>
              <a:rPr lang="en-US" altLang="pt-BR"/>
              <a:t>Gerenciamento de Visões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419820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0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000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000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2000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Regras e gatilhos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 err="1"/>
              <a:t>Regras</a:t>
            </a:r>
            <a:endParaRPr lang="en-US" altLang="pt-BR" dirty="0"/>
          </a:p>
          <a:p>
            <a:pPr lvl="1"/>
            <a:r>
              <a:rPr lang="en-US" altLang="pt-BR" dirty="0" err="1"/>
              <a:t>Evento</a:t>
            </a:r>
            <a:endParaRPr lang="en-US" altLang="pt-BR" dirty="0"/>
          </a:p>
          <a:p>
            <a:pPr lvl="1"/>
            <a:r>
              <a:rPr lang="en-US" altLang="pt-BR" dirty="0" err="1"/>
              <a:t>Condição</a:t>
            </a:r>
            <a:endParaRPr lang="en-US" altLang="pt-BR" dirty="0"/>
          </a:p>
          <a:p>
            <a:pPr lvl="1"/>
            <a:r>
              <a:rPr lang="en-US" altLang="pt-BR" dirty="0" err="1"/>
              <a:t>Ação</a:t>
            </a:r>
            <a:endParaRPr lang="en-US" altLang="pt-BR" dirty="0"/>
          </a:p>
          <a:p>
            <a:pPr lvl="1"/>
            <a:r>
              <a:rPr lang="en-US" altLang="pt-BR" dirty="0"/>
              <a:t>Um </a:t>
            </a:r>
            <a:r>
              <a:rPr lang="en-US" altLang="pt-BR" dirty="0" err="1"/>
              <a:t>evento</a:t>
            </a:r>
            <a:r>
              <a:rPr lang="en-US" altLang="pt-BR" dirty="0"/>
              <a:t> </a:t>
            </a: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disparar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mais</a:t>
            </a:r>
            <a:r>
              <a:rPr lang="en-US" altLang="pt-BR" dirty="0"/>
              <a:t> </a:t>
            </a:r>
            <a:r>
              <a:rPr lang="en-US" altLang="pt-BR" dirty="0" err="1"/>
              <a:t>regras</a:t>
            </a:r>
            <a:endParaRPr lang="en-US" altLang="pt-BR" dirty="0"/>
          </a:p>
          <a:p>
            <a:r>
              <a:rPr lang="en-US" altLang="pt-BR" dirty="0" err="1"/>
              <a:t>Gatilhos</a:t>
            </a:r>
            <a:endParaRPr lang="en-US" altLang="pt-BR" dirty="0"/>
          </a:p>
          <a:p>
            <a:pPr lvl="1"/>
            <a:r>
              <a:rPr lang="en-US" altLang="pt-BR" dirty="0" err="1"/>
              <a:t>Associação</a:t>
            </a:r>
            <a:r>
              <a:rPr lang="en-US" altLang="pt-BR" dirty="0"/>
              <a:t> de </a:t>
            </a:r>
            <a:r>
              <a:rPr lang="en-US" altLang="pt-BR" dirty="0" err="1"/>
              <a:t>condições</a:t>
            </a:r>
            <a:r>
              <a:rPr lang="en-US" altLang="pt-BR" dirty="0"/>
              <a:t> e </a:t>
            </a:r>
            <a:r>
              <a:rPr lang="en-US" altLang="pt-BR" dirty="0" err="1"/>
              <a:t>ações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31725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0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Regras e gatilhos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Forma geral (Regras):</a:t>
            </a:r>
          </a:p>
          <a:p>
            <a:pPr lvl="1"/>
            <a:r>
              <a:rPr lang="pt-BR" altLang="pt-BR" dirty="0" err="1"/>
              <a:t>on</a:t>
            </a:r>
            <a:r>
              <a:rPr lang="pt-BR" altLang="pt-BR" dirty="0"/>
              <a:t> evento</a:t>
            </a:r>
          </a:p>
          <a:p>
            <a:pPr lvl="1"/>
            <a:r>
              <a:rPr lang="pt-BR" altLang="pt-BR" dirty="0" err="1"/>
              <a:t>if</a:t>
            </a:r>
            <a:r>
              <a:rPr lang="pt-BR" altLang="pt-BR" dirty="0"/>
              <a:t> condição</a:t>
            </a:r>
          </a:p>
          <a:p>
            <a:pPr lvl="1"/>
            <a:r>
              <a:rPr lang="pt-BR" altLang="pt-BR" dirty="0"/>
              <a:t>do ação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6826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732367" y="68264"/>
            <a:ext cx="10723035" cy="919068"/>
          </a:xfrm>
        </p:spPr>
        <p:txBody>
          <a:bodyPr/>
          <a:lstStyle/>
          <a:p>
            <a:r>
              <a:rPr lang="en-US" altLang="pt-BR" dirty="0" err="1"/>
              <a:t>Regras</a:t>
            </a:r>
            <a:r>
              <a:rPr lang="en-US" altLang="pt-BR" dirty="0"/>
              <a:t> E-C-A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2832100" y="1971676"/>
            <a:ext cx="1619250" cy="900113"/>
          </a:xfrm>
          <a:prstGeom prst="ellipse">
            <a:avLst/>
          </a:prstGeom>
          <a:solidFill>
            <a:srgbClr val="80808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200" b="1">
                <a:latin typeface="Times New Roman" panose="02020603050405020304" pitchFamily="18" charset="0"/>
              </a:rPr>
              <a:t>EVENTO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884738" y="1143001"/>
            <a:ext cx="4140200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>
                <a:solidFill>
                  <a:srgbClr val="FF6633"/>
                </a:solidFill>
                <a:latin typeface="Times New Roman" panose="02020603050405020304" pitchFamily="18" charset="0"/>
              </a:rPr>
              <a:t>Quando</a:t>
            </a:r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 avaliar</a:t>
            </a:r>
          </a:p>
          <a:p>
            <a:pPr lvl="1"/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Temporais: às 8:30, toda sexta-feira meio-dia...</a:t>
            </a:r>
          </a:p>
          <a:p>
            <a:pPr lvl="1"/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Definidas pelo usuário: alta temperatura, login...</a:t>
            </a:r>
          </a:p>
          <a:p>
            <a:pPr lvl="1"/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Operações próprias do BD: insert, delete, update, select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752600" y="3590926"/>
            <a:ext cx="377983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O </a:t>
            </a:r>
            <a:r>
              <a:rPr lang="en-US" altLang="pt-BR" b="1">
                <a:solidFill>
                  <a:srgbClr val="FF6633"/>
                </a:solidFill>
                <a:latin typeface="Times New Roman" panose="02020603050405020304" pitchFamily="18" charset="0"/>
              </a:rPr>
              <a:t>que</a:t>
            </a:r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 avaliar</a:t>
            </a:r>
          </a:p>
          <a:p>
            <a:pPr lvl="1"/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Implementadas por consultas ou procedimentos da aplicação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4378325" y="2947989"/>
            <a:ext cx="4389438" cy="1538287"/>
            <a:chOff x="1798" y="1857"/>
            <a:chExt cx="2765" cy="969"/>
          </a:xfrm>
        </p:grpSpPr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3319" y="2262"/>
              <a:ext cx="1244" cy="564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200" b="1">
                  <a:latin typeface="Times New Roman" panose="02020603050405020304" pitchFamily="18" charset="0"/>
                </a:rPr>
                <a:t>CONDIÇÃO</a:t>
              </a:r>
            </a:p>
          </p:txBody>
        </p:sp>
        <p:cxnSp>
          <p:nvCxnSpPr>
            <p:cNvPr id="11271" name="AutoShape 7"/>
            <p:cNvCxnSpPr>
              <a:cxnSpLocks noChangeShapeType="1"/>
            </p:cNvCxnSpPr>
            <p:nvPr/>
          </p:nvCxnSpPr>
          <p:spPr bwMode="auto">
            <a:xfrm>
              <a:off x="1798" y="1857"/>
              <a:ext cx="1457" cy="519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3192463" y="4468814"/>
            <a:ext cx="3427412" cy="1457325"/>
            <a:chOff x="1051" y="2815"/>
            <a:chExt cx="2159" cy="918"/>
          </a:xfrm>
        </p:grpSpPr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1051" y="3169"/>
              <a:ext cx="1017" cy="564"/>
            </a:xfrm>
            <a:prstGeom prst="ellipse">
              <a:avLst/>
            </a:prstGeom>
            <a:solidFill>
              <a:srgbClr val="008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200" b="1">
                  <a:latin typeface="Times New Roman" panose="02020603050405020304" pitchFamily="18" charset="0"/>
                </a:rPr>
                <a:t>AÇÃO</a:t>
              </a:r>
            </a:p>
          </p:txBody>
        </p:sp>
        <p:cxnSp>
          <p:nvCxnSpPr>
            <p:cNvPr id="11274" name="AutoShape 10"/>
            <p:cNvCxnSpPr>
              <a:cxnSpLocks noChangeShapeType="1"/>
            </p:cNvCxnSpPr>
            <p:nvPr/>
          </p:nvCxnSpPr>
          <p:spPr bwMode="auto">
            <a:xfrm flipH="1">
              <a:off x="2209" y="2815"/>
              <a:ext cx="1000" cy="58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253163" y="4987925"/>
            <a:ext cx="45005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>
                <a:solidFill>
                  <a:srgbClr val="FF6633"/>
                </a:solidFill>
                <a:latin typeface="Times New Roman" panose="02020603050405020304" pitchFamily="18" charset="0"/>
              </a:rPr>
              <a:t>Como</a:t>
            </a:r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 responder</a:t>
            </a:r>
          </a:p>
          <a:p>
            <a:pPr lvl="1"/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Operação de modificação ou consulta</a:t>
            </a:r>
          </a:p>
          <a:p>
            <a:pPr lvl="1"/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Comando do BD (</a:t>
            </a:r>
            <a:r>
              <a:rPr lang="en-US" altLang="pt-BR" i="1">
                <a:solidFill>
                  <a:srgbClr val="FF6633"/>
                </a:solidFill>
                <a:latin typeface="Times New Roman" panose="02020603050405020304" pitchFamily="18" charset="0"/>
              </a:rPr>
              <a:t>commit, rollback</a:t>
            </a:r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pt-BR">
                <a:solidFill>
                  <a:srgbClr val="FF6633"/>
                </a:solidFill>
                <a:latin typeface="Times New Roman" panose="02020603050405020304" pitchFamily="18" charset="0"/>
              </a:rPr>
              <a:t>Procedimentos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401081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1844</TotalTime>
  <Words>1039</Words>
  <Application>Microsoft Office PowerPoint</Application>
  <PresentationFormat>Widescreen</PresentationFormat>
  <Paragraphs>143</Paragraphs>
  <Slides>23</Slides>
  <Notes>22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News Gothic MT</vt:lpstr>
      <vt:lpstr>Open Sans</vt:lpstr>
      <vt:lpstr>Times New Roman</vt:lpstr>
      <vt:lpstr>Wingdings 2</vt:lpstr>
      <vt:lpstr>Breeze</vt:lpstr>
      <vt:lpstr>Bancos de Dados Ativos </vt:lpstr>
      <vt:lpstr>Definições</vt:lpstr>
      <vt:lpstr>Uso dos Sistemas Ativos</vt:lpstr>
      <vt:lpstr>Uso dos Sistemas Ativos</vt:lpstr>
      <vt:lpstr>Introdução</vt:lpstr>
      <vt:lpstr>Uso dos Sistemas Ativos</vt:lpstr>
      <vt:lpstr>Regras e gatilhos</vt:lpstr>
      <vt:lpstr>Regras e gatilhos</vt:lpstr>
      <vt:lpstr>Regras E-C-A</vt:lpstr>
      <vt:lpstr>Para que serve um BD Ativo?</vt:lpstr>
      <vt:lpstr>E qual a diferença entre Triggers x Rules x Functions?</vt:lpstr>
      <vt:lpstr>Triggers</vt:lpstr>
      <vt:lpstr>Triggers</vt:lpstr>
      <vt:lpstr>Triggers</vt:lpstr>
      <vt:lpstr>Triggers</vt:lpstr>
      <vt:lpstr>Rules</vt:lpstr>
      <vt:lpstr>Rules</vt:lpstr>
      <vt:lpstr>Rules</vt:lpstr>
      <vt:lpstr>Rules</vt:lpstr>
      <vt:lpstr>Rules</vt:lpstr>
      <vt:lpstr>Exemplo</vt:lpstr>
      <vt:lpstr>Exemplo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Fabrício Tonetto Londero</cp:lastModifiedBy>
  <cp:revision>39</cp:revision>
  <dcterms:created xsi:type="dcterms:W3CDTF">2015-04-13T19:56:08Z</dcterms:created>
  <dcterms:modified xsi:type="dcterms:W3CDTF">2022-08-29T01:45:32Z</dcterms:modified>
</cp:coreProperties>
</file>