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73" r:id="rId3"/>
    <p:sldId id="289" r:id="rId4"/>
    <p:sldId id="286" r:id="rId5"/>
    <p:sldId id="287" r:id="rId6"/>
    <p:sldId id="336" r:id="rId7"/>
    <p:sldId id="337" r:id="rId8"/>
    <p:sldId id="338" r:id="rId9"/>
    <p:sldId id="339" r:id="rId10"/>
    <p:sldId id="340" r:id="rId11"/>
    <p:sldId id="291" r:id="rId12"/>
    <p:sldId id="321" r:id="rId13"/>
    <p:sldId id="325" r:id="rId14"/>
    <p:sldId id="326" r:id="rId15"/>
    <p:sldId id="297" r:id="rId16"/>
    <p:sldId id="324" r:id="rId17"/>
    <p:sldId id="303" r:id="rId18"/>
    <p:sldId id="306" r:id="rId19"/>
    <p:sldId id="307" r:id="rId20"/>
    <p:sldId id="333" r:id="rId21"/>
    <p:sldId id="308" r:id="rId22"/>
    <p:sldId id="334" r:id="rId23"/>
    <p:sldId id="335" r:id="rId24"/>
    <p:sldId id="341" r:id="rId25"/>
    <p:sldId id="342" r:id="rId26"/>
    <p:sldId id="331" r:id="rId27"/>
    <p:sldId id="32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6" d="100"/>
          <a:sy n="106" d="100"/>
        </p:scale>
        <p:origin x="33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ício Tonetto Londero" userId="7bbf4a05076cd56b" providerId="LiveId" clId="{37E2EB51-1176-4BC8-901A-5A9AD09C5215}"/>
    <pc:docChg chg="delSld">
      <pc:chgData name="Fabrício Tonetto Londero" userId="7bbf4a05076cd56b" providerId="LiveId" clId="{37E2EB51-1176-4BC8-901A-5A9AD09C5215}" dt="2022-08-15T14:15:53.772" v="0" actId="47"/>
      <pc:docMkLst>
        <pc:docMk/>
      </pc:docMkLst>
      <pc:sldChg chg="del">
        <pc:chgData name="Fabrício Tonetto Londero" userId="7bbf4a05076cd56b" providerId="LiveId" clId="{37E2EB51-1176-4BC8-901A-5A9AD09C5215}" dt="2022-08-15T14:15:53.772" v="0" actId="47"/>
        <pc:sldMkLst>
          <pc:docMk/>
          <pc:sldMk cId="4167916711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3AE8F-6703-4C93-BFE5-7B1456223463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25588-198E-457F-A005-BA19CA0812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96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3885996" y="8687297"/>
            <a:ext cx="2972004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84EBCDF2-E6B2-DB4A-BB28-90DDDED7C3A3}" type="slidenum">
              <a:rPr lang="pt-BR" sz="1200"/>
              <a:pPr algn="r" eaLnBrk="1" hangingPunct="1"/>
              <a:t>12</a:t>
            </a:fld>
            <a:endParaRPr lang="pt-BR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32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885996" y="8687297"/>
            <a:ext cx="2972004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AD23232D-9D3E-B844-B202-2F1D6253B949}" type="slidenum">
              <a:rPr lang="pt-BR" sz="1200"/>
              <a:pPr algn="r" eaLnBrk="1" hangingPunct="1"/>
              <a:t>13</a:t>
            </a:fld>
            <a:endParaRPr lang="pt-BR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13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 noChangeArrowheads="1"/>
          </p:cNvSpPr>
          <p:nvPr/>
        </p:nvSpPr>
        <p:spPr bwMode="auto">
          <a:xfrm>
            <a:off x="3885996" y="8687297"/>
            <a:ext cx="2972004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8A2B3D6D-3117-BB49-A01F-4818167DD025}" type="slidenum">
              <a:rPr lang="pt-BR" sz="1200"/>
              <a:pPr algn="r" eaLnBrk="1" hangingPunct="1"/>
              <a:t>14</a:t>
            </a:fld>
            <a:endParaRPr lang="pt-BR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599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885996" y="8687297"/>
            <a:ext cx="2972004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9CA6D39C-8CF0-E04E-BBD1-4BADDA3A2211}" type="slidenum">
              <a:rPr lang="pt-BR" sz="1200"/>
              <a:pPr algn="r" eaLnBrk="1" hangingPunct="1"/>
              <a:t>16</a:t>
            </a:fld>
            <a:endParaRPr lang="pt-BR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330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3885996" y="8687297"/>
            <a:ext cx="2972004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3FAE423C-AD3B-1242-A67E-F1FB5CEBFD21}" type="slidenum">
              <a:rPr lang="pt-BR" sz="1200"/>
              <a:pPr algn="r" eaLnBrk="1" hangingPunct="1"/>
              <a:t>22</a:t>
            </a:fld>
            <a:endParaRPr lang="pt-BR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90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3885996" y="8687297"/>
            <a:ext cx="2972004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89609D69-97EF-804C-BBAB-1B2A8D151FF2}" type="slidenum">
              <a:rPr lang="pt-BR" sz="1200"/>
              <a:pPr algn="r" eaLnBrk="1" hangingPunct="1"/>
              <a:t>23</a:t>
            </a:fld>
            <a:endParaRPr lang="pt-BR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22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25588-198E-457F-A005-BA19CA08122B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58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 txBox="1">
            <a:spLocks noGrp="1" noChangeArrowheads="1"/>
          </p:cNvSpPr>
          <p:nvPr/>
        </p:nvSpPr>
        <p:spPr bwMode="auto">
          <a:xfrm>
            <a:off x="3885996" y="8687297"/>
            <a:ext cx="2972004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E1633F8C-E2B2-DA43-88C1-97B609174570}" type="slidenum">
              <a:rPr lang="pt-BR" sz="1200"/>
              <a:pPr algn="r" eaLnBrk="1" hangingPunct="1"/>
              <a:t>26</a:t>
            </a:fld>
            <a:endParaRPr lang="pt-BR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31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563" y="150813"/>
            <a:ext cx="6929437" cy="6175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8900" y="1130300"/>
            <a:ext cx="4400550" cy="54102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1850" y="1130300"/>
            <a:ext cx="4402138" cy="26289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1850" y="3911600"/>
            <a:ext cx="4402138" cy="26289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86800" y="6400800"/>
            <a:ext cx="762000" cy="457200"/>
          </a:xfrm>
        </p:spPr>
        <p:txBody>
          <a:bodyPr/>
          <a:lstStyle>
            <a:lvl1pPr>
              <a:defRPr/>
            </a:lvl1pPr>
          </a:lstStyle>
          <a:p>
            <a:fld id="{F72A1A1F-F67F-0B4A-8410-7A2138A53D0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5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Banco de Dados III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Ricardo Frohlich da Silva</a:t>
            </a:r>
          </a:p>
        </p:txBody>
      </p:sp>
    </p:spTree>
    <p:extLst>
      <p:ext uri="{BB962C8B-B14F-4D97-AF65-F5344CB8AC3E}">
        <p14:creationId xmlns:p14="http://schemas.microsoft.com/office/powerpoint/2010/main" val="296823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Classificação</a:t>
            </a:r>
            <a:r>
              <a:rPr lang="en-US" dirty="0"/>
              <a:t> do tempo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 </a:t>
            </a:r>
            <a:r>
              <a:rPr lang="en-US" dirty="0" err="1"/>
              <a:t>definido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: tempo </a:t>
            </a:r>
            <a:r>
              <a:rPr lang="en-US" dirty="0" err="1"/>
              <a:t>cuja</a:t>
            </a:r>
            <a:r>
              <a:rPr lang="en-US" dirty="0"/>
              <a:t> </a:t>
            </a:r>
            <a:r>
              <a:rPr lang="en-US" dirty="0" err="1"/>
              <a:t>semântica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conhecida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interpretado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SGBD</a:t>
            </a:r>
          </a:p>
          <a:p>
            <a:pPr lvl="1"/>
            <a:r>
              <a:rPr lang="en-US" dirty="0" err="1"/>
              <a:t>Exemplo</a:t>
            </a:r>
            <a:r>
              <a:rPr lang="en-US" dirty="0"/>
              <a:t>: data de </a:t>
            </a:r>
            <a:r>
              <a:rPr lang="en-US" dirty="0" err="1"/>
              <a:t>entrega</a:t>
            </a:r>
            <a:r>
              <a:rPr lang="en-US" dirty="0"/>
              <a:t> = data do </a:t>
            </a:r>
            <a:r>
              <a:rPr lang="en-US" dirty="0" err="1"/>
              <a:t>dia</a:t>
            </a:r>
            <a:r>
              <a:rPr lang="en-US" dirty="0"/>
              <a:t> anterior </a:t>
            </a:r>
            <a:r>
              <a:rPr lang="en-US" dirty="0" err="1"/>
              <a:t>à</a:t>
            </a:r>
            <a:r>
              <a:rPr lang="en-US" dirty="0"/>
              <a:t> data de </a:t>
            </a:r>
            <a:r>
              <a:rPr lang="en-US" dirty="0" err="1"/>
              <a:t>entrega</a:t>
            </a:r>
            <a:r>
              <a:rPr lang="en-US" dirty="0"/>
              <a:t> </a:t>
            </a:r>
            <a:r>
              <a:rPr lang="en-US" dirty="0" err="1"/>
              <a:t>oficial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0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Ordem</a:t>
            </a:r>
            <a:r>
              <a:rPr lang="en-US" dirty="0"/>
              <a:t> do tempo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Ordem</a:t>
            </a:r>
            <a:r>
              <a:rPr lang="en-US" dirty="0"/>
              <a:t> linear</a:t>
            </a:r>
          </a:p>
          <a:p>
            <a:pPr lvl="1"/>
            <a:r>
              <a:rPr lang="en-US" dirty="0"/>
              <a:t>Forma </a:t>
            </a:r>
            <a:r>
              <a:rPr lang="en-US" dirty="0" err="1"/>
              <a:t>mais</a:t>
            </a:r>
            <a:r>
              <a:rPr lang="en-US" dirty="0"/>
              <a:t> usual de </a:t>
            </a:r>
            <a:r>
              <a:rPr lang="en-US" dirty="0" err="1"/>
              <a:t>ordenação</a:t>
            </a:r>
            <a:r>
              <a:rPr lang="en-US" dirty="0"/>
              <a:t> temporal, um dado com no </a:t>
            </a:r>
            <a:r>
              <a:rPr lang="en-US" dirty="0" err="1"/>
              <a:t>máximo</a:t>
            </a:r>
            <a:r>
              <a:rPr lang="en-US" dirty="0"/>
              <a:t> um </a:t>
            </a:r>
            <a:r>
              <a:rPr lang="en-US" dirty="0" err="1"/>
              <a:t>sucessor</a:t>
            </a:r>
            <a:r>
              <a:rPr lang="en-US" dirty="0"/>
              <a:t> e um predecessor </a:t>
            </a:r>
          </a:p>
          <a:p>
            <a:r>
              <a:rPr lang="en-US" dirty="0" err="1"/>
              <a:t>Ordem</a:t>
            </a:r>
            <a:r>
              <a:rPr lang="en-US" dirty="0"/>
              <a:t> </a:t>
            </a:r>
            <a:r>
              <a:rPr lang="en-US" dirty="0" err="1"/>
              <a:t>ramificada</a:t>
            </a:r>
            <a:endParaRPr lang="en-US" dirty="0"/>
          </a:p>
          <a:p>
            <a:pPr lvl="1"/>
            <a:r>
              <a:rPr lang="en-US" dirty="0"/>
              <a:t>Um dado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sucessores</a:t>
            </a:r>
            <a:r>
              <a:rPr lang="en-US" dirty="0"/>
              <a:t> e/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predecessores</a:t>
            </a:r>
            <a:endParaRPr lang="en-US" dirty="0"/>
          </a:p>
          <a:p>
            <a:r>
              <a:rPr lang="en-US" dirty="0" err="1"/>
              <a:t>Ordem</a:t>
            </a:r>
            <a:r>
              <a:rPr lang="en-US" dirty="0"/>
              <a:t> circular</a:t>
            </a:r>
          </a:p>
          <a:p>
            <a:pPr lvl="1"/>
            <a:r>
              <a:rPr lang="en-US" dirty="0"/>
              <a:t>Um </a:t>
            </a:r>
            <a:r>
              <a:rPr lang="en-US" dirty="0" err="1"/>
              <a:t>conjunto</a:t>
            </a:r>
            <a:r>
              <a:rPr lang="en-US" dirty="0"/>
              <a:t> de dados se </a:t>
            </a:r>
            <a:r>
              <a:rPr lang="en-US" dirty="0" err="1"/>
              <a:t>repete</a:t>
            </a:r>
            <a:r>
              <a:rPr lang="en-US" dirty="0"/>
              <a:t> </a:t>
            </a:r>
            <a:r>
              <a:rPr lang="en-US" dirty="0" err="1"/>
              <a:t>periodicamente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certa</a:t>
            </a:r>
            <a:r>
              <a:rPr lang="en-US" dirty="0"/>
              <a:t> </a:t>
            </a:r>
            <a:r>
              <a:rPr lang="en-US" dirty="0" err="1"/>
              <a:t>ordem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33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 txBox="1">
            <a:spLocks noGrp="1"/>
          </p:cNvSpPr>
          <p:nvPr/>
        </p:nvSpPr>
        <p:spPr bwMode="auto">
          <a:xfrm>
            <a:off x="8686800" y="6400800"/>
            <a:ext cx="762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1">
              <a:latin typeface="Arial" charset="0"/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>
                <a:latin typeface="Arial" charset="0"/>
              </a:rPr>
              <a:t>Ordem no Tempo - Exemplos</a:t>
            </a:r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Ordem linear</a:t>
            </a:r>
          </a:p>
          <a:p>
            <a:pPr lvl="1"/>
            <a:r>
              <a:rPr lang="pt-BR">
                <a:latin typeface="Arial" charset="0"/>
              </a:rPr>
              <a:t>    ex: </a:t>
            </a:r>
            <a:r>
              <a:rPr lang="pt-BR" sz="1800">
                <a:latin typeface="Arial" charset="0"/>
              </a:rPr>
              <a:t>evolução do salário de um empregado</a:t>
            </a:r>
          </a:p>
          <a:p>
            <a:pPr>
              <a:buFontTx/>
              <a:buNone/>
            </a:pPr>
            <a:endParaRPr lang="pt-BR">
              <a:latin typeface="Arial" charset="0"/>
            </a:endParaRPr>
          </a:p>
          <a:p>
            <a:pPr>
              <a:buFontTx/>
              <a:buNone/>
            </a:pPr>
            <a:endParaRPr lang="pt-BR">
              <a:latin typeface="Arial" charset="0"/>
            </a:endParaRPr>
          </a:p>
        </p:txBody>
      </p:sp>
      <p:pic>
        <p:nvPicPr>
          <p:cNvPr id="1577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654425"/>
            <a:ext cx="8064500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539750" y="4797425"/>
            <a:ext cx="8135938" cy="7191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755650" y="4941888"/>
            <a:ext cx="7704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/>
              <a:t>Fonte – livro: Banco de Dados Geográfico, Cap 4</a:t>
            </a:r>
          </a:p>
        </p:txBody>
      </p:sp>
    </p:spTree>
    <p:extLst>
      <p:ext uri="{BB962C8B-B14F-4D97-AF65-F5344CB8AC3E}">
        <p14:creationId xmlns:p14="http://schemas.microsoft.com/office/powerpoint/2010/main" val="2480480268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 txBox="1">
            <a:spLocks noGrp="1"/>
          </p:cNvSpPr>
          <p:nvPr/>
        </p:nvSpPr>
        <p:spPr bwMode="auto">
          <a:xfrm>
            <a:off x="8686800" y="6400800"/>
            <a:ext cx="762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1">
              <a:latin typeface="Arial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>
                <a:latin typeface="Arial" charset="0"/>
              </a:rPr>
              <a:t>Ordem no Tempo - Exemplos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 futuro ramificado </a:t>
            </a:r>
          </a:p>
          <a:p>
            <a:pPr lvl="1"/>
            <a:r>
              <a:rPr lang="pt-BR">
                <a:latin typeface="Arial" charset="0"/>
              </a:rPr>
              <a:t>     </a:t>
            </a:r>
            <a:r>
              <a:rPr lang="pt-BR" sz="1800">
                <a:latin typeface="Arial" charset="0"/>
              </a:rPr>
              <a:t>ex: alternativas para o capítulo final de uma  novela</a:t>
            </a:r>
          </a:p>
          <a:p>
            <a:r>
              <a:rPr lang="pt-BR">
                <a:latin typeface="Arial" charset="0"/>
              </a:rPr>
              <a:t> passado ramificado </a:t>
            </a:r>
          </a:p>
          <a:p>
            <a:pPr lvl="1"/>
            <a:r>
              <a:rPr lang="pt-BR" sz="1800">
                <a:latin typeface="Arial" charset="0"/>
              </a:rPr>
              <a:t>       ex: hipóteses para a evolução do homem até os dias de hoje</a:t>
            </a:r>
          </a:p>
          <a:p>
            <a:pPr>
              <a:buFontTx/>
              <a:buNone/>
            </a:pPr>
            <a:r>
              <a:rPr lang="pt-BR">
                <a:latin typeface="Arial" charset="0"/>
              </a:rPr>
              <a:t> </a:t>
            </a:r>
          </a:p>
          <a:p>
            <a:pPr>
              <a:buFontTx/>
              <a:buNone/>
            </a:pPr>
            <a:r>
              <a:rPr lang="pt-BR" sz="2000">
                <a:latin typeface="Arial" charset="0"/>
              </a:rPr>
              <a:t>       </a:t>
            </a:r>
          </a:p>
        </p:txBody>
      </p:sp>
      <p:pic>
        <p:nvPicPr>
          <p:cNvPr id="870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55" y="3639306"/>
            <a:ext cx="7632700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544499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8F6BD4ED-AB3F-C641-A26E-25846F5EE00B}" type="slidenum">
              <a:rPr lang="pt-BR"/>
              <a:pPr/>
              <a:t>14</a:t>
            </a:fld>
            <a:endParaRPr lang="pt-BR"/>
          </a:p>
        </p:txBody>
      </p:sp>
      <p:sp>
        <p:nvSpPr>
          <p:cNvPr id="4" name="Espaço Reservado para Número de Slide 3"/>
          <p:cNvSpPr txBox="1">
            <a:spLocks noGrp="1"/>
          </p:cNvSpPr>
          <p:nvPr/>
        </p:nvSpPr>
        <p:spPr bwMode="auto">
          <a:xfrm>
            <a:off x="8686800" y="6400800"/>
            <a:ext cx="762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1">
              <a:latin typeface="Arial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>
                <a:latin typeface="Arial" charset="0"/>
              </a:rPr>
              <a:t>Ordem no Tempo - Exemplos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600">
                <a:latin typeface="Arial" charset="0"/>
              </a:rPr>
              <a:t>Ordem circular</a:t>
            </a:r>
          </a:p>
          <a:p>
            <a:pPr lvl="1"/>
            <a:r>
              <a:rPr lang="pt-BR" sz="1800">
                <a:latin typeface="Arial" charset="0"/>
              </a:rPr>
              <a:t>Ex: períodos de promoção de uma loja: verão, páscoa, dia das mães,  outono-inverno, dia dos pais, ...</a:t>
            </a:r>
          </a:p>
          <a:p>
            <a:pPr>
              <a:buFontTx/>
              <a:buNone/>
            </a:pPr>
            <a:endParaRPr lang="pt-BR" sz="1800">
              <a:latin typeface="Arial" charset="0"/>
            </a:endParaRPr>
          </a:p>
          <a:p>
            <a:pPr>
              <a:buFontTx/>
              <a:buNone/>
            </a:pPr>
            <a:endParaRPr lang="pt-BR" sz="3200">
              <a:latin typeface="Arial" charset="0"/>
            </a:endParaRPr>
          </a:p>
          <a:p>
            <a:pPr>
              <a:buFontTx/>
              <a:buNone/>
            </a:pPr>
            <a:endParaRPr lang="pt-BR" sz="3200">
              <a:latin typeface="Arial" charset="0"/>
            </a:endParaRPr>
          </a:p>
          <a:p>
            <a:pPr>
              <a:buFontTx/>
              <a:buNone/>
            </a:pPr>
            <a:endParaRPr lang="pt-BR" sz="3200">
              <a:latin typeface="Arial" charset="0"/>
            </a:endParaRPr>
          </a:p>
          <a:p>
            <a:pPr>
              <a:buFontTx/>
              <a:buNone/>
            </a:pPr>
            <a:endParaRPr lang="pt-BR" sz="3200">
              <a:latin typeface="Arial" charset="0"/>
            </a:endParaRPr>
          </a:p>
          <a:p>
            <a:pPr>
              <a:buFontTx/>
              <a:buNone/>
            </a:pPr>
            <a:endParaRPr lang="pt-BR" sz="3200">
              <a:latin typeface="Arial" charset="0"/>
            </a:endParaRPr>
          </a:p>
          <a:p>
            <a:pPr>
              <a:buFontTx/>
              <a:buNone/>
            </a:pPr>
            <a:endParaRPr lang="pt-BR" sz="2000">
              <a:latin typeface="Arial" charset="0"/>
            </a:endParaRPr>
          </a:p>
        </p:txBody>
      </p:sp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928" y="3138486"/>
            <a:ext cx="4048444" cy="326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566546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Granularidade</a:t>
            </a:r>
            <a:r>
              <a:rPr lang="en-US" dirty="0"/>
              <a:t> temporal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Um </a:t>
            </a:r>
            <a:r>
              <a:rPr lang="en-US" b="1" i="1" dirty="0" err="1"/>
              <a:t>chronon</a:t>
            </a:r>
            <a:r>
              <a:rPr lang="en-US" i="1" dirty="0"/>
              <a:t> </a:t>
            </a:r>
            <a:r>
              <a:rPr lang="en-US" dirty="0" err="1"/>
              <a:t>é</a:t>
            </a:r>
            <a:r>
              <a:rPr lang="en-US" dirty="0"/>
              <a:t> um </a:t>
            </a:r>
            <a:r>
              <a:rPr lang="en-US" dirty="0" err="1"/>
              <a:t>intervalo</a:t>
            </a:r>
            <a:r>
              <a:rPr lang="en-US" dirty="0"/>
              <a:t> temporal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decomposto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Ex: ANO, MÊS, DIA, HORA, MIN, SEG,...</a:t>
            </a:r>
          </a:p>
          <a:p>
            <a:pPr lvl="1"/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for a </a:t>
            </a:r>
            <a:r>
              <a:rPr lang="en-US" dirty="0" err="1"/>
              <a:t>granularidade</a:t>
            </a:r>
            <a:r>
              <a:rPr lang="en-US" dirty="0"/>
              <a:t>,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o </a:t>
            </a:r>
            <a:r>
              <a:rPr lang="en-US" dirty="0" err="1"/>
              <a:t>detalhamento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informação</a:t>
            </a:r>
            <a:r>
              <a:rPr lang="en-US" dirty="0"/>
              <a:t>.</a:t>
            </a:r>
          </a:p>
          <a:p>
            <a:r>
              <a:rPr lang="en-US" dirty="0"/>
              <a:t>OBS.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-se a </a:t>
            </a:r>
            <a:r>
              <a:rPr lang="en-US" dirty="0" err="1"/>
              <a:t>granularidade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ocorrem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granularidade</a:t>
            </a:r>
            <a:r>
              <a:rPr lang="en-US" dirty="0"/>
              <a:t>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considerados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simultâneos</a:t>
            </a:r>
            <a:r>
              <a:rPr lang="en-US" dirty="0"/>
              <a:t>,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,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acontecer</a:t>
            </a:r>
            <a:r>
              <a:rPr lang="en-US" dirty="0"/>
              <a:t> dos </a:t>
            </a:r>
            <a:r>
              <a:rPr lang="en-US" dirty="0" err="1"/>
              <a:t>mesmos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serem</a:t>
            </a:r>
            <a:r>
              <a:rPr lang="en-US" dirty="0"/>
              <a:t>(ELMASRI, NAVATHE, 2005).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definição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tomada</a:t>
            </a:r>
            <a:r>
              <a:rPr lang="en-US" dirty="0"/>
              <a:t> com plena </a:t>
            </a:r>
            <a:r>
              <a:rPr lang="en-US" dirty="0" err="1"/>
              <a:t>consciência</a:t>
            </a:r>
            <a:r>
              <a:rPr lang="en-US" dirty="0"/>
              <a:t> das </a:t>
            </a:r>
            <a:r>
              <a:rPr lang="en-US" dirty="0" err="1"/>
              <a:t>características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8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F4FC5-BC6D-6342-85B5-43002A3D1B46}" type="slidenum">
              <a:rPr lang="pt-BR"/>
              <a:pPr/>
              <a:t>16</a:t>
            </a:fld>
            <a:endParaRPr lang="pt-BR"/>
          </a:p>
        </p:txBody>
      </p:sp>
      <p:sp>
        <p:nvSpPr>
          <p:cNvPr id="4" name="Espaço Reservado para Número de Slide 3"/>
          <p:cNvSpPr txBox="1">
            <a:spLocks noGrp="1"/>
          </p:cNvSpPr>
          <p:nvPr/>
        </p:nvSpPr>
        <p:spPr bwMode="auto">
          <a:xfrm>
            <a:off x="8686800" y="6400800"/>
            <a:ext cx="762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1">
              <a:latin typeface="Arial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>
          <a:xfrm>
            <a:off x="1035844" y="162910"/>
            <a:ext cx="6929437" cy="61753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dirty="0">
                <a:latin typeface="Arial" charset="0"/>
              </a:rPr>
              <a:t>Granularidade temporal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88900" y="1130300"/>
            <a:ext cx="8515350" cy="2946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pt-BR">
                <a:latin typeface="Arial" charset="0"/>
              </a:rPr>
              <a:t>Corresponde a duração de um </a:t>
            </a:r>
            <a:r>
              <a:rPr lang="pt-BR" b="1" i="1">
                <a:latin typeface="Arial" charset="0"/>
              </a:rPr>
              <a:t>chronon</a:t>
            </a:r>
            <a:r>
              <a:rPr lang="pt-BR">
                <a:latin typeface="Arial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pt-BR">
                <a:latin typeface="Arial" charset="0"/>
              </a:rPr>
              <a:t>Um chronon é um intervalo temporal que não pode ser decomposto. </a:t>
            </a:r>
          </a:p>
          <a:p>
            <a:pPr lvl="1">
              <a:lnSpc>
                <a:spcPct val="80000"/>
              </a:lnSpc>
            </a:pPr>
            <a:r>
              <a:rPr lang="pt-BR" sz="1800">
                <a:latin typeface="Arial" charset="0"/>
              </a:rPr>
              <a:t>EX: ANO, MÊS, DIA, HORA, MIN, SEG,...</a:t>
            </a:r>
          </a:p>
          <a:p>
            <a:pPr>
              <a:lnSpc>
                <a:spcPct val="80000"/>
              </a:lnSpc>
            </a:pPr>
            <a:r>
              <a:rPr lang="pt-BR">
                <a:latin typeface="Arial" charset="0"/>
              </a:rPr>
              <a:t>Quanto menor for a Granularidade maior os detalhes de uma informação.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200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sz="1800">
                <a:latin typeface="Arial" charset="0"/>
              </a:rPr>
              <a:t>[Edelweiss e Oliveira, 1994]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18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pt-BR" sz="1800">
                <a:latin typeface="Arial" charset="0"/>
              </a:rPr>
              <a:t>Ex: item vendido</a:t>
            </a:r>
          </a:p>
        </p:txBody>
      </p:sp>
      <p:graphicFrame>
        <p:nvGraphicFramePr>
          <p:cNvPr id="95310" name="Group 78"/>
          <p:cNvGraphicFramePr>
            <a:graphicFrameLocks noGrp="1"/>
          </p:cNvGraphicFramePr>
          <p:nvPr>
            <p:ph sz="quarter" idx="2"/>
          </p:nvPr>
        </p:nvGraphicFramePr>
        <p:xfrm>
          <a:off x="3563938" y="5278438"/>
          <a:ext cx="4703762" cy="1005840"/>
        </p:xfrm>
        <a:graphic>
          <a:graphicData uri="http://schemas.openxmlformats.org/drawingml/2006/table">
            <a:tbl>
              <a:tblPr/>
              <a:tblGrid>
                <a:gridCol w="117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Cod_prod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Hora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5301" name="Group 69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87663234"/>
              </p:ext>
            </p:extLst>
          </p:nvPr>
        </p:nvGraphicFramePr>
        <p:xfrm>
          <a:off x="827088" y="5278438"/>
          <a:ext cx="2305050" cy="1030923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Cod_prod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360.000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840.000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5302" name="Text Box 70"/>
          <p:cNvSpPr txBox="1">
            <a:spLocks noChangeArrowheads="1"/>
          </p:cNvSpPr>
          <p:nvPr/>
        </p:nvSpPr>
        <p:spPr bwMode="auto">
          <a:xfrm>
            <a:off x="1042988" y="4773613"/>
            <a:ext cx="1944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/>
              <a:t>Maior</a:t>
            </a:r>
          </a:p>
        </p:txBody>
      </p:sp>
      <p:sp>
        <p:nvSpPr>
          <p:cNvPr id="95311" name="Text Box 79"/>
          <p:cNvSpPr txBox="1">
            <a:spLocks noChangeArrowheads="1"/>
          </p:cNvSpPr>
          <p:nvPr/>
        </p:nvSpPr>
        <p:spPr bwMode="auto">
          <a:xfrm>
            <a:off x="4500563" y="4773613"/>
            <a:ext cx="3240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/>
              <a:t>Menor</a:t>
            </a:r>
          </a:p>
        </p:txBody>
      </p:sp>
    </p:spTree>
    <p:extLst>
      <p:ext uri="{BB962C8B-B14F-4D97-AF65-F5344CB8AC3E}">
        <p14:creationId xmlns:p14="http://schemas.microsoft.com/office/powerpoint/2010/main" val="2186025724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42" y="1749332"/>
            <a:ext cx="5516958" cy="452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64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Modelagem</a:t>
            </a:r>
            <a:r>
              <a:rPr lang="en-US" dirty="0"/>
              <a:t> de dados temporal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</a:rPr>
              <a:t>TempER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TRM - Temporal Relational Model [</a:t>
            </a:r>
            <a:r>
              <a:rPr lang="en-US" dirty="0" err="1">
                <a:solidFill>
                  <a:srgbClr val="000000"/>
                </a:solidFill>
              </a:rPr>
              <a:t>Navathe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</a:rPr>
              <a:t>ERT (Entity Relationship Time Model) [LOU 91]</a:t>
            </a:r>
          </a:p>
          <a:p>
            <a:r>
              <a:rPr lang="en-US" dirty="0">
                <a:solidFill>
                  <a:srgbClr val="000000"/>
                </a:solidFill>
              </a:rPr>
              <a:t>TER (Temporal Entity-Relationship Model) [TAU 91]</a:t>
            </a:r>
          </a:p>
          <a:p>
            <a:r>
              <a:rPr lang="en-US" dirty="0">
                <a:solidFill>
                  <a:srgbClr val="000000"/>
                </a:solidFill>
              </a:rPr>
              <a:t>TEER (Temporal Enhanced Entity-Relationship Model) [ELM 93]</a:t>
            </a:r>
          </a:p>
          <a:p>
            <a:r>
              <a:rPr lang="en-US" dirty="0">
                <a:solidFill>
                  <a:srgbClr val="000000"/>
                </a:solidFill>
              </a:rPr>
              <a:t>STEER [ELM 92] </a:t>
            </a:r>
            <a:r>
              <a:rPr lang="en-US" dirty="0" err="1">
                <a:solidFill>
                  <a:srgbClr val="000000"/>
                </a:solidFill>
              </a:rPr>
              <a:t>variante</a:t>
            </a:r>
            <a:r>
              <a:rPr lang="en-US" dirty="0">
                <a:solidFill>
                  <a:srgbClr val="000000"/>
                </a:solidFill>
              </a:rPr>
              <a:t> da </a:t>
            </a:r>
            <a:r>
              <a:rPr lang="en-US" dirty="0" err="1">
                <a:solidFill>
                  <a:srgbClr val="000000"/>
                </a:solidFill>
              </a:rPr>
              <a:t>modelagem</a:t>
            </a:r>
            <a:r>
              <a:rPr lang="en-US" dirty="0">
                <a:solidFill>
                  <a:srgbClr val="000000"/>
                </a:solidFill>
              </a:rPr>
              <a:t> TEER</a:t>
            </a:r>
          </a:p>
        </p:txBody>
      </p:sp>
    </p:spTree>
    <p:extLst>
      <p:ext uri="{BB962C8B-B14F-4D97-AF65-F5344CB8AC3E}">
        <p14:creationId xmlns:p14="http://schemas.microsoft.com/office/powerpoint/2010/main" val="810802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Permite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representar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associação</a:t>
            </a:r>
            <a:r>
              <a:rPr lang="en-US" dirty="0">
                <a:solidFill>
                  <a:schemeClr val="tx1"/>
                </a:solidFill>
              </a:rPr>
              <a:t> entre </a:t>
            </a:r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temporalizados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 err="1">
                <a:solidFill>
                  <a:schemeClr val="tx1"/>
                </a:solidFill>
              </a:rPr>
              <a:t>não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temporalizados</a:t>
            </a:r>
            <a:r>
              <a:rPr lang="en-US" dirty="0">
                <a:solidFill>
                  <a:schemeClr val="tx1"/>
                </a:solidFill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03908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Bancos de dados temporais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b="1" dirty="0"/>
          </a:p>
          <a:p>
            <a:pPr marL="0" indent="0" algn="ctr">
              <a:buNone/>
            </a:pPr>
            <a:r>
              <a:rPr lang="pt-BR" b="1" dirty="0"/>
              <a:t>“Banco de dados temporal está relacionado ao tempo, oferecem a possibilidade de armazenar informações históricas a respeito de um determinado objeto que nele está sendo mantido” (EDELWEISS, 1998, TANSEL, 1997).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5937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Modelo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TempER</a:t>
            </a:r>
            <a:r>
              <a:rPr lang="en-US" dirty="0">
                <a:solidFill>
                  <a:schemeClr val="tx1"/>
                </a:solidFill>
              </a:rPr>
              <a:t> (97)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Simbologia</a:t>
            </a:r>
            <a:r>
              <a:rPr lang="en-US" dirty="0">
                <a:solidFill>
                  <a:schemeClr val="tx1"/>
                </a:solidFill>
              </a:rPr>
              <a:t> especial </a:t>
            </a:r>
            <a:r>
              <a:rPr lang="en-US" dirty="0" err="1">
                <a:solidFill>
                  <a:schemeClr val="tx1"/>
                </a:solidFill>
              </a:rPr>
              <a:t>para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indicação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conceitos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entidades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relacionamentos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 err="1">
                <a:solidFill>
                  <a:schemeClr val="tx1"/>
                </a:solidFill>
              </a:rPr>
              <a:t>atributos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temporais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Conceitos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temporais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transitórios</a:t>
            </a:r>
            <a:r>
              <a:rPr lang="en-US" dirty="0">
                <a:solidFill>
                  <a:srgbClr val="000000"/>
                </a:solidFill>
              </a:rPr>
              <a:t>) e </a:t>
            </a:r>
            <a:r>
              <a:rPr lang="en-US" dirty="0" err="1">
                <a:solidFill>
                  <a:srgbClr val="000000"/>
                </a:solidFill>
              </a:rPr>
              <a:t>não</a:t>
            </a:r>
            <a:r>
              <a:rPr lang="en-US">
                <a:solidFill>
                  <a:srgbClr val="000000"/>
                </a:solidFill>
              </a:rPr>
              <a:t> temporais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perenes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dirty="0" err="1">
                <a:solidFill>
                  <a:srgbClr val="000000"/>
                </a:solidFill>
              </a:rPr>
              <a:t>são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permitidos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Modela</a:t>
            </a:r>
            <a:r>
              <a:rPr lang="en-US" dirty="0">
                <a:solidFill>
                  <a:srgbClr val="000000"/>
                </a:solidFill>
              </a:rPr>
              <a:t> tempo de </a:t>
            </a:r>
            <a:r>
              <a:rPr lang="en-US" dirty="0" err="1">
                <a:solidFill>
                  <a:srgbClr val="000000"/>
                </a:solidFill>
              </a:rPr>
              <a:t>validade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Verificação</a:t>
            </a:r>
            <a:r>
              <a:rPr lang="en-US" dirty="0">
                <a:solidFill>
                  <a:srgbClr val="000000"/>
                </a:solidFill>
              </a:rPr>
              <a:t> de </a:t>
            </a:r>
            <a:r>
              <a:rPr lang="en-US" dirty="0" err="1">
                <a:solidFill>
                  <a:srgbClr val="000000"/>
                </a:solidFill>
              </a:rPr>
              <a:t>restrições</a:t>
            </a:r>
            <a:r>
              <a:rPr lang="en-US" dirty="0">
                <a:solidFill>
                  <a:srgbClr val="000000"/>
                </a:solidFill>
              </a:rPr>
              <a:t> de </a:t>
            </a:r>
            <a:r>
              <a:rPr lang="en-US" dirty="0" err="1">
                <a:solidFill>
                  <a:srgbClr val="000000"/>
                </a:solidFill>
              </a:rPr>
              <a:t>cardinalidade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temporais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para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relacionamentos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A </a:t>
            </a:r>
            <a:r>
              <a:rPr lang="en-US" dirty="0" err="1">
                <a:solidFill>
                  <a:srgbClr val="000000"/>
                </a:solidFill>
              </a:rPr>
              <a:t>validade</a:t>
            </a:r>
            <a:r>
              <a:rPr lang="en-US" dirty="0">
                <a:solidFill>
                  <a:srgbClr val="000000"/>
                </a:solidFill>
              </a:rPr>
              <a:t> de um </a:t>
            </a:r>
            <a:r>
              <a:rPr lang="en-US" dirty="0" err="1">
                <a:solidFill>
                  <a:srgbClr val="000000"/>
                </a:solidFill>
              </a:rPr>
              <a:t>relacionamento</a:t>
            </a:r>
            <a:r>
              <a:rPr lang="en-US" dirty="0">
                <a:solidFill>
                  <a:srgbClr val="000000"/>
                </a:solidFill>
              </a:rPr>
              <a:t> temporal </a:t>
            </a:r>
            <a:r>
              <a:rPr lang="en-US" dirty="0" err="1">
                <a:solidFill>
                  <a:srgbClr val="000000"/>
                </a:solidFill>
              </a:rPr>
              <a:t>deve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estar</a:t>
            </a:r>
            <a:r>
              <a:rPr lang="en-US" dirty="0">
                <a:solidFill>
                  <a:srgbClr val="000000"/>
                </a:solidFill>
              </a:rPr>
              <a:t> de </a:t>
            </a:r>
            <a:r>
              <a:rPr lang="en-US" dirty="0" err="1">
                <a:solidFill>
                  <a:srgbClr val="000000"/>
                </a:solidFill>
              </a:rPr>
              <a:t>acordo</a:t>
            </a:r>
            <a:r>
              <a:rPr lang="en-US" dirty="0">
                <a:solidFill>
                  <a:srgbClr val="000000"/>
                </a:solidFill>
              </a:rPr>
              <a:t> com a </a:t>
            </a:r>
            <a:r>
              <a:rPr lang="en-US" dirty="0" err="1">
                <a:solidFill>
                  <a:srgbClr val="000000"/>
                </a:solidFill>
              </a:rPr>
              <a:t>validade</a:t>
            </a:r>
            <a:r>
              <a:rPr lang="en-US" dirty="0">
                <a:solidFill>
                  <a:srgbClr val="000000"/>
                </a:solidFill>
              </a:rPr>
              <a:t> das </a:t>
            </a:r>
            <a:r>
              <a:rPr lang="en-US" dirty="0" err="1">
                <a:solidFill>
                  <a:srgbClr val="000000"/>
                </a:solidFill>
              </a:rPr>
              <a:t>entidades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temporais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associadas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98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Componentes</a:t>
            </a:r>
            <a:r>
              <a:rPr lang="en-US" dirty="0">
                <a:solidFill>
                  <a:srgbClr val="000000"/>
                </a:solidFill>
              </a:rPr>
              <a:t> do </a:t>
            </a:r>
            <a:r>
              <a:rPr lang="en-US" dirty="0" err="1">
                <a:solidFill>
                  <a:srgbClr val="000000"/>
                </a:solidFill>
              </a:rPr>
              <a:t>modelo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Entidades</a:t>
            </a:r>
            <a:endParaRPr lang="en-US" dirty="0">
              <a:solidFill>
                <a:srgbClr val="000000"/>
              </a:solidFill>
            </a:endParaRPr>
          </a:p>
          <a:p>
            <a:pPr lvl="2"/>
            <a:r>
              <a:rPr lang="en-US" dirty="0" err="1">
                <a:solidFill>
                  <a:srgbClr val="000000"/>
                </a:solidFill>
              </a:rPr>
              <a:t>Entidades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transitórias</a:t>
            </a:r>
            <a:endParaRPr lang="en-US" dirty="0">
              <a:solidFill>
                <a:srgbClr val="000000"/>
              </a:solidFill>
            </a:endParaRPr>
          </a:p>
          <a:p>
            <a:pPr lvl="2"/>
            <a:r>
              <a:rPr lang="en-US" dirty="0" err="1">
                <a:solidFill>
                  <a:srgbClr val="000000"/>
                </a:solidFill>
              </a:rPr>
              <a:t>Entidades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perenes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Relacionamentos</a:t>
            </a:r>
            <a:endParaRPr lang="en-US" dirty="0">
              <a:solidFill>
                <a:srgbClr val="000000"/>
              </a:solidFill>
            </a:endParaRPr>
          </a:p>
          <a:p>
            <a:pPr lvl="2"/>
            <a:r>
              <a:rPr lang="en-US" dirty="0" err="1">
                <a:solidFill>
                  <a:srgbClr val="000000"/>
                </a:solidFill>
              </a:rPr>
              <a:t>Relacionamentos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temporais</a:t>
            </a:r>
            <a:endParaRPr lang="en-US" dirty="0">
              <a:solidFill>
                <a:srgbClr val="000000"/>
              </a:solidFill>
            </a:endParaRPr>
          </a:p>
          <a:p>
            <a:pPr lvl="2"/>
            <a:r>
              <a:rPr lang="en-US" dirty="0" err="1">
                <a:solidFill>
                  <a:srgbClr val="000000"/>
                </a:solidFill>
              </a:rPr>
              <a:t>Relacionamentos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intemporais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Atributos</a:t>
            </a:r>
            <a:endParaRPr lang="en-US" dirty="0">
              <a:solidFill>
                <a:srgbClr val="000000"/>
              </a:solidFill>
            </a:endParaRPr>
          </a:p>
          <a:p>
            <a:pPr lvl="2"/>
            <a:r>
              <a:rPr lang="en-US" dirty="0" err="1">
                <a:solidFill>
                  <a:srgbClr val="000000"/>
                </a:solidFill>
              </a:rPr>
              <a:t>Atributos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temporais</a:t>
            </a:r>
            <a:endParaRPr lang="en-US" dirty="0">
              <a:solidFill>
                <a:srgbClr val="000000"/>
              </a:solidFill>
            </a:endParaRPr>
          </a:p>
          <a:p>
            <a:pPr lvl="2"/>
            <a:r>
              <a:rPr lang="en-US" dirty="0" err="1">
                <a:solidFill>
                  <a:srgbClr val="000000"/>
                </a:solidFill>
              </a:rPr>
              <a:t>Atributos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Intemporais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52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 txBox="1">
            <a:spLocks noGrp="1"/>
          </p:cNvSpPr>
          <p:nvPr/>
        </p:nvSpPr>
        <p:spPr bwMode="auto">
          <a:xfrm>
            <a:off x="8686800" y="6400800"/>
            <a:ext cx="762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1">
              <a:latin typeface="Arial" charset="0"/>
            </a:endParaRP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dirty="0"/>
              <a:t>OID – Objeto identificador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0" y="2097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Gerado pelo sistema;</a:t>
            </a:r>
          </a:p>
          <a:p>
            <a:r>
              <a:rPr lang="pt-BR" dirty="0"/>
              <a:t>Único;</a:t>
            </a:r>
          </a:p>
          <a:p>
            <a:r>
              <a:rPr lang="pt-BR" dirty="0"/>
              <a:t>Invisível ao usuário; </a:t>
            </a:r>
          </a:p>
          <a:p>
            <a:r>
              <a:rPr lang="pt-BR" dirty="0"/>
              <a:t>Define a identidade de uma entidade; </a:t>
            </a:r>
          </a:p>
          <a:p>
            <a:r>
              <a:rPr lang="pt-BR" dirty="0"/>
              <a:t>Não descarta a chave primária;</a:t>
            </a:r>
          </a:p>
          <a:p>
            <a:r>
              <a:rPr lang="pt-BR" dirty="0"/>
              <a:t>Possível alterar a chave primária;</a:t>
            </a:r>
          </a:p>
          <a:p>
            <a:r>
              <a:rPr lang="pt-BR" dirty="0"/>
              <a:t>Princípios da orientação a objetos.</a:t>
            </a:r>
          </a:p>
        </p:txBody>
      </p:sp>
    </p:spTree>
    <p:extLst>
      <p:ext uri="{BB962C8B-B14F-4D97-AF65-F5344CB8AC3E}">
        <p14:creationId xmlns:p14="http://schemas.microsoft.com/office/powerpoint/2010/main" val="2582099937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 txBox="1">
            <a:spLocks noGrp="1"/>
          </p:cNvSpPr>
          <p:nvPr/>
        </p:nvSpPr>
        <p:spPr bwMode="auto">
          <a:xfrm>
            <a:off x="8686800" y="6400800"/>
            <a:ext cx="762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1">
              <a:latin typeface="Arial" charset="0"/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title"/>
          </p:nvPr>
        </p:nvSpPr>
        <p:spPr>
          <a:xfrm>
            <a:off x="549275" y="107576"/>
            <a:ext cx="8042276" cy="76282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dirty="0"/>
              <a:t>OID – Objeto identificador</a:t>
            </a: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0" y="2097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617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23938"/>
            <a:ext cx="7921625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94284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Áreas de pesquisa relacionadas: </a:t>
            </a:r>
          </a:p>
          <a:p>
            <a:pPr lvl="1"/>
            <a:r>
              <a:rPr lang="pt-BR" dirty="0"/>
              <a:t>Definição e armazenamento de dados temporais;</a:t>
            </a:r>
          </a:p>
          <a:p>
            <a:pPr lvl="1"/>
            <a:r>
              <a:rPr lang="pt-BR" dirty="0"/>
              <a:t>Linguagens de consulta;</a:t>
            </a:r>
          </a:p>
          <a:p>
            <a:pPr lvl="1"/>
            <a:r>
              <a:rPr lang="pt-BR" dirty="0"/>
              <a:t>Validade temporal, deslocamento no tempo;</a:t>
            </a:r>
          </a:p>
          <a:p>
            <a:pPr lvl="1"/>
            <a:r>
              <a:rPr lang="pt-BR" dirty="0"/>
              <a:t>Relacionamentos temporais;</a:t>
            </a:r>
          </a:p>
          <a:p>
            <a:pPr lvl="1"/>
            <a:r>
              <a:rPr lang="pt-BR" dirty="0"/>
              <a:t>Modelagem de aplicações</a:t>
            </a:r>
          </a:p>
          <a:p>
            <a:pPr lvl="1"/>
            <a:r>
              <a:rPr lang="pt-BR" dirty="0"/>
              <a:t>Restrições e eventos temporais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09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BD Convencional</a:t>
            </a:r>
            <a:br>
              <a:rPr lang="pt-BR" sz="2800" dirty="0"/>
            </a:br>
            <a:r>
              <a:rPr lang="pt-BR" sz="2800" dirty="0"/>
              <a:t>x</a:t>
            </a:r>
            <a:br>
              <a:rPr lang="pt-BR" sz="2800" dirty="0"/>
            </a:br>
            <a:r>
              <a:rPr lang="pt-BR" sz="2800" dirty="0"/>
              <a:t>BD Temporal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/>
              <a:t>BD Convencional</a:t>
            </a:r>
          </a:p>
          <a:p>
            <a:pPr lvl="1"/>
            <a:r>
              <a:rPr lang="pt-BR" dirty="0"/>
              <a:t>Representação do estado presente de um dado; </a:t>
            </a:r>
          </a:p>
          <a:p>
            <a:pPr lvl="1"/>
            <a:r>
              <a:rPr lang="pt-BR" dirty="0" err="1"/>
              <a:t>BDs</a:t>
            </a:r>
            <a:r>
              <a:rPr lang="pt-BR" dirty="0"/>
              <a:t> instantâneos; </a:t>
            </a:r>
          </a:p>
          <a:p>
            <a:pPr lvl="1"/>
            <a:r>
              <a:rPr lang="pt-BR" dirty="0"/>
              <a:t>Gerenciamento temporal a cargo da aplicação definição explícita de atributos, consultas temporais;</a:t>
            </a:r>
          </a:p>
          <a:p>
            <a:pPr lvl="1"/>
            <a:r>
              <a:rPr lang="pt-BR" dirty="0"/>
              <a:t>Não necessita de muito espaço, pois sobrescreve os dados, descartando os antigos;</a:t>
            </a:r>
          </a:p>
          <a:p>
            <a:r>
              <a:rPr lang="pt-BR" b="1" dirty="0"/>
              <a:t>BD Temporal</a:t>
            </a:r>
          </a:p>
          <a:p>
            <a:pPr lvl="1"/>
            <a:r>
              <a:rPr lang="pt-BR" dirty="0"/>
              <a:t>Representação de estados passado, presente e futuro de um dado; </a:t>
            </a:r>
          </a:p>
          <a:p>
            <a:pPr lvl="1"/>
            <a:r>
              <a:rPr lang="pt-BR" dirty="0" err="1"/>
              <a:t>BDs</a:t>
            </a:r>
            <a:r>
              <a:rPr lang="pt-BR" dirty="0"/>
              <a:t> históricos, </a:t>
            </a:r>
            <a:r>
              <a:rPr lang="pt-BR" dirty="0" err="1"/>
              <a:t>BDs</a:t>
            </a:r>
            <a:r>
              <a:rPr lang="pt-BR" dirty="0"/>
              <a:t> de transação, </a:t>
            </a:r>
            <a:r>
              <a:rPr lang="pt-BR" dirty="0" err="1"/>
              <a:t>BDs</a:t>
            </a:r>
            <a:r>
              <a:rPr lang="pt-BR" dirty="0"/>
              <a:t> </a:t>
            </a:r>
            <a:r>
              <a:rPr lang="pt-BR" dirty="0" err="1"/>
              <a:t>bitemporais</a:t>
            </a:r>
            <a:r>
              <a:rPr lang="pt-BR" dirty="0"/>
              <a:t>; </a:t>
            </a:r>
          </a:p>
          <a:p>
            <a:pPr lvl="1"/>
            <a:r>
              <a:rPr lang="pt-BR" dirty="0"/>
              <a:t>Gerenciamento temporal é controlado pelo BD; </a:t>
            </a:r>
          </a:p>
          <a:p>
            <a:pPr lvl="1"/>
            <a:r>
              <a:rPr lang="pt-BR" dirty="0"/>
              <a:t>Definição implícita de propriedades temporais, linguagens de consulta estendidas;</a:t>
            </a:r>
          </a:p>
          <a:p>
            <a:pPr lvl="1"/>
            <a:r>
              <a:rPr lang="pt-BR" dirty="0"/>
              <a:t>Requer mais espaço de armazenamento; </a:t>
            </a:r>
          </a:p>
          <a:p>
            <a:pPr lvl="1"/>
            <a:r>
              <a:rPr lang="pt-BR" dirty="0"/>
              <a:t>Possui um crescimento acelerado;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70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98A47D28-BE1F-BB43-B6EF-A9B099DDA669}" type="slidenum">
              <a:rPr lang="pt-BR"/>
              <a:pPr/>
              <a:t>26</a:t>
            </a:fld>
            <a:endParaRPr lang="pt-BR"/>
          </a:p>
        </p:txBody>
      </p:sp>
      <p:sp>
        <p:nvSpPr>
          <p:cNvPr id="4" name="Espaço Reservado para Número de Slide 3"/>
          <p:cNvSpPr txBox="1">
            <a:spLocks noGrp="1"/>
          </p:cNvSpPr>
          <p:nvPr/>
        </p:nvSpPr>
        <p:spPr bwMode="auto">
          <a:xfrm>
            <a:off x="8686800" y="6400800"/>
            <a:ext cx="762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 b="1">
              <a:latin typeface="Arial" charset="0"/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1413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Os BD temporais são indispensáveis para qualquer Sistemas de alto nível de complexidade e detalhes;</a:t>
            </a:r>
          </a:p>
          <a:p>
            <a:endParaRPr lang="pt-BR" dirty="0"/>
          </a:p>
          <a:p>
            <a:r>
              <a:rPr lang="pt-BR" dirty="0"/>
              <a:t>Uma modelagem clara e detalhada é de extrema importância para uma implementação de um BD Temporal ainda maior que os Bancos convencionais;</a:t>
            </a:r>
          </a:p>
          <a:p>
            <a:endParaRPr lang="pt-BR" dirty="0"/>
          </a:p>
          <a:p>
            <a:r>
              <a:rPr lang="pt-BR" dirty="0"/>
              <a:t>Melhorias e inovações são sempre bem vindas; </a:t>
            </a:r>
          </a:p>
          <a:p>
            <a:pPr>
              <a:buFontTx/>
              <a:buNone/>
            </a:pPr>
            <a:endParaRPr lang="pt-BR" dirty="0"/>
          </a:p>
          <a:p>
            <a:r>
              <a:rPr lang="pt-BR" dirty="0"/>
              <a:t>Não devemos fugir aos padrões já consagrados</a:t>
            </a:r>
          </a:p>
          <a:p>
            <a:endParaRPr lang="pt-BR" dirty="0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0" y="2144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01355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Material de aula Professor Ronaldo Mello – UFSC</a:t>
            </a:r>
          </a:p>
          <a:p>
            <a:r>
              <a:rPr lang="en-US" dirty="0"/>
              <a:t>Material de aula </a:t>
            </a:r>
            <a:r>
              <a:rPr lang="en-US" dirty="0" err="1"/>
              <a:t>Professora</a:t>
            </a:r>
            <a:r>
              <a:rPr lang="en-US" dirty="0"/>
              <a:t> Valeria Times – UFPE</a:t>
            </a:r>
          </a:p>
          <a:p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Banco</a:t>
            </a:r>
            <a:r>
              <a:rPr lang="en-US" dirty="0"/>
              <a:t> de dados, </a:t>
            </a:r>
            <a:r>
              <a:rPr lang="en-US" dirty="0" err="1"/>
              <a:t>Navathe</a:t>
            </a:r>
            <a:r>
              <a:rPr lang="en-US" dirty="0"/>
              <a:t> 2005</a:t>
            </a:r>
          </a:p>
          <a:p>
            <a:r>
              <a:rPr lang="en-US" dirty="0" err="1"/>
              <a:t>Régio</a:t>
            </a:r>
            <a:r>
              <a:rPr lang="en-US" dirty="0"/>
              <a:t> Michelin - </a:t>
            </a:r>
            <a:r>
              <a:rPr lang="en-US" dirty="0" err="1"/>
              <a:t>Estudo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dados </a:t>
            </a:r>
            <a:r>
              <a:rPr lang="en-US" dirty="0" err="1"/>
              <a:t>temporais</a:t>
            </a:r>
            <a:r>
              <a:rPr lang="en-US" dirty="0"/>
              <a:t>.  </a:t>
            </a:r>
            <a:r>
              <a:rPr lang="en-US" dirty="0" err="1"/>
              <a:t>Curso</a:t>
            </a:r>
            <a:r>
              <a:rPr lang="en-US" dirty="0"/>
              <a:t> de </a:t>
            </a:r>
            <a:r>
              <a:rPr lang="en-US" dirty="0" err="1"/>
              <a:t>Especialização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WEB e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, 2006</a:t>
            </a:r>
          </a:p>
          <a:p>
            <a:r>
              <a:rPr lang="en-US" dirty="0"/>
              <a:t>Marcos </a:t>
            </a:r>
            <a:r>
              <a:rPr lang="en-US" dirty="0" err="1"/>
              <a:t>Kretzchmer</a:t>
            </a:r>
            <a:r>
              <a:rPr lang="en-US" dirty="0"/>
              <a:t> – </a:t>
            </a:r>
            <a:r>
              <a:rPr lang="en-US" dirty="0" err="1"/>
              <a:t>Ferramenta</a:t>
            </a:r>
            <a:r>
              <a:rPr lang="en-US" dirty="0"/>
              <a:t> de </a:t>
            </a:r>
            <a:r>
              <a:rPr lang="en-US" dirty="0" err="1"/>
              <a:t>apoio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mapeamento</a:t>
            </a:r>
            <a:r>
              <a:rPr lang="en-US" dirty="0"/>
              <a:t> de </a:t>
            </a:r>
            <a:r>
              <a:rPr lang="en-US" dirty="0" err="1"/>
              <a:t>modelo</a:t>
            </a:r>
            <a:r>
              <a:rPr lang="en-US" dirty="0"/>
              <a:t> temporal de dados </a:t>
            </a:r>
            <a:r>
              <a:rPr lang="en-US" dirty="0" err="1"/>
              <a:t>para</a:t>
            </a:r>
            <a:r>
              <a:rPr lang="en-US" dirty="0"/>
              <a:t> um SGBD </a:t>
            </a:r>
            <a:r>
              <a:rPr lang="en-US" dirty="0" err="1"/>
              <a:t>Relacional</a:t>
            </a:r>
            <a:endParaRPr lang="en-US" dirty="0"/>
          </a:p>
          <a:p>
            <a:r>
              <a:rPr lang="en-US" dirty="0"/>
              <a:t>Dante </a:t>
            </a:r>
            <a:r>
              <a:rPr lang="en-US" dirty="0" err="1"/>
              <a:t>Antunes</a:t>
            </a:r>
            <a:r>
              <a:rPr lang="en-US" dirty="0"/>
              <a:t> - </a:t>
            </a:r>
            <a:r>
              <a:rPr lang="en-US" dirty="0" err="1"/>
              <a:t>Modelagem</a:t>
            </a:r>
            <a:r>
              <a:rPr lang="en-US" dirty="0"/>
              <a:t> temporal de </a:t>
            </a:r>
            <a:r>
              <a:rPr lang="en-US" dirty="0" err="1"/>
              <a:t>sistemas</a:t>
            </a:r>
            <a:r>
              <a:rPr lang="en-US" dirty="0"/>
              <a:t>: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abordagem</a:t>
            </a:r>
            <a:r>
              <a:rPr lang="en-US" dirty="0"/>
              <a:t> </a:t>
            </a:r>
            <a:r>
              <a:rPr lang="en-US" dirty="0" err="1"/>
              <a:t>fundamentada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redes</a:t>
            </a:r>
            <a:r>
              <a:rPr lang="en-US" dirty="0"/>
              <a:t> de petri, 1997</a:t>
            </a:r>
          </a:p>
          <a:p>
            <a:r>
              <a:rPr lang="en-US" dirty="0"/>
              <a:t>Material de aula do Professor </a:t>
            </a:r>
            <a:r>
              <a:rPr lang="en-US" dirty="0" err="1"/>
              <a:t>Domingos</a:t>
            </a:r>
            <a:r>
              <a:rPr lang="en-US" dirty="0"/>
              <a:t> </a:t>
            </a:r>
            <a:r>
              <a:rPr lang="en-US" dirty="0" err="1"/>
              <a:t>Sávio</a:t>
            </a:r>
            <a:r>
              <a:rPr lang="en-US" dirty="0"/>
              <a:t> </a:t>
            </a:r>
            <a:r>
              <a:rPr lang="en-US" dirty="0" err="1"/>
              <a:t>Ribeiro</a:t>
            </a:r>
            <a:r>
              <a:rPr lang="en-US" dirty="0"/>
              <a:t> Mendes - UFPE</a:t>
            </a:r>
          </a:p>
          <a:p>
            <a:r>
              <a:rPr lang="en-US" dirty="0"/>
              <a:t>Wagner Porto – </a:t>
            </a:r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baseada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dados </a:t>
            </a:r>
            <a:r>
              <a:rPr lang="en-US" dirty="0" err="1"/>
              <a:t>históricos</a:t>
            </a:r>
            <a:r>
              <a:rPr lang="en-US" dirty="0"/>
              <a:t>: </a:t>
            </a:r>
            <a:r>
              <a:rPr lang="en-US" dirty="0" err="1"/>
              <a:t>estudo</a:t>
            </a:r>
            <a:r>
              <a:rPr lang="en-US" dirty="0"/>
              <a:t> </a:t>
            </a:r>
            <a:r>
              <a:rPr lang="en-US" dirty="0" err="1"/>
              <a:t>comparativo</a:t>
            </a:r>
            <a:r>
              <a:rPr lang="en-US" dirty="0"/>
              <a:t> no SGBD Oracle do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relacional</a:t>
            </a:r>
            <a:r>
              <a:rPr lang="en-US" dirty="0"/>
              <a:t> e temporal, 2005 – </a:t>
            </a:r>
            <a:r>
              <a:rPr lang="en-US" dirty="0" err="1"/>
              <a:t>Monografia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7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Um </a:t>
            </a:r>
            <a:r>
              <a:rPr lang="en-US" b="1" dirty="0" err="1"/>
              <a:t>banco</a:t>
            </a:r>
            <a:r>
              <a:rPr lang="en-US" b="1" dirty="0"/>
              <a:t> de dados </a:t>
            </a:r>
            <a:r>
              <a:rPr lang="en-US" b="1" dirty="0" err="1"/>
              <a:t>pode</a:t>
            </a:r>
            <a:r>
              <a:rPr lang="en-US" b="1" dirty="0"/>
              <a:t> </a:t>
            </a:r>
            <a:r>
              <a:rPr lang="en-US" b="1" dirty="0" err="1"/>
              <a:t>ser</a:t>
            </a:r>
            <a:r>
              <a:rPr lang="en-US" b="1" dirty="0"/>
              <a:t> </a:t>
            </a:r>
            <a:r>
              <a:rPr lang="en-US" b="1" dirty="0" err="1"/>
              <a:t>classificado</a:t>
            </a:r>
            <a:r>
              <a:rPr lang="en-US" b="1" dirty="0"/>
              <a:t> </a:t>
            </a:r>
            <a:r>
              <a:rPr lang="en-US" b="1" dirty="0" err="1"/>
              <a:t>sobre</a:t>
            </a:r>
            <a:r>
              <a:rPr lang="en-US" b="1" dirty="0"/>
              <a:t> </a:t>
            </a:r>
            <a:r>
              <a:rPr lang="en-US" b="1" dirty="0" err="1"/>
              <a:t>várias</a:t>
            </a:r>
            <a:r>
              <a:rPr lang="en-US" b="1" dirty="0"/>
              <a:t> </a:t>
            </a:r>
            <a:r>
              <a:rPr lang="en-US" b="1" dirty="0" err="1"/>
              <a:t>características</a:t>
            </a:r>
            <a:r>
              <a:rPr lang="en-US" b="1" dirty="0"/>
              <a:t> e/</a:t>
            </a:r>
            <a:r>
              <a:rPr lang="en-US" b="1" dirty="0" err="1"/>
              <a:t>ou</a:t>
            </a:r>
            <a:r>
              <a:rPr lang="en-US" b="1" dirty="0"/>
              <a:t> </a:t>
            </a:r>
            <a:r>
              <a:rPr lang="en-US" b="1" dirty="0" err="1"/>
              <a:t>conceitos</a:t>
            </a:r>
            <a:r>
              <a:rPr lang="en-US" b="1" dirty="0"/>
              <a:t>.</a:t>
            </a:r>
          </a:p>
          <a:p>
            <a:r>
              <a:rPr lang="en-US" b="1" dirty="0"/>
              <a:t>Um </a:t>
            </a:r>
            <a:r>
              <a:rPr lang="en-US" b="1" dirty="0" err="1"/>
              <a:t>banco</a:t>
            </a:r>
            <a:r>
              <a:rPr lang="en-US" b="1" dirty="0"/>
              <a:t> de dados </a:t>
            </a:r>
            <a:r>
              <a:rPr lang="en-US" b="1" dirty="0" err="1"/>
              <a:t>é</a:t>
            </a:r>
            <a:r>
              <a:rPr lang="en-US" b="1" dirty="0"/>
              <a:t> </a:t>
            </a:r>
            <a:r>
              <a:rPr lang="en-US" b="1" dirty="0" err="1"/>
              <a:t>dito</a:t>
            </a:r>
            <a:r>
              <a:rPr lang="en-US" b="1" dirty="0"/>
              <a:t> temporal, </a:t>
            </a:r>
            <a:r>
              <a:rPr lang="en-US" b="1" dirty="0" err="1"/>
              <a:t>em</a:t>
            </a:r>
            <a:r>
              <a:rPr lang="en-US" b="1" dirty="0"/>
              <a:t> um </a:t>
            </a:r>
            <a:r>
              <a:rPr lang="en-US" b="1" dirty="0" err="1"/>
              <a:t>sentido</a:t>
            </a:r>
            <a:r>
              <a:rPr lang="en-US" b="1" dirty="0"/>
              <a:t> </a:t>
            </a:r>
            <a:r>
              <a:rPr lang="en-US" b="1" dirty="0" err="1"/>
              <a:t>mais</a:t>
            </a:r>
            <a:r>
              <a:rPr lang="en-US" b="1" dirty="0"/>
              <a:t> </a:t>
            </a:r>
            <a:r>
              <a:rPr lang="en-US" b="1" dirty="0" err="1"/>
              <a:t>amplo</a:t>
            </a:r>
            <a:r>
              <a:rPr lang="en-US" b="1" dirty="0"/>
              <a:t>, </a:t>
            </a:r>
            <a:r>
              <a:rPr lang="en-US" b="1" dirty="0" err="1"/>
              <a:t>quando</a:t>
            </a:r>
            <a:r>
              <a:rPr lang="en-US" b="1" dirty="0"/>
              <a:t> </a:t>
            </a:r>
            <a:r>
              <a:rPr lang="en-US" b="1" dirty="0" err="1"/>
              <a:t>possui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organização</a:t>
            </a:r>
            <a:r>
              <a:rPr lang="en-US" b="1" dirty="0"/>
              <a:t> de </a:t>
            </a:r>
            <a:r>
              <a:rPr lang="en-US" b="1" dirty="0" err="1"/>
              <a:t>suas</a:t>
            </a:r>
            <a:r>
              <a:rPr lang="en-US" b="1" dirty="0"/>
              <a:t> </a:t>
            </a:r>
            <a:r>
              <a:rPr lang="en-US" b="1" dirty="0" err="1"/>
              <a:t>informações</a:t>
            </a:r>
            <a:r>
              <a:rPr lang="en-US" b="1" dirty="0"/>
              <a:t> </a:t>
            </a:r>
            <a:r>
              <a:rPr lang="en-US" b="1" dirty="0" err="1"/>
              <a:t>algum</a:t>
            </a:r>
            <a:r>
              <a:rPr lang="en-US" b="1" dirty="0"/>
              <a:t> </a:t>
            </a:r>
            <a:r>
              <a:rPr lang="en-US" b="1" dirty="0" err="1"/>
              <a:t>aspecto</a:t>
            </a:r>
            <a:r>
              <a:rPr lang="en-US" b="1" dirty="0"/>
              <a:t> de tempo(ELMASRI, NAVATHE, 2005).</a:t>
            </a:r>
          </a:p>
        </p:txBody>
      </p:sp>
    </p:spTree>
    <p:extLst>
      <p:ext uri="{BB962C8B-B14F-4D97-AF65-F5344CB8AC3E}">
        <p14:creationId xmlns:p14="http://schemas.microsoft.com/office/powerpoint/2010/main" val="281195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Bancos de dados temporais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Onde</a:t>
            </a:r>
            <a:r>
              <a:rPr lang="en-US" b="1" dirty="0"/>
              <a:t> </a:t>
            </a:r>
            <a:r>
              <a:rPr lang="en-US" b="1" dirty="0" err="1"/>
              <a:t>usar</a:t>
            </a:r>
            <a:r>
              <a:rPr lang="en-US" b="1" dirty="0"/>
              <a:t>?</a:t>
            </a:r>
          </a:p>
          <a:p>
            <a:pPr lvl="1"/>
            <a:r>
              <a:rPr lang="pt-BR" dirty="0"/>
              <a:t>Para a maioria dos sistemas comerciais isso não é importante, mas podemos citar áreas em que este conceito é extremamente valido:</a:t>
            </a:r>
          </a:p>
          <a:p>
            <a:pPr lvl="2"/>
            <a:r>
              <a:rPr lang="pt-BR" dirty="0"/>
              <a:t>Área médica: Quadro clinico de pacientes, diagnósticos, histórico do paciente.</a:t>
            </a:r>
          </a:p>
          <a:p>
            <a:pPr lvl="2"/>
            <a:r>
              <a:rPr lang="pt-BR" dirty="0"/>
              <a:t>Área empresarial: Tomadas de decisão, planejamento de orçamentos.</a:t>
            </a:r>
          </a:p>
          <a:p>
            <a:pPr lvl="2"/>
            <a:r>
              <a:rPr lang="pt-BR" dirty="0"/>
              <a:t>Sistemas de informação geográfica: Crescimento demográfico, desmatamento.</a:t>
            </a:r>
          </a:p>
          <a:p>
            <a:pPr lvl="2"/>
            <a:r>
              <a:rPr lang="pt-BR" dirty="0"/>
              <a:t>Controle acadêmico: Alunos graduados, histórico.</a:t>
            </a:r>
          </a:p>
          <a:p>
            <a:pPr lvl="2"/>
            <a:r>
              <a:rPr lang="pt-BR" dirty="0"/>
              <a:t>Sistema de reservas: Empresas aéreas, hotéis.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6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Bancos de dados temporais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Permitem Armazenar  todos os estados de um dado:</a:t>
            </a:r>
          </a:p>
          <a:p>
            <a:pPr lvl="1"/>
            <a:r>
              <a:rPr lang="pt-BR" dirty="0"/>
              <a:t>Presente;</a:t>
            </a:r>
          </a:p>
          <a:p>
            <a:pPr lvl="1"/>
            <a:r>
              <a:rPr lang="pt-BR" dirty="0"/>
              <a:t>passado e;</a:t>
            </a:r>
          </a:p>
          <a:p>
            <a:pPr lvl="1"/>
            <a:r>
              <a:rPr lang="pt-BR" dirty="0"/>
              <a:t>Futuro.</a:t>
            </a:r>
          </a:p>
          <a:p>
            <a:r>
              <a:rPr lang="pt-BR" dirty="0"/>
              <a:t>Tipos</a:t>
            </a:r>
          </a:p>
          <a:p>
            <a:pPr lvl="1"/>
            <a:r>
              <a:rPr lang="pt-BR" dirty="0"/>
              <a:t>Instantâneo;</a:t>
            </a:r>
          </a:p>
          <a:p>
            <a:pPr lvl="1"/>
            <a:r>
              <a:rPr lang="pt-BR" dirty="0"/>
              <a:t>Transação;</a:t>
            </a:r>
          </a:p>
          <a:p>
            <a:pPr lvl="1"/>
            <a:r>
              <a:rPr lang="pt-BR" dirty="0"/>
              <a:t>Validade e;</a:t>
            </a:r>
          </a:p>
          <a:p>
            <a:pPr lvl="1"/>
            <a:r>
              <a:rPr lang="pt-BR" dirty="0" err="1"/>
              <a:t>Bitemporal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5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Classificação</a:t>
            </a:r>
            <a:r>
              <a:rPr lang="en-US" dirty="0"/>
              <a:t> do tempo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 </a:t>
            </a:r>
            <a:r>
              <a:rPr lang="en-US" dirty="0" err="1"/>
              <a:t>Instantâneo</a:t>
            </a:r>
            <a:r>
              <a:rPr lang="en-US" dirty="0"/>
              <a:t>: </a:t>
            </a:r>
            <a:r>
              <a:rPr lang="en-US" dirty="0" err="1"/>
              <a:t>característico</a:t>
            </a:r>
            <a:r>
              <a:rPr lang="en-US" dirty="0"/>
              <a:t> de BD </a:t>
            </a:r>
            <a:r>
              <a:rPr lang="en-US" dirty="0" err="1"/>
              <a:t>convencional</a:t>
            </a:r>
            <a:r>
              <a:rPr lang="en-US" dirty="0"/>
              <a:t>, </a:t>
            </a:r>
            <a:r>
              <a:rPr lang="en-US" dirty="0" err="1"/>
              <a:t>registra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o dado </a:t>
            </a:r>
            <a:r>
              <a:rPr lang="en-US" dirty="0" err="1"/>
              <a:t>válido</a:t>
            </a:r>
            <a:r>
              <a:rPr lang="en-US" dirty="0"/>
              <a:t> no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Tempo </a:t>
            </a:r>
            <a:r>
              <a:rPr lang="en-US" dirty="0" err="1"/>
              <a:t>implícito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a data do </a:t>
            </a:r>
            <a:r>
              <a:rPr lang="en-US" dirty="0" err="1"/>
              <a:t>sistema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3657600"/>
            <a:ext cx="8641890" cy="249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2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Classificação</a:t>
            </a:r>
            <a:r>
              <a:rPr lang="en-US" dirty="0"/>
              <a:t> do tempo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 de </a:t>
            </a:r>
            <a:r>
              <a:rPr lang="en-US" dirty="0" err="1"/>
              <a:t>Transação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Evolutivo</a:t>
            </a:r>
            <a:r>
              <a:rPr lang="en-US" dirty="0"/>
              <a:t>: </a:t>
            </a:r>
            <a:r>
              <a:rPr lang="en-US" dirty="0" err="1"/>
              <a:t>trata</a:t>
            </a:r>
            <a:r>
              <a:rPr lang="en-US" dirty="0"/>
              <a:t> o tempo de </a:t>
            </a:r>
            <a:r>
              <a:rPr lang="en-US" dirty="0" err="1"/>
              <a:t>transação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Tempo </a:t>
            </a:r>
            <a:r>
              <a:rPr lang="en-US" dirty="0" err="1"/>
              <a:t>fornecido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SGBD (timestamp), </a:t>
            </a:r>
            <a:r>
              <a:rPr lang="en-US" dirty="0" err="1"/>
              <a:t>característico</a:t>
            </a:r>
            <a:r>
              <a:rPr lang="en-US" dirty="0"/>
              <a:t> de BD de Tempo de </a:t>
            </a:r>
            <a:r>
              <a:rPr lang="en-US" dirty="0" err="1"/>
              <a:t>Transação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BD Rollback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2" y="3623648"/>
            <a:ext cx="7902439" cy="270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5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Classificação</a:t>
            </a:r>
            <a:r>
              <a:rPr lang="en-US" dirty="0"/>
              <a:t> do tempo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 de </a:t>
            </a:r>
            <a:r>
              <a:rPr lang="en-US" dirty="0" err="1"/>
              <a:t>Validade</a:t>
            </a:r>
            <a:r>
              <a:rPr lang="en-US" dirty="0"/>
              <a:t>: Tempo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o dado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válido</a:t>
            </a:r>
            <a:r>
              <a:rPr lang="en-US" dirty="0"/>
              <a:t> no </a:t>
            </a:r>
            <a:r>
              <a:rPr lang="en-US" dirty="0" err="1"/>
              <a:t>mundo</a:t>
            </a:r>
            <a:r>
              <a:rPr lang="en-US" dirty="0"/>
              <a:t> real</a:t>
            </a:r>
          </a:p>
          <a:p>
            <a:pPr lvl="1"/>
            <a:r>
              <a:rPr lang="en-US" dirty="0"/>
              <a:t>Tempo </a:t>
            </a:r>
            <a:r>
              <a:rPr lang="en-US" dirty="0" err="1"/>
              <a:t>fornecido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</a:t>
            </a:r>
            <a:endParaRPr lang="en-US" dirty="0"/>
          </a:p>
          <a:p>
            <a:pPr lvl="1"/>
            <a:r>
              <a:rPr lang="en-US" dirty="0" err="1"/>
              <a:t>Característico</a:t>
            </a:r>
            <a:r>
              <a:rPr lang="en-US" dirty="0"/>
              <a:t> de BD </a:t>
            </a:r>
            <a:r>
              <a:rPr lang="en-US" dirty="0" err="1"/>
              <a:t>Histórico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0448"/>
            <a:ext cx="7902439" cy="270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9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Classificação</a:t>
            </a:r>
            <a:r>
              <a:rPr lang="en-US" dirty="0"/>
              <a:t> do tempo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 </a:t>
            </a:r>
            <a:r>
              <a:rPr lang="en-US" dirty="0" err="1"/>
              <a:t>Bitemporal</a:t>
            </a:r>
            <a:r>
              <a:rPr lang="en-US" dirty="0"/>
              <a:t>: </a:t>
            </a:r>
            <a:r>
              <a:rPr lang="en-US" dirty="0" err="1"/>
              <a:t>manutenção</a:t>
            </a:r>
            <a:r>
              <a:rPr lang="en-US" dirty="0"/>
              <a:t> </a:t>
            </a:r>
            <a:r>
              <a:rPr lang="en-US" dirty="0" err="1"/>
              <a:t>conjunta</a:t>
            </a:r>
            <a:r>
              <a:rPr lang="en-US" dirty="0"/>
              <a:t> do tempo de </a:t>
            </a:r>
            <a:r>
              <a:rPr lang="en-US" dirty="0" err="1"/>
              <a:t>validade</a:t>
            </a:r>
            <a:r>
              <a:rPr lang="en-US" dirty="0"/>
              <a:t> e do tempo de </a:t>
            </a:r>
            <a:r>
              <a:rPr lang="en-US" dirty="0" err="1"/>
              <a:t>transação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667000"/>
            <a:ext cx="7921443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65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1863</TotalTime>
  <Words>1180</Words>
  <Application>Microsoft Office PowerPoint</Application>
  <PresentationFormat>Apresentação na tela (4:3)</PresentationFormat>
  <Paragraphs>192</Paragraphs>
  <Slides>27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Calibri</vt:lpstr>
      <vt:lpstr>News Gothic MT</vt:lpstr>
      <vt:lpstr>Times New Roman</vt:lpstr>
      <vt:lpstr>Wingdings 2</vt:lpstr>
      <vt:lpstr>Breeze</vt:lpstr>
      <vt:lpstr>Banco de Dados III </vt:lpstr>
      <vt:lpstr>Bancos de dados temporais</vt:lpstr>
      <vt:lpstr>Introdução</vt:lpstr>
      <vt:lpstr>Bancos de dados temporais</vt:lpstr>
      <vt:lpstr>Bancos de dados temporais</vt:lpstr>
      <vt:lpstr>Classificação do tempo</vt:lpstr>
      <vt:lpstr>Classificação do tempo</vt:lpstr>
      <vt:lpstr>Classificação do tempo</vt:lpstr>
      <vt:lpstr>Classificação do tempo</vt:lpstr>
      <vt:lpstr>Classificação do tempo</vt:lpstr>
      <vt:lpstr>Ordem do tempo</vt:lpstr>
      <vt:lpstr>Ordem no Tempo - Exemplos</vt:lpstr>
      <vt:lpstr>Ordem no Tempo - Exemplos</vt:lpstr>
      <vt:lpstr>Ordem no Tempo - Exemplos</vt:lpstr>
      <vt:lpstr>Granularidade temporal</vt:lpstr>
      <vt:lpstr>Granularidade temporal</vt:lpstr>
      <vt:lpstr>Exemplo</vt:lpstr>
      <vt:lpstr>Modelagem de dados temporal</vt:lpstr>
      <vt:lpstr>TempER</vt:lpstr>
      <vt:lpstr>TempER</vt:lpstr>
      <vt:lpstr>TempER</vt:lpstr>
      <vt:lpstr>OID – Objeto identificador</vt:lpstr>
      <vt:lpstr>OID – Objeto identificador</vt:lpstr>
      <vt:lpstr>Pesquisa</vt:lpstr>
      <vt:lpstr>BD Convencional x BD Temporal</vt:lpstr>
      <vt:lpstr>Conclusão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III </dc:title>
  <dc:creator>Ricardo Frohlich</dc:creator>
  <cp:lastModifiedBy>Fabrício Tonetto Londero</cp:lastModifiedBy>
  <cp:revision>55</cp:revision>
  <cp:lastPrinted>2016-08-30T00:01:32Z</cp:lastPrinted>
  <dcterms:created xsi:type="dcterms:W3CDTF">2015-02-23T17:43:18Z</dcterms:created>
  <dcterms:modified xsi:type="dcterms:W3CDTF">2022-08-15T14:15:58Z</dcterms:modified>
</cp:coreProperties>
</file>