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Playfair Display"/>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OpenSans-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a9eab41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a9eab41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b="1" lang="en"/>
              <a:t>Disease detection: </a:t>
            </a:r>
            <a:r>
              <a:rPr lang="en"/>
              <a:t>Expand the model to detect early signs of neurodegenerative diseases like Parkinson’s and Alzheimer's through handwriting patterns. By analyzing features such as tremors, slowness, or irregularity in handwriting, the model could assist in early diagnosis.</a:t>
            </a:r>
            <a:endParaRPr/>
          </a:p>
          <a:p>
            <a:pPr indent="-298450" lvl="0" marL="457200" rtl="0" algn="l">
              <a:lnSpc>
                <a:spcPct val="150000"/>
              </a:lnSpc>
              <a:spcBef>
                <a:spcPts val="0"/>
              </a:spcBef>
              <a:spcAft>
                <a:spcPts val="0"/>
              </a:spcAft>
              <a:buSzPts val="1100"/>
              <a:buChar char="●"/>
            </a:pPr>
            <a:r>
              <a:rPr b="1" lang="en"/>
              <a:t>Age-inclusive handwriting analysis</a:t>
            </a:r>
            <a:r>
              <a:rPr lang="en"/>
              <a:t>: </a:t>
            </a:r>
            <a:r>
              <a:rPr lang="en"/>
              <a:t>Enhance the classifier to recognize handwriting patterns across a broader age spectrum, from children to seniors. This could involve retraining the model with diverse age-specific datasets to improve accuracy for different developmental and cognitive stages.</a:t>
            </a:r>
            <a:endParaRPr/>
          </a:p>
          <a:p>
            <a:pPr indent="-298450" lvl="0" marL="457200" rtl="0" algn="l">
              <a:lnSpc>
                <a:spcPct val="150000"/>
              </a:lnSpc>
              <a:spcBef>
                <a:spcPts val="0"/>
              </a:spcBef>
              <a:spcAft>
                <a:spcPts val="0"/>
              </a:spcAft>
              <a:buSzPts val="1100"/>
              <a:buChar char="●"/>
            </a:pPr>
            <a:r>
              <a:rPr b="1" lang="en"/>
              <a:t>Multilingual sentiment analysis:</a:t>
            </a:r>
            <a:r>
              <a:rPr lang="en"/>
              <a:t> </a:t>
            </a:r>
            <a:r>
              <a:rPr lang="en"/>
              <a:t>Extend the model to support multiple languages. Handwriting styles can vary significantly between languages, so developing algorithms that recognize handwriting in various scripts and associate it with sentiment could make the model more globally applicable.</a:t>
            </a:r>
            <a:endParaRPr/>
          </a:p>
          <a:p>
            <a:pPr indent="-298450" lvl="0" marL="457200" rtl="0" algn="l">
              <a:lnSpc>
                <a:spcPct val="150000"/>
              </a:lnSpc>
              <a:spcBef>
                <a:spcPts val="0"/>
              </a:spcBef>
              <a:spcAft>
                <a:spcPts val="0"/>
              </a:spcAft>
              <a:buSzPts val="1100"/>
              <a:buChar char="●"/>
            </a:pPr>
            <a:r>
              <a:rPr b="1" lang="en"/>
              <a:t>Handwriting style adaptation:</a:t>
            </a:r>
            <a:r>
              <a:rPr lang="en"/>
              <a:t> </a:t>
            </a:r>
            <a:r>
              <a:rPr lang="en"/>
              <a:t>Incorporate learning techniques that adapt to different individual handwriting styles, improving the classifier’s robustness to variations in letter shapes, size, or slant. This could be achieved through style transfer methods or personalized handwriting models.</a:t>
            </a:r>
            <a:endParaRPr/>
          </a:p>
          <a:p>
            <a:pPr indent="-298450" lvl="0" marL="457200" rtl="0" algn="l">
              <a:lnSpc>
                <a:spcPct val="150000"/>
              </a:lnSpc>
              <a:spcBef>
                <a:spcPts val="0"/>
              </a:spcBef>
              <a:spcAft>
                <a:spcPts val="0"/>
              </a:spcAft>
              <a:buSzPts val="1100"/>
              <a:buChar char="●"/>
            </a:pPr>
            <a:r>
              <a:rPr b="1" lang="en"/>
              <a:t>Handwriting rehabilitation monitoring:</a:t>
            </a:r>
            <a:r>
              <a:rPr lang="en"/>
              <a:t> </a:t>
            </a:r>
            <a:r>
              <a:rPr lang="en"/>
              <a:t>Create a module to track the progress of individuals undergoing rehabilitation for motor control issues. The system could analyze improvements in handwriting to monitor recovery from conditions like stroke or hand injuries.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a5dabf7e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a5dabf7e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a5dabf7e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a5dabf7e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t>Data Quality and Diversity: </a:t>
            </a:r>
            <a:r>
              <a:rPr lang="en"/>
              <a:t>The dataset includes handwritten text samples and sentiment labels. Data was sourced from multiple contributors to ensure diverse handwriting styles and sentiments.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b="1" lang="en"/>
              <a:t>Handling Missing and Irrelevant Data: </a:t>
            </a:r>
            <a:r>
              <a:rPr lang="en"/>
              <a:t>Preprocessing steps removed rows with null values and duplicates, improving overall data quality.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en"/>
              <a:t>Standardization and Normalization: </a:t>
            </a:r>
            <a:r>
              <a:rPr lang="en"/>
              <a:t>Handwritten samples were standardized in size and format. Text normalization techniques </a:t>
            </a:r>
            <a:r>
              <a:rPr lang="en"/>
              <a:t>ensure</a:t>
            </a:r>
            <a:r>
              <a:rPr lang="en"/>
              <a:t> consistency across entries.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en"/>
              <a:t>Ethics:</a:t>
            </a:r>
            <a:r>
              <a:rPr lang="en"/>
              <a:t> The dataset utilized is a published collection, ensuring compliance with ethical standards in data collection and usage.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a5dabf7e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a5dabf7e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c383fa4f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c383fa4f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c383fa4f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c383fa4f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c383fa4f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c383fa4f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a5dabf7e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a5dabf7e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and Target Select</a:t>
            </a:r>
            <a:endParaRPr/>
          </a:p>
          <a:p>
            <a:pPr indent="-298450" lvl="0" marL="457200" rtl="0" algn="l">
              <a:spcBef>
                <a:spcPts val="0"/>
              </a:spcBef>
              <a:spcAft>
                <a:spcPts val="0"/>
              </a:spcAft>
              <a:buSzPts val="1100"/>
              <a:buChar char="●"/>
            </a:pPr>
            <a:r>
              <a:rPr lang="en"/>
              <a:t>Dropped </a:t>
            </a:r>
            <a:r>
              <a:rPr lang="en"/>
              <a:t>unnecessary</a:t>
            </a:r>
            <a:r>
              <a:rPr lang="en"/>
              <a:t> columns “Label Emotion_y” and “Student Id” to define features (X)</a:t>
            </a:r>
            <a:endParaRPr/>
          </a:p>
          <a:p>
            <a:pPr indent="-298450" lvl="0" marL="457200" rtl="0" algn="l">
              <a:spcBef>
                <a:spcPts val="0"/>
              </a:spcBef>
              <a:spcAft>
                <a:spcPts val="0"/>
              </a:spcAft>
              <a:buSzPts val="1100"/>
              <a:buChar char="●"/>
            </a:pPr>
            <a:r>
              <a:rPr lang="en"/>
              <a:t>Set “Label Emotion_y” as the target (y) </a:t>
            </a:r>
            <a:endParaRPr/>
          </a:p>
          <a:p>
            <a:pPr indent="-298450" lvl="0" marL="457200" rtl="0" algn="l">
              <a:spcBef>
                <a:spcPts val="0"/>
              </a:spcBef>
              <a:spcAft>
                <a:spcPts val="0"/>
              </a:spcAft>
              <a:buSzPts val="1100"/>
              <a:buChar char="●"/>
            </a:pPr>
            <a:r>
              <a:rPr lang="en"/>
              <a:t>Dataset shape: 120 rows, 18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Splitting </a:t>
            </a:r>
            <a:endParaRPr/>
          </a:p>
          <a:p>
            <a:pPr indent="-298450" lvl="0" marL="457200" rtl="0" algn="l">
              <a:spcBef>
                <a:spcPts val="0"/>
              </a:spcBef>
              <a:spcAft>
                <a:spcPts val="0"/>
              </a:spcAft>
              <a:buSzPts val="1100"/>
              <a:buChar char="●"/>
            </a:pPr>
            <a:r>
              <a:rPr lang="en"/>
              <a:t>Data was split into training (90%) and testing (10%) sets using train_test_split()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Scaling</a:t>
            </a:r>
            <a:endParaRPr/>
          </a:p>
          <a:p>
            <a:pPr indent="-298450" lvl="0" marL="457200" rtl="0" algn="l">
              <a:spcBef>
                <a:spcPts val="0"/>
              </a:spcBef>
              <a:spcAft>
                <a:spcPts val="0"/>
              </a:spcAft>
              <a:buSzPts val="1100"/>
              <a:buChar char="●"/>
            </a:pPr>
            <a:r>
              <a:rPr lang="en"/>
              <a:t>StandardScaler was used to scale the features for both training and testing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Random Forest Model</a:t>
            </a:r>
            <a:endParaRPr/>
          </a:p>
          <a:p>
            <a:pPr indent="-298450" lvl="0" marL="457200" rtl="0" algn="l">
              <a:spcBef>
                <a:spcPts val="0"/>
              </a:spcBef>
              <a:spcAft>
                <a:spcPts val="0"/>
              </a:spcAft>
              <a:buSzPts val="1100"/>
              <a:buChar char="●"/>
            </a:pPr>
            <a:r>
              <a:rPr lang="en"/>
              <a:t>A random forest classifier was trained on the scaled training data </a:t>
            </a:r>
            <a:endParaRPr/>
          </a:p>
          <a:p>
            <a:pPr indent="-298450" lvl="0" marL="457200" rtl="0" algn="l">
              <a:spcBef>
                <a:spcPts val="0"/>
              </a:spcBef>
              <a:spcAft>
                <a:spcPts val="0"/>
              </a:spcAft>
              <a:buSzPts val="1100"/>
              <a:buChar char="●"/>
            </a:pPr>
            <a:r>
              <a:rPr lang="en"/>
              <a:t>Model saved as ‘rf_model.joblib’</a:t>
            </a:r>
            <a:endParaRPr/>
          </a:p>
          <a:p>
            <a:pPr indent="-298450" lvl="0" marL="457200" rtl="0" algn="l">
              <a:spcBef>
                <a:spcPts val="0"/>
              </a:spcBef>
              <a:spcAft>
                <a:spcPts val="0"/>
              </a:spcAft>
              <a:buSzPts val="1100"/>
              <a:buChar char="●"/>
            </a:pPr>
            <a:r>
              <a:rPr lang="en"/>
              <a:t>Initial accuracy of 91.67% and classification report showed high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Optimized Model</a:t>
            </a:r>
            <a:endParaRPr/>
          </a:p>
          <a:p>
            <a:pPr indent="-298450" lvl="0" marL="457200" rtl="0" algn="l">
              <a:spcBef>
                <a:spcPts val="0"/>
              </a:spcBef>
              <a:spcAft>
                <a:spcPts val="0"/>
              </a:spcAft>
              <a:buSzPts val="1100"/>
              <a:buChar char="●"/>
            </a:pPr>
            <a:r>
              <a:rPr lang="en"/>
              <a:t>Optimized Random Forest achieved 100% accuracy on the test set</a:t>
            </a:r>
            <a:endParaRPr/>
          </a:p>
          <a:p>
            <a:pPr indent="-298450" lvl="0" marL="457200" rtl="0" algn="l">
              <a:spcBef>
                <a:spcPts val="0"/>
              </a:spcBef>
              <a:spcAft>
                <a:spcPts val="0"/>
              </a:spcAft>
              <a:buSzPts val="1100"/>
              <a:buChar char="●"/>
            </a:pPr>
            <a:r>
              <a:rPr lang="en"/>
              <a:t>The classification report showed perfect precision, recell, and F1-score</a:t>
            </a:r>
            <a:endParaRPr/>
          </a:p>
          <a:p>
            <a:pPr indent="-298450" lvl="0" marL="457200" rtl="0" algn="l">
              <a:spcBef>
                <a:spcPts val="0"/>
              </a:spcBef>
              <a:spcAft>
                <a:spcPts val="0"/>
              </a:spcAft>
              <a:buSzPts val="1100"/>
              <a:buChar char="●"/>
            </a:pPr>
            <a:r>
              <a:rPr lang="en"/>
              <a:t>Optimized model saved as ‘optimized_rf_model.joblib’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a5dabf7e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a5dabf7e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Clr>
                <a:schemeClr val="dk1"/>
              </a:buClr>
              <a:buSzPts val="1100"/>
              <a:buChar char="●"/>
            </a:pPr>
            <a:r>
              <a:rPr b="1" lang="en">
                <a:solidFill>
                  <a:schemeClr val="dk1"/>
                </a:solidFill>
              </a:rPr>
              <a:t>Data Imbalance:</a:t>
            </a:r>
            <a:r>
              <a:rPr lang="en">
                <a:solidFill>
                  <a:schemeClr val="dk1"/>
                </a:solidFill>
              </a:rPr>
              <a:t> Managing skewed datasets, which impact the accuracy of model predictions.</a:t>
            </a:r>
            <a:endParaRPr>
              <a:solidFill>
                <a:schemeClr val="dk1"/>
              </a:solidFill>
            </a:endParaRPr>
          </a:p>
          <a:p>
            <a:pPr indent="-298450" lvl="0" marL="457200" rtl="0" algn="l">
              <a:lnSpc>
                <a:spcPct val="200000"/>
              </a:lnSpc>
              <a:spcBef>
                <a:spcPts val="0"/>
              </a:spcBef>
              <a:spcAft>
                <a:spcPts val="0"/>
              </a:spcAft>
              <a:buClr>
                <a:schemeClr val="dk1"/>
              </a:buClr>
              <a:buSzPts val="1100"/>
              <a:buChar char="●"/>
            </a:pPr>
            <a:r>
              <a:rPr b="1" lang="en">
                <a:solidFill>
                  <a:schemeClr val="dk1"/>
                </a:solidFill>
              </a:rPr>
              <a:t>CSV File Download Code Creation:</a:t>
            </a:r>
            <a:r>
              <a:rPr lang="en">
                <a:solidFill>
                  <a:schemeClr val="dk1"/>
                </a:solidFill>
              </a:rPr>
              <a:t> Developing efficient code to enable the download of CSV files for data analysis and reporting.</a:t>
            </a:r>
            <a:endParaRPr>
              <a:solidFill>
                <a:schemeClr val="dk1"/>
              </a:solidFill>
            </a:endParaRPr>
          </a:p>
          <a:p>
            <a:pPr indent="-298450" lvl="0" marL="457200" rtl="0" algn="l">
              <a:lnSpc>
                <a:spcPct val="200000"/>
              </a:lnSpc>
              <a:spcBef>
                <a:spcPts val="0"/>
              </a:spcBef>
              <a:spcAft>
                <a:spcPts val="0"/>
              </a:spcAft>
              <a:buClr>
                <a:schemeClr val="dk1"/>
              </a:buClr>
              <a:buSzPts val="1100"/>
              <a:buChar char="●"/>
            </a:pPr>
            <a:r>
              <a:rPr b="1" lang="en">
                <a:solidFill>
                  <a:schemeClr val="dk1"/>
                </a:solidFill>
              </a:rPr>
              <a:t>Testing Process:</a:t>
            </a:r>
            <a:r>
              <a:rPr lang="en">
                <a:solidFill>
                  <a:schemeClr val="dk1"/>
                </a:solidFill>
              </a:rPr>
              <a:t> Addressing complexities in the testing phase, particularly in the writing and validation of test cases.</a:t>
            </a:r>
            <a:endParaRPr>
              <a:solidFill>
                <a:schemeClr val="dk1"/>
              </a:solidFill>
            </a:endParaRPr>
          </a:p>
          <a:p>
            <a:pPr indent="0" lvl="0" marL="0" rtl="0" algn="l">
              <a:lnSpc>
                <a:spcPct val="2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2787675" y="1410175"/>
            <a:ext cx="38652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Playfair Display"/>
                <a:ea typeface="Playfair Display"/>
                <a:cs typeface="Playfair Display"/>
                <a:sym typeface="Playfair Display"/>
              </a:rPr>
              <a:t>Handwriting</a:t>
            </a:r>
            <a:r>
              <a:rPr b="1" lang="en">
                <a:solidFill>
                  <a:schemeClr val="lt1"/>
                </a:solidFill>
                <a:latin typeface="Playfair Display"/>
                <a:ea typeface="Playfair Display"/>
                <a:cs typeface="Playfair Display"/>
                <a:sym typeface="Playfair Display"/>
              </a:rPr>
              <a:t> Sentiment Classifier</a:t>
            </a:r>
            <a:endParaRPr b="1">
              <a:solidFill>
                <a:schemeClr val="lt1"/>
              </a:solidFill>
              <a:latin typeface="Playfair Display"/>
              <a:ea typeface="Playfair Display"/>
              <a:cs typeface="Playfair Display"/>
              <a:sym typeface="Playfair Display"/>
            </a:endParaRPr>
          </a:p>
        </p:txBody>
      </p:sp>
      <p:sp>
        <p:nvSpPr>
          <p:cNvPr id="63" name="Google Shape;63;p13"/>
          <p:cNvSpPr txBox="1"/>
          <p:nvPr>
            <p:ph idx="1" type="subTitle"/>
          </p:nvPr>
        </p:nvSpPr>
        <p:spPr>
          <a:xfrm>
            <a:off x="2570225" y="3334100"/>
            <a:ext cx="3252300" cy="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Ernawaty, Xiao Yao, Rachel Chuang</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Development </a:t>
            </a:r>
            <a:endParaRPr/>
          </a:p>
        </p:txBody>
      </p:sp>
      <p:sp>
        <p:nvSpPr>
          <p:cNvPr id="122" name="Google Shape;122;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Disease detection (Parkinson &amp; Alzheimer’s)</a:t>
            </a:r>
            <a:endParaRPr/>
          </a:p>
          <a:p>
            <a:pPr indent="-342900" lvl="0" marL="457200" rtl="0" algn="l">
              <a:lnSpc>
                <a:spcPct val="200000"/>
              </a:lnSpc>
              <a:spcBef>
                <a:spcPts val="0"/>
              </a:spcBef>
              <a:spcAft>
                <a:spcPts val="0"/>
              </a:spcAft>
              <a:buSzPts val="1800"/>
              <a:buChar char="●"/>
            </a:pPr>
            <a:r>
              <a:rPr lang="en"/>
              <a:t>Age-Inclusive handwriting analysis</a:t>
            </a:r>
            <a:endParaRPr/>
          </a:p>
          <a:p>
            <a:pPr indent="-342900" lvl="0" marL="457200" rtl="0" algn="l">
              <a:lnSpc>
                <a:spcPct val="200000"/>
              </a:lnSpc>
              <a:spcBef>
                <a:spcPts val="0"/>
              </a:spcBef>
              <a:spcAft>
                <a:spcPts val="0"/>
              </a:spcAft>
              <a:buSzPts val="1800"/>
              <a:buChar char="●"/>
            </a:pPr>
            <a:r>
              <a:rPr lang="en"/>
              <a:t>Multilingual sentiment analysis</a:t>
            </a:r>
            <a:endParaRPr/>
          </a:p>
          <a:p>
            <a:pPr indent="-342900" lvl="0" marL="457200" rtl="0" algn="l">
              <a:lnSpc>
                <a:spcPct val="200000"/>
              </a:lnSpc>
              <a:spcBef>
                <a:spcPts val="0"/>
              </a:spcBef>
              <a:spcAft>
                <a:spcPts val="0"/>
              </a:spcAft>
              <a:buSzPts val="1800"/>
              <a:buChar char="●"/>
            </a:pPr>
            <a:r>
              <a:rPr lang="en"/>
              <a:t>Handwriting style adaptation </a:t>
            </a:r>
            <a:endParaRPr/>
          </a:p>
          <a:p>
            <a:pPr indent="-342900" lvl="0" marL="457200" rtl="0" algn="l">
              <a:lnSpc>
                <a:spcPct val="200000"/>
              </a:lnSpc>
              <a:spcBef>
                <a:spcPts val="0"/>
              </a:spcBef>
              <a:spcAft>
                <a:spcPts val="0"/>
              </a:spcAft>
              <a:buSzPts val="1800"/>
              <a:buChar char="●"/>
            </a:pPr>
            <a:r>
              <a:rPr lang="en"/>
              <a:t>Handwriting rehabilitation monitoring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Topics of Discussion </a:t>
            </a:r>
            <a:endParaRPr b="1"/>
          </a:p>
        </p:txBody>
      </p:sp>
      <p:sp>
        <p:nvSpPr>
          <p:cNvPr id="69" name="Google Shape;69;p14"/>
          <p:cNvSpPr txBox="1"/>
          <p:nvPr>
            <p:ph idx="1" type="body"/>
          </p:nvPr>
        </p:nvSpPr>
        <p:spPr>
          <a:xfrm>
            <a:off x="623400" y="1440150"/>
            <a:ext cx="8520600" cy="3354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b="1" lang="en"/>
              <a:t>Datasets Collection and C</a:t>
            </a:r>
            <a:r>
              <a:rPr b="1" lang="en"/>
              <a:t>leaning</a:t>
            </a:r>
            <a:endParaRPr b="1"/>
          </a:p>
          <a:p>
            <a:pPr indent="-342900" lvl="0" marL="457200" rtl="0" algn="l">
              <a:lnSpc>
                <a:spcPct val="200000"/>
              </a:lnSpc>
              <a:spcBef>
                <a:spcPts val="0"/>
              </a:spcBef>
              <a:spcAft>
                <a:spcPts val="0"/>
              </a:spcAft>
              <a:buSzPts val="1800"/>
              <a:buChar char="●"/>
            </a:pPr>
            <a:r>
              <a:rPr b="1" lang="en"/>
              <a:t>Features Analyzed (Handwriting characteristics)</a:t>
            </a:r>
            <a:endParaRPr b="1"/>
          </a:p>
          <a:p>
            <a:pPr indent="-342900" lvl="0" marL="457200" rtl="0" algn="l">
              <a:lnSpc>
                <a:spcPct val="200000"/>
              </a:lnSpc>
              <a:spcBef>
                <a:spcPts val="0"/>
              </a:spcBef>
              <a:spcAft>
                <a:spcPts val="0"/>
              </a:spcAft>
              <a:buSzPts val="1800"/>
              <a:buChar char="●"/>
            </a:pPr>
            <a:r>
              <a:rPr b="1" lang="en"/>
              <a:t>Model Training </a:t>
            </a:r>
            <a:endParaRPr b="1"/>
          </a:p>
          <a:p>
            <a:pPr indent="-342900" lvl="0" marL="457200" rtl="0" algn="l">
              <a:lnSpc>
                <a:spcPct val="200000"/>
              </a:lnSpc>
              <a:spcBef>
                <a:spcPts val="0"/>
              </a:spcBef>
              <a:spcAft>
                <a:spcPts val="0"/>
              </a:spcAft>
              <a:buSzPts val="1800"/>
              <a:buChar char="●"/>
            </a:pPr>
            <a:r>
              <a:rPr b="1" lang="en"/>
              <a:t>Challenges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2862800" y="544200"/>
            <a:ext cx="52632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Data Collection and Cleaning	</a:t>
            </a:r>
            <a:endParaRPr b="1"/>
          </a:p>
        </p:txBody>
      </p:sp>
      <p:sp>
        <p:nvSpPr>
          <p:cNvPr id="75" name="Google Shape;75;p15"/>
          <p:cNvSpPr txBox="1"/>
          <p:nvPr>
            <p:ph idx="1" type="body"/>
          </p:nvPr>
        </p:nvSpPr>
        <p:spPr>
          <a:xfrm>
            <a:off x="692150" y="1942100"/>
            <a:ext cx="8520600" cy="2020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b="1" lang="en"/>
              <a:t>Data Quality and Diversity </a:t>
            </a:r>
            <a:endParaRPr b="1"/>
          </a:p>
          <a:p>
            <a:pPr indent="-342900" lvl="0" marL="457200" rtl="0" algn="l">
              <a:lnSpc>
                <a:spcPct val="200000"/>
              </a:lnSpc>
              <a:spcBef>
                <a:spcPts val="0"/>
              </a:spcBef>
              <a:spcAft>
                <a:spcPts val="0"/>
              </a:spcAft>
              <a:buSzPts val="1800"/>
              <a:buChar char="●"/>
            </a:pPr>
            <a:r>
              <a:rPr b="1" lang="en"/>
              <a:t>Handling missing and irrelevant data </a:t>
            </a:r>
            <a:endParaRPr b="1"/>
          </a:p>
          <a:p>
            <a:pPr indent="-342900" lvl="0" marL="457200" rtl="0" algn="l">
              <a:lnSpc>
                <a:spcPct val="200000"/>
              </a:lnSpc>
              <a:spcBef>
                <a:spcPts val="0"/>
              </a:spcBef>
              <a:spcAft>
                <a:spcPts val="0"/>
              </a:spcAft>
              <a:buSzPts val="1800"/>
              <a:buChar char="●"/>
            </a:pPr>
            <a:r>
              <a:rPr b="1" lang="en"/>
              <a:t>Standardization and Normalization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Variable Analyzed</a:t>
            </a:r>
            <a:endParaRPr/>
          </a:p>
        </p:txBody>
      </p:sp>
      <p:sp>
        <p:nvSpPr>
          <p:cNvPr id="81" name="Google Shape;81;p16"/>
          <p:cNvSpPr txBox="1"/>
          <p:nvPr>
            <p:ph idx="1" type="body"/>
          </p:nvPr>
        </p:nvSpPr>
        <p:spPr>
          <a:xfrm>
            <a:off x="5057400" y="1366197"/>
            <a:ext cx="4086600" cy="24111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Number of stroke </a:t>
            </a:r>
            <a:endParaRPr/>
          </a:p>
          <a:p>
            <a:pPr indent="-342900" lvl="0" marL="457200" rtl="0" algn="l">
              <a:lnSpc>
                <a:spcPct val="200000"/>
              </a:lnSpc>
              <a:spcBef>
                <a:spcPts val="0"/>
              </a:spcBef>
              <a:spcAft>
                <a:spcPts val="0"/>
              </a:spcAft>
              <a:buSzPts val="1800"/>
              <a:buChar char="●"/>
            </a:pPr>
            <a:r>
              <a:rPr lang="en"/>
              <a:t>Pressure </a:t>
            </a:r>
            <a:endParaRPr/>
          </a:p>
          <a:p>
            <a:pPr indent="-342900" lvl="0" marL="457200" rtl="0" algn="l">
              <a:lnSpc>
                <a:spcPct val="200000"/>
              </a:lnSpc>
              <a:spcBef>
                <a:spcPts val="0"/>
              </a:spcBef>
              <a:spcAft>
                <a:spcPts val="0"/>
              </a:spcAft>
              <a:buSzPts val="1800"/>
              <a:buChar char="●"/>
            </a:pPr>
            <a:r>
              <a:rPr lang="en"/>
              <a:t>Altitude</a:t>
            </a:r>
            <a:r>
              <a:rPr lang="en"/>
              <a:t> </a:t>
            </a:r>
            <a:endParaRPr/>
          </a:p>
          <a:p>
            <a:pPr indent="-342900" lvl="0" marL="457200" rtl="0" algn="l">
              <a:lnSpc>
                <a:spcPct val="200000"/>
              </a:lnSpc>
              <a:spcBef>
                <a:spcPts val="0"/>
              </a:spcBef>
              <a:spcAft>
                <a:spcPts val="0"/>
              </a:spcAft>
              <a:buSzPts val="1800"/>
              <a:buChar char="●"/>
            </a:pPr>
            <a:r>
              <a:rPr lang="en"/>
              <a:t>Azimuth </a:t>
            </a:r>
            <a:endParaRPr/>
          </a:p>
        </p:txBody>
      </p:sp>
      <p:pic>
        <p:nvPicPr>
          <p:cNvPr id="82" name="Google Shape;82;p16"/>
          <p:cNvPicPr preferRelativeResize="0"/>
          <p:nvPr/>
        </p:nvPicPr>
        <p:blipFill>
          <a:blip r:embed="rId3">
            <a:alphaModFix/>
          </a:blip>
          <a:stretch>
            <a:fillRect/>
          </a:stretch>
        </p:blipFill>
        <p:spPr>
          <a:xfrm>
            <a:off x="631275" y="1360963"/>
            <a:ext cx="4086725" cy="259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Graphs </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1963525" y="0"/>
            <a:ext cx="49298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5" name="Google Shape;95;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1921895" y="0"/>
            <a:ext cx="493776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1193510" y="0"/>
            <a:ext cx="675698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Training </a:t>
            </a:r>
            <a:endParaRPr/>
          </a:p>
        </p:txBody>
      </p:sp>
      <p:sp>
        <p:nvSpPr>
          <p:cNvPr id="108" name="Google Shape;108;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b="1" lang="en"/>
              <a:t>Feature and Target Select </a:t>
            </a:r>
            <a:endParaRPr b="1"/>
          </a:p>
          <a:p>
            <a:pPr indent="-342900" lvl="0" marL="457200" rtl="0" algn="l">
              <a:lnSpc>
                <a:spcPct val="200000"/>
              </a:lnSpc>
              <a:spcBef>
                <a:spcPts val="0"/>
              </a:spcBef>
              <a:spcAft>
                <a:spcPts val="0"/>
              </a:spcAft>
              <a:buSzPts val="1800"/>
              <a:buChar char="●"/>
            </a:pPr>
            <a:r>
              <a:rPr b="1" lang="en"/>
              <a:t>Data Splitting </a:t>
            </a:r>
            <a:endParaRPr b="1"/>
          </a:p>
          <a:p>
            <a:pPr indent="-342900" lvl="0" marL="457200" rtl="0" algn="l">
              <a:lnSpc>
                <a:spcPct val="200000"/>
              </a:lnSpc>
              <a:spcBef>
                <a:spcPts val="0"/>
              </a:spcBef>
              <a:spcAft>
                <a:spcPts val="0"/>
              </a:spcAft>
              <a:buSzPts val="1800"/>
              <a:buChar char="●"/>
            </a:pPr>
            <a:r>
              <a:rPr b="1" lang="en"/>
              <a:t>Data Scaling </a:t>
            </a:r>
            <a:endParaRPr b="1"/>
          </a:p>
          <a:p>
            <a:pPr indent="-342900" lvl="0" marL="457200" rtl="0" algn="l">
              <a:lnSpc>
                <a:spcPct val="200000"/>
              </a:lnSpc>
              <a:spcBef>
                <a:spcPts val="0"/>
              </a:spcBef>
              <a:spcAft>
                <a:spcPts val="0"/>
              </a:spcAft>
              <a:buSzPts val="1800"/>
              <a:buChar char="●"/>
            </a:pPr>
            <a:r>
              <a:rPr b="1" lang="en"/>
              <a:t>Random Forest Model </a:t>
            </a:r>
            <a:endParaRPr b="1"/>
          </a:p>
          <a:p>
            <a:pPr indent="-342900" lvl="0" marL="457200" rtl="0" algn="l">
              <a:lnSpc>
                <a:spcPct val="200000"/>
              </a:lnSpc>
              <a:spcBef>
                <a:spcPts val="0"/>
              </a:spcBef>
              <a:spcAft>
                <a:spcPts val="0"/>
              </a:spcAft>
              <a:buSzPts val="1800"/>
              <a:buChar char="●"/>
            </a:pPr>
            <a:r>
              <a:rPr b="1" lang="en"/>
              <a:t>Optimizing Model </a:t>
            </a:r>
            <a:endParaRPr b="1"/>
          </a:p>
        </p:txBody>
      </p:sp>
      <p:pic>
        <p:nvPicPr>
          <p:cNvPr id="109" name="Google Shape;109;p20"/>
          <p:cNvPicPr preferRelativeResize="0"/>
          <p:nvPr/>
        </p:nvPicPr>
        <p:blipFill>
          <a:blip r:embed="rId3">
            <a:alphaModFix/>
          </a:blip>
          <a:stretch>
            <a:fillRect/>
          </a:stretch>
        </p:blipFill>
        <p:spPr>
          <a:xfrm>
            <a:off x="4357175" y="184926"/>
            <a:ext cx="4786825" cy="4773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15" name="Google Shape;115;p21"/>
          <p:cNvSpPr txBox="1"/>
          <p:nvPr>
            <p:ph idx="1" type="body"/>
          </p:nvPr>
        </p:nvSpPr>
        <p:spPr>
          <a:xfrm>
            <a:off x="4114825" y="1624650"/>
            <a:ext cx="4629600" cy="1894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Data </a:t>
            </a:r>
            <a:r>
              <a:rPr lang="en"/>
              <a:t>imbalance</a:t>
            </a:r>
            <a:r>
              <a:rPr lang="en"/>
              <a:t> </a:t>
            </a:r>
            <a:endParaRPr/>
          </a:p>
          <a:p>
            <a:pPr indent="-342900" lvl="0" marL="457200" rtl="0" algn="l">
              <a:lnSpc>
                <a:spcPct val="200000"/>
              </a:lnSpc>
              <a:spcBef>
                <a:spcPts val="0"/>
              </a:spcBef>
              <a:spcAft>
                <a:spcPts val="0"/>
              </a:spcAft>
              <a:buSzPts val="1800"/>
              <a:buChar char="●"/>
            </a:pPr>
            <a:r>
              <a:rPr lang="en"/>
              <a:t>CSV file download code creation</a:t>
            </a:r>
            <a:endParaRPr/>
          </a:p>
          <a:p>
            <a:pPr indent="-342900" lvl="0" marL="457200" rtl="0" algn="l">
              <a:lnSpc>
                <a:spcPct val="200000"/>
              </a:lnSpc>
              <a:spcBef>
                <a:spcPts val="0"/>
              </a:spcBef>
              <a:spcAft>
                <a:spcPts val="0"/>
              </a:spcAft>
              <a:buSzPts val="1800"/>
              <a:buChar char="●"/>
            </a:pPr>
            <a:r>
              <a:rPr lang="en"/>
              <a:t>Testing process</a:t>
            </a:r>
            <a:endParaRPr/>
          </a:p>
        </p:txBody>
      </p:sp>
      <p:pic>
        <p:nvPicPr>
          <p:cNvPr id="116" name="Google Shape;116;p21"/>
          <p:cNvPicPr preferRelativeResize="0"/>
          <p:nvPr/>
        </p:nvPicPr>
        <p:blipFill>
          <a:blip r:embed="rId3">
            <a:alphaModFix/>
          </a:blip>
          <a:stretch>
            <a:fillRect/>
          </a:stretch>
        </p:blipFill>
        <p:spPr>
          <a:xfrm>
            <a:off x="566400" y="1031413"/>
            <a:ext cx="3691475" cy="369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