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layfair Display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26D10ED-A874-3CC0-14DF-647C7CE8E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E43712B3-4EBD-6B34-35F0-742907EC2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0C97D1C-0882-88B8-109A-251BBEC74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73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05CE2B9-BA33-CA86-7D77-178D916F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430ACBD-A62C-E7D7-6C5D-90404FED0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3937B96-16A2-C173-5CAD-7045E6DB1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0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631F8F8-C203-39FD-0F12-BA3464A7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F06B9B4C-8BBB-9578-C37D-3AFA7E39B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4E36EC2E-FB07-B278-2A7E-90478F41B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3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0A1675F-D8E1-959E-034C-4E476C4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B9901B65-2093-2D9D-31CD-5CF509BEC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832C3DB-6F8F-C878-65C3-011D91417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51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401647A-4B9A-87AA-3B1D-DFBF95A7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68E192FB-90C7-817F-A70F-4909DC828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E77858D-9F1B-D13D-F6BA-C73530597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47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FED7BFA-0BBE-CE28-02E1-DE98C4F0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6B2A15E-FA4A-5B6F-5C68-CEB9F668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7EF8DC-4DDA-CD52-6FBF-C1E3C2EAD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7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A5E350D-BEA9-C7D7-E4D3-8F0A4FFE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7E8E16D5-A433-A90B-9B4E-5C5853FB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7CE1E077-319A-C254-B8BE-C3BD42F4B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9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696FBD6-1DFA-3B13-56FD-A1E4C0E9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0AFA8EB-55B4-2923-422A-EB3522B05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FBCCFD30-8381-506B-1206-81D928E06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7127C84-8682-3F79-1BC0-E6E7C4F7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8B5ABC5E-869B-77D3-EEFE-61B1EFB2C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3FBCB01-2100-A461-EBD9-E02E77B83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6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1E795E-7F88-4DF7-6091-915B348A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1BF976D2-D738-9B60-0C43-BED1B44F2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886C219F-6B7E-65DB-CBAC-BF612AD31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5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16AABF0-C9D7-ED42-92ED-2B1A51B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03B7B1FE-74E1-5621-9E01-32CD17C0E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D627F596-99DB-E3E1-2870-81D7F351E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2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D697F2C-9F36-A35A-78ED-A5D8D94E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91A97DA-A7F8-D7CC-FD6C-43CF2BD60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566E38B1-8E45-D01C-EF64-61A156DD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6B03A7D-C6CA-6D11-581C-E16A57FE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28592FAE-8CD3-A972-A7A9-3B85D19E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C95867B2-56E9-9AC4-3A79-CCFAA94AB2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87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1580A2F-F8B1-D494-7D57-E5808D4C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542D465B-0FDE-69E4-7628-677DA31E9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B06C582E-0E4F-56BB-587E-ADB780B3C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2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F10CEC0-4DE3-110D-E8E8-92949C1F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5dabf7ec_0_53:notes">
            <a:extLst>
              <a:ext uri="{FF2B5EF4-FFF2-40B4-BE49-F238E27FC236}">
                <a16:creationId xmlns:a16="http://schemas.microsoft.com/office/drawing/2014/main" id="{9C3DC805-836C-CA4B-3CEB-10AB4C86C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5dabf7ec_0_53:notes">
            <a:extLst>
              <a:ext uri="{FF2B5EF4-FFF2-40B4-BE49-F238E27FC236}">
                <a16:creationId xmlns:a16="http://schemas.microsoft.com/office/drawing/2014/main" id="{1DA4AF1D-A5EF-2D36-211A-027C1F101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4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7675" y="1410175"/>
            <a:ext cx="3865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Handwriting Sentiment Classifier</a:t>
            </a:r>
            <a:endParaRPr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70225" y="3334100"/>
            <a:ext cx="32523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Ernawaty, Xiao Yao, Rachel Chuang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1F05EAA-D183-EC6C-2807-C977E1460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D07823F-3A0D-97F1-091A-B45F0ED719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Selection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F94C060-3902-CB78-BD73-3103A485D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Steps to Determine the Best Model: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RandomizedSearchCv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Random search over hyperparameter space to find the best combination of parameters.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Evaluated using 5-fold </a:t>
            </a:r>
            <a:r>
              <a:rPr lang="en-US" dirty="0" err="1"/>
              <a:t>StratifiedKFold</a:t>
            </a:r>
            <a:r>
              <a:rPr lang="en-US" dirty="0"/>
              <a:t> cross-validation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 err="1"/>
              <a:t>GridSearchCV</a:t>
            </a:r>
            <a:r>
              <a:rPr lang="en-US" b="1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Fine-tuning after identifying optimal parameters from the random search.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	</a:t>
            </a:r>
          </a:p>
          <a:p>
            <a:pPr marL="882650" lvl="1" indent="-285750">
              <a:lnSpc>
                <a:spcPct val="200000"/>
              </a:lnSpc>
            </a:pP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4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0A92FF2-2683-65BB-949C-B56CC926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A11B4A2E-7CF5-18E7-3884-B631BEE42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7F3A8E95-EBE3-AC26-D741-76F3EA388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802040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Confusion Matrix: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how well the model predicts positive and negative emotions: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Positives: </a:t>
            </a:r>
            <a:r>
              <a:rPr lang="en-US" dirty="0"/>
              <a:t>Correctly predicted positive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True Negatives: </a:t>
            </a:r>
            <a:r>
              <a:rPr lang="en-US" dirty="0"/>
              <a:t>Correctly predicted negative emotions.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b="1" dirty="0"/>
              <a:t>False Positive/Negatives: </a:t>
            </a:r>
            <a:r>
              <a:rPr lang="en-US" dirty="0"/>
              <a:t>None, indicating 100% accuracy on the test set.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0D213-E4F5-4B97-7AFE-DA9878930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96" y="1650380"/>
            <a:ext cx="3378271" cy="31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C23C519-CCE7-3C45-7E28-F8D3E50C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262C873-4F83-FBC7-AF46-B8A0803D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7BA747-42A0-E224-8378-19BCB2134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ROC Curve: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Shows the model perfectly distinguishes between positive and negative emotions – Area under the Curve (AUC) score is 1.00</a:t>
            </a: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41A7B-36BA-E8B4-E3AB-6A41369F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635133"/>
            <a:ext cx="3511297" cy="3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242C5B4-1034-8C38-D2E9-787AEB56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1C26DC6-6330-C1FE-BF35-CD01C7204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Fine-tuned Random Forest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53E8F42-695E-9848-2E43-0029ECD11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4558199" cy="353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b="1" dirty="0"/>
              <a:t>Learning Curve</a:t>
            </a:r>
          </a:p>
          <a:p>
            <a:pPr marL="425450" indent="-285750">
              <a:lnSpc>
                <a:spcPct val="200000"/>
              </a:lnSpc>
            </a:pPr>
            <a:r>
              <a:rPr lang="en-US" dirty="0"/>
              <a:t>Indicates a consistent improvement in cross-validation scores as more data is used.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Adding more training data may continue to improve model performance.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8950E-E29A-76F5-0D72-24D9D311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594401"/>
            <a:ext cx="3560065" cy="30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F8EE6A8-1692-CFF0-36B8-28A1E575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F36EE501-D446-8DEA-57BE-35CAC47EE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Limitations of the Model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9447B77C-9A59-2CF7-6493-FE14DC5A1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326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Overfitting: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Shows perfect accuracy on both training and test sets - model may not generalize well to unseen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Small Dataset: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Model is trained on a limited dataset – not represent the full variety of handwriting and emotional states.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Specific Device Requirements: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accurate measurement of pressure, altitude, and azimuth requires the use of specialized devices. 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991F2AB-9D5D-1265-6771-C31CA2CE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09ED524-0A69-37D0-DD81-A6E5CF08B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Developments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DCAD54D-4F60-5FA7-CFCB-AC2BDF5E4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Explore additional features from handwriting, such as signature traits, spacing, and curvature, to improve prediction power.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Real-time Handwriting Analysis: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Develop the model to work in real-time applications, where users can submit handwriting samples via digital devices for instant emotion detection.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Integration with Other Tools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Integrate the handwriting emotion detection model with other mental health tools for a comprehensive emotional health assessment.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449187B-577D-8FE6-C521-9B0DB4A4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05991710-29B1-E6A4-14A5-0E82AA13D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ECAFDE2-C467-E7B1-5BAA-97A2B1AD4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7874424" cy="442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25450" indent="-285750">
              <a:lnSpc>
                <a:spcPct val="200000"/>
              </a:lnSpc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The fine-tuned Random Forest model accurately predicts emotions based on handwriting features, with a 100% accuracy and perfect AUC score on the test data.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Impact: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This tool could serve as an innovative method for assessing emotions, offering potential use cases in education, healthcare, and employee wellness programs.</a:t>
            </a:r>
          </a:p>
          <a:p>
            <a:pPr marL="425450" indent="-285750">
              <a:lnSpc>
                <a:spcPct val="200000"/>
              </a:lnSpc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882650" lvl="1" indent="-285750">
              <a:lnSpc>
                <a:spcPct val="200000"/>
              </a:lnSpc>
            </a:pPr>
            <a:r>
              <a:rPr lang="en-US" dirty="0"/>
              <a:t>Address limitations, expand the dataset, and develop real-world applications to make handwriting emotion detection a viable tool for professionals.</a:t>
            </a:r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882650" lvl="1" indent="-285750">
              <a:lnSpc>
                <a:spcPct val="200000"/>
              </a:lnSpc>
            </a:pP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2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59D17B1-9899-EE0B-77DB-C0C9057B2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54AF08F2-3964-D0C3-BD3A-35BA7FC88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8BE33B4A-B8FC-1569-FB75-1556C075E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OBJECTIVE: 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 a tool that can help professionals, such as psychologists and graphologists, analyze emotions based on handwriting patterns.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Automate emotional analysis to improve efficiency in detecting stress or mental health states based on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7C2C295D-8F94-FD69-0AF9-71CD6EDC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393A66BE-C143-F2A2-164D-67FFB910D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5B1FC8-859F-72F0-2F99-4EC338769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MARKET DEMAND:</a:t>
            </a:r>
          </a:p>
          <a:p>
            <a:pPr>
              <a:lnSpc>
                <a:spcPct val="200000"/>
              </a:lnSpc>
            </a:pPr>
            <a:r>
              <a:rPr lang="en-US" dirty="0"/>
              <a:t>Growing interest in non-invasive mental health assessment tools.</a:t>
            </a:r>
          </a:p>
          <a:p>
            <a:pPr>
              <a:lnSpc>
                <a:spcPct val="200000"/>
              </a:lnSpc>
            </a:pPr>
            <a:r>
              <a:rPr lang="en-US" dirty="0"/>
              <a:t>Could be used in various sectors:  education, healthcare, and even HR for mental well-being assessments.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47644C7B-B8C5-9A2E-BA7F-D62C7280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21E93364-9BDB-9EBE-2C3E-9C1851939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View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B53E8F93-69DE-8496-2041-74CEFA47B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GOAL:</a:t>
            </a:r>
          </a:p>
          <a:p>
            <a:pPr>
              <a:lnSpc>
                <a:spcPct val="200000"/>
              </a:lnSpc>
            </a:pPr>
            <a:r>
              <a:rPr lang="en-US" dirty="0"/>
              <a:t>To create practical machine learning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Helps to classify emotions, assisting professionals in understanding emotional states through handwriting.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C4011D3-8F3B-ABEF-A1CE-BD20651F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6F3BB15-38E1-9DD7-E44E-66657CA86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C49418-0D94-31E5-8384-09CF4C975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Handwriting Data Collection:</a:t>
            </a:r>
          </a:p>
          <a:p>
            <a:pPr>
              <a:lnSpc>
                <a:spcPct val="200000"/>
              </a:lnSpc>
            </a:pPr>
            <a:r>
              <a:rPr lang="en-US" dirty="0"/>
              <a:t>Data was collected using handwriting samples from 100 students.</a:t>
            </a:r>
          </a:p>
          <a:p>
            <a:pPr>
              <a:lnSpc>
                <a:spcPct val="200000"/>
              </a:lnSpc>
            </a:pPr>
            <a:r>
              <a:rPr lang="en-US" dirty="0"/>
              <a:t>Handwriting was analyzed using digital means to extract features such as speed, pressure, azimuth, and tilt (for altitude).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888A087-4805-0350-809E-7FB9719C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4AB2979-A14A-7E8A-72AC-E7787C1F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307356D-AD90-6B66-9BDD-D145AEFC2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Demographics: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Information about the age, gender, and grade level (education status) of the individual was also collected.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b="1" dirty="0"/>
              <a:t>Emotional Labels: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dirty="0"/>
              <a:t>Each handwriting sample was labeled with either a </a:t>
            </a:r>
            <a:r>
              <a:rPr lang="en-US" b="1" dirty="0"/>
              <a:t>positive </a:t>
            </a:r>
            <a:r>
              <a:rPr lang="en-US" dirty="0"/>
              <a:t>or </a:t>
            </a:r>
            <a:r>
              <a:rPr lang="en-US" b="1" dirty="0"/>
              <a:t>negative </a:t>
            </a:r>
            <a:r>
              <a:rPr lang="en-US" dirty="0"/>
              <a:t>emotion, based on psychological assessment.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D6776D72-BC5F-95A1-D5CD-5878451F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42388678-CF8F-1A64-E747-E7EF617C3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4F9CDFF5-F0F5-BA4C-3273-A5C778CCF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Independent (X) Variables Used in the Model</a:t>
            </a:r>
          </a:p>
          <a:p>
            <a:pPr>
              <a:lnSpc>
                <a:spcPct val="200000"/>
              </a:lnSpc>
            </a:pPr>
            <a:r>
              <a:rPr lang="en-US" dirty="0"/>
              <a:t>Cursive and Bold related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Speed 				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Number of strokes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pressure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altitude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Modulus altitude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C6E34-D635-A971-ED8E-41FAA11B90D9}"/>
              </a:ext>
            </a:extLst>
          </p:cNvPr>
          <p:cNvSpPr txBox="1"/>
          <p:nvPr/>
        </p:nvSpPr>
        <p:spPr>
          <a:xfrm>
            <a:off x="4572000" y="2571750"/>
            <a:ext cx="3755136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Mean azimuth</a:t>
            </a:r>
          </a:p>
          <a:p>
            <a:pPr marL="2857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Modulus azimuth</a:t>
            </a:r>
          </a:p>
        </p:txBody>
      </p:sp>
    </p:spTree>
    <p:extLst>
      <p:ext uri="{BB962C8B-B14F-4D97-AF65-F5344CB8AC3E}">
        <p14:creationId xmlns:p14="http://schemas.microsoft.com/office/powerpoint/2010/main" val="281526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768DD6F-ECF6-1A07-0E89-F66045E1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C3282C-ED96-9978-299E-FAF7DFB89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Variables in the Dataset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B7363F8-65E8-FA35-F612-37A9ED0C0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Dependent (y) Variable (Target –y):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Emotion Label: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Positive (1)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Negative (0)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8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A1D68C0-3BEF-18E1-A1FD-4FB60646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D34E2027-D27C-1987-2B9E-FED68BD4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Selection Process</a:t>
            </a:r>
            <a:endParaRPr b="1" dirty="0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6EFFC77C-D3DD-7263-5E51-78E102EA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40150"/>
            <a:ext cx="8208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Model Used:</a:t>
            </a:r>
          </a:p>
          <a:p>
            <a:pPr>
              <a:lnSpc>
                <a:spcPct val="200000"/>
              </a:lnSpc>
            </a:pPr>
            <a:r>
              <a:rPr lang="en-US" dirty="0"/>
              <a:t>Random Forest Classifier (fine-tuned for better performance).</a:t>
            </a:r>
          </a:p>
          <a:p>
            <a:pPr marL="596900" lvl="1" indent="0">
              <a:lnSpc>
                <a:spcPct val="200000"/>
              </a:lnSpc>
              <a:buNone/>
            </a:pPr>
            <a:endParaRPr lang="en-US" b="1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596900" lvl="1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959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655</Words>
  <Application>Microsoft Office PowerPoint</Application>
  <PresentationFormat>On-screen Show (16:9)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Economica</vt:lpstr>
      <vt:lpstr>Arial</vt:lpstr>
      <vt:lpstr>Open Sans</vt:lpstr>
      <vt:lpstr>Playfair Display</vt:lpstr>
      <vt:lpstr>Luxe</vt:lpstr>
      <vt:lpstr>Handwriting Sentiment Classifier</vt:lpstr>
      <vt:lpstr>Business View</vt:lpstr>
      <vt:lpstr>Business View</vt:lpstr>
      <vt:lpstr>Business View</vt:lpstr>
      <vt:lpstr>Data Collection Process</vt:lpstr>
      <vt:lpstr>Data Collection Process</vt:lpstr>
      <vt:lpstr>Variables in the Dataset</vt:lpstr>
      <vt:lpstr>Variables in the Dataset</vt:lpstr>
      <vt:lpstr>Model Selection Process</vt:lpstr>
      <vt:lpstr>Model Selection Process</vt:lpstr>
      <vt:lpstr>Fine-tuned Random Forest Model</vt:lpstr>
      <vt:lpstr>Fine-tuned Random Forest Model</vt:lpstr>
      <vt:lpstr>Fine-tuned Random Forest Model</vt:lpstr>
      <vt:lpstr>Limitations of the Model</vt:lpstr>
      <vt:lpstr>Future Developments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Ernawaty Ernawaty</cp:lastModifiedBy>
  <cp:revision>4</cp:revision>
  <dcterms:modified xsi:type="dcterms:W3CDTF">2024-10-20T16:51:38Z</dcterms:modified>
</cp:coreProperties>
</file>