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66" r:id="rId4"/>
    <p:sldId id="267" r:id="rId5"/>
    <p:sldId id="258" r:id="rId6"/>
    <p:sldId id="259" r:id="rId7"/>
    <p:sldId id="260" r:id="rId8"/>
    <p:sldId id="261" r:id="rId9"/>
    <p:sldId id="262" r:id="rId10"/>
    <p:sldId id="263" r:id="rId11"/>
    <p:sldId id="264" r:id="rId12"/>
    <p:sldId id="265" r:id="rId13"/>
  </p:sldIdLst>
  <p:sldSz cx="9144000" cy="5143500" type="screen16x9"/>
  <p:notesSz cx="6858000" cy="9144000"/>
  <p:embeddedFontLst>
    <p:embeddedFont>
      <p:font typeface="Economica" panose="020B0604020202020204" charset="0"/>
      <p:regular r:id="rId15"/>
      <p:bold r:id="rId16"/>
      <p:italic r:id="rId17"/>
      <p:boldItalic r:id="rId18"/>
    </p:embeddedFont>
    <p:embeddedFont>
      <p:font typeface="Open Sans" panose="020B0606030504020204" pitchFamily="34" charset="0"/>
      <p:regular r:id="rId19"/>
      <p:bold r:id="rId20"/>
      <p:italic r:id="rId21"/>
      <p:boldItalic r:id="rId22"/>
    </p:embeddedFont>
    <p:embeddedFont>
      <p:font typeface="Playfair Display" panose="000005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7" y="725"/>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30a5dabf7ec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30a5dabf7ec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Feature and Target Select</a:t>
            </a:r>
            <a:endParaRPr/>
          </a:p>
          <a:p>
            <a:pPr marL="457200" lvl="0" indent="-298450" algn="l" rtl="0">
              <a:spcBef>
                <a:spcPts val="0"/>
              </a:spcBef>
              <a:spcAft>
                <a:spcPts val="0"/>
              </a:spcAft>
              <a:buSzPts val="1100"/>
              <a:buChar char="●"/>
            </a:pPr>
            <a:r>
              <a:rPr lang="en"/>
              <a:t>Dropped unnecessary columns “Label Emotion_y” and “Student Id” to define features (X)</a:t>
            </a:r>
            <a:endParaRPr/>
          </a:p>
          <a:p>
            <a:pPr marL="457200" lvl="0" indent="-298450" algn="l" rtl="0">
              <a:spcBef>
                <a:spcPts val="0"/>
              </a:spcBef>
              <a:spcAft>
                <a:spcPts val="0"/>
              </a:spcAft>
              <a:buSzPts val="1100"/>
              <a:buChar char="●"/>
            </a:pPr>
            <a:r>
              <a:rPr lang="en"/>
              <a:t>Set “Label Emotion_y” as the target (y) </a:t>
            </a:r>
            <a:endParaRPr/>
          </a:p>
          <a:p>
            <a:pPr marL="457200" lvl="0" indent="-298450" algn="l" rtl="0">
              <a:spcBef>
                <a:spcPts val="0"/>
              </a:spcBef>
              <a:spcAft>
                <a:spcPts val="0"/>
              </a:spcAft>
              <a:buSzPts val="1100"/>
              <a:buChar char="●"/>
            </a:pPr>
            <a:r>
              <a:rPr lang="en"/>
              <a:t>Dataset shape: 120 rows, 18 features </a:t>
            </a:r>
            <a:endParaRPr/>
          </a:p>
          <a:p>
            <a:pPr marL="0" lvl="0" indent="0" algn="l" rtl="0">
              <a:spcBef>
                <a:spcPts val="0"/>
              </a:spcBef>
              <a:spcAft>
                <a:spcPts val="0"/>
              </a:spcAft>
              <a:buNone/>
            </a:pPr>
            <a:endParaRPr/>
          </a:p>
          <a:p>
            <a:pPr marL="0" lvl="0" indent="0" algn="l" rtl="0">
              <a:spcBef>
                <a:spcPts val="0"/>
              </a:spcBef>
              <a:spcAft>
                <a:spcPts val="0"/>
              </a:spcAft>
              <a:buNone/>
            </a:pPr>
            <a:r>
              <a:rPr lang="en"/>
              <a:t>Data Splitting </a:t>
            </a:r>
            <a:endParaRPr/>
          </a:p>
          <a:p>
            <a:pPr marL="457200" lvl="0" indent="-298450" algn="l" rtl="0">
              <a:spcBef>
                <a:spcPts val="0"/>
              </a:spcBef>
              <a:spcAft>
                <a:spcPts val="0"/>
              </a:spcAft>
              <a:buSzPts val="1100"/>
              <a:buChar char="●"/>
            </a:pPr>
            <a:r>
              <a:rPr lang="en"/>
              <a:t>Data was split into training (90%) and testing (10%) sets using train_test_split()</a:t>
            </a:r>
            <a:endParaRPr/>
          </a:p>
          <a:p>
            <a:pPr marL="0" lvl="0" indent="0" algn="l" rtl="0">
              <a:spcBef>
                <a:spcPts val="0"/>
              </a:spcBef>
              <a:spcAft>
                <a:spcPts val="0"/>
              </a:spcAft>
              <a:buNone/>
            </a:pPr>
            <a:endParaRPr/>
          </a:p>
          <a:p>
            <a:pPr marL="0" lvl="0" indent="0" algn="l" rtl="0">
              <a:spcBef>
                <a:spcPts val="0"/>
              </a:spcBef>
              <a:spcAft>
                <a:spcPts val="0"/>
              </a:spcAft>
              <a:buNone/>
            </a:pPr>
            <a:r>
              <a:rPr lang="en"/>
              <a:t>Data Scaling</a:t>
            </a:r>
            <a:endParaRPr/>
          </a:p>
          <a:p>
            <a:pPr marL="457200" lvl="0" indent="-298450" algn="l" rtl="0">
              <a:spcBef>
                <a:spcPts val="0"/>
              </a:spcBef>
              <a:spcAft>
                <a:spcPts val="0"/>
              </a:spcAft>
              <a:buSzPts val="1100"/>
              <a:buChar char="●"/>
            </a:pPr>
            <a:r>
              <a:rPr lang="en"/>
              <a:t>StandardScaler was used to scale the features for both training and testing data </a:t>
            </a:r>
            <a:endParaRPr/>
          </a:p>
          <a:p>
            <a:pPr marL="0" lvl="0" indent="0" algn="l" rtl="0">
              <a:spcBef>
                <a:spcPts val="0"/>
              </a:spcBef>
              <a:spcAft>
                <a:spcPts val="0"/>
              </a:spcAft>
              <a:buNone/>
            </a:pPr>
            <a:endParaRPr/>
          </a:p>
          <a:p>
            <a:pPr marL="0" lvl="0" indent="0" algn="l" rtl="0">
              <a:spcBef>
                <a:spcPts val="0"/>
              </a:spcBef>
              <a:spcAft>
                <a:spcPts val="0"/>
              </a:spcAft>
              <a:buNone/>
            </a:pPr>
            <a:r>
              <a:rPr lang="en"/>
              <a:t>Random Forest Model</a:t>
            </a:r>
            <a:endParaRPr/>
          </a:p>
          <a:p>
            <a:pPr marL="457200" lvl="0" indent="-298450" algn="l" rtl="0">
              <a:spcBef>
                <a:spcPts val="0"/>
              </a:spcBef>
              <a:spcAft>
                <a:spcPts val="0"/>
              </a:spcAft>
              <a:buSzPts val="1100"/>
              <a:buChar char="●"/>
            </a:pPr>
            <a:r>
              <a:rPr lang="en"/>
              <a:t>A random forest classifier was trained on the scaled training data </a:t>
            </a:r>
            <a:endParaRPr/>
          </a:p>
          <a:p>
            <a:pPr marL="457200" lvl="0" indent="-298450" algn="l" rtl="0">
              <a:spcBef>
                <a:spcPts val="0"/>
              </a:spcBef>
              <a:spcAft>
                <a:spcPts val="0"/>
              </a:spcAft>
              <a:buSzPts val="1100"/>
              <a:buChar char="●"/>
            </a:pPr>
            <a:r>
              <a:rPr lang="en"/>
              <a:t>Model saved as ‘rf_model.joblib’</a:t>
            </a:r>
            <a:endParaRPr/>
          </a:p>
          <a:p>
            <a:pPr marL="457200" lvl="0" indent="-298450" algn="l" rtl="0">
              <a:spcBef>
                <a:spcPts val="0"/>
              </a:spcBef>
              <a:spcAft>
                <a:spcPts val="0"/>
              </a:spcAft>
              <a:buSzPts val="1100"/>
              <a:buChar char="●"/>
            </a:pPr>
            <a:r>
              <a:rPr lang="en"/>
              <a:t>Initial accuracy of 91.67% and classification report showed high performance </a:t>
            </a:r>
            <a:endParaRPr/>
          </a:p>
          <a:p>
            <a:pPr marL="0" lvl="0" indent="0" algn="l" rtl="0">
              <a:spcBef>
                <a:spcPts val="0"/>
              </a:spcBef>
              <a:spcAft>
                <a:spcPts val="0"/>
              </a:spcAft>
              <a:buNone/>
            </a:pPr>
            <a:endParaRPr/>
          </a:p>
          <a:p>
            <a:pPr marL="0" lvl="0" indent="0" algn="l" rtl="0">
              <a:spcBef>
                <a:spcPts val="0"/>
              </a:spcBef>
              <a:spcAft>
                <a:spcPts val="0"/>
              </a:spcAft>
              <a:buNone/>
            </a:pPr>
            <a:r>
              <a:rPr lang="en"/>
              <a:t>Optimized Model</a:t>
            </a:r>
            <a:endParaRPr/>
          </a:p>
          <a:p>
            <a:pPr marL="457200" lvl="0" indent="-298450" algn="l" rtl="0">
              <a:spcBef>
                <a:spcPts val="0"/>
              </a:spcBef>
              <a:spcAft>
                <a:spcPts val="0"/>
              </a:spcAft>
              <a:buSzPts val="1100"/>
              <a:buChar char="●"/>
            </a:pPr>
            <a:r>
              <a:rPr lang="en"/>
              <a:t>Optimized Random Forest achieved 100% accuracy on the test set</a:t>
            </a:r>
            <a:endParaRPr/>
          </a:p>
          <a:p>
            <a:pPr marL="457200" lvl="0" indent="-298450" algn="l" rtl="0">
              <a:spcBef>
                <a:spcPts val="0"/>
              </a:spcBef>
              <a:spcAft>
                <a:spcPts val="0"/>
              </a:spcAft>
              <a:buSzPts val="1100"/>
              <a:buChar char="●"/>
            </a:pPr>
            <a:r>
              <a:rPr lang="en"/>
              <a:t>The classification report showed perfect precision, recell, and F1-score</a:t>
            </a:r>
            <a:endParaRPr/>
          </a:p>
          <a:p>
            <a:pPr marL="457200" lvl="0" indent="-298450" algn="l" rtl="0">
              <a:spcBef>
                <a:spcPts val="0"/>
              </a:spcBef>
              <a:spcAft>
                <a:spcPts val="0"/>
              </a:spcAft>
              <a:buSzPts val="1100"/>
              <a:buChar char="●"/>
            </a:pPr>
            <a:r>
              <a:rPr lang="en"/>
              <a:t>Optimized model saved as ‘optimized_rf_model.joblib’</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0a5dabf7ec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0a5dabf7ec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200000"/>
              </a:lnSpc>
              <a:spcBef>
                <a:spcPts val="0"/>
              </a:spcBef>
              <a:spcAft>
                <a:spcPts val="0"/>
              </a:spcAft>
              <a:buClr>
                <a:schemeClr val="dk1"/>
              </a:buClr>
              <a:buSzPts val="1100"/>
              <a:buChar char="●"/>
            </a:pPr>
            <a:r>
              <a:rPr lang="en" b="1">
                <a:solidFill>
                  <a:schemeClr val="dk1"/>
                </a:solidFill>
              </a:rPr>
              <a:t>Data Imbalance:</a:t>
            </a:r>
            <a:r>
              <a:rPr lang="en">
                <a:solidFill>
                  <a:schemeClr val="dk1"/>
                </a:solidFill>
              </a:rPr>
              <a:t> Managing skewed datasets, which impact the accuracy of model predictions.</a:t>
            </a:r>
            <a:endParaRPr>
              <a:solidFill>
                <a:schemeClr val="dk1"/>
              </a:solidFill>
            </a:endParaRPr>
          </a:p>
          <a:p>
            <a:pPr marL="457200" lvl="0" indent="-298450" algn="l" rtl="0">
              <a:lnSpc>
                <a:spcPct val="200000"/>
              </a:lnSpc>
              <a:spcBef>
                <a:spcPts val="0"/>
              </a:spcBef>
              <a:spcAft>
                <a:spcPts val="0"/>
              </a:spcAft>
              <a:buClr>
                <a:schemeClr val="dk1"/>
              </a:buClr>
              <a:buSzPts val="1100"/>
              <a:buChar char="●"/>
            </a:pPr>
            <a:r>
              <a:rPr lang="en" b="1">
                <a:solidFill>
                  <a:schemeClr val="dk1"/>
                </a:solidFill>
              </a:rPr>
              <a:t>CSV File Download Code Creation:</a:t>
            </a:r>
            <a:r>
              <a:rPr lang="en">
                <a:solidFill>
                  <a:schemeClr val="dk1"/>
                </a:solidFill>
              </a:rPr>
              <a:t> Developing efficient code to enable the download of CSV files for data analysis and reporting.</a:t>
            </a:r>
            <a:endParaRPr>
              <a:solidFill>
                <a:schemeClr val="dk1"/>
              </a:solidFill>
            </a:endParaRPr>
          </a:p>
          <a:p>
            <a:pPr marL="457200" lvl="0" indent="-298450" algn="l" rtl="0">
              <a:lnSpc>
                <a:spcPct val="200000"/>
              </a:lnSpc>
              <a:spcBef>
                <a:spcPts val="0"/>
              </a:spcBef>
              <a:spcAft>
                <a:spcPts val="0"/>
              </a:spcAft>
              <a:buClr>
                <a:schemeClr val="dk1"/>
              </a:buClr>
              <a:buSzPts val="1100"/>
              <a:buChar char="●"/>
            </a:pPr>
            <a:r>
              <a:rPr lang="en" b="1">
                <a:solidFill>
                  <a:schemeClr val="dk1"/>
                </a:solidFill>
              </a:rPr>
              <a:t>Testing Process:</a:t>
            </a:r>
            <a:r>
              <a:rPr lang="en">
                <a:solidFill>
                  <a:schemeClr val="dk1"/>
                </a:solidFill>
              </a:rPr>
              <a:t> Addressing complexities in the testing phase, particularly in the writing and validation of test cases.</a:t>
            </a:r>
            <a:endParaRPr>
              <a:solidFill>
                <a:schemeClr val="dk1"/>
              </a:solidFill>
            </a:endParaRPr>
          </a:p>
          <a:p>
            <a:pPr marL="0" lvl="0" indent="0" algn="l" rtl="0">
              <a:lnSpc>
                <a:spcPct val="200000"/>
              </a:lnSpc>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fa9eab41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fa9eab41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50000"/>
              </a:lnSpc>
              <a:spcBef>
                <a:spcPts val="0"/>
              </a:spcBef>
              <a:spcAft>
                <a:spcPts val="0"/>
              </a:spcAft>
              <a:buSzPts val="1100"/>
              <a:buChar char="●"/>
            </a:pPr>
            <a:r>
              <a:rPr lang="en" b="1"/>
              <a:t>Disease detection: </a:t>
            </a:r>
            <a:r>
              <a:rPr lang="en"/>
              <a:t>Expand the model to detect early signs of neurodegenerative diseases like Parkinson’s and Alzheimer's through handwriting patterns. By analyzing features such as tremors, slowness, or irregularity in handwriting, the model could assist in early diagnosis.</a:t>
            </a:r>
            <a:endParaRPr/>
          </a:p>
          <a:p>
            <a:pPr marL="457200" lvl="0" indent="-298450" algn="l" rtl="0">
              <a:lnSpc>
                <a:spcPct val="150000"/>
              </a:lnSpc>
              <a:spcBef>
                <a:spcPts val="0"/>
              </a:spcBef>
              <a:spcAft>
                <a:spcPts val="0"/>
              </a:spcAft>
              <a:buSzPts val="1100"/>
              <a:buChar char="●"/>
            </a:pPr>
            <a:r>
              <a:rPr lang="en" b="1"/>
              <a:t>Age-inclusive handwriting analysis</a:t>
            </a:r>
            <a:r>
              <a:rPr lang="en"/>
              <a:t>: Enhance the classifier to recognize handwriting patterns across a broader age spectrum, from children to seniors. This could involve retraining the model with diverse age-specific datasets to improve accuracy for different developmental and cognitive stages.</a:t>
            </a:r>
            <a:endParaRPr/>
          </a:p>
          <a:p>
            <a:pPr marL="457200" lvl="0" indent="-298450" algn="l" rtl="0">
              <a:lnSpc>
                <a:spcPct val="150000"/>
              </a:lnSpc>
              <a:spcBef>
                <a:spcPts val="0"/>
              </a:spcBef>
              <a:spcAft>
                <a:spcPts val="0"/>
              </a:spcAft>
              <a:buSzPts val="1100"/>
              <a:buChar char="●"/>
            </a:pPr>
            <a:r>
              <a:rPr lang="en" b="1"/>
              <a:t>Multilingual sentiment analysis:</a:t>
            </a:r>
            <a:r>
              <a:rPr lang="en"/>
              <a:t> Extend the model to support multiple languages. Handwriting styles can vary significantly between languages, so developing algorithms that recognize handwriting in various scripts and associate it with sentiment could make the model more globally applicable.</a:t>
            </a:r>
            <a:endParaRPr/>
          </a:p>
          <a:p>
            <a:pPr marL="457200" lvl="0" indent="-298450" algn="l" rtl="0">
              <a:lnSpc>
                <a:spcPct val="150000"/>
              </a:lnSpc>
              <a:spcBef>
                <a:spcPts val="0"/>
              </a:spcBef>
              <a:spcAft>
                <a:spcPts val="0"/>
              </a:spcAft>
              <a:buSzPts val="1100"/>
              <a:buChar char="●"/>
            </a:pPr>
            <a:r>
              <a:rPr lang="en" b="1"/>
              <a:t>Handwriting style adaptation:</a:t>
            </a:r>
            <a:r>
              <a:rPr lang="en"/>
              <a:t> Incorporate learning techniques that adapt to different individual handwriting styles, improving the classifier’s robustness to variations in letter shapes, size, or slant. This could be achieved through style transfer methods or personalized handwriting models.</a:t>
            </a:r>
            <a:endParaRPr/>
          </a:p>
          <a:p>
            <a:pPr marL="457200" lvl="0" indent="-298450" algn="l" rtl="0">
              <a:lnSpc>
                <a:spcPct val="150000"/>
              </a:lnSpc>
              <a:spcBef>
                <a:spcPts val="0"/>
              </a:spcBef>
              <a:spcAft>
                <a:spcPts val="0"/>
              </a:spcAft>
              <a:buSzPts val="1100"/>
              <a:buChar char="●"/>
            </a:pPr>
            <a:r>
              <a:rPr lang="en" b="1"/>
              <a:t>Handwriting rehabilitation monitoring:</a:t>
            </a:r>
            <a:r>
              <a:rPr lang="en"/>
              <a:t> Create a module to track the progress of individuals undergoing rehabilitation for motor control issues. The system could analyze improvements in handwriting to monitor recovery from conditions like stroke or hand injuries.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30a5dabf7ec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0a5dabf7ec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a:extLst>
            <a:ext uri="{FF2B5EF4-FFF2-40B4-BE49-F238E27FC236}">
              <a16:creationId xmlns:a16="http://schemas.microsoft.com/office/drawing/2014/main" id="{EA5B62F6-79C8-3F34-EB93-0221BC3D404A}"/>
            </a:ext>
          </a:extLst>
        </p:cNvPr>
        <p:cNvGrpSpPr/>
        <p:nvPr/>
      </p:nvGrpSpPr>
      <p:grpSpPr>
        <a:xfrm>
          <a:off x="0" y="0"/>
          <a:ext cx="0" cy="0"/>
          <a:chOff x="0" y="0"/>
          <a:chExt cx="0" cy="0"/>
        </a:xfrm>
      </p:grpSpPr>
      <p:sp>
        <p:nvSpPr>
          <p:cNvPr id="65" name="Google Shape;65;g30a5dabf7ec_0_53:notes">
            <a:extLst>
              <a:ext uri="{FF2B5EF4-FFF2-40B4-BE49-F238E27FC236}">
                <a16:creationId xmlns:a16="http://schemas.microsoft.com/office/drawing/2014/main" id="{DDA4AE32-2BD1-C13A-7A0C-A94FBB16368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0a5dabf7ec_0_53:notes">
            <a:extLst>
              <a:ext uri="{FF2B5EF4-FFF2-40B4-BE49-F238E27FC236}">
                <a16:creationId xmlns:a16="http://schemas.microsoft.com/office/drawing/2014/main" id="{B7A9FDF6-18A7-EB9A-C0A6-F619131C45F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4071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a:extLst>
            <a:ext uri="{FF2B5EF4-FFF2-40B4-BE49-F238E27FC236}">
              <a16:creationId xmlns:a16="http://schemas.microsoft.com/office/drawing/2014/main" id="{7F1B9B37-37EB-E3FC-2AA5-0C1B7DD39A27}"/>
            </a:ext>
          </a:extLst>
        </p:cNvPr>
        <p:cNvGrpSpPr/>
        <p:nvPr/>
      </p:nvGrpSpPr>
      <p:grpSpPr>
        <a:xfrm>
          <a:off x="0" y="0"/>
          <a:ext cx="0" cy="0"/>
          <a:chOff x="0" y="0"/>
          <a:chExt cx="0" cy="0"/>
        </a:xfrm>
      </p:grpSpPr>
      <p:sp>
        <p:nvSpPr>
          <p:cNvPr id="65" name="Google Shape;65;g30a5dabf7ec_0_53:notes">
            <a:extLst>
              <a:ext uri="{FF2B5EF4-FFF2-40B4-BE49-F238E27FC236}">
                <a16:creationId xmlns:a16="http://schemas.microsoft.com/office/drawing/2014/main" id="{533FA28A-14B0-6F30-1559-AA1D0DD2C6F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0a5dabf7ec_0_53:notes">
            <a:extLst>
              <a:ext uri="{FF2B5EF4-FFF2-40B4-BE49-F238E27FC236}">
                <a16:creationId xmlns:a16="http://schemas.microsoft.com/office/drawing/2014/main" id="{3B086673-1DD3-6DE2-E69D-3D4046A4291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5235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0a5dabf7ec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0a5dabf7ec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b="1"/>
              <a:t>Data Quality and Diversity: </a:t>
            </a:r>
            <a:r>
              <a:rPr lang="en"/>
              <a:t>The dataset includes handwritten text samples and sentiment labels. Data was sourced from multiple contributors to ensure diverse handwriting styles and sentiments.</a:t>
            </a:r>
            <a:endParaRPr/>
          </a:p>
          <a:p>
            <a:pPr marL="457200" lvl="0" indent="0" algn="l" rtl="0">
              <a:spcBef>
                <a:spcPts val="0"/>
              </a:spcBef>
              <a:spcAft>
                <a:spcPts val="0"/>
              </a:spcAft>
              <a:buNone/>
            </a:pPr>
            <a:endParaRPr/>
          </a:p>
          <a:p>
            <a:pPr marL="457200" lvl="0" indent="-298450" algn="l" rtl="0">
              <a:spcBef>
                <a:spcPts val="0"/>
              </a:spcBef>
              <a:spcAft>
                <a:spcPts val="0"/>
              </a:spcAft>
              <a:buSzPts val="1100"/>
              <a:buChar char="●"/>
            </a:pPr>
            <a:r>
              <a:rPr lang="en" b="1"/>
              <a:t>Handling Missing and Irrelevant Data: </a:t>
            </a:r>
            <a:r>
              <a:rPr lang="en"/>
              <a:t>Preprocessing steps removed rows with null values and duplicates, improving overall data quality.</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b="1"/>
              <a:t>Standardization and Normalization: </a:t>
            </a:r>
            <a:r>
              <a:rPr lang="en"/>
              <a:t>Handwritten samples were standardized in size and format. Text normalization techniques ensure consistency across entries.</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b="1"/>
              <a:t>Ethics:</a:t>
            </a:r>
            <a:r>
              <a:rPr lang="en"/>
              <a:t> The dataset utilized is a published collection, ensuring compliance with ethical standards in data collection and usage.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0a5dabf7e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0a5dabf7e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0c383fa4f0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0c383fa4f0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0c383fa4f0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0c383fa4f0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0c383fa4f0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0c383fa4f0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blipFill dpi="0" rotWithShape="1">
          <a:blip r:embed="rId13">
            <a:alphaModFix amt="60000"/>
            <a:lum/>
          </a:blip>
          <a:srcRect/>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2787675" y="853440"/>
            <a:ext cx="3865200" cy="2093935"/>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b="1" dirty="0">
                <a:solidFill>
                  <a:srgbClr val="0070C0"/>
                </a:solidFill>
                <a:latin typeface="Playfair Display"/>
                <a:ea typeface="Playfair Display"/>
                <a:cs typeface="Playfair Display"/>
                <a:sym typeface="Playfair Display"/>
              </a:rPr>
              <a:t>Handwriting Sentiment Classifier</a:t>
            </a:r>
            <a:endParaRPr b="1" dirty="0">
              <a:solidFill>
                <a:srgbClr val="0070C0"/>
              </a:solidFill>
              <a:latin typeface="Playfair Display"/>
              <a:ea typeface="Playfair Display"/>
              <a:cs typeface="Playfair Display"/>
              <a:sym typeface="Playfair Display"/>
            </a:endParaRPr>
          </a:p>
        </p:txBody>
      </p:sp>
      <p:sp>
        <p:nvSpPr>
          <p:cNvPr id="63" name="Google Shape;63;p13"/>
          <p:cNvSpPr txBox="1">
            <a:spLocks noGrp="1"/>
          </p:cNvSpPr>
          <p:nvPr>
            <p:ph type="subTitle" idx="1"/>
          </p:nvPr>
        </p:nvSpPr>
        <p:spPr>
          <a:xfrm>
            <a:off x="2570224" y="3419444"/>
            <a:ext cx="3865199" cy="1042828"/>
          </a:xfrm>
          <a:prstGeom prst="rect">
            <a:avLst/>
          </a:prstGeom>
        </p:spPr>
        <p:txBody>
          <a:bodyPr spcFirstLastPara="1" wrap="square" lIns="91425" tIns="91425" rIns="91425" bIns="91425" anchor="t" anchorCtr="0">
            <a:normAutofit/>
          </a:bodyPr>
          <a:lstStyle/>
          <a:p>
            <a:pPr marL="0" lvl="0" indent="0" rtl="0">
              <a:spcBef>
                <a:spcPts val="0"/>
              </a:spcBef>
              <a:spcAft>
                <a:spcPts val="0"/>
              </a:spcAft>
              <a:buNone/>
            </a:pPr>
            <a:r>
              <a:rPr lang="en" sz="2300" b="1" dirty="0"/>
              <a:t>Ernawaty, Xiao Yao, Rachel Chuang</a:t>
            </a:r>
          </a:p>
          <a:p>
            <a:pPr marL="0" lvl="0" indent="0" rtl="0">
              <a:spcBef>
                <a:spcPts val="0"/>
              </a:spcBef>
              <a:spcAft>
                <a:spcPts val="0"/>
              </a:spcAft>
              <a:buNone/>
            </a:pPr>
            <a:r>
              <a:rPr lang="en" b="1" dirty="0"/>
              <a:t>10/21/2024</a:t>
            </a:r>
          </a:p>
          <a:p>
            <a:pPr marL="0" lvl="0" indent="0" algn="l" rtl="0">
              <a:spcBef>
                <a:spcPts val="0"/>
              </a:spcBef>
              <a:spcAft>
                <a:spcPts val="0"/>
              </a:spcAft>
              <a:buNone/>
            </a:pPr>
            <a:endParaRPr lang="en" b="1" dirty="0"/>
          </a:p>
          <a:p>
            <a:pPr marL="0" lvl="0" indent="0" algn="l" rtl="0">
              <a:spcBef>
                <a:spcPts val="0"/>
              </a:spcBef>
              <a:spcAft>
                <a:spcPts val="0"/>
              </a:spcAft>
              <a:buNone/>
            </a:pPr>
            <a:endParaRPr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Model Training </a:t>
            </a:r>
            <a:endParaRPr/>
          </a:p>
        </p:txBody>
      </p:sp>
      <p:sp>
        <p:nvSpPr>
          <p:cNvPr id="108" name="Google Shape;108;p20"/>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lnSpc>
                <a:spcPct val="200000"/>
              </a:lnSpc>
              <a:spcBef>
                <a:spcPts val="0"/>
              </a:spcBef>
              <a:spcAft>
                <a:spcPts val="0"/>
              </a:spcAft>
              <a:buSzPts val="1800"/>
              <a:buChar char="●"/>
            </a:pPr>
            <a:r>
              <a:rPr lang="en" b="1"/>
              <a:t>Feature and Target Select </a:t>
            </a:r>
            <a:endParaRPr b="1"/>
          </a:p>
          <a:p>
            <a:pPr marL="457200" lvl="0" indent="-342900" algn="l" rtl="0">
              <a:lnSpc>
                <a:spcPct val="200000"/>
              </a:lnSpc>
              <a:spcBef>
                <a:spcPts val="0"/>
              </a:spcBef>
              <a:spcAft>
                <a:spcPts val="0"/>
              </a:spcAft>
              <a:buSzPts val="1800"/>
              <a:buChar char="●"/>
            </a:pPr>
            <a:r>
              <a:rPr lang="en" b="1"/>
              <a:t>Data Splitting </a:t>
            </a:r>
            <a:endParaRPr b="1"/>
          </a:p>
          <a:p>
            <a:pPr marL="457200" lvl="0" indent="-342900" algn="l" rtl="0">
              <a:lnSpc>
                <a:spcPct val="200000"/>
              </a:lnSpc>
              <a:spcBef>
                <a:spcPts val="0"/>
              </a:spcBef>
              <a:spcAft>
                <a:spcPts val="0"/>
              </a:spcAft>
              <a:buSzPts val="1800"/>
              <a:buChar char="●"/>
            </a:pPr>
            <a:r>
              <a:rPr lang="en" b="1"/>
              <a:t>Data Scaling </a:t>
            </a:r>
            <a:endParaRPr b="1"/>
          </a:p>
          <a:p>
            <a:pPr marL="457200" lvl="0" indent="-342900" algn="l" rtl="0">
              <a:lnSpc>
                <a:spcPct val="200000"/>
              </a:lnSpc>
              <a:spcBef>
                <a:spcPts val="0"/>
              </a:spcBef>
              <a:spcAft>
                <a:spcPts val="0"/>
              </a:spcAft>
              <a:buSzPts val="1800"/>
              <a:buChar char="●"/>
            </a:pPr>
            <a:r>
              <a:rPr lang="en" b="1"/>
              <a:t>Random Forest Model </a:t>
            </a:r>
            <a:endParaRPr b="1"/>
          </a:p>
          <a:p>
            <a:pPr marL="457200" lvl="0" indent="-342900" algn="l" rtl="0">
              <a:lnSpc>
                <a:spcPct val="200000"/>
              </a:lnSpc>
              <a:spcBef>
                <a:spcPts val="0"/>
              </a:spcBef>
              <a:spcAft>
                <a:spcPts val="0"/>
              </a:spcAft>
              <a:buSzPts val="1800"/>
              <a:buChar char="●"/>
            </a:pPr>
            <a:r>
              <a:rPr lang="en" b="1"/>
              <a:t>Optimizing Model </a:t>
            </a:r>
            <a:endParaRPr b="1"/>
          </a:p>
        </p:txBody>
      </p:sp>
      <p:pic>
        <p:nvPicPr>
          <p:cNvPr id="109" name="Google Shape;109;p20"/>
          <p:cNvPicPr preferRelativeResize="0"/>
          <p:nvPr/>
        </p:nvPicPr>
        <p:blipFill>
          <a:blip r:embed="rId3">
            <a:alphaModFix/>
          </a:blip>
          <a:stretch>
            <a:fillRect/>
          </a:stretch>
        </p:blipFill>
        <p:spPr>
          <a:xfrm>
            <a:off x="4357175" y="184926"/>
            <a:ext cx="4786825" cy="47736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Challenges</a:t>
            </a:r>
            <a:endParaRPr/>
          </a:p>
        </p:txBody>
      </p:sp>
      <p:sp>
        <p:nvSpPr>
          <p:cNvPr id="115" name="Google Shape;115;p21"/>
          <p:cNvSpPr txBox="1">
            <a:spLocks noGrp="1"/>
          </p:cNvSpPr>
          <p:nvPr>
            <p:ph type="body" idx="1"/>
          </p:nvPr>
        </p:nvSpPr>
        <p:spPr>
          <a:xfrm>
            <a:off x="4114825" y="1624650"/>
            <a:ext cx="4629600" cy="1894200"/>
          </a:xfrm>
          <a:prstGeom prst="rect">
            <a:avLst/>
          </a:prstGeom>
        </p:spPr>
        <p:txBody>
          <a:bodyPr spcFirstLastPara="1" wrap="square" lIns="91425" tIns="91425" rIns="91425" bIns="91425" anchor="t" anchorCtr="0">
            <a:normAutofit/>
          </a:bodyPr>
          <a:lstStyle/>
          <a:p>
            <a:pPr marL="457200" lvl="0" indent="-342900" algn="l" rtl="0">
              <a:lnSpc>
                <a:spcPct val="200000"/>
              </a:lnSpc>
              <a:spcBef>
                <a:spcPts val="0"/>
              </a:spcBef>
              <a:spcAft>
                <a:spcPts val="0"/>
              </a:spcAft>
              <a:buSzPts val="1800"/>
              <a:buChar char="●"/>
            </a:pPr>
            <a:r>
              <a:rPr lang="en"/>
              <a:t>Data imbalance </a:t>
            </a:r>
            <a:endParaRPr/>
          </a:p>
          <a:p>
            <a:pPr marL="457200" lvl="0" indent="-342900" algn="l" rtl="0">
              <a:lnSpc>
                <a:spcPct val="200000"/>
              </a:lnSpc>
              <a:spcBef>
                <a:spcPts val="0"/>
              </a:spcBef>
              <a:spcAft>
                <a:spcPts val="0"/>
              </a:spcAft>
              <a:buSzPts val="1800"/>
              <a:buChar char="●"/>
            </a:pPr>
            <a:r>
              <a:rPr lang="en"/>
              <a:t>CSV file download code creation</a:t>
            </a:r>
            <a:endParaRPr/>
          </a:p>
          <a:p>
            <a:pPr marL="457200" lvl="0" indent="-342900" algn="l" rtl="0">
              <a:lnSpc>
                <a:spcPct val="200000"/>
              </a:lnSpc>
              <a:spcBef>
                <a:spcPts val="0"/>
              </a:spcBef>
              <a:spcAft>
                <a:spcPts val="0"/>
              </a:spcAft>
              <a:buSzPts val="1800"/>
              <a:buChar char="●"/>
            </a:pPr>
            <a:r>
              <a:rPr lang="en"/>
              <a:t>Testing process</a:t>
            </a:r>
            <a:endParaRPr/>
          </a:p>
        </p:txBody>
      </p:sp>
      <p:pic>
        <p:nvPicPr>
          <p:cNvPr id="116" name="Google Shape;116;p21"/>
          <p:cNvPicPr preferRelativeResize="0"/>
          <p:nvPr/>
        </p:nvPicPr>
        <p:blipFill>
          <a:blip r:embed="rId3">
            <a:alphaModFix/>
          </a:blip>
          <a:stretch>
            <a:fillRect/>
          </a:stretch>
        </p:blipFill>
        <p:spPr>
          <a:xfrm>
            <a:off x="566400" y="1031413"/>
            <a:ext cx="3691475" cy="3691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Future Development </a:t>
            </a:r>
            <a:endParaRPr/>
          </a:p>
        </p:txBody>
      </p:sp>
      <p:sp>
        <p:nvSpPr>
          <p:cNvPr id="122" name="Google Shape;122;p22"/>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lnSpc>
                <a:spcPct val="200000"/>
              </a:lnSpc>
              <a:spcBef>
                <a:spcPts val="0"/>
              </a:spcBef>
              <a:spcAft>
                <a:spcPts val="0"/>
              </a:spcAft>
              <a:buSzPts val="1800"/>
              <a:buChar char="●"/>
            </a:pPr>
            <a:r>
              <a:rPr lang="en"/>
              <a:t>Disease detection (Parkinson &amp; Alzheimer’s)</a:t>
            </a:r>
            <a:endParaRPr/>
          </a:p>
          <a:p>
            <a:pPr marL="457200" lvl="0" indent="-342900" algn="l" rtl="0">
              <a:lnSpc>
                <a:spcPct val="200000"/>
              </a:lnSpc>
              <a:spcBef>
                <a:spcPts val="0"/>
              </a:spcBef>
              <a:spcAft>
                <a:spcPts val="0"/>
              </a:spcAft>
              <a:buSzPts val="1800"/>
              <a:buChar char="●"/>
            </a:pPr>
            <a:r>
              <a:rPr lang="en"/>
              <a:t>Age-Inclusive handwriting analysis</a:t>
            </a:r>
            <a:endParaRPr/>
          </a:p>
          <a:p>
            <a:pPr marL="457200" lvl="0" indent="-342900" algn="l" rtl="0">
              <a:lnSpc>
                <a:spcPct val="200000"/>
              </a:lnSpc>
              <a:spcBef>
                <a:spcPts val="0"/>
              </a:spcBef>
              <a:spcAft>
                <a:spcPts val="0"/>
              </a:spcAft>
              <a:buSzPts val="1800"/>
              <a:buChar char="●"/>
            </a:pPr>
            <a:r>
              <a:rPr lang="en"/>
              <a:t>Multilingual sentiment analysis</a:t>
            </a:r>
            <a:endParaRPr/>
          </a:p>
          <a:p>
            <a:pPr marL="457200" lvl="0" indent="-342900" algn="l" rtl="0">
              <a:lnSpc>
                <a:spcPct val="200000"/>
              </a:lnSpc>
              <a:spcBef>
                <a:spcPts val="0"/>
              </a:spcBef>
              <a:spcAft>
                <a:spcPts val="0"/>
              </a:spcAft>
              <a:buSzPts val="1800"/>
              <a:buChar char="●"/>
            </a:pPr>
            <a:r>
              <a:rPr lang="en"/>
              <a:t>Handwriting style adaptation </a:t>
            </a:r>
            <a:endParaRPr/>
          </a:p>
          <a:p>
            <a:pPr marL="457200" lvl="0" indent="-342900" algn="l" rtl="0">
              <a:lnSpc>
                <a:spcPct val="200000"/>
              </a:lnSpc>
              <a:spcBef>
                <a:spcPts val="0"/>
              </a:spcBef>
              <a:spcAft>
                <a:spcPts val="0"/>
              </a:spcAft>
              <a:buSzPts val="1800"/>
              <a:buChar char="●"/>
            </a:pPr>
            <a:r>
              <a:rPr lang="en"/>
              <a:t>Handwriting rehabilitation monitoring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b="1"/>
              <a:t>Topics of Discussion </a:t>
            </a:r>
            <a:endParaRPr b="1"/>
          </a:p>
        </p:txBody>
      </p:sp>
      <p:sp>
        <p:nvSpPr>
          <p:cNvPr id="69" name="Google Shape;69;p14"/>
          <p:cNvSpPr txBox="1">
            <a:spLocks noGrp="1"/>
          </p:cNvSpPr>
          <p:nvPr>
            <p:ph type="body" idx="1"/>
          </p:nvPr>
        </p:nvSpPr>
        <p:spPr>
          <a:xfrm>
            <a:off x="623400" y="1440150"/>
            <a:ext cx="8520600" cy="3354000"/>
          </a:xfrm>
          <a:prstGeom prst="rect">
            <a:avLst/>
          </a:prstGeom>
        </p:spPr>
        <p:txBody>
          <a:bodyPr spcFirstLastPara="1" wrap="square" lIns="91425" tIns="91425" rIns="91425" bIns="91425" anchor="t" anchorCtr="0">
            <a:normAutofit/>
          </a:bodyPr>
          <a:lstStyle/>
          <a:p>
            <a:pPr marL="457200" lvl="0" indent="-342900" algn="l" rtl="0">
              <a:lnSpc>
                <a:spcPct val="200000"/>
              </a:lnSpc>
              <a:spcBef>
                <a:spcPts val="0"/>
              </a:spcBef>
              <a:spcAft>
                <a:spcPts val="0"/>
              </a:spcAft>
              <a:buSzPts val="1800"/>
              <a:buChar char="●"/>
            </a:pPr>
            <a:r>
              <a:rPr lang="en" b="1"/>
              <a:t>Datasets Collection and Cleaning</a:t>
            </a:r>
            <a:endParaRPr b="1"/>
          </a:p>
          <a:p>
            <a:pPr marL="457200" lvl="0" indent="-342900" algn="l" rtl="0">
              <a:lnSpc>
                <a:spcPct val="200000"/>
              </a:lnSpc>
              <a:spcBef>
                <a:spcPts val="0"/>
              </a:spcBef>
              <a:spcAft>
                <a:spcPts val="0"/>
              </a:spcAft>
              <a:buSzPts val="1800"/>
              <a:buChar char="●"/>
            </a:pPr>
            <a:r>
              <a:rPr lang="en" b="1"/>
              <a:t>Features Analyzed (Handwriting characteristics)</a:t>
            </a:r>
            <a:endParaRPr b="1"/>
          </a:p>
          <a:p>
            <a:pPr marL="457200" lvl="0" indent="-342900" algn="l" rtl="0">
              <a:lnSpc>
                <a:spcPct val="200000"/>
              </a:lnSpc>
              <a:spcBef>
                <a:spcPts val="0"/>
              </a:spcBef>
              <a:spcAft>
                <a:spcPts val="0"/>
              </a:spcAft>
              <a:buSzPts val="1800"/>
              <a:buChar char="●"/>
            </a:pPr>
            <a:r>
              <a:rPr lang="en" b="1"/>
              <a:t>Model Training </a:t>
            </a:r>
            <a:endParaRPr b="1"/>
          </a:p>
          <a:p>
            <a:pPr marL="457200" lvl="0" indent="-342900" algn="l" rtl="0">
              <a:lnSpc>
                <a:spcPct val="200000"/>
              </a:lnSpc>
              <a:spcBef>
                <a:spcPts val="0"/>
              </a:spcBef>
              <a:spcAft>
                <a:spcPts val="0"/>
              </a:spcAft>
              <a:buSzPts val="1800"/>
              <a:buChar char="●"/>
            </a:pPr>
            <a:r>
              <a:rPr lang="en" b="1"/>
              <a:t>Challenges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a:extLst>
            <a:ext uri="{FF2B5EF4-FFF2-40B4-BE49-F238E27FC236}">
              <a16:creationId xmlns:a16="http://schemas.microsoft.com/office/drawing/2014/main" id="{E8782A18-9B3A-7B54-0B5E-05815612841C}"/>
            </a:ext>
          </a:extLst>
        </p:cNvPr>
        <p:cNvGrpSpPr/>
        <p:nvPr/>
      </p:nvGrpSpPr>
      <p:grpSpPr>
        <a:xfrm>
          <a:off x="0" y="0"/>
          <a:ext cx="0" cy="0"/>
          <a:chOff x="0" y="0"/>
          <a:chExt cx="0" cy="0"/>
        </a:xfrm>
      </p:grpSpPr>
      <p:sp>
        <p:nvSpPr>
          <p:cNvPr id="68" name="Google Shape;68;p14">
            <a:extLst>
              <a:ext uri="{FF2B5EF4-FFF2-40B4-BE49-F238E27FC236}">
                <a16:creationId xmlns:a16="http://schemas.microsoft.com/office/drawing/2014/main" id="{CE3618B5-506C-CB3D-439E-A5E52383AD70}"/>
              </a:ext>
            </a:extLst>
          </p:cNvPr>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b="1" dirty="0"/>
              <a:t>Purpose of the Project</a:t>
            </a:r>
            <a:endParaRPr b="1" dirty="0"/>
          </a:p>
        </p:txBody>
      </p:sp>
      <p:sp>
        <p:nvSpPr>
          <p:cNvPr id="69" name="Google Shape;69;p14">
            <a:extLst>
              <a:ext uri="{FF2B5EF4-FFF2-40B4-BE49-F238E27FC236}">
                <a16:creationId xmlns:a16="http://schemas.microsoft.com/office/drawing/2014/main" id="{35B80782-D4F7-DBEB-814C-E07C03DA22A2}"/>
              </a:ext>
            </a:extLst>
          </p:cNvPr>
          <p:cNvSpPr txBox="1">
            <a:spLocks noGrp="1"/>
          </p:cNvSpPr>
          <p:nvPr>
            <p:ph type="body" idx="1"/>
          </p:nvPr>
        </p:nvSpPr>
        <p:spPr>
          <a:xfrm>
            <a:off x="623400" y="1440150"/>
            <a:ext cx="8208900" cy="3354000"/>
          </a:xfrm>
          <a:prstGeom prst="rect">
            <a:avLst/>
          </a:prstGeom>
        </p:spPr>
        <p:txBody>
          <a:bodyPr spcFirstLastPara="1" wrap="square" lIns="91425" tIns="91425" rIns="91425" bIns="91425" anchor="t" anchorCtr="0">
            <a:normAutofit/>
          </a:bodyPr>
          <a:lstStyle/>
          <a:p>
            <a:pPr marL="114300" lvl="0" indent="0" algn="l" rtl="0">
              <a:lnSpc>
                <a:spcPct val="200000"/>
              </a:lnSpc>
              <a:spcBef>
                <a:spcPts val="0"/>
              </a:spcBef>
              <a:spcAft>
                <a:spcPts val="0"/>
              </a:spcAft>
              <a:buSzPts val="1800"/>
              <a:buNone/>
            </a:pPr>
            <a:r>
              <a:rPr lang="en-CA" b="1" dirty="0"/>
              <a:t>OBJECTIVE: </a:t>
            </a:r>
          </a:p>
          <a:p>
            <a:pPr>
              <a:lnSpc>
                <a:spcPct val="200000"/>
              </a:lnSpc>
            </a:pPr>
            <a:r>
              <a:rPr lang="en-CA" dirty="0"/>
              <a:t>To develop a machine learning model that predicts emotions based on handwriting features.</a:t>
            </a:r>
          </a:p>
          <a:p>
            <a:pPr>
              <a:lnSpc>
                <a:spcPct val="200000"/>
              </a:lnSpc>
            </a:pPr>
            <a:r>
              <a:rPr lang="en-CA" dirty="0"/>
              <a:t>The model classifies emotions into positive and negative categories   based on features extracted from handwriting samples.</a:t>
            </a:r>
            <a:endParaRPr b="1" dirty="0"/>
          </a:p>
        </p:txBody>
      </p:sp>
    </p:spTree>
    <p:extLst>
      <p:ext uri="{BB962C8B-B14F-4D97-AF65-F5344CB8AC3E}">
        <p14:creationId xmlns:p14="http://schemas.microsoft.com/office/powerpoint/2010/main" val="2321308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a:extLst>
            <a:ext uri="{FF2B5EF4-FFF2-40B4-BE49-F238E27FC236}">
              <a16:creationId xmlns:a16="http://schemas.microsoft.com/office/drawing/2014/main" id="{332BB68C-3D56-B628-F969-3325A59A995A}"/>
            </a:ext>
          </a:extLst>
        </p:cNvPr>
        <p:cNvGrpSpPr/>
        <p:nvPr/>
      </p:nvGrpSpPr>
      <p:grpSpPr>
        <a:xfrm>
          <a:off x="0" y="0"/>
          <a:ext cx="0" cy="0"/>
          <a:chOff x="0" y="0"/>
          <a:chExt cx="0" cy="0"/>
        </a:xfrm>
      </p:grpSpPr>
      <p:sp>
        <p:nvSpPr>
          <p:cNvPr id="68" name="Google Shape;68;p14">
            <a:extLst>
              <a:ext uri="{FF2B5EF4-FFF2-40B4-BE49-F238E27FC236}">
                <a16:creationId xmlns:a16="http://schemas.microsoft.com/office/drawing/2014/main" id="{C857B473-FB36-7107-5684-6495FD8F3B37}"/>
              </a:ext>
            </a:extLst>
          </p:cNvPr>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b="1" dirty="0"/>
              <a:t>Purpose of the Project</a:t>
            </a:r>
            <a:endParaRPr b="1" dirty="0"/>
          </a:p>
        </p:txBody>
      </p:sp>
      <p:sp>
        <p:nvSpPr>
          <p:cNvPr id="69" name="Google Shape;69;p14">
            <a:extLst>
              <a:ext uri="{FF2B5EF4-FFF2-40B4-BE49-F238E27FC236}">
                <a16:creationId xmlns:a16="http://schemas.microsoft.com/office/drawing/2014/main" id="{42F22BED-BF29-CEDB-04B3-FBF4598FE4F5}"/>
              </a:ext>
            </a:extLst>
          </p:cNvPr>
          <p:cNvSpPr txBox="1">
            <a:spLocks noGrp="1"/>
          </p:cNvSpPr>
          <p:nvPr>
            <p:ph type="body" idx="1"/>
          </p:nvPr>
        </p:nvSpPr>
        <p:spPr>
          <a:xfrm>
            <a:off x="623400" y="1440150"/>
            <a:ext cx="8208900" cy="3354000"/>
          </a:xfrm>
          <a:prstGeom prst="rect">
            <a:avLst/>
          </a:prstGeom>
        </p:spPr>
        <p:txBody>
          <a:bodyPr spcFirstLastPara="1" wrap="square" lIns="91425" tIns="91425" rIns="91425" bIns="91425" anchor="t" anchorCtr="0">
            <a:normAutofit/>
          </a:bodyPr>
          <a:lstStyle/>
          <a:p>
            <a:pPr marL="114300" lvl="0" indent="0" algn="l" rtl="0">
              <a:lnSpc>
                <a:spcPct val="200000"/>
              </a:lnSpc>
              <a:spcBef>
                <a:spcPts val="0"/>
              </a:spcBef>
              <a:spcAft>
                <a:spcPts val="0"/>
              </a:spcAft>
              <a:buSzPts val="1800"/>
              <a:buNone/>
            </a:pPr>
            <a:r>
              <a:rPr lang="en-CA" b="1" dirty="0"/>
              <a:t>IMPORTANCE: </a:t>
            </a:r>
          </a:p>
          <a:p>
            <a:pPr>
              <a:lnSpc>
                <a:spcPct val="200000"/>
              </a:lnSpc>
            </a:pPr>
            <a:r>
              <a:rPr lang="en-CA" dirty="0"/>
              <a:t>Handwriting is a unique biometric trait that can reveal psychological and emotional states.</a:t>
            </a:r>
          </a:p>
          <a:p>
            <a:pPr>
              <a:lnSpc>
                <a:spcPct val="200000"/>
              </a:lnSpc>
            </a:pPr>
            <a:r>
              <a:rPr lang="en-CA" dirty="0"/>
              <a:t>The project aims to explore the potential of using handwriting as a non-intrusive, innovative way to detect emotional states.</a:t>
            </a:r>
          </a:p>
          <a:p>
            <a:pPr marL="114300" indent="0">
              <a:lnSpc>
                <a:spcPct val="200000"/>
              </a:lnSpc>
              <a:buNone/>
            </a:pPr>
            <a:endParaRPr dirty="0"/>
          </a:p>
        </p:txBody>
      </p:sp>
    </p:spTree>
    <p:extLst>
      <p:ext uri="{BB962C8B-B14F-4D97-AF65-F5344CB8AC3E}">
        <p14:creationId xmlns:p14="http://schemas.microsoft.com/office/powerpoint/2010/main" val="2733723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2401891" y="179928"/>
            <a:ext cx="5263200" cy="8313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br>
              <a:rPr lang="en" b="1" dirty="0"/>
            </a:br>
            <a:r>
              <a:rPr lang="en" b="1" dirty="0"/>
              <a:t>Data Collection and Cleaning	</a:t>
            </a:r>
            <a:endParaRPr b="1" dirty="0"/>
          </a:p>
        </p:txBody>
      </p:sp>
      <p:sp>
        <p:nvSpPr>
          <p:cNvPr id="75" name="Google Shape;75;p15"/>
          <p:cNvSpPr txBox="1">
            <a:spLocks noGrp="1"/>
          </p:cNvSpPr>
          <p:nvPr>
            <p:ph type="body" idx="1"/>
          </p:nvPr>
        </p:nvSpPr>
        <p:spPr>
          <a:xfrm>
            <a:off x="692150" y="1942100"/>
            <a:ext cx="8520600" cy="2020200"/>
          </a:xfrm>
          <a:prstGeom prst="rect">
            <a:avLst/>
          </a:prstGeom>
        </p:spPr>
        <p:txBody>
          <a:bodyPr spcFirstLastPara="1" wrap="square" lIns="91425" tIns="91425" rIns="91425" bIns="91425" anchor="t" anchorCtr="0">
            <a:normAutofit/>
          </a:bodyPr>
          <a:lstStyle/>
          <a:p>
            <a:pPr marL="457200" lvl="0" indent="-342900" algn="l" rtl="0">
              <a:lnSpc>
                <a:spcPct val="200000"/>
              </a:lnSpc>
              <a:spcBef>
                <a:spcPts val="0"/>
              </a:spcBef>
              <a:spcAft>
                <a:spcPts val="0"/>
              </a:spcAft>
              <a:buSzPts val="1800"/>
              <a:buChar char="●"/>
            </a:pPr>
            <a:r>
              <a:rPr lang="en" b="1"/>
              <a:t>Data Quality and Diversity </a:t>
            </a:r>
            <a:endParaRPr b="1"/>
          </a:p>
          <a:p>
            <a:pPr marL="457200" lvl="0" indent="-342900" algn="l" rtl="0">
              <a:lnSpc>
                <a:spcPct val="200000"/>
              </a:lnSpc>
              <a:spcBef>
                <a:spcPts val="0"/>
              </a:spcBef>
              <a:spcAft>
                <a:spcPts val="0"/>
              </a:spcAft>
              <a:buSzPts val="1800"/>
              <a:buChar char="●"/>
            </a:pPr>
            <a:r>
              <a:rPr lang="en" b="1"/>
              <a:t>Handling missing and irrelevant data </a:t>
            </a:r>
            <a:endParaRPr b="1"/>
          </a:p>
          <a:p>
            <a:pPr marL="457200" lvl="0" indent="-342900" algn="l" rtl="0">
              <a:lnSpc>
                <a:spcPct val="200000"/>
              </a:lnSpc>
              <a:spcBef>
                <a:spcPts val="0"/>
              </a:spcBef>
              <a:spcAft>
                <a:spcPts val="0"/>
              </a:spcAft>
              <a:buSzPts val="1800"/>
              <a:buChar char="●"/>
            </a:pPr>
            <a:r>
              <a:rPr lang="en" b="1"/>
              <a:t>Standardization and Normalization </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Variable Analyzed</a:t>
            </a:r>
            <a:endParaRPr/>
          </a:p>
        </p:txBody>
      </p:sp>
      <p:sp>
        <p:nvSpPr>
          <p:cNvPr id="81" name="Google Shape;81;p16"/>
          <p:cNvSpPr txBox="1">
            <a:spLocks noGrp="1"/>
          </p:cNvSpPr>
          <p:nvPr>
            <p:ph type="body" idx="1"/>
          </p:nvPr>
        </p:nvSpPr>
        <p:spPr>
          <a:xfrm>
            <a:off x="5057400" y="1366197"/>
            <a:ext cx="4086600" cy="2411100"/>
          </a:xfrm>
          <a:prstGeom prst="rect">
            <a:avLst/>
          </a:prstGeom>
        </p:spPr>
        <p:txBody>
          <a:bodyPr spcFirstLastPara="1" wrap="square" lIns="91425" tIns="91425" rIns="91425" bIns="91425" anchor="t" anchorCtr="0">
            <a:normAutofit/>
          </a:bodyPr>
          <a:lstStyle/>
          <a:p>
            <a:pPr marL="457200" lvl="0" indent="-342900" algn="l" rtl="0">
              <a:lnSpc>
                <a:spcPct val="200000"/>
              </a:lnSpc>
              <a:spcBef>
                <a:spcPts val="0"/>
              </a:spcBef>
              <a:spcAft>
                <a:spcPts val="0"/>
              </a:spcAft>
              <a:buSzPts val="1800"/>
              <a:buChar char="●"/>
            </a:pPr>
            <a:r>
              <a:rPr lang="en"/>
              <a:t>Number of stroke </a:t>
            </a:r>
            <a:endParaRPr/>
          </a:p>
          <a:p>
            <a:pPr marL="457200" lvl="0" indent="-342900" algn="l" rtl="0">
              <a:lnSpc>
                <a:spcPct val="200000"/>
              </a:lnSpc>
              <a:spcBef>
                <a:spcPts val="0"/>
              </a:spcBef>
              <a:spcAft>
                <a:spcPts val="0"/>
              </a:spcAft>
              <a:buSzPts val="1800"/>
              <a:buChar char="●"/>
            </a:pPr>
            <a:r>
              <a:rPr lang="en"/>
              <a:t>Pressure </a:t>
            </a:r>
            <a:endParaRPr/>
          </a:p>
          <a:p>
            <a:pPr marL="457200" lvl="0" indent="-342900" algn="l" rtl="0">
              <a:lnSpc>
                <a:spcPct val="200000"/>
              </a:lnSpc>
              <a:spcBef>
                <a:spcPts val="0"/>
              </a:spcBef>
              <a:spcAft>
                <a:spcPts val="0"/>
              </a:spcAft>
              <a:buSzPts val="1800"/>
              <a:buChar char="●"/>
            </a:pPr>
            <a:r>
              <a:rPr lang="en"/>
              <a:t>Altitude </a:t>
            </a:r>
            <a:endParaRPr/>
          </a:p>
          <a:p>
            <a:pPr marL="457200" lvl="0" indent="-342900" algn="l" rtl="0">
              <a:lnSpc>
                <a:spcPct val="200000"/>
              </a:lnSpc>
              <a:spcBef>
                <a:spcPts val="0"/>
              </a:spcBef>
              <a:spcAft>
                <a:spcPts val="0"/>
              </a:spcAft>
              <a:buSzPts val="1800"/>
              <a:buChar char="●"/>
            </a:pPr>
            <a:r>
              <a:rPr lang="en"/>
              <a:t>Azimuth </a:t>
            </a:r>
            <a:endParaRPr/>
          </a:p>
        </p:txBody>
      </p:sp>
      <p:pic>
        <p:nvPicPr>
          <p:cNvPr id="82" name="Google Shape;82;p16"/>
          <p:cNvPicPr preferRelativeResize="0"/>
          <p:nvPr/>
        </p:nvPicPr>
        <p:blipFill>
          <a:blip r:embed="rId3">
            <a:alphaModFix/>
          </a:blip>
          <a:stretch>
            <a:fillRect/>
          </a:stretch>
        </p:blipFill>
        <p:spPr>
          <a:xfrm>
            <a:off x="631275" y="1360963"/>
            <a:ext cx="4086725" cy="2595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Graphs </a:t>
            </a:r>
            <a:endParaRPr/>
          </a:p>
        </p:txBody>
      </p:sp>
      <p:sp>
        <p:nvSpPr>
          <p:cNvPr id="88" name="Google Shape;88;p17"/>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9" name="Google Shape;89;p17"/>
          <p:cNvPicPr preferRelativeResize="0"/>
          <p:nvPr/>
        </p:nvPicPr>
        <p:blipFill>
          <a:blip r:embed="rId3">
            <a:alphaModFix/>
          </a:blip>
          <a:stretch>
            <a:fillRect/>
          </a:stretch>
        </p:blipFill>
        <p:spPr>
          <a:xfrm>
            <a:off x="1963525" y="0"/>
            <a:ext cx="4929800"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95" name="Google Shape;95;p18"/>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6" name="Google Shape;96;p18"/>
          <p:cNvPicPr preferRelativeResize="0"/>
          <p:nvPr/>
        </p:nvPicPr>
        <p:blipFill>
          <a:blip r:embed="rId3">
            <a:alphaModFix/>
          </a:blip>
          <a:stretch>
            <a:fillRect/>
          </a:stretch>
        </p:blipFill>
        <p:spPr>
          <a:xfrm>
            <a:off x="1921895" y="0"/>
            <a:ext cx="4937760"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2" name="Google Shape;102;p19"/>
          <p:cNvPicPr preferRelativeResize="0"/>
          <p:nvPr/>
        </p:nvPicPr>
        <p:blipFill>
          <a:blip r:embed="rId3">
            <a:alphaModFix/>
          </a:blip>
          <a:stretch>
            <a:fillRect/>
          </a:stretch>
        </p:blipFill>
        <p:spPr>
          <a:xfrm>
            <a:off x="1193510" y="0"/>
            <a:ext cx="6756985" cy="5143500"/>
          </a:xfrm>
          <a:prstGeom prst="rect">
            <a:avLst/>
          </a:prstGeom>
          <a:noFill/>
          <a:ln>
            <a:noFill/>
          </a:ln>
        </p:spPr>
      </p:pic>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690</Words>
  <Application>Microsoft Office PowerPoint</Application>
  <PresentationFormat>On-screen Show (16:9)</PresentationFormat>
  <Paragraphs>77</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Economica</vt:lpstr>
      <vt:lpstr>Open Sans</vt:lpstr>
      <vt:lpstr>Playfair Display</vt:lpstr>
      <vt:lpstr>Luxe</vt:lpstr>
      <vt:lpstr>Handwriting Sentiment Classifier</vt:lpstr>
      <vt:lpstr>Topics of Discussion </vt:lpstr>
      <vt:lpstr>Purpose of the Project</vt:lpstr>
      <vt:lpstr>Purpose of the Project</vt:lpstr>
      <vt:lpstr> Data Collection and Cleaning </vt:lpstr>
      <vt:lpstr>Variable Analyzed</vt:lpstr>
      <vt:lpstr>Graphs </vt:lpstr>
      <vt:lpstr>PowerPoint Presentation</vt:lpstr>
      <vt:lpstr>PowerPoint Presentation</vt:lpstr>
      <vt:lpstr>Model Training </vt:lpstr>
      <vt:lpstr>Challenges</vt:lpstr>
      <vt:lpstr>Future Development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Ernawaty Ernawaty</cp:lastModifiedBy>
  <cp:revision>2</cp:revision>
  <dcterms:modified xsi:type="dcterms:W3CDTF">2024-10-20T15:41:48Z</dcterms:modified>
</cp:coreProperties>
</file>