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7" r:id="rId3"/>
    <p:sldId id="268" r:id="rId4"/>
    <p:sldId id="269" r:id="rId5"/>
    <p:sldId id="282" r:id="rId6"/>
    <p:sldId id="270" r:id="rId7"/>
    <p:sldId id="271" r:id="rId8"/>
    <p:sldId id="272" r:id="rId9"/>
    <p:sldId id="273" r:id="rId10"/>
    <p:sldId id="274" r:id="rId11"/>
    <p:sldId id="276" r:id="rId12"/>
    <p:sldId id="277" r:id="rId13"/>
    <p:sldId id="278" r:id="rId14"/>
    <p:sldId id="279" r:id="rId15"/>
    <p:sldId id="280" r:id="rId16"/>
    <p:sldId id="281" r:id="rId17"/>
  </p:sldIdLst>
  <p:sldSz cx="9144000" cy="5143500" type="screen16x9"/>
  <p:notesSz cx="6858000" cy="9144000"/>
  <p:embeddedFontLst>
    <p:embeddedFont>
      <p:font typeface="Economica" panose="020B0604020202020204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Playfair Display" panose="000005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AF10CEC0-4DE3-110D-E8E8-92949C1FD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9C3DC805-836C-CA4B-3CEB-10AB4C86CB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1DA4AF1D-A5EF-2D36-211A-027C1F1016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48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805CE2B9-BA33-CA86-7D77-178D916F0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2430ACBD-A62C-E7D7-6C5D-90404FED0F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F3937B96-16A2-C173-5CAD-7045E6DB19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202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1631F8F8-C203-39FD-0F12-BA3464A74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F06B9B4C-8BBB-9578-C37D-3AFA7E39B3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4E36EC2E-FB07-B278-2A7E-90478F41B3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939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F0A1675F-D8E1-959E-034C-4E476C4E7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B9901B65-2093-2D9D-31CD-5CF509BECE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F832C3DB-6F8F-C878-65C3-011D91417C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51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5401647A-4B9A-87AA-3B1D-DFBF95A71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68E192FB-90C7-817F-A70F-4909DC8284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1E77858D-9F1B-D13D-F6BA-C73530597F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447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FFED7BFA-0BBE-CE28-02E1-DE98C4F05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06B2A15E-FA4A-5B6F-5C68-CEB9F66832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567EF8DC-4DDA-CD52-6FBF-C1E3C2EADC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573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5A5E350D-BEA9-C7D7-E4D3-8F0A4FFE3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7E8E16D5-A433-A90B-9B4E-5C5853FB62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7CE1E077-319A-C254-B8BE-C3BD42F4B8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497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9696FBD6-1DFA-3B13-56FD-A1E4C0E9B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90AFA8EB-55B4-2923-422A-EB3522B051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FBCCFD30-8381-506B-1206-81D928E062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112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97127C84-8682-3F79-1BC0-E6E7C4F73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8B5ABC5E-869B-77D3-EEFE-61B1EFB2C4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D3FBCB01-2100-A461-EBD9-E02E77B834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465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211E795E-7F88-4DF7-6091-915B348AE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1BF976D2-D738-9B60-0C43-BED1B44F24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886C219F-6B7E-65DB-CBAC-BF612AD317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350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05436FDD-5D49-3B85-8489-4D6CFADC6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29558C6B-1A7A-2542-5C13-769E47F683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FA84728A-A2C7-8B1E-C7ED-907A1E4AD3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033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916AABF0-C9D7-ED42-92ED-2B1A51BFA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03B7B1FE-74E1-5621-9E01-32CD17C0E3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D627F596-99DB-E3E1-2870-81D7F351EC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626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0D697F2C-9F36-A35A-78ED-A5D8D94ED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291A97DA-A7F8-D7CC-FD6C-43CF2BD60A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566E38B1-8E45-D01C-EF64-61A156DD5C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55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06B03A7D-C6CA-6D11-581C-E16A57FE7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28592FAE-8CD3-A972-A7A9-3B85D19E45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C95867B2-56E9-9AC4-3A79-CCFAA94AB2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287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D1580A2F-F8B1-D494-7D57-E5808D4CE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542D465B-0FDE-69E4-7628-677DA31E98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B06C582E-0E4F-56BB-587E-ADB780B3C4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024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787675" y="1410175"/>
            <a:ext cx="38652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Handwriting Sentiment Classifier</a:t>
            </a:r>
            <a:endParaRPr b="1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570225" y="3334100"/>
            <a:ext cx="32523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Ernawaty, Xiao Yao, Rachel Chuang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9A1D68C0-3BEF-18E1-A1FD-4FB606463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D34E2027-D27C-1987-2B9E-FED68BD4CA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Model Selection Process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6EFFC77C-D3DD-7263-5E51-78E102EA21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87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Model Used:</a:t>
            </a:r>
          </a:p>
          <a:p>
            <a:pPr>
              <a:lnSpc>
                <a:spcPct val="200000"/>
              </a:lnSpc>
            </a:pPr>
            <a:r>
              <a:rPr lang="en-US" dirty="0"/>
              <a:t>Random Forest Classifier (fine-tuned for better performance).</a:t>
            </a:r>
          </a:p>
          <a:p>
            <a:pPr marL="139700" indent="0">
              <a:lnSpc>
                <a:spcPct val="200000"/>
              </a:lnSpc>
              <a:buNone/>
            </a:pPr>
            <a:r>
              <a:rPr lang="en-US" b="1" dirty="0"/>
              <a:t>Steps to Determine the Best Model: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 err="1"/>
              <a:t>RandomizedSearchCv</a:t>
            </a:r>
            <a:r>
              <a:rPr lang="en-US" b="1" dirty="0"/>
              <a:t>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Random search over hyperparameter space to find the best combination of parameters.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Evaluated using 5-fold </a:t>
            </a:r>
            <a:r>
              <a:rPr lang="en-US" dirty="0" err="1"/>
              <a:t>StratifiedKFold</a:t>
            </a:r>
            <a:r>
              <a:rPr lang="en-US" dirty="0"/>
              <a:t> cross-validation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 err="1"/>
              <a:t>GridSearchCV</a:t>
            </a:r>
            <a:r>
              <a:rPr lang="en-US" b="1" dirty="0"/>
              <a:t>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Fine-tuning after identifying optimal parameters from the random search.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 marL="596900" lvl="1" indent="0">
              <a:lnSpc>
                <a:spcPct val="200000"/>
              </a:lnSpc>
              <a:buNone/>
            </a:pPr>
            <a:endParaRPr lang="en-US" b="1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59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30A92FF2-2683-65BB-949C-B56CC9266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A11B4A2E-7CF5-18E7-3884-B631BEE428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Fine-tuned Random Forest Model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7F3A8E95-EBE3-AC26-D741-76F3EA388A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4802040" cy="3539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139700" indent="0">
              <a:lnSpc>
                <a:spcPct val="200000"/>
              </a:lnSpc>
              <a:buNone/>
            </a:pPr>
            <a:r>
              <a:rPr lang="en-US" b="1" dirty="0"/>
              <a:t>Confusion Matrix:</a:t>
            </a:r>
          </a:p>
          <a:p>
            <a:pPr marL="425450" indent="-285750">
              <a:lnSpc>
                <a:spcPct val="200000"/>
              </a:lnSpc>
            </a:pPr>
            <a:r>
              <a:rPr lang="en-US" dirty="0"/>
              <a:t>Shows how well the model predicts positive and negative emotions: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b="1" dirty="0"/>
              <a:t>True Positives: </a:t>
            </a:r>
            <a:r>
              <a:rPr lang="en-US" dirty="0"/>
              <a:t>Correctly predicted positive emotions.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b="1" dirty="0"/>
              <a:t>True Negatives: </a:t>
            </a:r>
            <a:r>
              <a:rPr lang="en-US" dirty="0"/>
              <a:t>Correctly predicted negative emotions.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b="1" dirty="0"/>
              <a:t>False Positive/Negatives: </a:t>
            </a:r>
            <a:r>
              <a:rPr lang="en-US" dirty="0"/>
              <a:t>None, indicating 100% accuracy on the test set.</a:t>
            </a:r>
            <a:endParaRPr lang="en-US" b="1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00D213-E4F5-4B97-7AFE-DA9878930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096" y="1650380"/>
            <a:ext cx="3378271" cy="314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42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3C23C519-CCE7-3C45-7E28-F8D3E50C1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5262C873-4F83-FBC7-AF46-B8A0803D98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Fine-tuned Random Forest Model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257BA747-42A0-E224-8378-19BCB2134B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4558199" cy="3539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indent="0">
              <a:lnSpc>
                <a:spcPct val="200000"/>
              </a:lnSpc>
              <a:buNone/>
            </a:pPr>
            <a:r>
              <a:rPr lang="en-US" b="1" dirty="0"/>
              <a:t>ROC Curve:</a:t>
            </a:r>
          </a:p>
          <a:p>
            <a:pPr marL="425450" indent="-285750">
              <a:lnSpc>
                <a:spcPct val="200000"/>
              </a:lnSpc>
            </a:pPr>
            <a:r>
              <a:rPr lang="en-US" dirty="0"/>
              <a:t>Shows the model perfectly distinguishes between positive and negative emotions – Area under the Curve (AUC) score is 1.00</a:t>
            </a:r>
            <a:endParaRPr lang="en-US" b="1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E41A7B-36BA-E8B4-E3AB-6A41369F7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599" y="1635133"/>
            <a:ext cx="3511297" cy="301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18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D242C5B4-1034-8C38-D2E9-787AEB56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51C26DC6-6330-C1FE-BF35-CD01C72049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Fine-tuned Random Forest Model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253E8F42-695E-9848-2E43-0029ECD119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4558199" cy="3539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39700" indent="0">
              <a:lnSpc>
                <a:spcPct val="200000"/>
              </a:lnSpc>
              <a:buNone/>
            </a:pPr>
            <a:r>
              <a:rPr lang="en-US" b="1" dirty="0"/>
              <a:t>Learning Curve</a:t>
            </a:r>
          </a:p>
          <a:p>
            <a:pPr marL="425450" indent="-285750">
              <a:lnSpc>
                <a:spcPct val="200000"/>
              </a:lnSpc>
            </a:pPr>
            <a:r>
              <a:rPr lang="en-US" dirty="0"/>
              <a:t>Indicates a consistent improvement in cross-validation scores as more data is used.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/>
              <a:t>Adding more training data may continue to improve model performance.</a:t>
            </a:r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F8950E-E29A-76F5-0D72-24D9D3117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599" y="1594401"/>
            <a:ext cx="3560065" cy="307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60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DF8EE6A8-1692-CFF0-36B8-28A1E575E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F36EE501-D446-8DEA-57BE-35CAC47EE8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Limitations of the Model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9447B77C-9A59-2CF7-6493-FE14DC5A1A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7874424" cy="4326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25450" indent="-285750">
              <a:lnSpc>
                <a:spcPct val="200000"/>
              </a:lnSpc>
            </a:pPr>
            <a:r>
              <a:rPr lang="en-US" b="1" dirty="0"/>
              <a:t>Overfitting: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Shows perfect accuracy on both training and test sets - model may not generalize well to unseen data.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/>
              <a:t>Small Dataset: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Model is trained on a limited dataset – not represent the full variety of handwriting and emotional states.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/>
              <a:t>Specific Device Requirements: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The accurate measurement of pressure, altitude, and azimuth requires the use of specialized devices. </a:t>
            </a:r>
          </a:p>
          <a:p>
            <a:pPr marL="882650" lvl="1" indent="-285750">
              <a:lnSpc>
                <a:spcPct val="200000"/>
              </a:lnSpc>
            </a:pPr>
            <a:endParaRPr lang="en-US" dirty="0"/>
          </a:p>
          <a:p>
            <a:pPr marL="139700" indent="0">
              <a:lnSpc>
                <a:spcPct val="200000"/>
              </a:lnSpc>
              <a:buNone/>
            </a:pPr>
            <a:r>
              <a:rPr lang="en-US" dirty="0"/>
              <a:t>	</a:t>
            </a:r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0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F991F2AB-9D5D-1265-6771-C31CA2CEC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D09ED524-0A69-37D0-DD81-A6E5CF08B0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Future Developments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EDCAD54D-4F60-5FA7-CFCB-AC2BDF5E46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7874424" cy="4429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25450" indent="-285750">
              <a:lnSpc>
                <a:spcPct val="200000"/>
              </a:lnSpc>
            </a:pPr>
            <a:r>
              <a:rPr lang="en-US" b="1" dirty="0"/>
              <a:t>Feature Engineering</a:t>
            </a:r>
            <a:r>
              <a:rPr lang="en-US" dirty="0"/>
              <a:t>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Explore additional features from handwriting, such as signature traits, spacing, and curvature, to improve prediction power.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/>
              <a:t>Real-time Handwriting Analysis: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Develop the model to work in real-time applications, where users can submit handwriting samples via digital devices for instant emotion detection.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/>
              <a:t>Integration with Other Tools</a:t>
            </a:r>
            <a:r>
              <a:rPr lang="en-US" dirty="0"/>
              <a:t>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Integrate the handwriting emotion detection model with other mental health tools for a comprehensive emotional health assessment.</a:t>
            </a:r>
          </a:p>
          <a:p>
            <a:pPr marL="882650" lvl="1" indent="-285750">
              <a:lnSpc>
                <a:spcPct val="200000"/>
              </a:lnSpc>
            </a:pPr>
            <a:endParaRPr lang="en-US" dirty="0"/>
          </a:p>
          <a:p>
            <a:pPr marL="882650" lvl="1" indent="-285750">
              <a:lnSpc>
                <a:spcPct val="200000"/>
              </a:lnSpc>
            </a:pPr>
            <a:endParaRPr lang="en-US" dirty="0"/>
          </a:p>
          <a:p>
            <a:pPr marL="139700" indent="0">
              <a:lnSpc>
                <a:spcPct val="200000"/>
              </a:lnSpc>
              <a:buNone/>
            </a:pPr>
            <a:r>
              <a:rPr lang="en-US" dirty="0"/>
              <a:t>	</a:t>
            </a:r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61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E449187B-577D-8FE6-C521-9B0DB4A48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05991710-29B1-E6A4-14A5-0E82AA13DD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Conclusion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FECAFDE2-C467-E7B1-5BAA-97A2B1AD41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7874424" cy="4429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25450" indent="-285750">
              <a:lnSpc>
                <a:spcPct val="200000"/>
              </a:lnSpc>
            </a:pPr>
            <a:r>
              <a:rPr lang="en-US" b="1" dirty="0"/>
              <a:t>Key Takeaways</a:t>
            </a:r>
            <a:r>
              <a:rPr lang="en-US" dirty="0"/>
              <a:t>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The fine-tuned Random Forest model accurately predicts emotions based on handwriting features, with a 100% accuracy and perfect AUC score on the test data.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/>
              <a:t>Impact: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This tool could serve as an innovative method for assessing emotions, offering potential use cases in education, healthcare, and employee wellness programs.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/>
              <a:t>Next Steps</a:t>
            </a:r>
            <a:r>
              <a:rPr lang="en-US" dirty="0"/>
              <a:t>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Address limitations, expand the dataset, and develop real-world applications to make handwriting emotion detection a viable tool for professionals.</a:t>
            </a:r>
          </a:p>
          <a:p>
            <a:pPr marL="882650" lvl="1" indent="-285750">
              <a:lnSpc>
                <a:spcPct val="200000"/>
              </a:lnSpc>
            </a:pPr>
            <a:endParaRPr lang="en-US" dirty="0"/>
          </a:p>
          <a:p>
            <a:pPr marL="882650" lvl="1" indent="-285750">
              <a:lnSpc>
                <a:spcPct val="200000"/>
              </a:lnSpc>
            </a:pPr>
            <a:endParaRPr lang="en-US" dirty="0"/>
          </a:p>
          <a:p>
            <a:pPr marL="139700" indent="0">
              <a:lnSpc>
                <a:spcPct val="200000"/>
              </a:lnSpc>
              <a:buNone/>
            </a:pPr>
            <a:r>
              <a:rPr lang="en-US" dirty="0"/>
              <a:t>	</a:t>
            </a:r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24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359D17B1-9899-EE0B-77DB-C0C9057B2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54AF08F2-3964-D0C3-BD3A-35BA7FC88A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Business View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8BE33B4A-B8FC-1569-FB75-1556C075E1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OBJECTIVE: </a:t>
            </a:r>
          </a:p>
          <a:p>
            <a:pPr>
              <a:lnSpc>
                <a:spcPct val="200000"/>
              </a:lnSpc>
            </a:pPr>
            <a:r>
              <a:rPr lang="en-US" dirty="0"/>
              <a:t>Develop a tool that can help professionals, such as psychologists and graphologists, analyze emotions based on handwriting patterns.</a:t>
            </a:r>
          </a:p>
          <a:p>
            <a:pPr>
              <a:lnSpc>
                <a:spcPct val="200000"/>
              </a:lnSpc>
            </a:pPr>
            <a:r>
              <a:rPr lang="en-US" dirty="0"/>
              <a:t>Automate emotional analysis to improve efficiency in detecting stress or mental health states based on handwriting.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88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7C2C295D-8F94-FD69-0AF9-71CD6EDC8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393A66BE-C143-F2A2-164D-67FFB910DD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Business View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C25B1FC8-859F-72F0-2F99-4EC3387696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MARKET DEMAND:</a:t>
            </a:r>
          </a:p>
          <a:p>
            <a:pPr>
              <a:lnSpc>
                <a:spcPct val="200000"/>
              </a:lnSpc>
            </a:pPr>
            <a:r>
              <a:rPr lang="en-US" dirty="0"/>
              <a:t>Growing interest in non-invasive mental health assessment tools.</a:t>
            </a:r>
          </a:p>
          <a:p>
            <a:pPr>
              <a:lnSpc>
                <a:spcPct val="200000"/>
              </a:lnSpc>
            </a:pPr>
            <a:r>
              <a:rPr lang="en-US" dirty="0"/>
              <a:t>Could be used in various sectors:  education, healthcare, and even HR for mental well-being assessments.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76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47644C7B-B8C5-9A2E-BA7F-D62C7280D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21E93364-9BDB-9EBE-2C3E-9C1851939B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Business View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B53E8F93-69DE-8496-2041-74CEFA47B5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GOAL:</a:t>
            </a:r>
          </a:p>
          <a:p>
            <a:pPr>
              <a:lnSpc>
                <a:spcPct val="200000"/>
              </a:lnSpc>
            </a:pPr>
            <a:r>
              <a:rPr lang="en-US" dirty="0"/>
              <a:t>To create practical machine learning model </a:t>
            </a:r>
          </a:p>
          <a:p>
            <a:pPr>
              <a:lnSpc>
                <a:spcPct val="200000"/>
              </a:lnSpc>
            </a:pPr>
            <a:r>
              <a:rPr lang="en-US" dirty="0"/>
              <a:t>Helps to classify emotions, assisting professionals in understanding emotional states through handwriting.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5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918DA37F-4C73-2B2F-E80A-4848C0DBA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2B4C5E1E-AE5A-66F1-B11C-5D88B69F7F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FF07FA-AD41-880E-430F-33F847154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230" y="349350"/>
            <a:ext cx="8579539" cy="44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91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5C4011D3-8F3B-ABEF-A1CE-BD20651FB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46F3BB15-38E1-9DD7-E44E-66657CA860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Data Collection Process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35C49418-0D94-31E5-8384-09CF4C9750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Handwriting Data Collection:</a:t>
            </a:r>
          </a:p>
          <a:p>
            <a:pPr>
              <a:lnSpc>
                <a:spcPct val="200000"/>
              </a:lnSpc>
            </a:pPr>
            <a:r>
              <a:rPr lang="en-US" dirty="0"/>
              <a:t>Data was collected using handwriting samples from 100 students.</a:t>
            </a:r>
          </a:p>
          <a:p>
            <a:pPr>
              <a:lnSpc>
                <a:spcPct val="200000"/>
              </a:lnSpc>
            </a:pPr>
            <a:r>
              <a:rPr lang="en-US" dirty="0"/>
              <a:t>Handwriting was analyzed using digital means to extract features such as speed, pressure, azimuth, and tilt (for altitude).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0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E888A087-4805-0350-809E-7FB9719C6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14AB2979-A14A-7E8A-72AC-E7787C1FFC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Data Collection Process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C307356D-AD90-6B66-9BDD-D145AEFC29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Demographics: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US" dirty="0"/>
              <a:t>Information about the age, gender, and grade level (education status) of the individual was also collected.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US" b="1" dirty="0"/>
              <a:t>Emotional Labels: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US" dirty="0"/>
              <a:t>Each handwriting sample was labeled with either a </a:t>
            </a:r>
            <a:r>
              <a:rPr lang="en-US" b="1" dirty="0"/>
              <a:t>positive </a:t>
            </a:r>
            <a:r>
              <a:rPr lang="en-US" dirty="0"/>
              <a:t>or </a:t>
            </a:r>
            <a:r>
              <a:rPr lang="en-US" b="1" dirty="0"/>
              <a:t>negative </a:t>
            </a:r>
            <a:r>
              <a:rPr lang="en-US" dirty="0"/>
              <a:t>emotion, based on psychological assessment.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D6776D72-BC5F-95A1-D5CD-5878451F2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42388678-CF8F-1A64-E747-E7EF617C33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Variables in the Dataset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4F9CDFF5-F0F5-BA4C-3273-A5C778CCFD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Independent (X) Variables Used in the Model</a:t>
            </a:r>
          </a:p>
          <a:p>
            <a:pPr>
              <a:lnSpc>
                <a:spcPct val="200000"/>
              </a:lnSpc>
            </a:pPr>
            <a:r>
              <a:rPr lang="en-US" dirty="0"/>
              <a:t>Cursive and Bold related Features: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Speed 				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Number of strokes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Mean pressure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Mean altitude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Modulus altitude</a:t>
            </a:r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4C6E34-D635-A971-ED8E-41FAA11B90D9}"/>
              </a:ext>
            </a:extLst>
          </p:cNvPr>
          <p:cNvSpPr txBox="1"/>
          <p:nvPr/>
        </p:nvSpPr>
        <p:spPr>
          <a:xfrm>
            <a:off x="4572000" y="2571750"/>
            <a:ext cx="3755136" cy="887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Mean azimuth</a:t>
            </a:r>
          </a:p>
          <a:p>
            <a:pPr marL="2857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Modulus azimuth</a:t>
            </a:r>
          </a:p>
        </p:txBody>
      </p:sp>
    </p:spTree>
    <p:extLst>
      <p:ext uri="{BB962C8B-B14F-4D97-AF65-F5344CB8AC3E}">
        <p14:creationId xmlns:p14="http://schemas.microsoft.com/office/powerpoint/2010/main" val="281526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5768DD6F-ECF6-1A07-0E89-F66045E1C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D3C3282C-ED96-9978-299E-FAF7DFB89C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Variables in the Dataset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1B7363F8-65E8-FA35-F612-37A9ED0C09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Dependent (y) Variable (Target –y):</a:t>
            </a:r>
          </a:p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Emotion Label: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Positive (1)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Negative (0)</a:t>
            </a:r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585369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651</Words>
  <Application>Microsoft Office PowerPoint</Application>
  <PresentationFormat>On-screen Show (16:9)</PresentationFormat>
  <Paragraphs>114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Courier New</vt:lpstr>
      <vt:lpstr>Economica</vt:lpstr>
      <vt:lpstr>Arial</vt:lpstr>
      <vt:lpstr>Open Sans</vt:lpstr>
      <vt:lpstr>Playfair Display</vt:lpstr>
      <vt:lpstr>Luxe</vt:lpstr>
      <vt:lpstr>Handwriting Sentiment Classifier</vt:lpstr>
      <vt:lpstr>Business View</vt:lpstr>
      <vt:lpstr>Business View</vt:lpstr>
      <vt:lpstr>Business View</vt:lpstr>
      <vt:lpstr>PowerPoint Presentation</vt:lpstr>
      <vt:lpstr>Data Collection Process</vt:lpstr>
      <vt:lpstr>Data Collection Process</vt:lpstr>
      <vt:lpstr>Variables in the Dataset</vt:lpstr>
      <vt:lpstr>Variables in the Dataset</vt:lpstr>
      <vt:lpstr>Model Selection Process</vt:lpstr>
      <vt:lpstr>Fine-tuned Random Forest Model</vt:lpstr>
      <vt:lpstr>Fine-tuned Random Forest Model</vt:lpstr>
      <vt:lpstr>Fine-tuned Random Forest Model</vt:lpstr>
      <vt:lpstr>Limitations of the Model</vt:lpstr>
      <vt:lpstr>Future Developments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Ernawaty Ernawaty</cp:lastModifiedBy>
  <cp:revision>6</cp:revision>
  <dcterms:modified xsi:type="dcterms:W3CDTF">2024-10-20T17:26:48Z</dcterms:modified>
</cp:coreProperties>
</file>