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31"/>
  </p:notesMasterIdLst>
  <p:handoutMasterIdLst>
    <p:handoutMasterId r:id="rId32"/>
  </p:handoutMasterIdLst>
  <p:sldIdLst>
    <p:sldId id="289" r:id="rId5"/>
    <p:sldId id="288" r:id="rId6"/>
    <p:sldId id="276" r:id="rId7"/>
    <p:sldId id="283" r:id="rId8"/>
    <p:sldId id="261" r:id="rId9"/>
    <p:sldId id="263" r:id="rId10"/>
    <p:sldId id="290" r:id="rId11"/>
    <p:sldId id="264" r:id="rId12"/>
    <p:sldId id="291" r:id="rId13"/>
    <p:sldId id="293" r:id="rId14"/>
    <p:sldId id="294" r:id="rId15"/>
    <p:sldId id="297" r:id="rId16"/>
    <p:sldId id="298" r:id="rId17"/>
    <p:sldId id="300" r:id="rId18"/>
    <p:sldId id="299" r:id="rId19"/>
    <p:sldId id="295" r:id="rId20"/>
    <p:sldId id="301" r:id="rId21"/>
    <p:sldId id="307" r:id="rId22"/>
    <p:sldId id="296" r:id="rId23"/>
    <p:sldId id="302" r:id="rId24"/>
    <p:sldId id="303" r:id="rId25"/>
    <p:sldId id="305" r:id="rId26"/>
    <p:sldId id="292" r:id="rId27"/>
    <p:sldId id="304" r:id="rId28"/>
    <p:sldId id="308" r:id="rId29"/>
    <p:sldId id="26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808" autoAdjust="0"/>
    <p:restoredTop sz="96973" autoAdjust="0"/>
  </p:normalViewPr>
  <p:slideViewPr>
    <p:cSldViewPr snapToGrid="0">
      <p:cViewPr varScale="1">
        <p:scale>
          <a:sx n="107" d="100"/>
          <a:sy n="107" d="100"/>
        </p:scale>
        <p:origin x="936"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Merchant Category vs.</a:t>
            </a:r>
            <a:r>
              <a:rPr lang="en-US" baseline="0" dirty="0"/>
              <a:t> Number of Transactions</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9203248031496061E-2"/>
          <c:y val="9.4875178710926503E-2"/>
          <c:w val="0.93829675196850393"/>
          <c:h val="0.76905464019102854"/>
        </c:manualLayout>
      </c:layout>
      <c:barChart>
        <c:barDir val="col"/>
        <c:grouping val="clustered"/>
        <c:varyColors val="0"/>
        <c:ser>
          <c:idx val="0"/>
          <c:order val="0"/>
          <c:tx>
            <c:strRef>
              <c:f>Sheet1!$B$1</c:f>
              <c:strCache>
                <c:ptCount val="1"/>
                <c:pt idx="0">
                  <c:v>Merchant Category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Government Services</c:v>
                </c:pt>
                <c:pt idx="1">
                  <c:v>Miscellaneous Stores</c:v>
                </c:pt>
                <c:pt idx="2">
                  <c:v>Agriculture Services</c:v>
                </c:pt>
                <c:pt idx="3">
                  <c:v>Contracted Services</c:v>
                </c:pt>
                <c:pt idx="4">
                  <c:v>Car Rentals</c:v>
                </c:pt>
                <c:pt idx="5">
                  <c:v>Lodging</c:v>
                </c:pt>
              </c:strCache>
            </c:strRef>
          </c:cat>
          <c:val>
            <c:numRef>
              <c:f>Sheet1!$B$2:$B$7</c:f>
              <c:numCache>
                <c:formatCode>General</c:formatCode>
                <c:ptCount val="6"/>
                <c:pt idx="0">
                  <c:v>20</c:v>
                </c:pt>
                <c:pt idx="1">
                  <c:v>12</c:v>
                </c:pt>
                <c:pt idx="2">
                  <c:v>8</c:v>
                </c:pt>
                <c:pt idx="3">
                  <c:v>4</c:v>
                </c:pt>
                <c:pt idx="4">
                  <c:v>4</c:v>
                </c:pt>
                <c:pt idx="5">
                  <c:v>4</c:v>
                </c:pt>
              </c:numCache>
            </c:numRef>
          </c:val>
          <c:extLst>
            <c:ext xmlns:c16="http://schemas.microsoft.com/office/drawing/2014/chart" uri="{C3380CC4-5D6E-409C-BE32-E72D297353CC}">
              <c16:uniqueId val="{00000000-BA1A-4926-BF94-ED44CD2AE85A}"/>
            </c:ext>
          </c:extLst>
        </c:ser>
        <c:dLbls>
          <c:showLegendKey val="0"/>
          <c:showVal val="0"/>
          <c:showCatName val="0"/>
          <c:showSerName val="0"/>
          <c:showPercent val="0"/>
          <c:showBubbleSize val="0"/>
        </c:dLbls>
        <c:gapWidth val="219"/>
        <c:overlap val="-27"/>
        <c:axId val="506534920"/>
        <c:axId val="506537440"/>
      </c:barChart>
      <c:catAx>
        <c:axId val="5065349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506537440"/>
        <c:crosses val="autoZero"/>
        <c:auto val="1"/>
        <c:lblAlgn val="ctr"/>
        <c:lblOffset val="100"/>
        <c:noMultiLvlLbl val="0"/>
      </c:catAx>
      <c:valAx>
        <c:axId val="5065374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65349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6/20/2024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6/20/2024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2658829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1781468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Economic changes could have led consumers to reduce their spending, thereby decreasing the volume of credit card transactions.</a:t>
            </a:r>
          </a:p>
          <a:p>
            <a:pPr marL="228600" indent="-228600">
              <a:buAutoNum type="arabicPeriod"/>
            </a:pPr>
            <a:r>
              <a:rPr lang="en-US" dirty="0"/>
              <a:t>There might be a shift towards alternative payment methods such as digital wallets or cryptocurrencies, impacting credit card usage.</a:t>
            </a:r>
          </a:p>
          <a:p>
            <a:pPr marL="228600" indent="-228600">
              <a:buAutoNum type="arabicPeriod"/>
            </a:pPr>
            <a:r>
              <a:rPr lang="en-US" dirty="0"/>
              <a:t>During the COVID-19 pandemic, consumers were more inclined to use credit cards for transactions. However, as the situation normalized in 2023, there may have been a resurgence in in-person cash transactions.</a:t>
            </a:r>
          </a:p>
          <a:p>
            <a:pPr marL="0" indent="0">
              <a:buNone/>
            </a:pPr>
            <a:r>
              <a:rPr lang="en-US" dirty="0"/>
              <a:t>These hypotheses, while plausible, are speculative due to the constraints of the dataset. Further investigation is recommended to confirm these assumptions and develop strategies to address the decline in credit card transactions.</a:t>
            </a:r>
          </a:p>
        </p:txBody>
      </p:sp>
      <p:sp>
        <p:nvSpPr>
          <p:cNvPr id="4" name="Slide Number Placeholder 3"/>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2037450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13</a:t>
            </a:fld>
            <a:endParaRPr lang="en-US"/>
          </a:p>
        </p:txBody>
      </p:sp>
    </p:spTree>
    <p:extLst>
      <p:ext uri="{BB962C8B-B14F-4D97-AF65-F5344CB8AC3E}">
        <p14:creationId xmlns:p14="http://schemas.microsoft.com/office/powerpoint/2010/main" val="2341113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14</a:t>
            </a:fld>
            <a:endParaRPr lang="en-US"/>
          </a:p>
        </p:txBody>
      </p:sp>
    </p:spTree>
    <p:extLst>
      <p:ext uri="{BB962C8B-B14F-4D97-AF65-F5344CB8AC3E}">
        <p14:creationId xmlns:p14="http://schemas.microsoft.com/office/powerpoint/2010/main" val="14430060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15</a:t>
            </a:fld>
            <a:endParaRPr lang="en-US"/>
          </a:p>
        </p:txBody>
      </p:sp>
    </p:spTree>
    <p:extLst>
      <p:ext uri="{BB962C8B-B14F-4D97-AF65-F5344CB8AC3E}">
        <p14:creationId xmlns:p14="http://schemas.microsoft.com/office/powerpoint/2010/main" val="1507788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16</a:t>
            </a:fld>
            <a:endParaRPr lang="en-US"/>
          </a:p>
        </p:txBody>
      </p:sp>
    </p:spTree>
    <p:extLst>
      <p:ext uri="{BB962C8B-B14F-4D97-AF65-F5344CB8AC3E}">
        <p14:creationId xmlns:p14="http://schemas.microsoft.com/office/powerpoint/2010/main" val="11038070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17</a:t>
            </a:fld>
            <a:endParaRPr lang="en-US"/>
          </a:p>
        </p:txBody>
      </p:sp>
    </p:spTree>
    <p:extLst>
      <p:ext uri="{BB962C8B-B14F-4D97-AF65-F5344CB8AC3E}">
        <p14:creationId xmlns:p14="http://schemas.microsoft.com/office/powerpoint/2010/main" val="23073906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18</a:t>
            </a:fld>
            <a:endParaRPr lang="en-US"/>
          </a:p>
        </p:txBody>
      </p:sp>
    </p:spTree>
    <p:extLst>
      <p:ext uri="{BB962C8B-B14F-4D97-AF65-F5344CB8AC3E}">
        <p14:creationId xmlns:p14="http://schemas.microsoft.com/office/powerpoint/2010/main" val="3704926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19</a:t>
            </a:fld>
            <a:endParaRPr lang="en-US"/>
          </a:p>
        </p:txBody>
      </p:sp>
    </p:spTree>
    <p:extLst>
      <p:ext uri="{BB962C8B-B14F-4D97-AF65-F5344CB8AC3E}">
        <p14:creationId xmlns:p14="http://schemas.microsoft.com/office/powerpoint/2010/main" val="149284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20</a:t>
            </a:fld>
            <a:endParaRPr lang="en-US"/>
          </a:p>
        </p:txBody>
      </p:sp>
    </p:spTree>
    <p:extLst>
      <p:ext uri="{BB962C8B-B14F-4D97-AF65-F5344CB8AC3E}">
        <p14:creationId xmlns:p14="http://schemas.microsoft.com/office/powerpoint/2010/main" val="24418274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21</a:t>
            </a:fld>
            <a:endParaRPr lang="en-US"/>
          </a:p>
        </p:txBody>
      </p:sp>
    </p:spTree>
    <p:extLst>
      <p:ext uri="{BB962C8B-B14F-4D97-AF65-F5344CB8AC3E}">
        <p14:creationId xmlns:p14="http://schemas.microsoft.com/office/powerpoint/2010/main" val="3433771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22</a:t>
            </a:fld>
            <a:endParaRPr lang="en-US"/>
          </a:p>
        </p:txBody>
      </p:sp>
    </p:spTree>
    <p:extLst>
      <p:ext uri="{BB962C8B-B14F-4D97-AF65-F5344CB8AC3E}">
        <p14:creationId xmlns:p14="http://schemas.microsoft.com/office/powerpoint/2010/main" val="3229802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23</a:t>
            </a:fld>
            <a:endParaRPr lang="en-US"/>
          </a:p>
        </p:txBody>
      </p:sp>
    </p:spTree>
    <p:extLst>
      <p:ext uri="{BB962C8B-B14F-4D97-AF65-F5344CB8AC3E}">
        <p14:creationId xmlns:p14="http://schemas.microsoft.com/office/powerpoint/2010/main" val="3904610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24</a:t>
            </a:fld>
            <a:endParaRPr lang="en-US"/>
          </a:p>
        </p:txBody>
      </p:sp>
    </p:spTree>
    <p:extLst>
      <p:ext uri="{BB962C8B-B14F-4D97-AF65-F5344CB8AC3E}">
        <p14:creationId xmlns:p14="http://schemas.microsoft.com/office/powerpoint/2010/main" val="936074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26</a:t>
            </a:fld>
            <a:endParaRPr lang="en-US"/>
          </a:p>
        </p:txBody>
      </p:sp>
    </p:spTree>
    <p:extLst>
      <p:ext uri="{BB962C8B-B14F-4D97-AF65-F5344CB8AC3E}">
        <p14:creationId xmlns:p14="http://schemas.microsoft.com/office/powerpoint/2010/main" val="2974415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1233045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46585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988440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206508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968272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1495799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9505528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 pictur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C6EC6AF9-CC07-5258-9160-8C6391530C61}"/>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5BC6DCCE-3025-75FB-9405-8D51DCD63D67}"/>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516CCC3-736F-49AC-F079-9A090DAA816E}"/>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3BF578A-ADDB-6713-E5AD-0FF27EDC2E5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076C4EAC-BBDE-1963-BD72-3BD2A47DC59C}"/>
              </a:ext>
            </a:extLst>
          </p:cNvPr>
          <p:cNvSpPr>
            <a:spLocks noGrp="1"/>
          </p:cNvSpPr>
          <p:nvPr>
            <p:ph type="ctrTitle" hasCustomPrompt="1"/>
          </p:nvPr>
        </p:nvSpPr>
        <p:spPr>
          <a:xfrm>
            <a:off x="1524000" y="743671"/>
            <a:ext cx="9144000" cy="3361254"/>
          </a:xfrm>
        </p:spPr>
        <p:txBody>
          <a:bodyPr anchor="b">
            <a:noAutofit/>
          </a:bodyPr>
          <a:lstStyle>
            <a:lvl1pPr algn="ctr">
              <a:defRPr sz="4400"/>
            </a:lvl1pPr>
          </a:lstStyle>
          <a:p>
            <a:r>
              <a:rPr lang="en-US" dirty="0"/>
              <a:t>Click to add title</a:t>
            </a:r>
          </a:p>
        </p:txBody>
      </p:sp>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7620" y="4766434"/>
            <a:ext cx="12207240" cy="2121408"/>
          </a:xfrm>
        </p:spPr>
        <p:txBody>
          <a:bodyPr>
            <a:noAutofit/>
          </a:bodyPr>
          <a:lstStyle>
            <a:lvl1pPr marL="0" indent="0" algn="ctr">
              <a:buNone/>
              <a:defRPr sz="2000"/>
            </a:lvl1pPr>
          </a:lstStyle>
          <a:p>
            <a:r>
              <a:rPr lang="en-US"/>
              <a:t>Click icon to add picture</a:t>
            </a:r>
            <a:endParaRPr lang="en-US" dirty="0"/>
          </a:p>
        </p:txBody>
      </p:sp>
    </p:spTree>
    <p:extLst>
      <p:ext uri="{BB962C8B-B14F-4D97-AF65-F5344CB8AC3E}">
        <p14:creationId xmlns:p14="http://schemas.microsoft.com/office/powerpoint/2010/main" val="40565285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83CF0EA4-D201-44E7-3558-D05CB4233ECE}"/>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A643EA3-ACAA-539C-A041-266A895A2B1C}"/>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681E18B-2347-8DB6-2A7F-3EAC100A412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215072" y="528320"/>
            <a:ext cx="5028566" cy="3354992"/>
          </a:xfrm>
        </p:spPr>
        <p:txBody>
          <a:bodyPr anchor="b">
            <a:noAutofit/>
          </a:bodyPr>
          <a:lstStyle>
            <a:lvl1pPr algn="l">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215072" y="4027992"/>
            <a:ext cx="5028565" cy="1894972"/>
          </a:xfrm>
        </p:spPr>
        <p:txBody>
          <a:bodyPr>
            <a:noAutofit/>
          </a:bodyPr>
          <a:lstStyle>
            <a:lvl1pPr marL="0" indent="0" algn="l">
              <a:buNone/>
              <a:defRPr sz="1800" b="1" cap="all" baseline="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7257326" y="-11576"/>
            <a:ext cx="4946249" cy="6903720"/>
          </a:xfrm>
          <a:custGeom>
            <a:avLst/>
            <a:gdLst>
              <a:gd name="connsiteX0" fmla="*/ 0 w 4977139"/>
              <a:gd name="connsiteY0" fmla="*/ 0 h 6858000"/>
              <a:gd name="connsiteX1" fmla="*/ 4977139 w 4977139"/>
              <a:gd name="connsiteY1" fmla="*/ 0 h 6858000"/>
              <a:gd name="connsiteX2" fmla="*/ 4977139 w 4977139"/>
              <a:gd name="connsiteY2" fmla="*/ 6858000 h 6858000"/>
              <a:gd name="connsiteX3" fmla="*/ 0 w 4977139"/>
              <a:gd name="connsiteY3" fmla="*/ 6858000 h 6858000"/>
              <a:gd name="connsiteX4" fmla="*/ 0 w 4977139"/>
              <a:gd name="connsiteY4" fmla="*/ 0 h 6858000"/>
              <a:gd name="connsiteX0" fmla="*/ 0 w 4977139"/>
              <a:gd name="connsiteY0" fmla="*/ 0 h 6892724"/>
              <a:gd name="connsiteX1" fmla="*/ 4977139 w 4977139"/>
              <a:gd name="connsiteY1" fmla="*/ 0 h 6892724"/>
              <a:gd name="connsiteX2" fmla="*/ 4977139 w 4977139"/>
              <a:gd name="connsiteY2" fmla="*/ 6858000 h 6892724"/>
              <a:gd name="connsiteX3" fmla="*/ 1863524 w 4977139"/>
              <a:gd name="connsiteY3" fmla="*/ 6892724 h 6892724"/>
              <a:gd name="connsiteX4" fmla="*/ 0 w 4977139"/>
              <a:gd name="connsiteY4" fmla="*/ 0 h 6892724"/>
              <a:gd name="connsiteX0" fmla="*/ 0 w 4977139"/>
              <a:gd name="connsiteY0" fmla="*/ 0 h 6892724"/>
              <a:gd name="connsiteX1" fmla="*/ 4977139 w 4977139"/>
              <a:gd name="connsiteY1" fmla="*/ 0 h 6892724"/>
              <a:gd name="connsiteX2" fmla="*/ 4977139 w 4977139"/>
              <a:gd name="connsiteY2" fmla="*/ 6892724 h 6892724"/>
              <a:gd name="connsiteX3" fmla="*/ 1863524 w 4977139"/>
              <a:gd name="connsiteY3" fmla="*/ 6892724 h 6892724"/>
              <a:gd name="connsiteX4" fmla="*/ 0 w 4977139"/>
              <a:gd name="connsiteY4" fmla="*/ 0 h 68927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77139" h="6892724">
                <a:moveTo>
                  <a:pt x="0" y="0"/>
                </a:moveTo>
                <a:lnTo>
                  <a:pt x="4977139" y="0"/>
                </a:lnTo>
                <a:lnTo>
                  <a:pt x="4977139" y="6892724"/>
                </a:lnTo>
                <a:lnTo>
                  <a:pt x="1863524" y="6892724"/>
                </a:lnTo>
                <a:lnTo>
                  <a:pt x="0"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2609378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66CBD635-4863-B127-5668-D2C7DA8CDE92}"/>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1629720-DD91-8012-686D-AABA439870ED}"/>
              </a:ext>
              <a:ext uri="{C183D7F6-B498-43B3-948B-1728B52AA6E4}">
                <adec:decorative xmlns:adec="http://schemas.microsoft.com/office/drawing/2017/decorative" val="1"/>
              </a:ext>
            </a:extLst>
          </p:cNvPr>
          <p:cNvCxnSpPr>
            <a:cxnSpLocks/>
          </p:cNvCxnSpPr>
          <p:nvPr userDrawn="1"/>
        </p:nvCxnSpPr>
        <p:spPr>
          <a:xfrm flipH="1">
            <a:off x="10911820" y="0"/>
            <a:ext cx="913577" cy="68580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70117" y="185195"/>
            <a:ext cx="6930838" cy="1505493"/>
          </a:xfrm>
        </p:spPr>
        <p:txBody>
          <a:bodyPr anchor="b" anchorCtr="0">
            <a:no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1FB27827-7491-B1C2-D9C5-975A9FF66EC1}"/>
              </a:ext>
            </a:extLst>
          </p:cNvPr>
          <p:cNvSpPr>
            <a:spLocks noGrp="1"/>
          </p:cNvSpPr>
          <p:nvPr>
            <p:ph type="pic" sz="quarter" idx="10"/>
          </p:nvPr>
        </p:nvSpPr>
        <p:spPr>
          <a:xfrm>
            <a:off x="-18788" y="-22860"/>
            <a:ext cx="329184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11" name="Content Placeholder 3">
            <a:extLst>
              <a:ext uri="{FF2B5EF4-FFF2-40B4-BE49-F238E27FC236}">
                <a16:creationId xmlns:a16="http://schemas.microsoft.com/office/drawing/2014/main" id="{7D4D4555-A25D-09B6-36AF-5977189F2DDE}"/>
              </a:ext>
            </a:extLst>
          </p:cNvPr>
          <p:cNvSpPr>
            <a:spLocks noGrp="1"/>
          </p:cNvSpPr>
          <p:nvPr>
            <p:ph sz="half" idx="2" hasCustomPrompt="1"/>
          </p:nvPr>
        </p:nvSpPr>
        <p:spPr>
          <a:xfrm>
            <a:off x="3970116" y="2022395"/>
            <a:ext cx="6941703" cy="4297680"/>
          </a:xfrm>
        </p:spPr>
        <p:txBody>
          <a:bodyPr>
            <a:normAutofit/>
          </a:bodyPr>
          <a:lstStyle>
            <a:lvl1pPr marL="228600" indent="-228600">
              <a:spcBef>
                <a:spcPts val="1000"/>
              </a:spcBef>
              <a:spcAft>
                <a:spcPts val="1500"/>
              </a:spcAft>
              <a:buFont typeface="Arial" panose="020B0604020202020204" pitchFamily="34" charset="0"/>
              <a:buChar char="•"/>
              <a:defRPr sz="1800"/>
            </a:lvl1pPr>
            <a:lvl2pPr>
              <a:spcBef>
                <a:spcPts val="1000"/>
              </a:spcBef>
              <a:spcAft>
                <a:spcPts val="1500"/>
              </a:spcAft>
              <a:defRPr sz="1800"/>
            </a:lvl2pPr>
            <a:lvl3pPr>
              <a:spcBef>
                <a:spcPts val="1000"/>
              </a:spcBef>
              <a:spcAft>
                <a:spcPts val="1500"/>
              </a:spcAft>
              <a:defRPr sz="1800"/>
            </a:lvl3pPr>
            <a:lvl4pPr>
              <a:spcBef>
                <a:spcPts val="1000"/>
              </a:spcBef>
              <a:spcAft>
                <a:spcPts val="1500"/>
              </a:spcAft>
              <a:defRPr sz="1800"/>
            </a:lvl4pPr>
            <a:lvl5pPr>
              <a:spcBef>
                <a:spcPts val="1000"/>
              </a:spcBef>
              <a:spcAft>
                <a:spcPts val="1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92374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59E49FCE-658C-FF5A-6405-3D10F1AC1B06}"/>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903C516-D418-5E3E-1E4E-1DF8464338FE}"/>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7BF5B15-0E8A-A82C-6E9C-FCF3FBAAD468}"/>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54B33CA-9490-C8E1-FE4F-06367AF2921F}"/>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586824F-3198-FE44-5A4A-70312048DAF9}"/>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58CD71-6E97-B6A9-11B6-867ED408DEE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E9FDAA6-BDE8-D6C3-17CD-F87BFB54F54A}"/>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7" name="Content Placeholder 3">
            <a:extLst>
              <a:ext uri="{FF2B5EF4-FFF2-40B4-BE49-F238E27FC236}">
                <a16:creationId xmlns:a16="http://schemas.microsoft.com/office/drawing/2014/main" id="{42A0738D-E9A9-14B7-4739-62E402B0C2DF}"/>
              </a:ext>
            </a:extLst>
          </p:cNvPr>
          <p:cNvSpPr>
            <a:spLocks noGrp="1"/>
          </p:cNvSpPr>
          <p:nvPr>
            <p:ph sz="half" idx="14" hasCustomPrompt="1"/>
          </p:nvPr>
        </p:nvSpPr>
        <p:spPr>
          <a:xfrm>
            <a:off x="834961" y="2032663"/>
            <a:ext cx="4463005"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A766D4CB-8BCE-C6EE-EF57-A8A819EBD366}"/>
              </a:ext>
            </a:extLst>
          </p:cNvPr>
          <p:cNvSpPr>
            <a:spLocks noGrp="1"/>
          </p:cNvSpPr>
          <p:nvPr>
            <p:ph sz="half" idx="13" hasCustomPrompt="1"/>
          </p:nvPr>
        </p:nvSpPr>
        <p:spPr>
          <a:xfrm>
            <a:off x="6141720" y="2032663"/>
            <a:ext cx="5212080" cy="4067492"/>
          </a:xfrm>
        </p:spPr>
        <p:txBody>
          <a:bodyPr>
            <a:normAutofit/>
          </a:bodyPr>
          <a:lstStyle>
            <a:lvl1pPr marL="0" indent="0">
              <a:spcBef>
                <a:spcPts val="1000"/>
              </a:spcBef>
              <a:spcAft>
                <a:spcPts val="500"/>
              </a:spcAft>
              <a:buNone/>
              <a:defRPr sz="1800"/>
            </a:lvl1pPr>
            <a:lvl2pPr marL="0">
              <a:spcBef>
                <a:spcPts val="1000"/>
              </a:spcBef>
              <a:spcAft>
                <a:spcPts val="500"/>
              </a:spcAft>
              <a:defRPr sz="1800"/>
            </a:lvl2pPr>
            <a:lvl3pPr marL="457200">
              <a:spcBef>
                <a:spcPts val="1000"/>
              </a:spcBef>
              <a:spcAft>
                <a:spcPts val="500"/>
              </a:spcAft>
              <a:defRPr sz="1800"/>
            </a:lvl3pPr>
            <a:lvl4pPr marL="685800">
              <a:spcBef>
                <a:spcPts val="1000"/>
              </a:spcBef>
              <a:spcAft>
                <a:spcPts val="500"/>
              </a:spcAft>
              <a:defRPr sz="1800"/>
            </a:lvl4pPr>
            <a:lvl5pPr marL="914400">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866756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 picture ">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00B3A65-BB60-F2B4-4CF4-19A7C53F188A}"/>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1DB8D5-B954-BFC9-C8D8-F0491CCBE29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5507D69F-27D7-2C68-A17D-3F1399C8BE71}"/>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199" y="365125"/>
            <a:ext cx="6645965" cy="1325563"/>
          </a:xfrm>
        </p:spPr>
        <p:txBody>
          <a:bodyPr anchor="b" anchorCtr="0">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1" y="2055813"/>
            <a:ext cx="5781261" cy="4067492"/>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id="{BC013AD6-0EF3-2B25-DDBD-2DF706123AEE}"/>
              </a:ext>
            </a:extLst>
          </p:cNvPr>
          <p:cNvSpPr>
            <a:spLocks noGrp="1"/>
          </p:cNvSpPr>
          <p:nvPr>
            <p:ph type="pic" sz="quarter" idx="13"/>
          </p:nvPr>
        </p:nvSpPr>
        <p:spPr>
          <a:xfrm>
            <a:off x="7566991" y="-22860"/>
            <a:ext cx="4625008" cy="6903720"/>
          </a:xfrm>
        </p:spPr>
        <p:txBody>
          <a:bodyPr tIns="274320">
            <a:normAutofit/>
          </a:bodyPr>
          <a:lstStyle>
            <a:lvl1pPr marL="0" indent="0" algn="ctr">
              <a:buNone/>
              <a:defRPr sz="2000"/>
            </a:lvl1pPr>
          </a:lstStyle>
          <a:p>
            <a:r>
              <a:rPr lang="en-US"/>
              <a:t>Click icon to add picture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6568680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11843C0D-8C0B-0B3C-7014-7B7217C008E5}"/>
              </a:ext>
              <a:ext uri="{C183D7F6-B498-43B3-948B-1728B52AA6E4}">
                <adec:decorative xmlns:adec="http://schemas.microsoft.com/office/drawing/2017/decorative" val="1"/>
              </a:ext>
            </a:extLst>
          </p:cNvPr>
          <p:cNvCxnSpPr>
            <a:cxnSpLocks/>
          </p:cNvCxnSpPr>
          <p:nvPr userDrawn="1"/>
        </p:nvCxnSpPr>
        <p:spPr>
          <a:xfrm flipH="1">
            <a:off x="8462964" y="5848350"/>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7B715CF-E60F-DDAE-369E-BCC2CE4FF958}"/>
              </a:ext>
              <a:ext uri="{C183D7F6-B498-43B3-948B-1728B52AA6E4}">
                <adec:decorative xmlns:adec="http://schemas.microsoft.com/office/drawing/2017/decorative" val="1"/>
              </a:ext>
            </a:extLst>
          </p:cNvPr>
          <p:cNvCxnSpPr>
            <a:cxnSpLocks/>
          </p:cNvCxnSpPr>
          <p:nvPr userDrawn="1"/>
        </p:nvCxnSpPr>
        <p:spPr>
          <a:xfrm flipH="1">
            <a:off x="11543158" y="1647825"/>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BD8F5F-4228-6BB9-5EA6-553590898242}"/>
              </a:ext>
              <a:ext uri="{C183D7F6-B498-43B3-948B-1728B52AA6E4}">
                <adec:decorative xmlns:adec="http://schemas.microsoft.com/office/drawing/2017/decorative" val="1"/>
              </a:ext>
            </a:extLst>
          </p:cNvPr>
          <p:cNvCxnSpPr>
            <a:cxnSpLocks/>
          </p:cNvCxnSpPr>
          <p:nvPr userDrawn="1"/>
        </p:nvCxnSpPr>
        <p:spPr>
          <a:xfrm flipH="1" flipV="1">
            <a:off x="10781554" y="0"/>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721F95-97C0-7151-B9F6-C088CEA1A7F8}"/>
              </a:ext>
              <a:ext uri="{C183D7F6-B498-43B3-948B-1728B52AA6E4}">
                <adec:decorative xmlns:adec="http://schemas.microsoft.com/office/drawing/2017/decorative" val="1"/>
              </a:ext>
            </a:extLst>
          </p:cNvPr>
          <p:cNvCxnSpPr>
            <a:cxnSpLocks/>
          </p:cNvCxnSpPr>
          <p:nvPr userDrawn="1"/>
        </p:nvCxnSpPr>
        <p:spPr>
          <a:xfrm flipH="1" flipV="1">
            <a:off x="6529388" y="-4763"/>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id="{978AD50A-9C6A-454B-0CAD-EAB518440143}"/>
              </a:ext>
            </a:extLst>
          </p:cNvPr>
          <p:cNvSpPr>
            <a:spLocks noGrp="1"/>
          </p:cNvSpPr>
          <p:nvPr>
            <p:ph type="pic" sz="quarter" idx="10"/>
          </p:nvPr>
        </p:nvSpPr>
        <p:spPr>
          <a:xfrm>
            <a:off x="3810" y="0"/>
            <a:ext cx="7816995" cy="6858000"/>
          </a:xfrm>
          <a:custGeom>
            <a:avLst/>
            <a:gdLst>
              <a:gd name="connsiteX0" fmla="*/ 0 w 7813675"/>
              <a:gd name="connsiteY0" fmla="*/ 0 h 6903720"/>
              <a:gd name="connsiteX1" fmla="*/ 7813675 w 7813675"/>
              <a:gd name="connsiteY1" fmla="*/ 0 h 6903720"/>
              <a:gd name="connsiteX2" fmla="*/ 7813675 w 7813675"/>
              <a:gd name="connsiteY2" fmla="*/ 6903720 h 6903720"/>
              <a:gd name="connsiteX3" fmla="*/ 0 w 7813675"/>
              <a:gd name="connsiteY3" fmla="*/ 6903720 h 6903720"/>
              <a:gd name="connsiteX4" fmla="*/ 0 w 7813675"/>
              <a:gd name="connsiteY4" fmla="*/ 0 h 6903720"/>
              <a:gd name="connsiteX0" fmla="*/ 0 w 7813675"/>
              <a:gd name="connsiteY0" fmla="*/ 0 h 6903720"/>
              <a:gd name="connsiteX1" fmla="*/ 7813675 w 7813675"/>
              <a:gd name="connsiteY1" fmla="*/ 0 h 6903720"/>
              <a:gd name="connsiteX2" fmla="*/ 7813675 w 7813675"/>
              <a:gd name="connsiteY2" fmla="*/ 6903720 h 6903720"/>
              <a:gd name="connsiteX3" fmla="*/ 798854 w 7813675"/>
              <a:gd name="connsiteY3" fmla="*/ 6867163 h 6903720"/>
              <a:gd name="connsiteX4" fmla="*/ 0 w 7813675"/>
              <a:gd name="connsiteY4" fmla="*/ 6903720 h 6903720"/>
              <a:gd name="connsiteX5" fmla="*/ 0 w 7813675"/>
              <a:gd name="connsiteY5" fmla="*/ 0 h 6903720"/>
              <a:gd name="connsiteX0" fmla="*/ 0 w 7813675"/>
              <a:gd name="connsiteY0" fmla="*/ 0 h 6907803"/>
              <a:gd name="connsiteX1" fmla="*/ 7813675 w 7813675"/>
              <a:gd name="connsiteY1" fmla="*/ 0 h 6907803"/>
              <a:gd name="connsiteX2" fmla="*/ 7813675 w 7813675"/>
              <a:gd name="connsiteY2" fmla="*/ 6903720 h 6907803"/>
              <a:gd name="connsiteX3" fmla="*/ 809014 w 7813675"/>
              <a:gd name="connsiteY3" fmla="*/ 6907803 h 6907803"/>
              <a:gd name="connsiteX4" fmla="*/ 0 w 7813675"/>
              <a:gd name="connsiteY4" fmla="*/ 6903720 h 6907803"/>
              <a:gd name="connsiteX5" fmla="*/ 0 w 7813675"/>
              <a:gd name="connsiteY5" fmla="*/ 0 h 6907803"/>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8748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809014 w 7813675"/>
              <a:gd name="connsiteY3" fmla="*/ 6898913 h 6903720"/>
              <a:gd name="connsiteX4" fmla="*/ 0 w 7813675"/>
              <a:gd name="connsiteY4" fmla="*/ 6903720 h 6903720"/>
              <a:gd name="connsiteX5" fmla="*/ 0 w 7813675"/>
              <a:gd name="connsiteY5" fmla="*/ 0 h 6903720"/>
              <a:gd name="connsiteX0" fmla="*/ 0 w 7813675"/>
              <a:gd name="connsiteY0" fmla="*/ 0 h 6903720"/>
              <a:gd name="connsiteX1" fmla="*/ 7813675 w 7813675"/>
              <a:gd name="connsiteY1" fmla="*/ 0 h 6903720"/>
              <a:gd name="connsiteX2" fmla="*/ 7813675 w 7813675"/>
              <a:gd name="connsiteY2" fmla="*/ 6903720 h 6903720"/>
              <a:gd name="connsiteX3" fmla="*/ 740434 w 7813675"/>
              <a:gd name="connsiteY3" fmla="*/ 6898913 h 6903720"/>
              <a:gd name="connsiteX4" fmla="*/ 0 w 7813675"/>
              <a:gd name="connsiteY4" fmla="*/ 6903720 h 6903720"/>
              <a:gd name="connsiteX5" fmla="*/ 0 w 7813675"/>
              <a:gd name="connsiteY5" fmla="*/ 0 h 6903720"/>
              <a:gd name="connsiteX0" fmla="*/ 0 w 7813675"/>
              <a:gd name="connsiteY0" fmla="*/ 0 h 6907385"/>
              <a:gd name="connsiteX1" fmla="*/ 7813675 w 7813675"/>
              <a:gd name="connsiteY1" fmla="*/ 0 h 6907385"/>
              <a:gd name="connsiteX2" fmla="*/ 7813675 w 7813675"/>
              <a:gd name="connsiteY2" fmla="*/ 6903720 h 6907385"/>
              <a:gd name="connsiteX3" fmla="*/ 6359380 w 7813675"/>
              <a:gd name="connsiteY3" fmla="*/ 6907385 h 6907385"/>
              <a:gd name="connsiteX4" fmla="*/ 740434 w 7813675"/>
              <a:gd name="connsiteY4" fmla="*/ 6898913 h 6907385"/>
              <a:gd name="connsiteX5" fmla="*/ 0 w 7813675"/>
              <a:gd name="connsiteY5" fmla="*/ 6903720 h 6907385"/>
              <a:gd name="connsiteX6" fmla="*/ 0 w 7813675"/>
              <a:gd name="connsiteY6"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3320 w 7816995"/>
              <a:gd name="connsiteY5" fmla="*/ 690372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7816995 w 7816995"/>
              <a:gd name="connsiteY2" fmla="*/ 690372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 name="connsiteX0" fmla="*/ 3320 w 7816995"/>
              <a:gd name="connsiteY0" fmla="*/ 0 h 6907385"/>
              <a:gd name="connsiteX1" fmla="*/ 7816995 w 7816995"/>
              <a:gd name="connsiteY1" fmla="*/ 0 h 6907385"/>
              <a:gd name="connsiteX2" fmla="*/ 2899555 w 7816995"/>
              <a:gd name="connsiteY2" fmla="*/ 4648200 h 6907385"/>
              <a:gd name="connsiteX3" fmla="*/ 6362700 w 7816995"/>
              <a:gd name="connsiteY3" fmla="*/ 6907385 h 6907385"/>
              <a:gd name="connsiteX4" fmla="*/ 743754 w 7816995"/>
              <a:gd name="connsiteY4" fmla="*/ 6898913 h 6907385"/>
              <a:gd name="connsiteX5" fmla="*/ 2876060 w 7816995"/>
              <a:gd name="connsiteY5" fmla="*/ 4644390 h 6907385"/>
              <a:gd name="connsiteX6" fmla="*/ 0 w 7816995"/>
              <a:gd name="connsiteY6" fmla="*/ 2510645 h 6907385"/>
              <a:gd name="connsiteX7" fmla="*/ 3320 w 7816995"/>
              <a:gd name="connsiteY7" fmla="*/ 0 h 69073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6995" h="6907385">
                <a:moveTo>
                  <a:pt x="3320" y="0"/>
                </a:moveTo>
                <a:lnTo>
                  <a:pt x="7816995" y="0"/>
                </a:lnTo>
                <a:lnTo>
                  <a:pt x="2899555" y="4648200"/>
                </a:lnTo>
                <a:lnTo>
                  <a:pt x="6362700" y="6907385"/>
                </a:lnTo>
                <a:lnTo>
                  <a:pt x="743754" y="6898913"/>
                </a:lnTo>
                <a:lnTo>
                  <a:pt x="2876060" y="4644390"/>
                </a:lnTo>
                <a:cubicBezTo>
                  <a:pt x="1610033" y="3689302"/>
                  <a:pt x="1117437" y="3324763"/>
                  <a:pt x="0" y="2510645"/>
                </a:cubicBezTo>
                <a:cubicBezTo>
                  <a:pt x="1107" y="1673763"/>
                  <a:pt x="2213" y="836882"/>
                  <a:pt x="3320" y="0"/>
                </a:cubicBezTo>
                <a:close/>
              </a:path>
            </a:pathLst>
          </a:custGeom>
          <a:solidFill>
            <a:schemeClr val="tx2"/>
          </a:solidFill>
          <a:ln w="22225">
            <a:noFill/>
          </a:ln>
        </p:spPr>
        <p:txBody>
          <a:bodyPr lIns="274320" tIns="274320">
            <a:normAutofit/>
          </a:bodyPr>
          <a:lstStyle>
            <a:lvl1pPr marL="0" indent="0">
              <a:buNone/>
              <a:defRPr sz="2000"/>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6080992" y="731562"/>
            <a:ext cx="4902843" cy="3526778"/>
          </a:xfrm>
          <a:noFill/>
        </p:spPr>
        <p:txBody>
          <a:bodyPr anchor="b">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080992" y="4373217"/>
            <a:ext cx="4902843" cy="1753221"/>
          </a:xfrm>
        </p:spPr>
        <p:txBody>
          <a:bodyPr anchor="t" anchorCtr="0">
            <a:normAutofit/>
          </a:bodyPr>
          <a:lstStyle>
            <a:lvl1pPr marL="0" indent="0">
              <a:spcBef>
                <a:spcPts val="1000"/>
              </a:spcBef>
              <a:buNone/>
              <a:defRPr sz="1800">
                <a:solidFill>
                  <a:schemeClr val="tx1"/>
                </a:solidFill>
              </a:defRPr>
            </a:lvl1pPr>
            <a:lvl2pPr>
              <a:spcBef>
                <a:spcPts val="1000"/>
              </a:spcBef>
              <a:defRPr sz="1600">
                <a:solidFill>
                  <a:schemeClr val="tx1"/>
                </a:solidFill>
              </a:defRPr>
            </a:lvl2pPr>
            <a:lvl3pPr>
              <a:spcBef>
                <a:spcPts val="1000"/>
              </a:spcBef>
              <a:defRPr sz="1400">
                <a:solidFill>
                  <a:schemeClr val="tx1"/>
                </a:solidFill>
              </a:defRPr>
            </a:lvl3pPr>
            <a:lvl4pPr>
              <a:spcBef>
                <a:spcPts val="1000"/>
              </a:spcBef>
              <a:defRPr sz="1200">
                <a:solidFill>
                  <a:schemeClr val="tx1"/>
                </a:solidFill>
              </a:defRPr>
            </a:lvl4pPr>
            <a:lvl5pPr>
              <a:spcBef>
                <a:spcPts val="1000"/>
              </a:spcBef>
              <a:defRPr sz="120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25396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6/20/2024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6/20/2024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5" r:id="rId17"/>
    <p:sldLayoutId id="2147483687" r:id="rId18"/>
    <p:sldLayoutId id="2147483691" r:id="rId19"/>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5.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hyperlink" Target="https://en.wikipedia.org/wiki/Card-not-present_transaction" TargetMode="External"/><Relationship Id="rId4" Type="http://schemas.openxmlformats.org/officeDocument/2006/relationships/hyperlink" Target="https://www.consumer-action.org/downloads/english/Chase_CC_Fraud_Leader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hargebacks911.com/credit-card-fraud-statistics/" TargetMode="External"/><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589112" y="605406"/>
            <a:ext cx="5427584" cy="3599727"/>
          </a:xfrm>
        </p:spPr>
        <p:txBody>
          <a:bodyPr/>
          <a:lstStyle/>
          <a:p>
            <a:r>
              <a:rPr lang="en-US" b="1" dirty="0"/>
              <a:t>CREDIT CARD FRAUD ANALYTICS</a:t>
            </a:r>
            <a:br>
              <a:rPr lang="en-US" b="1" dirty="0"/>
            </a:br>
            <a:r>
              <a:rPr lang="en-US" sz="2000" b="1" dirty="0"/>
              <a:t>Detection and Recommendations</a:t>
            </a:r>
            <a:endParaRPr lang="en-US" b="1" dirty="0"/>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pic>
        <p:nvPicPr>
          <p:cNvPr id="8" name="Picture 7">
            <a:extLst>
              <a:ext uri="{FF2B5EF4-FFF2-40B4-BE49-F238E27FC236}">
                <a16:creationId xmlns:a16="http://schemas.microsoft.com/office/drawing/2014/main" id="{94F5C658-14EB-56CB-2599-8390090C7D5A}"/>
              </a:ext>
            </a:extLst>
          </p:cNvPr>
          <p:cNvPicPr>
            <a:picLocks noChangeAspect="1"/>
          </p:cNvPicPr>
          <p:nvPr/>
        </p:nvPicPr>
        <p:blipFill>
          <a:blip r:embed="rId4"/>
          <a:stretch>
            <a:fillRect/>
          </a:stretch>
        </p:blipFill>
        <p:spPr>
          <a:xfrm>
            <a:off x="1233600" y="605406"/>
            <a:ext cx="3746687" cy="176945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5FD2B-E3E5-1C2B-0151-21F216B14A33}"/>
              </a:ext>
            </a:extLst>
          </p:cNvPr>
          <p:cNvSpPr>
            <a:spLocks noGrp="1"/>
          </p:cNvSpPr>
          <p:nvPr>
            <p:ph sz="half" idx="13"/>
          </p:nvPr>
        </p:nvSpPr>
        <p:spPr>
          <a:xfrm>
            <a:off x="1157870" y="1074454"/>
            <a:ext cx="10063407" cy="4998355"/>
          </a:xfrm>
          <a:noFill/>
        </p:spPr>
        <p:txBody>
          <a:bodyPr>
            <a:normAutofit lnSpcReduction="10000"/>
          </a:bodyPr>
          <a:lstStyle/>
          <a:p>
            <a:r>
              <a:rPr lang="en-US" sz="1600" dirty="0"/>
              <a:t>This dataset has a total of 8.000 transactions, out of which 3989 have been flagged as suspicious. A flagged account refers to a credit card account that has been marked for further investigation due to suspected fraudulent activities. The scope of the analysis will focus on the following data. </a:t>
            </a:r>
          </a:p>
          <a:p>
            <a:r>
              <a:rPr lang="en-US" sz="1600" b="1" dirty="0"/>
              <a:t>Transaction Date and Time: </a:t>
            </a:r>
            <a:r>
              <a:rPr lang="en-US" sz="1600" dirty="0"/>
              <a:t>Analyze transaction patterns over time. </a:t>
            </a:r>
          </a:p>
          <a:p>
            <a:r>
              <a:rPr lang="en-US" sz="1600" b="1" dirty="0"/>
              <a:t>Transaction Amount: </a:t>
            </a:r>
            <a:r>
              <a:rPr lang="en-US" sz="1600" dirty="0"/>
              <a:t>High transaction amounts can be a red flag for fraud.</a:t>
            </a:r>
          </a:p>
          <a:p>
            <a:r>
              <a:rPr lang="en-US" sz="1600" b="1" dirty="0"/>
              <a:t>Cardholder Name: </a:t>
            </a:r>
            <a:r>
              <a:rPr lang="en-US" sz="1600" dirty="0"/>
              <a:t>Check for inconsistencies in the cardholder’s name across different transactions.</a:t>
            </a:r>
          </a:p>
          <a:p>
            <a:r>
              <a:rPr lang="en-US" sz="1600" b="1" dirty="0"/>
              <a:t>Merchant Category Code (MCC): </a:t>
            </a:r>
            <a:r>
              <a:rPr lang="en-US" sz="1600" dirty="0"/>
              <a:t>Certain types of merchants might be more likely to be targeted by fraudsters.</a:t>
            </a:r>
          </a:p>
          <a:p>
            <a:r>
              <a:rPr lang="en-US" sz="1600" b="1" dirty="0"/>
              <a:t>Transaction Location (City or ZIP Code): </a:t>
            </a:r>
            <a:r>
              <a:rPr lang="en-US" sz="1600" dirty="0"/>
              <a:t>Transactions from certain locations might be more likely to be fraudulent.</a:t>
            </a:r>
          </a:p>
          <a:p>
            <a:r>
              <a:rPr lang="en-US" sz="1600" b="1" dirty="0"/>
              <a:t>Transaction Currency: </a:t>
            </a:r>
            <a:r>
              <a:rPr lang="en-US" sz="1600" dirty="0"/>
              <a:t>Multiple transactions in different currencies can be a sign of fraud.</a:t>
            </a:r>
          </a:p>
          <a:p>
            <a:r>
              <a:rPr lang="en-US" sz="1600" b="1" dirty="0"/>
              <a:t>Card Type: </a:t>
            </a:r>
            <a:r>
              <a:rPr lang="en-US" sz="1600" dirty="0"/>
              <a:t>Certain types of cards might be more likely to be used fraudulently.</a:t>
            </a:r>
          </a:p>
          <a:p>
            <a:r>
              <a:rPr lang="en-US" sz="1600" b="1" dirty="0"/>
              <a:t>Transaction ID: </a:t>
            </a:r>
            <a:r>
              <a:rPr lang="en-US" sz="1600" dirty="0"/>
              <a:t>Look for patterns in the transaction IDs associated with fraudulent transactions.</a:t>
            </a:r>
          </a:p>
          <a:p>
            <a:r>
              <a:rPr lang="en-US" sz="1600" b="1" dirty="0"/>
              <a:t>Fraud Flag or Label: </a:t>
            </a:r>
            <a:r>
              <a:rPr lang="en-US" sz="1600" dirty="0"/>
              <a:t>This is the target variable for the analysis. It indicates whether each transaction is fraudulent.</a:t>
            </a:r>
          </a:p>
          <a:p>
            <a:r>
              <a:rPr lang="en-US" sz="1600" dirty="0"/>
              <a:t> </a:t>
            </a:r>
            <a:r>
              <a:rPr lang="en-US" sz="1600" b="1" dirty="0"/>
              <a:t>IP Address: </a:t>
            </a:r>
            <a:r>
              <a:rPr lang="en-US" sz="1600" dirty="0"/>
              <a:t>Analyze the IP addresses associated with each transaction</a:t>
            </a:r>
          </a:p>
        </p:txBody>
      </p:sp>
      <p:sp>
        <p:nvSpPr>
          <p:cNvPr id="8" name="Title 1">
            <a:extLst>
              <a:ext uri="{FF2B5EF4-FFF2-40B4-BE49-F238E27FC236}">
                <a16:creationId xmlns:a16="http://schemas.microsoft.com/office/drawing/2014/main" id="{36C6FF6F-D1D7-A7C6-CCD7-F783B2C81892}"/>
              </a:ext>
            </a:extLst>
          </p:cNvPr>
          <p:cNvSpPr>
            <a:spLocks noGrp="1"/>
          </p:cNvSpPr>
          <p:nvPr>
            <p:ph type="title"/>
          </p:nvPr>
        </p:nvSpPr>
        <p:spPr>
          <a:xfrm>
            <a:off x="1157871" y="283163"/>
            <a:ext cx="6645965" cy="791291"/>
          </a:xfrm>
          <a:noFill/>
        </p:spPr>
        <p:txBody>
          <a:bodyPr/>
          <a:lstStyle/>
          <a:p>
            <a:r>
              <a:rPr lang="en-US" b="1" dirty="0"/>
              <a:t>Defining SOURCE data</a:t>
            </a:r>
          </a:p>
        </p:txBody>
      </p:sp>
    </p:spTree>
    <p:extLst>
      <p:ext uri="{BB962C8B-B14F-4D97-AF65-F5344CB8AC3E}">
        <p14:creationId xmlns:p14="http://schemas.microsoft.com/office/powerpoint/2010/main" val="2215232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817506" y="1432780"/>
            <a:ext cx="6865442" cy="3354992"/>
          </a:xfrm>
          <a:noFill/>
        </p:spPr>
        <p:txBody>
          <a:bodyPr>
            <a:noAutofit/>
          </a:bodyPr>
          <a:lstStyle/>
          <a:p>
            <a:r>
              <a:rPr lang="en-US" sz="3600" b="1" dirty="0"/>
              <a:t>Time &amp; Transaction Analysis</a:t>
            </a: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Tree>
    <p:extLst>
      <p:ext uri="{BB962C8B-B14F-4D97-AF65-F5344CB8AC3E}">
        <p14:creationId xmlns:p14="http://schemas.microsoft.com/office/powerpoint/2010/main" val="3839858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C04A82D-B340-E883-A384-C3D6B342F819}"/>
              </a:ext>
            </a:extLst>
          </p:cNvPr>
          <p:cNvSpPr txBox="1">
            <a:spLocks/>
          </p:cNvSpPr>
          <p:nvPr/>
        </p:nvSpPr>
        <p:spPr>
          <a:xfrm>
            <a:off x="1297865" y="611577"/>
            <a:ext cx="9596269" cy="1028964"/>
          </a:xfrm>
          <a:prstGeom prst="rect">
            <a:avLst/>
          </a:prstGeom>
          <a:noFill/>
        </p:spPr>
        <p:txBody>
          <a:bodyPr vert="horz" lIns="91440" tIns="45720" rIns="91440" bIns="45720" rtlCol="0">
            <a:no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0"/>
              </a:spcBef>
              <a:spcAft>
                <a:spcPts val="0"/>
              </a:spcAft>
            </a:pPr>
            <a:r>
              <a:rPr lang="en-US" sz="2800" dirty="0"/>
              <a:t>A noticeable decline in credit card transactions is evident in the year 2023. This trend may be attributed to various factors, including:</a:t>
            </a:r>
          </a:p>
        </p:txBody>
      </p:sp>
      <p:pic>
        <p:nvPicPr>
          <p:cNvPr id="10" name="Picture 9" descr="A graph of blue bars&#10;&#10;Description automatically generated">
            <a:extLst>
              <a:ext uri="{FF2B5EF4-FFF2-40B4-BE49-F238E27FC236}">
                <a16:creationId xmlns:a16="http://schemas.microsoft.com/office/drawing/2014/main" id="{9691D797-6E53-7FAF-6E7D-907256E5A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92159" y="1729418"/>
            <a:ext cx="5852172" cy="4389129"/>
          </a:xfrm>
          <a:prstGeom prst="rect">
            <a:avLst/>
          </a:prstGeom>
        </p:spPr>
      </p:pic>
      <p:sp>
        <p:nvSpPr>
          <p:cNvPr id="2" name="Content Placeholder 2">
            <a:extLst>
              <a:ext uri="{FF2B5EF4-FFF2-40B4-BE49-F238E27FC236}">
                <a16:creationId xmlns:a16="http://schemas.microsoft.com/office/drawing/2014/main" id="{5BFF8E08-CB16-A987-568F-C55E78F336A2}"/>
              </a:ext>
            </a:extLst>
          </p:cNvPr>
          <p:cNvSpPr txBox="1">
            <a:spLocks/>
          </p:cNvSpPr>
          <p:nvPr/>
        </p:nvSpPr>
        <p:spPr>
          <a:xfrm>
            <a:off x="8202704" y="3552934"/>
            <a:ext cx="2905663" cy="742096"/>
          </a:xfrm>
          <a:prstGeom prst="rect">
            <a:avLst/>
          </a:prstGeom>
          <a:noFill/>
        </p:spPr>
        <p:txBody>
          <a:bodyPr vert="horz" lIns="91440" tIns="45720" rIns="91440" bIns="45720" rtlCol="0">
            <a:norm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0"/>
              </a:spcBef>
              <a:spcAft>
                <a:spcPts val="0"/>
              </a:spcAft>
              <a:buAutoNum type="arabicPeriod"/>
            </a:pPr>
            <a:r>
              <a:rPr lang="en-US" sz="1400" dirty="0"/>
              <a:t>Economic Shift: </a:t>
            </a:r>
          </a:p>
          <a:p>
            <a:pPr marL="342900" indent="-342900">
              <a:spcBef>
                <a:spcPts val="0"/>
              </a:spcBef>
              <a:spcAft>
                <a:spcPts val="0"/>
              </a:spcAft>
              <a:buAutoNum type="arabicPeriod"/>
            </a:pPr>
            <a:r>
              <a:rPr lang="en-US" sz="1400" dirty="0"/>
              <a:t>Changes in Consumer Behavior.</a:t>
            </a:r>
          </a:p>
          <a:p>
            <a:pPr marL="342900" indent="-342900">
              <a:spcBef>
                <a:spcPts val="0"/>
              </a:spcBef>
              <a:spcAft>
                <a:spcPts val="0"/>
              </a:spcAft>
              <a:buAutoNum type="arabicPeriod"/>
            </a:pPr>
            <a:r>
              <a:rPr lang="en-US" sz="1400" dirty="0"/>
              <a:t>Post-COVID-19-Effects</a:t>
            </a:r>
          </a:p>
        </p:txBody>
      </p:sp>
    </p:spTree>
    <p:extLst>
      <p:ext uri="{BB962C8B-B14F-4D97-AF65-F5344CB8AC3E}">
        <p14:creationId xmlns:p14="http://schemas.microsoft.com/office/powerpoint/2010/main" val="1994536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C04A82D-B340-E883-A384-C3D6B342F819}"/>
              </a:ext>
            </a:extLst>
          </p:cNvPr>
          <p:cNvSpPr txBox="1">
            <a:spLocks/>
          </p:cNvSpPr>
          <p:nvPr/>
        </p:nvSpPr>
        <p:spPr>
          <a:xfrm>
            <a:off x="742818" y="781762"/>
            <a:ext cx="10391346" cy="966356"/>
          </a:xfrm>
          <a:prstGeom prst="rect">
            <a:avLst/>
          </a:prstGeom>
          <a:noFill/>
        </p:spPr>
        <p:txBody>
          <a:bodyPr vert="horz" lIns="91440" tIns="45720" rIns="91440" bIns="45720" rtlCol="0">
            <a:no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A significant contraction in user transactions starts in September and continues through year-end, with a similar trend observed in flagged transactions.</a:t>
            </a:r>
          </a:p>
        </p:txBody>
      </p:sp>
      <p:pic>
        <p:nvPicPr>
          <p:cNvPr id="2" name="Picture 1">
            <a:extLst>
              <a:ext uri="{FF2B5EF4-FFF2-40B4-BE49-F238E27FC236}">
                <a16:creationId xmlns:a16="http://schemas.microsoft.com/office/drawing/2014/main" id="{0041CEF4-F2BF-0E5B-4B21-C37B49A43D9D}"/>
              </a:ext>
            </a:extLst>
          </p:cNvPr>
          <p:cNvPicPr>
            <a:picLocks noChangeAspect="1"/>
          </p:cNvPicPr>
          <p:nvPr/>
        </p:nvPicPr>
        <p:blipFill>
          <a:blip r:embed="rId3"/>
          <a:stretch>
            <a:fillRect/>
          </a:stretch>
        </p:blipFill>
        <p:spPr>
          <a:xfrm>
            <a:off x="2879690" y="1848652"/>
            <a:ext cx="5636781" cy="4227586"/>
          </a:xfrm>
          <a:prstGeom prst="rect">
            <a:avLst/>
          </a:prstGeom>
        </p:spPr>
      </p:pic>
    </p:spTree>
    <p:extLst>
      <p:ext uri="{BB962C8B-B14F-4D97-AF65-F5344CB8AC3E}">
        <p14:creationId xmlns:p14="http://schemas.microsoft.com/office/powerpoint/2010/main" val="1720009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C04A82D-B340-E883-A384-C3D6B342F819}"/>
              </a:ext>
            </a:extLst>
          </p:cNvPr>
          <p:cNvSpPr txBox="1">
            <a:spLocks/>
          </p:cNvSpPr>
          <p:nvPr/>
        </p:nvSpPr>
        <p:spPr>
          <a:xfrm>
            <a:off x="941747" y="756054"/>
            <a:ext cx="10129211" cy="911382"/>
          </a:xfrm>
          <a:prstGeom prst="rect">
            <a:avLst/>
          </a:prstGeom>
          <a:noFill/>
        </p:spPr>
        <p:txBody>
          <a:bodyPr vert="horz" lIns="91440" tIns="45720" rIns="91440" bIns="45720" rtlCol="0">
            <a:no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There is a strong negative correlation (</a:t>
            </a:r>
            <a:r>
              <a:rPr lang="en-US" sz="2800" dirty="0" err="1"/>
              <a:t>r-value</a:t>
            </a:r>
            <a:r>
              <a:rPr lang="en-US" sz="2800" dirty="0"/>
              <a:t> of -0.74) between the month and the number of flagged transactions, suggesting a decrease over time.</a:t>
            </a:r>
          </a:p>
        </p:txBody>
      </p:sp>
      <p:pic>
        <p:nvPicPr>
          <p:cNvPr id="3" name="Picture 2" descr="A graph with red line and blue dots&#10;&#10;Description automatically generated">
            <a:extLst>
              <a:ext uri="{FF2B5EF4-FFF2-40B4-BE49-F238E27FC236}">
                <a16:creationId xmlns:a16="http://schemas.microsoft.com/office/drawing/2014/main" id="{BC9BE1C9-71BD-6196-DAAA-F5825A45C6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7904" y="1811429"/>
            <a:ext cx="5852172" cy="4389129"/>
          </a:xfrm>
          <a:prstGeom prst="rect">
            <a:avLst/>
          </a:prstGeom>
        </p:spPr>
      </p:pic>
    </p:spTree>
    <p:extLst>
      <p:ext uri="{BB962C8B-B14F-4D97-AF65-F5344CB8AC3E}">
        <p14:creationId xmlns:p14="http://schemas.microsoft.com/office/powerpoint/2010/main" val="150167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C04A82D-B340-E883-A384-C3D6B342F819}"/>
              </a:ext>
            </a:extLst>
          </p:cNvPr>
          <p:cNvSpPr txBox="1">
            <a:spLocks/>
          </p:cNvSpPr>
          <p:nvPr/>
        </p:nvSpPr>
        <p:spPr>
          <a:xfrm>
            <a:off x="1400303" y="730698"/>
            <a:ext cx="8335310" cy="1157592"/>
          </a:xfrm>
          <a:prstGeom prst="rect">
            <a:avLst/>
          </a:prstGeom>
          <a:noFill/>
        </p:spPr>
        <p:txBody>
          <a:bodyPr vert="horz" lIns="91440" tIns="45720" rIns="91440" bIns="45720" rtlCol="0">
            <a:no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The highest number of flagged transactions occur at 5:00am, 10:00am, and 7:00pm.</a:t>
            </a:r>
          </a:p>
        </p:txBody>
      </p:sp>
      <p:pic>
        <p:nvPicPr>
          <p:cNvPr id="4" name="Picture 3" descr="A graph of blue bars&#10;&#10;Description automatically generated">
            <a:extLst>
              <a:ext uri="{FF2B5EF4-FFF2-40B4-BE49-F238E27FC236}">
                <a16:creationId xmlns:a16="http://schemas.microsoft.com/office/drawing/2014/main" id="{312C2034-7FEE-1F30-9E9A-F44B9DB7B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872" y="1840698"/>
            <a:ext cx="5852172" cy="4389129"/>
          </a:xfrm>
          <a:prstGeom prst="rect">
            <a:avLst/>
          </a:prstGeom>
        </p:spPr>
      </p:pic>
    </p:spTree>
    <p:extLst>
      <p:ext uri="{BB962C8B-B14F-4D97-AF65-F5344CB8AC3E}">
        <p14:creationId xmlns:p14="http://schemas.microsoft.com/office/powerpoint/2010/main" val="8996404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817506" y="1432780"/>
            <a:ext cx="6865442" cy="3354992"/>
          </a:xfrm>
          <a:noFill/>
        </p:spPr>
        <p:txBody>
          <a:bodyPr>
            <a:noAutofit/>
          </a:bodyPr>
          <a:lstStyle/>
          <a:p>
            <a:r>
              <a:rPr lang="en-US" sz="3600" b="1" dirty="0"/>
              <a:t>Card Types, Modes of Transaction &amp; Currency Analysis</a:t>
            </a: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Tree>
    <p:extLst>
      <p:ext uri="{BB962C8B-B14F-4D97-AF65-F5344CB8AC3E}">
        <p14:creationId xmlns:p14="http://schemas.microsoft.com/office/powerpoint/2010/main" val="14850589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C04A82D-B340-E883-A384-C3D6B342F819}"/>
              </a:ext>
            </a:extLst>
          </p:cNvPr>
          <p:cNvSpPr txBox="1">
            <a:spLocks/>
          </p:cNvSpPr>
          <p:nvPr/>
        </p:nvSpPr>
        <p:spPr>
          <a:xfrm>
            <a:off x="941794" y="4804433"/>
            <a:ext cx="10828361" cy="1255708"/>
          </a:xfrm>
          <a:prstGeom prst="rect">
            <a:avLst/>
          </a:prstGeom>
          <a:noFill/>
        </p:spPr>
        <p:txBody>
          <a:bodyPr vert="horz" lIns="91440" tIns="45720" rIns="91440" bIns="45720" rtlCol="0">
            <a:no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spcBef>
                <a:spcPts val="0"/>
              </a:spcBef>
              <a:spcAft>
                <a:spcPts val="0"/>
              </a:spcAft>
              <a:buAutoNum type="arabicPeriod"/>
            </a:pPr>
            <a:r>
              <a:rPr lang="en-US" dirty="0"/>
              <a:t>Visa has the highest average transaction amount for flagged transactions, followed by American Express and MasterCard</a:t>
            </a:r>
          </a:p>
          <a:p>
            <a:pPr marL="342900" indent="-342900">
              <a:spcBef>
                <a:spcPts val="0"/>
              </a:spcBef>
              <a:spcAft>
                <a:spcPts val="0"/>
              </a:spcAft>
              <a:buAutoNum type="arabicPeriod"/>
            </a:pPr>
            <a:r>
              <a:rPr lang="en-US" dirty="0"/>
              <a:t>Transactions made from desktops have the highest average amount, followed by tablets and mobiles.</a:t>
            </a:r>
          </a:p>
          <a:p>
            <a:pPr marL="342900" indent="-342900">
              <a:spcBef>
                <a:spcPts val="0"/>
              </a:spcBef>
              <a:spcAft>
                <a:spcPts val="0"/>
              </a:spcAft>
              <a:buAutoNum type="arabicPeriod"/>
            </a:pPr>
            <a:r>
              <a:rPr lang="en-US" dirty="0"/>
              <a:t>Transactions in EUR have the highest average amount, followed by USD. Transactions in INR have significantly lower average amounts.</a:t>
            </a:r>
          </a:p>
        </p:txBody>
      </p:sp>
      <p:pic>
        <p:nvPicPr>
          <p:cNvPr id="4" name="Picture 3" descr="A graph of a number of people&#10;&#10;Description automatically generated with medium confidence">
            <a:extLst>
              <a:ext uri="{FF2B5EF4-FFF2-40B4-BE49-F238E27FC236}">
                <a16:creationId xmlns:a16="http://schemas.microsoft.com/office/drawing/2014/main" id="{2D444521-0BA0-2D9D-F971-B120A26D86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2079" y="360733"/>
            <a:ext cx="6311639" cy="4207759"/>
          </a:xfrm>
          <a:prstGeom prst="rect">
            <a:avLst/>
          </a:prstGeom>
        </p:spPr>
      </p:pic>
    </p:spTree>
    <p:extLst>
      <p:ext uri="{BB962C8B-B14F-4D97-AF65-F5344CB8AC3E}">
        <p14:creationId xmlns:p14="http://schemas.microsoft.com/office/powerpoint/2010/main" val="15296972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05307718-C12B-9186-C28C-CA4D7A49E1B8}"/>
              </a:ext>
            </a:extLst>
          </p:cNvPr>
          <p:cNvGraphicFramePr/>
          <p:nvPr>
            <p:extLst>
              <p:ext uri="{D42A27DB-BD31-4B8C-83A1-F6EECF244321}">
                <p14:modId xmlns:p14="http://schemas.microsoft.com/office/powerpoint/2010/main" val="1133225775"/>
              </p:ext>
            </p:extLst>
          </p:nvPr>
        </p:nvGraphicFramePr>
        <p:xfrm>
          <a:off x="2396924" y="1753337"/>
          <a:ext cx="6995861" cy="4450240"/>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2">
            <a:extLst>
              <a:ext uri="{FF2B5EF4-FFF2-40B4-BE49-F238E27FC236}">
                <a16:creationId xmlns:a16="http://schemas.microsoft.com/office/drawing/2014/main" id="{E2801E51-C763-2F76-9924-8EBE44B52B73}"/>
              </a:ext>
            </a:extLst>
          </p:cNvPr>
          <p:cNvSpPr txBox="1">
            <a:spLocks/>
          </p:cNvSpPr>
          <p:nvPr/>
        </p:nvSpPr>
        <p:spPr>
          <a:xfrm>
            <a:off x="1988699" y="537762"/>
            <a:ext cx="7812309" cy="1129315"/>
          </a:xfrm>
          <a:prstGeom prst="rect">
            <a:avLst/>
          </a:prstGeom>
          <a:noFill/>
        </p:spPr>
        <p:txBody>
          <a:bodyPr vert="horz" lIns="91440" tIns="45720" rIns="91440" bIns="45720" rtlCol="0">
            <a:no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The categories most frequently flagged are Government Services, Miscellaneous Stores and Agriculture Services.</a:t>
            </a:r>
          </a:p>
        </p:txBody>
      </p:sp>
    </p:spTree>
    <p:extLst>
      <p:ext uri="{BB962C8B-B14F-4D97-AF65-F5344CB8AC3E}">
        <p14:creationId xmlns:p14="http://schemas.microsoft.com/office/powerpoint/2010/main" val="10557750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817506" y="1432780"/>
            <a:ext cx="6865442" cy="3354992"/>
          </a:xfrm>
          <a:noFill/>
        </p:spPr>
        <p:txBody>
          <a:bodyPr>
            <a:noAutofit/>
          </a:bodyPr>
          <a:lstStyle/>
          <a:p>
            <a:r>
              <a:rPr lang="en-US" sz="3600" b="1" dirty="0"/>
              <a:t>Geolocation Analysis</a:t>
            </a: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Tree>
    <p:extLst>
      <p:ext uri="{BB962C8B-B14F-4D97-AF65-F5344CB8AC3E}">
        <p14:creationId xmlns:p14="http://schemas.microsoft.com/office/powerpoint/2010/main" val="239800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xfrm>
            <a:off x="4140948" y="1279366"/>
            <a:ext cx="5837938" cy="5617194"/>
          </a:xfrm>
          <a:noFill/>
        </p:spPr>
        <p:txBody>
          <a:bodyPr anchor="ctr">
            <a:normAutofit/>
          </a:bodyPr>
          <a:lstStyle/>
          <a:p>
            <a:pPr>
              <a:lnSpc>
                <a:spcPct val="100000"/>
              </a:lnSpc>
              <a:spcBef>
                <a:spcPts val="0"/>
              </a:spcBef>
            </a:pPr>
            <a:r>
              <a:rPr lang="en-US" b="1" dirty="0"/>
              <a:t>Introduction</a:t>
            </a:r>
          </a:p>
          <a:p>
            <a:pPr marL="742950" lvl="1" indent="-285750">
              <a:lnSpc>
                <a:spcPct val="100000"/>
              </a:lnSpc>
              <a:spcBef>
                <a:spcPts val="0"/>
              </a:spcBef>
              <a:buFont typeface="Arial" panose="020B0604020202020204" pitchFamily="34" charset="0"/>
              <a:buChar char="•"/>
            </a:pPr>
            <a:r>
              <a:rPr lang="en-US" sz="1800" dirty="0"/>
              <a:t>Group Members</a:t>
            </a:r>
          </a:p>
          <a:p>
            <a:pPr marL="742950" lvl="1" indent="-285750">
              <a:lnSpc>
                <a:spcPct val="100000"/>
              </a:lnSpc>
              <a:spcBef>
                <a:spcPts val="0"/>
              </a:spcBef>
              <a:buFont typeface="Arial" panose="020B0604020202020204" pitchFamily="34" charset="0"/>
              <a:buChar char="•"/>
            </a:pPr>
            <a:r>
              <a:rPr lang="en-US" sz="1800" dirty="0"/>
              <a:t>What is Fraud?</a:t>
            </a:r>
          </a:p>
          <a:p>
            <a:pPr marL="742950" lvl="1" indent="-285750">
              <a:lnSpc>
                <a:spcPct val="100000"/>
              </a:lnSpc>
              <a:spcBef>
                <a:spcPts val="0"/>
              </a:spcBef>
              <a:buFont typeface="Arial" panose="020B0604020202020204" pitchFamily="34" charset="0"/>
              <a:buChar char="•"/>
            </a:pPr>
            <a:r>
              <a:rPr lang="en-US" sz="1800" dirty="0"/>
              <a:t>Global Fraud Statistics</a:t>
            </a:r>
          </a:p>
          <a:p>
            <a:pPr marL="742950" lvl="1" indent="-285750">
              <a:lnSpc>
                <a:spcPct val="100000"/>
              </a:lnSpc>
              <a:spcBef>
                <a:spcPts val="0"/>
              </a:spcBef>
              <a:buFont typeface="Arial" panose="020B0604020202020204" pitchFamily="34" charset="0"/>
              <a:buChar char="•"/>
            </a:pPr>
            <a:endParaRPr lang="en-US" sz="1800" dirty="0"/>
          </a:p>
          <a:p>
            <a:pPr>
              <a:lnSpc>
                <a:spcPct val="100000"/>
              </a:lnSpc>
              <a:spcBef>
                <a:spcPts val="0"/>
              </a:spcBef>
            </a:pPr>
            <a:r>
              <a:rPr lang="en-US" b="1" dirty="0"/>
              <a:t>Business Requirements</a:t>
            </a:r>
          </a:p>
          <a:p>
            <a:pPr marL="742950" lvl="1" indent="-285750">
              <a:lnSpc>
                <a:spcPct val="100000"/>
              </a:lnSpc>
              <a:spcBef>
                <a:spcPts val="0"/>
              </a:spcBef>
              <a:buFont typeface="Arial" panose="020B0604020202020204" pitchFamily="34" charset="0"/>
              <a:buChar char="•"/>
            </a:pPr>
            <a:r>
              <a:rPr lang="en-US" sz="1800" dirty="0"/>
              <a:t>Current Status Evaluation</a:t>
            </a:r>
          </a:p>
          <a:p>
            <a:pPr marL="742950" lvl="1" indent="-285750">
              <a:lnSpc>
                <a:spcPct val="100000"/>
              </a:lnSpc>
              <a:spcBef>
                <a:spcPts val="0"/>
              </a:spcBef>
              <a:buFont typeface="Arial" panose="020B0604020202020204" pitchFamily="34" charset="0"/>
              <a:buChar char="•"/>
            </a:pPr>
            <a:r>
              <a:rPr lang="en-US" sz="1800" dirty="0"/>
              <a:t>Organizational Goals</a:t>
            </a:r>
          </a:p>
          <a:p>
            <a:pPr lvl="1">
              <a:lnSpc>
                <a:spcPct val="100000"/>
              </a:lnSpc>
              <a:spcBef>
                <a:spcPts val="0"/>
              </a:spcBef>
            </a:pPr>
            <a:endParaRPr lang="en-US" sz="1800" dirty="0"/>
          </a:p>
          <a:p>
            <a:pPr>
              <a:lnSpc>
                <a:spcPct val="100000"/>
              </a:lnSpc>
              <a:spcBef>
                <a:spcPts val="0"/>
              </a:spcBef>
            </a:pPr>
            <a:r>
              <a:rPr lang="en-US" b="1" dirty="0"/>
              <a:t>Data Analytics &amp; Visualization</a:t>
            </a:r>
          </a:p>
          <a:p>
            <a:pPr marL="742950" lvl="1" indent="-285750">
              <a:lnSpc>
                <a:spcPct val="100000"/>
              </a:lnSpc>
              <a:spcBef>
                <a:spcPts val="0"/>
              </a:spcBef>
              <a:buFont typeface="Arial" panose="020B0604020202020204" pitchFamily="34" charset="0"/>
              <a:buChar char="•"/>
            </a:pPr>
            <a:r>
              <a:rPr lang="en-US" sz="1800" dirty="0"/>
              <a:t>Defining Source Data </a:t>
            </a:r>
          </a:p>
          <a:p>
            <a:pPr marL="742950" lvl="1" indent="-285750">
              <a:lnSpc>
                <a:spcPct val="100000"/>
              </a:lnSpc>
              <a:spcBef>
                <a:spcPts val="0"/>
              </a:spcBef>
              <a:buFont typeface="Arial" panose="020B0604020202020204" pitchFamily="34" charset="0"/>
              <a:buChar char="•"/>
            </a:pPr>
            <a:r>
              <a:rPr lang="en-US" sz="1800" dirty="0"/>
              <a:t>Time &amp; Transaction Analysis</a:t>
            </a:r>
          </a:p>
          <a:p>
            <a:pPr marL="742950" lvl="1" indent="-285750">
              <a:lnSpc>
                <a:spcPct val="100000"/>
              </a:lnSpc>
              <a:spcBef>
                <a:spcPts val="0"/>
              </a:spcBef>
              <a:buFont typeface="Arial" panose="020B0604020202020204" pitchFamily="34" charset="0"/>
              <a:buChar char="•"/>
            </a:pPr>
            <a:r>
              <a:rPr lang="en-US" sz="1800" dirty="0"/>
              <a:t>Card Types, Modes of Transaction &amp; Currency Analysis</a:t>
            </a:r>
          </a:p>
          <a:p>
            <a:pPr marL="742950" lvl="1" indent="-285750">
              <a:lnSpc>
                <a:spcPct val="100000"/>
              </a:lnSpc>
              <a:spcBef>
                <a:spcPts val="0"/>
              </a:spcBef>
              <a:buFont typeface="Arial" panose="020B0604020202020204" pitchFamily="34" charset="0"/>
              <a:buChar char="•"/>
            </a:pPr>
            <a:r>
              <a:rPr lang="en-US" sz="1800" dirty="0"/>
              <a:t>Geolocation Analysis</a:t>
            </a:r>
          </a:p>
          <a:p>
            <a:pPr marL="742950" lvl="1" indent="-285750">
              <a:lnSpc>
                <a:spcPct val="100000"/>
              </a:lnSpc>
              <a:spcBef>
                <a:spcPts val="0"/>
              </a:spcBef>
              <a:buFont typeface="Arial" panose="020B0604020202020204" pitchFamily="34" charset="0"/>
              <a:buChar char="•"/>
            </a:pPr>
            <a:endParaRPr lang="en-US" sz="1800" dirty="0"/>
          </a:p>
          <a:p>
            <a:pPr>
              <a:lnSpc>
                <a:spcPct val="100000"/>
              </a:lnSpc>
              <a:spcBef>
                <a:spcPts val="0"/>
              </a:spcBef>
            </a:pPr>
            <a:r>
              <a:rPr lang="en-US" b="1" dirty="0"/>
              <a:t>Conclusion</a:t>
            </a:r>
          </a:p>
          <a:p>
            <a:pPr marL="742950" lvl="1" indent="-285750">
              <a:lnSpc>
                <a:spcPct val="100000"/>
              </a:lnSpc>
              <a:spcBef>
                <a:spcPts val="0"/>
              </a:spcBef>
              <a:buFont typeface="Arial" panose="020B0604020202020204" pitchFamily="34" charset="0"/>
              <a:buChar char="•"/>
            </a:pPr>
            <a:r>
              <a:rPr lang="en-US" sz="1800" dirty="0"/>
              <a:t>Recommendations</a:t>
            </a:r>
          </a:p>
          <a:p>
            <a:pPr marL="742950" lvl="1" indent="-285750">
              <a:lnSpc>
                <a:spcPct val="100000"/>
              </a:lnSpc>
              <a:spcBef>
                <a:spcPts val="0"/>
              </a:spcBef>
              <a:buFont typeface="Arial" panose="020B0604020202020204" pitchFamily="34" charset="0"/>
              <a:buChar char="•"/>
            </a:pPr>
            <a:r>
              <a:rPr lang="en-US" sz="1800" dirty="0"/>
              <a:t>Executive Summary</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a:xfrm>
            <a:off x="9770165" y="-22860"/>
            <a:ext cx="2430408" cy="6903720"/>
          </a:xfrm>
        </p:spPr>
      </p:pic>
    </p:spTree>
    <p:extLst>
      <p:ext uri="{BB962C8B-B14F-4D97-AF65-F5344CB8AC3E}">
        <p14:creationId xmlns:p14="http://schemas.microsoft.com/office/powerpoint/2010/main" val="10383511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C04A82D-B340-E883-A384-C3D6B342F819}"/>
              </a:ext>
            </a:extLst>
          </p:cNvPr>
          <p:cNvSpPr txBox="1">
            <a:spLocks/>
          </p:cNvSpPr>
          <p:nvPr/>
        </p:nvSpPr>
        <p:spPr>
          <a:xfrm>
            <a:off x="1255969" y="724104"/>
            <a:ext cx="9376170" cy="655026"/>
          </a:xfrm>
          <a:prstGeom prst="rect">
            <a:avLst/>
          </a:prstGeom>
          <a:noFill/>
        </p:spPr>
        <p:txBody>
          <a:bodyPr vert="horz" lIns="91440" tIns="45720" rIns="91440" bIns="45720" rtlCol="0">
            <a:no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Most flagged transactions occur in Europe, followed by Asia and Africa</a:t>
            </a:r>
          </a:p>
        </p:txBody>
      </p:sp>
      <p:pic>
        <p:nvPicPr>
          <p:cNvPr id="6" name="Picture 5">
            <a:extLst>
              <a:ext uri="{FF2B5EF4-FFF2-40B4-BE49-F238E27FC236}">
                <a16:creationId xmlns:a16="http://schemas.microsoft.com/office/drawing/2014/main" id="{A057767F-156C-0B33-60EB-23042DA624B9}"/>
              </a:ext>
            </a:extLst>
          </p:cNvPr>
          <p:cNvPicPr>
            <a:picLocks noChangeAspect="1"/>
          </p:cNvPicPr>
          <p:nvPr/>
        </p:nvPicPr>
        <p:blipFill>
          <a:blip r:embed="rId3"/>
          <a:stretch>
            <a:fillRect/>
          </a:stretch>
        </p:blipFill>
        <p:spPr>
          <a:xfrm>
            <a:off x="2484134" y="1529710"/>
            <a:ext cx="6919841" cy="4451787"/>
          </a:xfrm>
          <a:prstGeom prst="rect">
            <a:avLst/>
          </a:prstGeom>
        </p:spPr>
      </p:pic>
    </p:spTree>
    <p:extLst>
      <p:ext uri="{BB962C8B-B14F-4D97-AF65-F5344CB8AC3E}">
        <p14:creationId xmlns:p14="http://schemas.microsoft.com/office/powerpoint/2010/main" val="144242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C04A82D-B340-E883-A384-C3D6B342F819}"/>
              </a:ext>
            </a:extLst>
          </p:cNvPr>
          <p:cNvSpPr txBox="1">
            <a:spLocks/>
          </p:cNvSpPr>
          <p:nvPr/>
        </p:nvSpPr>
        <p:spPr>
          <a:xfrm>
            <a:off x="1657219" y="621941"/>
            <a:ext cx="9414193" cy="1043026"/>
          </a:xfrm>
          <a:prstGeom prst="rect">
            <a:avLst/>
          </a:prstGeom>
          <a:noFill/>
        </p:spPr>
        <p:txBody>
          <a:bodyPr vert="horz" lIns="91440" tIns="45720" rIns="91440" bIns="45720" rtlCol="0">
            <a:no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dirty="0"/>
              <a:t>Countries within the Northern Hemisphere are at higher risk of fraudulent activities.</a:t>
            </a:r>
          </a:p>
        </p:txBody>
      </p:sp>
      <p:pic>
        <p:nvPicPr>
          <p:cNvPr id="3" name="Picture 2" descr="A graph with blue dots&#10;&#10;Description automatically generated">
            <a:extLst>
              <a:ext uri="{FF2B5EF4-FFF2-40B4-BE49-F238E27FC236}">
                <a16:creationId xmlns:a16="http://schemas.microsoft.com/office/drawing/2014/main" id="{8DD8C3E8-0835-FBB3-81E6-3796C416A0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205" y="1826658"/>
            <a:ext cx="5059688" cy="3794766"/>
          </a:xfrm>
          <a:prstGeom prst="rect">
            <a:avLst/>
          </a:prstGeom>
        </p:spPr>
      </p:pic>
      <p:pic>
        <p:nvPicPr>
          <p:cNvPr id="4" name="Picture 3">
            <a:extLst>
              <a:ext uri="{FF2B5EF4-FFF2-40B4-BE49-F238E27FC236}">
                <a16:creationId xmlns:a16="http://schemas.microsoft.com/office/drawing/2014/main" id="{2E7479F0-7782-0E70-1ECF-9656EC448C41}"/>
              </a:ext>
            </a:extLst>
          </p:cNvPr>
          <p:cNvPicPr>
            <a:picLocks noChangeAspect="1"/>
          </p:cNvPicPr>
          <p:nvPr/>
        </p:nvPicPr>
        <p:blipFill>
          <a:blip r:embed="rId4"/>
          <a:stretch>
            <a:fillRect/>
          </a:stretch>
        </p:blipFill>
        <p:spPr>
          <a:xfrm>
            <a:off x="5831152" y="2232180"/>
            <a:ext cx="5373756" cy="3046503"/>
          </a:xfrm>
          <a:prstGeom prst="rect">
            <a:avLst/>
          </a:prstGeom>
        </p:spPr>
      </p:pic>
      <p:cxnSp>
        <p:nvCxnSpPr>
          <p:cNvPr id="6" name="Straight Connector 5">
            <a:extLst>
              <a:ext uri="{FF2B5EF4-FFF2-40B4-BE49-F238E27FC236}">
                <a16:creationId xmlns:a16="http://schemas.microsoft.com/office/drawing/2014/main" id="{4EED9A17-EF06-F9D0-7378-D512F1F38849}"/>
              </a:ext>
            </a:extLst>
          </p:cNvPr>
          <p:cNvCxnSpPr>
            <a:cxnSpLocks/>
          </p:cNvCxnSpPr>
          <p:nvPr/>
        </p:nvCxnSpPr>
        <p:spPr>
          <a:xfrm>
            <a:off x="3202934" y="2259075"/>
            <a:ext cx="0" cy="29718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620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3C04A82D-B340-E883-A384-C3D6B342F819}"/>
              </a:ext>
            </a:extLst>
          </p:cNvPr>
          <p:cNvSpPr txBox="1">
            <a:spLocks/>
          </p:cNvSpPr>
          <p:nvPr/>
        </p:nvSpPr>
        <p:spPr>
          <a:xfrm>
            <a:off x="1720615" y="648820"/>
            <a:ext cx="8048907" cy="461249"/>
          </a:xfrm>
          <a:prstGeom prst="rect">
            <a:avLst/>
          </a:prstGeom>
          <a:noFill/>
        </p:spPr>
        <p:txBody>
          <a:bodyPr vert="horz" lIns="91440" tIns="45720" rIns="91440" bIns="45720" rtlCol="0">
            <a:noAutofit/>
          </a:bodyPr>
          <a:lstStyle>
            <a:lvl1pPr marL="0" indent="0" algn="l" defTabSz="914400" rtl="0" eaLnBrk="1" latinLnBrk="0" hangingPunct="1">
              <a:lnSpc>
                <a:spcPct val="100000"/>
              </a:lnSpc>
              <a:spcBef>
                <a:spcPts val="1000"/>
              </a:spcBef>
              <a:spcAft>
                <a:spcPts val="500"/>
              </a:spcAft>
              <a:buSzPct val="80000"/>
              <a:buFont typeface="Arial" panose="020B0604020202020204" pitchFamily="34" charset="0"/>
              <a:buNone/>
              <a:defRPr sz="1800" kern="1200">
                <a:solidFill>
                  <a:schemeClr val="tx2"/>
                </a:solidFill>
                <a:latin typeface="+mn-lt"/>
                <a:ea typeface="+mn-ea"/>
                <a:cs typeface="+mn-cs"/>
              </a:defRPr>
            </a:lvl1pPr>
            <a:lvl2pPr marL="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2pPr>
            <a:lvl3pPr marL="4572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3pPr>
            <a:lvl4pPr marL="6858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4pPr>
            <a:lvl5pPr marL="914400" indent="-228600" algn="l" defTabSz="914400" rtl="0" eaLnBrk="1" latinLnBrk="0" hangingPunct="1">
              <a:lnSpc>
                <a:spcPct val="100000"/>
              </a:lnSpc>
              <a:spcBef>
                <a:spcPts val="1000"/>
              </a:spcBef>
              <a:spcAft>
                <a:spcPts val="500"/>
              </a:spcAft>
              <a:buSzPct val="80000"/>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i="0" dirty="0">
                <a:effectLst/>
                <a:highlight>
                  <a:srgbClr val="FFFFFF"/>
                </a:highlight>
              </a:rPr>
              <a:t>Europe had the most activities followed by Asia and Africa.</a:t>
            </a:r>
          </a:p>
          <a:p>
            <a:endParaRPr lang="en-US" sz="2800" dirty="0"/>
          </a:p>
        </p:txBody>
      </p:sp>
      <p:pic>
        <p:nvPicPr>
          <p:cNvPr id="3" name="Picture 2" descr="A pie chart with different colors and numbers&#10;&#10;Description automatically generated">
            <a:extLst>
              <a:ext uri="{FF2B5EF4-FFF2-40B4-BE49-F238E27FC236}">
                <a16:creationId xmlns:a16="http://schemas.microsoft.com/office/drawing/2014/main" id="{0F1D5F8F-B5B5-0218-8517-1C5A8DA27C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94030" y="1482621"/>
            <a:ext cx="6302078" cy="4726559"/>
          </a:xfrm>
          <a:prstGeom prst="rect">
            <a:avLst/>
          </a:prstGeom>
        </p:spPr>
      </p:pic>
    </p:spTree>
    <p:extLst>
      <p:ext uri="{BB962C8B-B14F-4D97-AF65-F5344CB8AC3E}">
        <p14:creationId xmlns:p14="http://schemas.microsoft.com/office/powerpoint/2010/main" val="1346115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b"/>
          <a:lstStyle/>
          <a:p>
            <a:pPr>
              <a:lnSpc>
                <a:spcPct val="100000"/>
              </a:lnSpc>
              <a:spcBef>
                <a:spcPts val="0"/>
              </a:spcBef>
            </a:pPr>
            <a:r>
              <a:rPr lang="en-US" sz="4400" b="1" dirty="0"/>
              <a:t>Conclusion</a:t>
            </a:r>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Tree>
    <p:extLst>
      <p:ext uri="{BB962C8B-B14F-4D97-AF65-F5344CB8AC3E}">
        <p14:creationId xmlns:p14="http://schemas.microsoft.com/office/powerpoint/2010/main" val="4150539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58">
            <a:extLst>
              <a:ext uri="{FF2B5EF4-FFF2-40B4-BE49-F238E27FC236}">
                <a16:creationId xmlns:a16="http://schemas.microsoft.com/office/drawing/2014/main" id="{2D23EF01-5C9E-4B1E-85FE-E230C5BC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CA04FC82-A58F-25E6-C3CF-719E9667FC16}"/>
              </a:ext>
            </a:extLst>
          </p:cNvPr>
          <p:cNvPicPr>
            <a:picLocks noChangeAspect="1"/>
          </p:cNvPicPr>
          <p:nvPr/>
        </p:nvPicPr>
        <p:blipFill rotWithShape="1">
          <a:blip r:embed="rId3"/>
          <a:srcRect b="442"/>
          <a:stretch/>
        </p:blipFill>
        <p:spPr>
          <a:xfrm>
            <a:off x="20" y="-1"/>
            <a:ext cx="12191980" cy="6857999"/>
          </a:xfrm>
          <a:prstGeom prst="rect">
            <a:avLst/>
          </a:prstGeom>
        </p:spPr>
      </p:pic>
      <p:cxnSp>
        <p:nvCxnSpPr>
          <p:cNvPr id="61" name="Straight Connector 60">
            <a:extLst>
              <a:ext uri="{FF2B5EF4-FFF2-40B4-BE49-F238E27FC236}">
                <a16:creationId xmlns:a16="http://schemas.microsoft.com/office/drawing/2014/main" id="{4BBA8B30-585D-4596-A896-BF3FD1FB2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FD94027-0273-4AF2-87C2-49EB6D6550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4870472-9E8A-42D0-BDA3-B312F4C72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2475298"/>
            <a:ext cx="903767" cy="438270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280D8D-93BB-4BD4-86DA-25993A4B52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6033977"/>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9FEC981-EB48-4A49-88DF-0A6DB2ECB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6" y="1392865"/>
            <a:ext cx="589524" cy="54651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FB91E5C6-85F3-4BA6-9D1E-794A781F62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DBFF75F-844B-447A-A83D-D0B0D8517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993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77" name="Straight Connector 76">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91" name="Rectangle 90">
            <a:extLst>
              <a:ext uri="{FF2B5EF4-FFF2-40B4-BE49-F238E27FC236}">
                <a16:creationId xmlns:a16="http://schemas.microsoft.com/office/drawing/2014/main" id="{2D23EF01-5C9E-4B1E-85FE-E230C5BC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blue hexagons with text&#10;&#10;Description automatically generated">
            <a:extLst>
              <a:ext uri="{FF2B5EF4-FFF2-40B4-BE49-F238E27FC236}">
                <a16:creationId xmlns:a16="http://schemas.microsoft.com/office/drawing/2014/main" id="{7428D5FF-FF00-69B7-428A-9354D195CE4C}"/>
              </a:ext>
            </a:extLst>
          </p:cNvPr>
          <p:cNvPicPr>
            <a:picLocks noChangeAspect="1"/>
          </p:cNvPicPr>
          <p:nvPr/>
        </p:nvPicPr>
        <p:blipFill rotWithShape="1">
          <a:blip r:embed="rId2">
            <a:extLst>
              <a:ext uri="{28A0092B-C50C-407E-A947-70E740481C1C}">
                <a14:useLocalDpi xmlns:a14="http://schemas.microsoft.com/office/drawing/2010/main" val="0"/>
              </a:ext>
            </a:extLst>
          </a:blip>
          <a:srcRect l="767" r="1900"/>
          <a:stretch/>
        </p:blipFill>
        <p:spPr>
          <a:xfrm>
            <a:off x="0" y="184704"/>
            <a:ext cx="12031534" cy="6767748"/>
          </a:xfrm>
          <a:prstGeom prst="rect">
            <a:avLst/>
          </a:prstGeom>
        </p:spPr>
      </p:pic>
      <p:cxnSp>
        <p:nvCxnSpPr>
          <p:cNvPr id="93" name="Straight Connector 92">
            <a:extLst>
              <a:ext uri="{FF2B5EF4-FFF2-40B4-BE49-F238E27FC236}">
                <a16:creationId xmlns:a16="http://schemas.microsoft.com/office/drawing/2014/main" id="{4BBA8B30-585D-4596-A896-BF3FD1FB2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EFD94027-0273-4AF2-87C2-49EB6D6550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4870472-9E8A-42D0-BDA3-B312F4C72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2475298"/>
            <a:ext cx="903767" cy="438270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D280D8D-93BB-4BD4-86DA-25993A4B52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6033977"/>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9FEC981-EB48-4A49-88DF-0A6DB2ECB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6" y="1392865"/>
            <a:ext cx="589524" cy="54651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FB91E5C6-85F3-4BA6-9D1E-794A781F62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1DBFF75F-844B-447A-A83D-D0B0D8517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369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Placeholder 5" descr="Close-up of a bridge with wires">
            <a:extLst>
              <a:ext uri="{FF2B5EF4-FFF2-40B4-BE49-F238E27FC236}">
                <a16:creationId xmlns:a16="http://schemas.microsoft.com/office/drawing/2014/main" id="{E461669C-A7BA-D639-22CB-B5FBBE698B38}"/>
              </a:ext>
            </a:extLst>
          </p:cNvPr>
          <p:cNvPicPr>
            <a:picLocks noGrp="1" noChangeAspect="1"/>
          </p:cNvPicPr>
          <p:nvPr>
            <p:ph type="pic" sz="quarter" idx="10"/>
          </p:nvPr>
        </p:nvPicPr>
        <p:blipFill rotWithShape="1">
          <a:blip r:embed="rId3">
            <a:extLst>
              <a:ext uri="{28A0092B-C50C-407E-A947-70E740481C1C}">
                <a14:useLocalDpi xmlns:a14="http://schemas.microsoft.com/office/drawing/2010/main" val="0"/>
              </a:ext>
            </a:extLst>
          </a:blip>
          <a:srcRect l="20" r="20"/>
          <a:stretch/>
        </p:blipFill>
        <p:spPr>
          <a:noFill/>
        </p:spPr>
      </p:pic>
      <p:sp>
        <p:nvSpPr>
          <p:cNvPr id="2" name="Title 1">
            <a:extLst>
              <a:ext uri="{FF2B5EF4-FFF2-40B4-BE49-F238E27FC236}">
                <a16:creationId xmlns:a16="http://schemas.microsoft.com/office/drawing/2014/main" id="{28BAC361-0D7A-DC05-86B5-6DD77D322F5B}"/>
              </a:ext>
            </a:extLst>
          </p:cNvPr>
          <p:cNvSpPr>
            <a:spLocks noGrp="1"/>
          </p:cNvSpPr>
          <p:nvPr>
            <p:ph type="title"/>
          </p:nvPr>
        </p:nvSpPr>
        <p:spPr>
          <a:noFill/>
        </p:spPr>
        <p:txBody>
          <a:bodyPr anchor="b"/>
          <a:lstStyle/>
          <a:p>
            <a:r>
              <a:rPr lang="en-US" b="1" dirty="0"/>
              <a:t>THANK YOU</a:t>
            </a:r>
            <a:br>
              <a:rPr lang="en-US" b="1" dirty="0"/>
            </a:br>
            <a:r>
              <a:rPr lang="en-US" sz="3200" b="1" dirty="0"/>
              <a:t>ANY QUESTIONS?</a:t>
            </a:r>
            <a:endParaRPr lang="en-US" b="1" dirty="0"/>
          </a:p>
        </p:txBody>
      </p:sp>
      <p:sp>
        <p:nvSpPr>
          <p:cNvPr id="3" name="Content Placeholder 2">
            <a:extLst>
              <a:ext uri="{FF2B5EF4-FFF2-40B4-BE49-F238E27FC236}">
                <a16:creationId xmlns:a16="http://schemas.microsoft.com/office/drawing/2014/main" id="{1BE98EFF-197D-3136-70B9-7BBD30A48931}"/>
              </a:ext>
            </a:extLst>
          </p:cNvPr>
          <p:cNvSpPr>
            <a:spLocks noGrp="1"/>
          </p:cNvSpPr>
          <p:nvPr>
            <p:ph idx="1"/>
          </p:nvPr>
        </p:nvSpPr>
        <p:spPr>
          <a:noFill/>
        </p:spPr>
        <p:txBody>
          <a:bodyPr anchor="t">
            <a:normAutofit fontScale="85000" lnSpcReduction="20000"/>
          </a:bodyPr>
          <a:lstStyle/>
          <a:p>
            <a:r>
              <a:rPr lang="en-US" sz="3800" b="1" dirty="0">
                <a:solidFill>
                  <a:schemeClr val="accent6">
                    <a:lumMod val="75000"/>
                  </a:schemeClr>
                </a:solidFill>
              </a:rPr>
              <a:t>Group 2</a:t>
            </a:r>
          </a:p>
          <a:p>
            <a:r>
              <a:rPr lang="en-US" dirty="0">
                <a:solidFill>
                  <a:schemeClr val="accent6">
                    <a:lumMod val="75000"/>
                  </a:schemeClr>
                </a:solidFill>
              </a:rPr>
              <a:t>JIMMY KIM</a:t>
            </a:r>
          </a:p>
          <a:p>
            <a:r>
              <a:rPr lang="en-US" dirty="0">
                <a:solidFill>
                  <a:schemeClr val="accent6">
                    <a:lumMod val="75000"/>
                  </a:schemeClr>
                </a:solidFill>
              </a:rPr>
              <a:t>MOUNIKA LINGALA</a:t>
            </a:r>
          </a:p>
          <a:p>
            <a:r>
              <a:rPr lang="en-US" dirty="0">
                <a:solidFill>
                  <a:schemeClr val="accent6">
                    <a:lumMod val="75000"/>
                  </a:schemeClr>
                </a:solidFill>
              </a:rPr>
              <a:t>ERNAWATY </a:t>
            </a:r>
            <a:r>
              <a:rPr lang="en-US" dirty="0" err="1">
                <a:solidFill>
                  <a:schemeClr val="accent6">
                    <a:lumMod val="75000"/>
                  </a:schemeClr>
                </a:solidFill>
              </a:rPr>
              <a:t>ERNAWATY</a:t>
            </a:r>
            <a:endParaRPr lang="en-US" dirty="0">
              <a:solidFill>
                <a:schemeClr val="accent6">
                  <a:lumMod val="75000"/>
                </a:schemeClr>
              </a:solidFill>
            </a:endParaRPr>
          </a:p>
          <a:p>
            <a:r>
              <a:rPr lang="en-US" dirty="0">
                <a:solidFill>
                  <a:schemeClr val="accent6">
                    <a:lumMod val="75000"/>
                  </a:schemeClr>
                </a:solidFill>
              </a:rPr>
              <a:t>THET WIN</a:t>
            </a:r>
            <a:endParaRPr lang="en-US" dirty="0"/>
          </a:p>
          <a:p>
            <a:endParaRPr lang="en-US" dirty="0"/>
          </a:p>
        </p:txBody>
      </p:sp>
    </p:spTree>
    <p:extLst>
      <p:ext uri="{BB962C8B-B14F-4D97-AF65-F5344CB8AC3E}">
        <p14:creationId xmlns:p14="http://schemas.microsoft.com/office/powerpoint/2010/main" val="1210802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b"/>
          <a:lstStyle/>
          <a:p>
            <a:r>
              <a:rPr lang="en-US" b="1" dirty="0"/>
              <a:t>Introduction</a:t>
            </a:r>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Tree>
    <p:extLst>
      <p:ext uri="{BB962C8B-B14F-4D97-AF65-F5344CB8AC3E}">
        <p14:creationId xmlns:p14="http://schemas.microsoft.com/office/powerpoint/2010/main" val="82108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1215071" y="528320"/>
            <a:ext cx="5493841" cy="3354992"/>
          </a:xfrm>
          <a:noFill/>
        </p:spPr>
        <p:txBody>
          <a:bodyPr>
            <a:noAutofit/>
          </a:bodyPr>
          <a:lstStyle/>
          <a:p>
            <a:r>
              <a:rPr lang="en-US" b="1" dirty="0"/>
              <a:t>GROUP MEMBERS</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noFill/>
        </p:spPr>
        <p:txBody>
          <a:bodyPr anchor="t"/>
          <a:lstStyle/>
          <a:p>
            <a:r>
              <a:rPr lang="en-US" dirty="0">
                <a:solidFill>
                  <a:schemeClr val="accent6">
                    <a:lumMod val="75000"/>
                  </a:schemeClr>
                </a:solidFill>
              </a:rPr>
              <a:t>JIMMY KIM</a:t>
            </a:r>
          </a:p>
          <a:p>
            <a:r>
              <a:rPr lang="en-US" dirty="0">
                <a:solidFill>
                  <a:schemeClr val="accent6">
                    <a:lumMod val="75000"/>
                  </a:schemeClr>
                </a:solidFill>
              </a:rPr>
              <a:t>MOUNIKA LINGALA</a:t>
            </a:r>
          </a:p>
          <a:p>
            <a:r>
              <a:rPr lang="en-US" dirty="0">
                <a:solidFill>
                  <a:schemeClr val="accent6">
                    <a:lumMod val="75000"/>
                  </a:schemeClr>
                </a:solidFill>
              </a:rPr>
              <a:t>ERNAWATY </a:t>
            </a:r>
            <a:r>
              <a:rPr lang="en-US" dirty="0" err="1">
                <a:solidFill>
                  <a:schemeClr val="accent6">
                    <a:lumMod val="75000"/>
                  </a:schemeClr>
                </a:solidFill>
              </a:rPr>
              <a:t>ERNAWATY</a:t>
            </a:r>
            <a:endParaRPr lang="en-US" dirty="0">
              <a:solidFill>
                <a:schemeClr val="accent6">
                  <a:lumMod val="75000"/>
                </a:schemeClr>
              </a:solidFill>
            </a:endParaRPr>
          </a:p>
          <a:p>
            <a:r>
              <a:rPr lang="en-US" dirty="0">
                <a:solidFill>
                  <a:schemeClr val="accent6">
                    <a:lumMod val="75000"/>
                  </a:schemeClr>
                </a:solidFill>
              </a:rPr>
              <a:t>THET WIN</a:t>
            </a:r>
          </a:p>
        </p:txBody>
      </p:sp>
      <p:pic>
        <p:nvPicPr>
          <p:cNvPr id="43" name="Picture Placeholder 42" descr="A plane flying over a city">
            <a:extLst>
              <a:ext uri="{FF2B5EF4-FFF2-40B4-BE49-F238E27FC236}">
                <a16:creationId xmlns:a16="http://schemas.microsoft.com/office/drawing/2014/main" id="{9100BC91-12A3-DE75-3F38-9C17D39DC5E7}"/>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39" r="39"/>
          <a:stretch/>
        </p:blipFill>
        <p:spPr/>
      </p:pic>
    </p:spTree>
    <p:extLst>
      <p:ext uri="{BB962C8B-B14F-4D97-AF65-F5344CB8AC3E}">
        <p14:creationId xmlns:p14="http://schemas.microsoft.com/office/powerpoint/2010/main" val="4242039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2653749" y="185196"/>
            <a:ext cx="6930838" cy="719266"/>
          </a:xfrm>
          <a:noFill/>
        </p:spPr>
        <p:txBody>
          <a:bodyPr/>
          <a:lstStyle/>
          <a:p>
            <a:r>
              <a:rPr lang="en-US" b="1" dirty="0"/>
              <a:t>WHAT IS FRAUD?</a:t>
            </a:r>
          </a:p>
        </p:txBody>
      </p:sp>
      <p:pic>
        <p:nvPicPr>
          <p:cNvPr id="24" name="Picture Placeholder 7" descr="Looking up view of tall buildings">
            <a:extLst>
              <a:ext uri="{FF2B5EF4-FFF2-40B4-BE49-F238E27FC236}">
                <a16:creationId xmlns:a16="http://schemas.microsoft.com/office/drawing/2014/main" id="{A672B903-78EE-718A-C122-69D512078839}"/>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61" b="61"/>
          <a:stretch/>
        </p:blipFill>
        <p:spPr>
          <a:xfrm>
            <a:off x="-18788" y="-22860"/>
            <a:ext cx="2563205" cy="6903720"/>
          </a:xfrm>
          <a:noFill/>
        </p:spPr>
      </p:pic>
      <p:sp>
        <p:nvSpPr>
          <p:cNvPr id="3" name="Content Placeholder 2">
            <a:extLst>
              <a:ext uri="{FF2B5EF4-FFF2-40B4-BE49-F238E27FC236}">
                <a16:creationId xmlns:a16="http://schemas.microsoft.com/office/drawing/2014/main" id="{A6A33159-D030-2F82-A142-F75940728319}"/>
              </a:ext>
            </a:extLst>
          </p:cNvPr>
          <p:cNvSpPr>
            <a:spLocks noGrp="1"/>
          </p:cNvSpPr>
          <p:nvPr>
            <p:ph sz="half" idx="2"/>
          </p:nvPr>
        </p:nvSpPr>
        <p:spPr>
          <a:xfrm>
            <a:off x="2653749" y="1162879"/>
            <a:ext cx="8497957" cy="5436703"/>
          </a:xfrm>
          <a:noFill/>
        </p:spPr>
        <p:txBody>
          <a:bodyPr vert="horz" lIns="91440" tIns="45720" rIns="91440" bIns="45720" rtlCol="0" anchor="t">
            <a:noAutofit/>
          </a:bodyPr>
          <a:lstStyle/>
          <a:p>
            <a:pPr>
              <a:spcBef>
                <a:spcPts val="0"/>
              </a:spcBef>
            </a:pPr>
            <a:r>
              <a:rPr lang="en-US" sz="1600" b="1" dirty="0"/>
              <a:t>DEFINITION</a:t>
            </a:r>
          </a:p>
          <a:p>
            <a:pPr lvl="1">
              <a:spcBef>
                <a:spcPts val="0"/>
              </a:spcBef>
            </a:pPr>
            <a:r>
              <a:rPr lang="en-US" sz="1600" dirty="0"/>
              <a:t>Credit card fraud is an inclusive term for fraud committed using a payment card, such as a credit card or debit card. The purpose may be to obtain goods or services or to make payment to another account, which is controlled by a criminal.</a:t>
            </a:r>
          </a:p>
          <a:p>
            <a:pPr>
              <a:spcBef>
                <a:spcPts val="0"/>
              </a:spcBef>
            </a:pPr>
            <a:r>
              <a:rPr lang="en-US" sz="1600" b="1" dirty="0"/>
              <a:t>HOW DOES CREDIT CARD FRAUD OCCUR?</a:t>
            </a:r>
          </a:p>
          <a:p>
            <a:pPr lvl="1">
              <a:spcBef>
                <a:spcPts val="0"/>
              </a:spcBef>
            </a:pPr>
            <a:r>
              <a:rPr lang="en-US" sz="1600" dirty="0"/>
              <a:t>Credit card fraud happens when consumers give their credit card number to unfamiliar individuals, when cards are lost or stolen, when mail is diverted from the intended recipient and taken by criminals, or when employees of a business copy the cards or card numbers of a card holder.</a:t>
            </a:r>
          </a:p>
          <a:p>
            <a:pPr marL="457200" lvl="1" indent="0">
              <a:spcBef>
                <a:spcPts val="0"/>
              </a:spcBef>
              <a:buNone/>
            </a:pPr>
            <a:r>
              <a:rPr lang="en-US" sz="1100" dirty="0"/>
              <a:t>Source: </a:t>
            </a:r>
            <a:r>
              <a:rPr lang="en-US" sz="1100" dirty="0">
                <a:hlinkClick r:id="rId4"/>
              </a:rPr>
              <a:t>https://www.consumer-action.org/downloads/english/Chase_CC_Fraud_Leaders.pdf</a:t>
            </a:r>
            <a:endParaRPr lang="en-US" sz="1100" dirty="0"/>
          </a:p>
          <a:p>
            <a:pPr>
              <a:spcBef>
                <a:spcPts val="0"/>
              </a:spcBef>
            </a:pPr>
            <a:r>
              <a:rPr lang="en-US" sz="1600" b="1" dirty="0"/>
              <a:t>Card-present and Card-Not-Present fraud (more common). </a:t>
            </a:r>
          </a:p>
          <a:p>
            <a:pPr lvl="1">
              <a:spcBef>
                <a:spcPts val="0"/>
              </a:spcBef>
            </a:pPr>
            <a:r>
              <a:rPr lang="en-US" sz="1600" dirty="0"/>
              <a:t>A card-not-present transaction (CNP, mail order / telephone order, MO/TO) is a payment card transaction made where the cardholder does not or cannot physically present the card for a merchant's visual examination at the time that an order is given and payment effected. It is most commonly used for payments made over the Internet, but can also be used with mail-order transactions by mail or fax, or over the telephone.</a:t>
            </a:r>
          </a:p>
          <a:p>
            <a:pPr marL="457200" lvl="1" indent="0">
              <a:spcBef>
                <a:spcPts val="0"/>
              </a:spcBef>
              <a:buNone/>
            </a:pPr>
            <a:r>
              <a:rPr lang="fr-FR" sz="1100" dirty="0"/>
              <a:t>Source: </a:t>
            </a:r>
            <a:r>
              <a:rPr lang="fr-FR" sz="1100" dirty="0">
                <a:hlinkClick r:id="rId5"/>
              </a:rPr>
              <a:t>https://en.wikipedia.org/wiki/Card-not-present_transaction</a:t>
            </a:r>
            <a:endParaRPr lang="fr-FR" sz="1100" dirty="0"/>
          </a:p>
          <a:p>
            <a:pPr lvl="1">
              <a:spcBef>
                <a:spcPts val="0"/>
              </a:spcBef>
            </a:pPr>
            <a:endParaRPr lang="fr-FR" sz="1600" dirty="0"/>
          </a:p>
          <a:p>
            <a:pPr lvl="1">
              <a:spcBef>
                <a:spcPts val="0"/>
              </a:spcBef>
            </a:pPr>
            <a:endParaRPr lang="en-US" sz="1600" dirty="0"/>
          </a:p>
          <a:p>
            <a:pPr marL="457200" lvl="1" indent="0">
              <a:spcBef>
                <a:spcPts val="0"/>
              </a:spcBef>
              <a:buNone/>
            </a:pPr>
            <a:endParaRPr lang="en-US" sz="1600" dirty="0"/>
          </a:p>
          <a:p>
            <a:pPr marL="457200" lvl="1" indent="0">
              <a:spcBef>
                <a:spcPts val="0"/>
              </a:spcBef>
              <a:buNone/>
            </a:pPr>
            <a:endParaRPr lang="en-US" sz="1600" dirty="0"/>
          </a:p>
          <a:p>
            <a:pPr marL="457200" lvl="1" indent="0">
              <a:spcBef>
                <a:spcPts val="0"/>
              </a:spcBef>
              <a:buNone/>
            </a:pPr>
            <a:endParaRPr lang="en-US" sz="1600" dirty="0"/>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77956" y="273227"/>
            <a:ext cx="6645965" cy="791291"/>
          </a:xfrm>
          <a:noFill/>
        </p:spPr>
        <p:txBody>
          <a:bodyPr/>
          <a:lstStyle/>
          <a:p>
            <a:r>
              <a:rPr lang="en-US" b="1" dirty="0"/>
              <a:t>Global Fraud Statistics</a:t>
            </a:r>
          </a:p>
        </p:txBody>
      </p:sp>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877956" y="1064518"/>
            <a:ext cx="8097078" cy="1410325"/>
          </a:xfrm>
          <a:noFill/>
        </p:spPr>
        <p:txBody>
          <a:bodyPr vert="horz" lIns="91440" tIns="45720" rIns="91440" bIns="45720" rtlCol="0" anchor="t">
            <a:normAutofit/>
          </a:bodyPr>
          <a:lstStyle/>
          <a:p>
            <a:r>
              <a:rPr lang="en-US" sz="1600" dirty="0"/>
              <a:t>Global losses from payment card fraud are projected to reach </a:t>
            </a:r>
            <a:r>
              <a:rPr lang="en-US" sz="1600" b="1" dirty="0"/>
              <a:t>$43 billion by 2026</a:t>
            </a:r>
            <a:r>
              <a:rPr lang="en-US" sz="1600" dirty="0"/>
              <a:t>. And, according to eMarketer, </a:t>
            </a:r>
            <a:r>
              <a:rPr lang="en-US" sz="1600" b="1" dirty="0"/>
              <a:t>card-not-present (CNP) </a:t>
            </a:r>
            <a:r>
              <a:rPr lang="en-US" sz="1600" dirty="0"/>
              <a:t>fraud was responsible for </a:t>
            </a:r>
            <a:r>
              <a:rPr lang="en-US" sz="1600" b="1" dirty="0"/>
              <a:t>73%</a:t>
            </a:r>
            <a:r>
              <a:rPr lang="en-US" sz="1600" dirty="0"/>
              <a:t> of card payment fraud losses last  year. That’s an 8.5% increase over reported losses in 2022.</a:t>
            </a:r>
          </a:p>
          <a:p>
            <a:r>
              <a:rPr lang="en-US" sz="1100" dirty="0"/>
              <a:t>Source: </a:t>
            </a:r>
            <a:r>
              <a:rPr lang="en-US" sz="1100" dirty="0">
                <a:hlinkClick r:id="rId3"/>
              </a:rPr>
              <a:t>https://chargebacks911.com/credit-card-fraud-statistics/</a:t>
            </a:r>
            <a:endParaRPr lang="en-US" sz="1100" dirty="0"/>
          </a:p>
          <a:p>
            <a:endParaRPr lang="en-US" sz="1100" dirty="0"/>
          </a:p>
        </p:txBody>
      </p:sp>
      <p:pic>
        <p:nvPicPr>
          <p:cNvPr id="20" name="Picture Placeholder 19" descr="City lights at night">
            <a:extLst>
              <a:ext uri="{FF2B5EF4-FFF2-40B4-BE49-F238E27FC236}">
                <a16:creationId xmlns:a16="http://schemas.microsoft.com/office/drawing/2014/main" id="{E5D7764F-CE06-1A00-3555-ACAE6ACDFE10}"/>
              </a:ext>
            </a:extLst>
          </p:cNvPr>
          <p:cNvPicPr>
            <a:picLocks noGrp="1" noChangeAspect="1"/>
          </p:cNvPicPr>
          <p:nvPr>
            <p:ph type="pic" sz="quarter" idx="13"/>
          </p:nvPr>
        </p:nvPicPr>
        <p:blipFill>
          <a:blip r:embed="rId4">
            <a:extLst>
              <a:ext uri="{28A0092B-C50C-407E-A947-70E740481C1C}">
                <a14:useLocalDpi xmlns:a14="http://schemas.microsoft.com/office/drawing/2010/main" val="0"/>
              </a:ext>
            </a:extLst>
          </a:blip>
          <a:srcRect t="52" b="52"/>
          <a:stretch/>
        </p:blipFill>
        <p:spPr>
          <a:xfrm>
            <a:off x="9114183" y="-22860"/>
            <a:ext cx="3077816" cy="6903720"/>
          </a:xfrm>
        </p:spPr>
      </p:pic>
      <p:pic>
        <p:nvPicPr>
          <p:cNvPr id="5" name="Picture 4">
            <a:extLst>
              <a:ext uri="{FF2B5EF4-FFF2-40B4-BE49-F238E27FC236}">
                <a16:creationId xmlns:a16="http://schemas.microsoft.com/office/drawing/2014/main" id="{E02215B3-5C4A-E9E6-1574-6BC24228BB6B}"/>
              </a:ext>
            </a:extLst>
          </p:cNvPr>
          <p:cNvPicPr>
            <a:picLocks noChangeAspect="1"/>
          </p:cNvPicPr>
          <p:nvPr/>
        </p:nvPicPr>
        <p:blipFill>
          <a:blip r:embed="rId5"/>
          <a:stretch>
            <a:fillRect/>
          </a:stretch>
        </p:blipFill>
        <p:spPr>
          <a:xfrm>
            <a:off x="1453843" y="2267162"/>
            <a:ext cx="6193052" cy="4390381"/>
          </a:xfrm>
          <a:prstGeom prst="rect">
            <a:avLst/>
          </a:prstGeom>
        </p:spPr>
      </p:pic>
    </p:spTree>
    <p:extLst>
      <p:ext uri="{BB962C8B-B14F-4D97-AF65-F5344CB8AC3E}">
        <p14:creationId xmlns:p14="http://schemas.microsoft.com/office/powerpoint/2010/main" val="2737241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b"/>
          <a:lstStyle/>
          <a:p>
            <a:pPr>
              <a:lnSpc>
                <a:spcPct val="100000"/>
              </a:lnSpc>
              <a:spcBef>
                <a:spcPts val="0"/>
              </a:spcBef>
            </a:pPr>
            <a:r>
              <a:rPr lang="en-US" sz="4400" b="1" dirty="0"/>
              <a:t>Business Requirements</a:t>
            </a:r>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Tree>
    <p:extLst>
      <p:ext uri="{BB962C8B-B14F-4D97-AF65-F5344CB8AC3E}">
        <p14:creationId xmlns:p14="http://schemas.microsoft.com/office/powerpoint/2010/main" val="940401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5FD2B-E3E5-1C2B-0151-21F216B14A33}"/>
              </a:ext>
            </a:extLst>
          </p:cNvPr>
          <p:cNvSpPr>
            <a:spLocks noGrp="1"/>
          </p:cNvSpPr>
          <p:nvPr>
            <p:ph sz="half" idx="13"/>
          </p:nvPr>
        </p:nvSpPr>
        <p:spPr>
          <a:xfrm>
            <a:off x="1177749" y="1605280"/>
            <a:ext cx="9455426" cy="4139537"/>
          </a:xfrm>
          <a:noFill/>
        </p:spPr>
        <p:txBody>
          <a:bodyPr>
            <a:normAutofit/>
          </a:bodyPr>
          <a:lstStyle/>
          <a:p>
            <a:r>
              <a:rPr lang="en-US" sz="1600" b="1" dirty="0"/>
              <a:t>1) Boost the Volume of Transactions : </a:t>
            </a:r>
          </a:p>
          <a:p>
            <a:pPr lvl="2"/>
            <a:r>
              <a:rPr lang="en-US" sz="1600" dirty="0"/>
              <a:t>Identify and implement strategies to increase the number of legitimate transactions by understanding customer behavior and preferences and developing targeted marketing and promotional campaigns.</a:t>
            </a:r>
          </a:p>
          <a:p>
            <a:r>
              <a:rPr lang="en-US" sz="1600" b="1" dirty="0"/>
              <a:t>2) Optimize Staffing Levels : </a:t>
            </a:r>
          </a:p>
          <a:p>
            <a:pPr lvl="2"/>
            <a:r>
              <a:rPr lang="en-US" sz="1600" dirty="0"/>
              <a:t>Analyze the frequency of suspected fraudulent activities at different times of day to ensure that staffing is both effective and efficient.</a:t>
            </a:r>
          </a:p>
          <a:p>
            <a:r>
              <a:rPr lang="en-US" sz="1600" b="1" dirty="0"/>
              <a:t>3) Brand Analysis : </a:t>
            </a:r>
          </a:p>
          <a:p>
            <a:pPr lvl="2"/>
            <a:r>
              <a:rPr lang="en-US" sz="1600" dirty="0"/>
              <a:t>Determine if specific types of credit cards are more prone to fraudulent activities.</a:t>
            </a:r>
          </a:p>
          <a:p>
            <a:r>
              <a:rPr lang="en-US" sz="1600" b="1" dirty="0"/>
              <a:t>4) Geolocation Analysis :</a:t>
            </a:r>
          </a:p>
          <a:p>
            <a:pPr lvl="2"/>
            <a:r>
              <a:rPr lang="en-US" sz="1600" dirty="0"/>
              <a:t>Pinpoint geographical regions, including specific countries and cities, that exhibit higher rates of fraud.</a:t>
            </a:r>
          </a:p>
        </p:txBody>
      </p:sp>
      <p:sp>
        <p:nvSpPr>
          <p:cNvPr id="8" name="Title 1">
            <a:extLst>
              <a:ext uri="{FF2B5EF4-FFF2-40B4-BE49-F238E27FC236}">
                <a16:creationId xmlns:a16="http://schemas.microsoft.com/office/drawing/2014/main" id="{36C6FF6F-D1D7-A7C6-CCD7-F783B2C81892}"/>
              </a:ext>
            </a:extLst>
          </p:cNvPr>
          <p:cNvSpPr>
            <a:spLocks noGrp="1"/>
          </p:cNvSpPr>
          <p:nvPr>
            <p:ph type="title"/>
          </p:nvPr>
        </p:nvSpPr>
        <p:spPr>
          <a:xfrm>
            <a:off x="1177749" y="601219"/>
            <a:ext cx="6645965" cy="791291"/>
          </a:xfrm>
          <a:noFill/>
        </p:spPr>
        <p:txBody>
          <a:bodyPr/>
          <a:lstStyle/>
          <a:p>
            <a:r>
              <a:rPr lang="en-US" b="1" dirty="0"/>
              <a:t>BUSINESS REQUIREMENTS</a:t>
            </a:r>
          </a:p>
        </p:txBody>
      </p:sp>
    </p:spTree>
    <p:extLst>
      <p:ext uri="{BB962C8B-B14F-4D97-AF65-F5344CB8AC3E}">
        <p14:creationId xmlns:p14="http://schemas.microsoft.com/office/powerpoint/2010/main" val="83740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noFill/>
        </p:spPr>
        <p:txBody>
          <a:bodyPr anchor="b"/>
          <a:lstStyle/>
          <a:p>
            <a:pPr>
              <a:lnSpc>
                <a:spcPct val="100000"/>
              </a:lnSpc>
              <a:spcBef>
                <a:spcPts val="0"/>
              </a:spcBef>
            </a:pPr>
            <a:r>
              <a:rPr lang="en-US" sz="4400" b="1" dirty="0"/>
              <a:t>Data Analytics &amp; Visualization</a:t>
            </a:r>
          </a:p>
        </p:txBody>
      </p:sp>
      <p:pic>
        <p:nvPicPr>
          <p:cNvPr id="17" name="Picture Placeholder 16" descr="A city with tall buildings">
            <a:extLst>
              <a:ext uri="{FF2B5EF4-FFF2-40B4-BE49-F238E27FC236}">
                <a16:creationId xmlns:a16="http://schemas.microsoft.com/office/drawing/2014/main" id="{4D6EE8D1-247A-B95F-BD1A-A2D76964CF34}"/>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13" r="13"/>
          <a:stretch/>
        </p:blipFill>
        <p:spPr/>
      </p:pic>
    </p:spTree>
    <p:extLst>
      <p:ext uri="{BB962C8B-B14F-4D97-AF65-F5344CB8AC3E}">
        <p14:creationId xmlns:p14="http://schemas.microsoft.com/office/powerpoint/2010/main" val="3274149546"/>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C20BE78-9FDF-401B-B412-3AA10EC5BEA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E62E91-3991-445A-ADE0-DB143B39320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{33DC9FA5-EF9A-4BF8-85F5-11554C2EC06D}tf22797433_win32</Template>
  <TotalTime>927</TotalTime>
  <Words>1073</Words>
  <Application>Microsoft Office PowerPoint</Application>
  <PresentationFormat>Widescreen</PresentationFormat>
  <Paragraphs>118</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Arial</vt:lpstr>
      <vt:lpstr>Calibri</vt:lpstr>
      <vt:lpstr>Univers Condensed Light</vt:lpstr>
      <vt:lpstr>Walbaum Display Light</vt:lpstr>
      <vt:lpstr>AngleLinesVTI</vt:lpstr>
      <vt:lpstr>CREDIT CARD FRAUD ANALYTICS Detection and Recommendations</vt:lpstr>
      <vt:lpstr>AGENDA</vt:lpstr>
      <vt:lpstr>Introduction</vt:lpstr>
      <vt:lpstr>GROUP MEMBERS</vt:lpstr>
      <vt:lpstr>WHAT IS FRAUD?</vt:lpstr>
      <vt:lpstr>Global Fraud Statistics</vt:lpstr>
      <vt:lpstr>Business Requirements</vt:lpstr>
      <vt:lpstr>BUSINESS REQUIREMENTS</vt:lpstr>
      <vt:lpstr>Data Analytics &amp; Visualization</vt:lpstr>
      <vt:lpstr>Defining SOURCE data</vt:lpstr>
      <vt:lpstr>Time &amp; Transaction Analysis</vt:lpstr>
      <vt:lpstr>PowerPoint Presentation</vt:lpstr>
      <vt:lpstr>PowerPoint Presentation</vt:lpstr>
      <vt:lpstr>PowerPoint Presentation</vt:lpstr>
      <vt:lpstr>PowerPoint Presentation</vt:lpstr>
      <vt:lpstr>Card Types, Modes of Transaction &amp; Currency Analysis</vt:lpstr>
      <vt:lpstr>PowerPoint Presentation</vt:lpstr>
      <vt:lpstr>PowerPoint Presentation</vt:lpstr>
      <vt:lpstr>Geolocation Analysis</vt:lpstr>
      <vt:lpstr>PowerPoint Presentation</vt:lpstr>
      <vt:lpstr>PowerPoint Presentation</vt:lpstr>
      <vt:lpstr>PowerPoint Presentation</vt:lpstr>
      <vt:lpstr>Conclusion</vt:lpstr>
      <vt:lpstr>PowerPoint Presentation</vt:lpstr>
      <vt:lpstr>PowerPoint Presentation</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Thet Win</dc:creator>
  <cp:lastModifiedBy>Thet Win</cp:lastModifiedBy>
  <cp:revision>40</cp:revision>
  <dcterms:created xsi:type="dcterms:W3CDTF">2024-06-18T23:05:50Z</dcterms:created>
  <dcterms:modified xsi:type="dcterms:W3CDTF">2024-06-21T00:11:25Z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