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859" r:id="rId2"/>
    <p:sldId id="4198" r:id="rId3"/>
    <p:sldId id="4199" r:id="rId4"/>
    <p:sldId id="4200" r:id="rId5"/>
    <p:sldId id="4201" r:id="rId6"/>
    <p:sldId id="4202" r:id="rId7"/>
    <p:sldId id="4203" r:id="rId8"/>
    <p:sldId id="3861" r:id="rId9"/>
  </p:sldIdLst>
  <p:sldSz cx="10440988" cy="7561263"/>
  <p:notesSz cx="67945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buClr>
        <a:srgbClr val="000066"/>
      </a:buClr>
      <a:buSzPct val="100000"/>
      <a:buFont typeface="Wingdings" pitchFamily="2" charset="2"/>
      <a:buChar char="n"/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000066"/>
      </a:buClr>
      <a:buSzPct val="100000"/>
      <a:buFont typeface="Wingdings" pitchFamily="2" charset="2"/>
      <a:buChar char="n"/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000066"/>
      </a:buClr>
      <a:buSzPct val="100000"/>
      <a:buFont typeface="Wingdings" pitchFamily="2" charset="2"/>
      <a:buChar char="n"/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000066"/>
      </a:buClr>
      <a:buSzPct val="100000"/>
      <a:buFont typeface="Wingdings" pitchFamily="2" charset="2"/>
      <a:buChar char="n"/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000066"/>
      </a:buClr>
      <a:buSzPct val="100000"/>
      <a:buFont typeface="Wingdings" pitchFamily="2" charset="2"/>
      <a:buChar char="n"/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66CCFF"/>
    <a:srgbClr val="FFFF99"/>
    <a:srgbClr val="A50B93"/>
    <a:srgbClr val="FF33CC"/>
    <a:srgbClr val="FF66FF"/>
    <a:srgbClr val="D3F1D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99536" autoAdjust="0"/>
  </p:normalViewPr>
  <p:slideViewPr>
    <p:cSldViewPr snapToObjects="1">
      <p:cViewPr varScale="1">
        <p:scale>
          <a:sx n="66" d="100"/>
          <a:sy n="66" d="100"/>
        </p:scale>
        <p:origin x="-1056" y="-102"/>
      </p:cViewPr>
      <p:guideLst>
        <p:guide orient="horz" pos="850"/>
        <p:guide orient="horz" pos="4507"/>
        <p:guide orient="horz" pos="2319"/>
        <p:guide orient="horz" pos="1506"/>
        <p:guide orient="horz" pos="663"/>
        <p:guide pos="3468"/>
        <p:guide pos="270"/>
        <p:guide pos="6427"/>
        <p:guide pos="2182"/>
        <p:guide pos="9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682" y="-90"/>
      </p:cViewPr>
      <p:guideLst>
        <p:guide orient="horz" pos="3121"/>
        <p:guide pos="214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fld id="{5A8A9069-8158-47E7-9A30-17F7787C275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99759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35025" y="742950"/>
            <a:ext cx="5129213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noProof="0" smtClean="0"/>
              <a:t>Click to edit Master text styles</a:t>
            </a:r>
          </a:p>
          <a:p>
            <a:pPr lvl="1"/>
            <a:r>
              <a:rPr lang="en-GB" altLang="en-GB" noProof="0" smtClean="0"/>
              <a:t>Second level</a:t>
            </a:r>
          </a:p>
          <a:p>
            <a:pPr lvl="2"/>
            <a:r>
              <a:rPr lang="en-GB" altLang="en-GB" noProof="0" smtClean="0"/>
              <a:t>Third level</a:t>
            </a:r>
          </a:p>
          <a:p>
            <a:pPr lvl="3"/>
            <a:r>
              <a:rPr lang="en-GB" altLang="en-GB" noProof="0" smtClean="0"/>
              <a:t>Fourth level</a:t>
            </a:r>
          </a:p>
          <a:p>
            <a:pPr lvl="4"/>
            <a:r>
              <a:rPr lang="en-GB" alt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1070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47" tIns="45524" rIns="91047" bIns="45524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lnSpc>
                <a:spcPct val="100000"/>
              </a:lnSpc>
              <a:buClrTx/>
              <a:buSzTx/>
              <a:buFontTx/>
              <a:buNone/>
              <a:defRPr sz="1200">
                <a:solidFill>
                  <a:srgbClr val="FFFFFF"/>
                </a:solidFill>
                <a:latin typeface="Verdana" pitchFamily="34" charset="0"/>
                <a:ea typeface="宋体" charset="-122"/>
              </a:defRPr>
            </a:lvl1pPr>
          </a:lstStyle>
          <a:p>
            <a:pPr>
              <a:defRPr/>
            </a:pPr>
            <a:fld id="{8AE3427D-8BF4-4458-A048-81F4AD58D089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67768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rgbClr val="0C2678"/>
        </a:solidFill>
        <a:latin typeface="Verdan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rgbClr val="0C2678"/>
        </a:solidFill>
        <a:latin typeface="Verdan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rgbClr val="0C2678"/>
        </a:solidFill>
        <a:latin typeface="Verdan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rgbClr val="0C2678"/>
        </a:solidFill>
        <a:latin typeface="Verdan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rgbClr val="0C2678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3725863"/>
            <a:ext cx="7307262" cy="1498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39874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82638" y="1387475"/>
            <a:ext cx="8875712" cy="1844675"/>
          </a:xfrm>
        </p:spPr>
        <p:txBody>
          <a:bodyPr/>
          <a:lstStyle>
            <a:lvl1pPr>
              <a:lnSpc>
                <a:spcPct val="120000"/>
              </a:lnSpc>
              <a:spcAft>
                <a:spcPct val="50000"/>
              </a:spcAft>
              <a:defRPr sz="39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3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2C560-EA37-419A-A70C-BC3B895B6913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9287465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0213" y="1349375"/>
            <a:ext cx="4711700" cy="566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94313" y="1349375"/>
            <a:ext cx="4711700" cy="566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4B7B-6171-4A92-B894-297D037BE987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428385791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3884-EA9E-4460-8FDF-160E31098BF6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  <p:sp>
        <p:nvSpPr>
          <p:cNvPr id="3" name="Rectangle 2"/>
          <p:cNvSpPr txBox="1">
            <a:spLocks noChangeArrowheads="1"/>
          </p:cNvSpPr>
          <p:nvPr userDrawn="1"/>
        </p:nvSpPr>
        <p:spPr bwMode="auto">
          <a:xfrm>
            <a:off x="143031" y="132128"/>
            <a:ext cx="96154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82663" eaLnBrk="0" hangingPunct="0">
              <a:buFont typeface="Wingdings" pitchFamily="2" charset="2"/>
              <a:buNone/>
              <a:defRPr/>
            </a:pPr>
            <a:endParaRPr lang="zh-CN" altLang="en-US" sz="20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934" y="133350"/>
            <a:ext cx="9615487" cy="27146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zh-CN" altLang="en-US" b="1" dirty="0">
                <a:ea typeface="楷体_GB231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4327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13" y="133350"/>
            <a:ext cx="9615487" cy="2714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0213" y="809625"/>
            <a:ext cx="4711700" cy="562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94313" y="809625"/>
            <a:ext cx="4711700" cy="2736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294313" y="3698875"/>
            <a:ext cx="4711700" cy="2736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81B0-E057-44BF-AE14-0D379C5E8912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8349281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09625"/>
            <a:ext cx="95758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smtClean="0"/>
              <a:t>Click to edit Master text styles</a:t>
            </a:r>
            <a:endParaRPr lang="en-GB" altLang="zh-CN" smtClean="0"/>
          </a:p>
          <a:p>
            <a:pPr lvl="1"/>
            <a:r>
              <a:rPr lang="en-GB" altLang="en-GB" smtClean="0"/>
              <a:t>Second level</a:t>
            </a:r>
            <a:endParaRPr lang="en-GB" altLang="zh-CN" smtClean="0"/>
          </a:p>
          <a:p>
            <a:pPr lvl="0"/>
            <a:r>
              <a:rPr lang="en-GB" altLang="en-GB" smtClean="0"/>
              <a:t>Third level</a:t>
            </a:r>
            <a:endParaRPr lang="en-GB" altLang="zh-CN" smtClean="0"/>
          </a:p>
          <a:p>
            <a:pPr lvl="1"/>
            <a:r>
              <a:rPr lang="en-GB" altLang="en-GB" smtClean="0"/>
              <a:t>Fourth level</a:t>
            </a:r>
          </a:p>
        </p:txBody>
      </p:sp>
      <p:sp>
        <p:nvSpPr>
          <p:cNvPr id="18741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18088" y="7221538"/>
            <a:ext cx="365125" cy="1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DB359A2-DEAC-439A-882E-643C6FD01564}" type="slidenum">
              <a:rPr lang="en-GB" altLang="en-GB"/>
              <a:pPr>
                <a:defRPr/>
              </a:pPr>
              <a:t>‹#›</a:t>
            </a:fld>
            <a:endParaRPr lang="en-GB" altLang="en-GB"/>
          </a:p>
        </p:txBody>
      </p:sp>
      <p:sp>
        <p:nvSpPr>
          <p:cNvPr id="1028" name="Rectangle 51"/>
          <p:cNvSpPr>
            <a:spLocks noChangeArrowheads="1"/>
          </p:cNvSpPr>
          <p:nvPr/>
        </p:nvSpPr>
        <p:spPr bwMode="gray">
          <a:xfrm>
            <a:off x="2114550" y="493713"/>
            <a:ext cx="8326438" cy="90487"/>
          </a:xfrm>
          <a:prstGeom prst="rect">
            <a:avLst/>
          </a:prstGeom>
          <a:solidFill>
            <a:srgbClr val="3399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197" tIns="49099" rIns="98197" bIns="49099" anchor="ctr"/>
          <a:lstStyle>
            <a:lvl1pPr marL="100013" indent="-100013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buClrTx/>
              <a:buSzTx/>
              <a:buFont typeface="Wingdings" pitchFamily="2" charset="2"/>
              <a:buChar char="§"/>
            </a:pPr>
            <a:endParaRPr lang="zh-CN" altLang="en-US" sz="1300">
              <a:solidFill>
                <a:srgbClr val="000066"/>
              </a:solidFill>
            </a:endParaRPr>
          </a:p>
        </p:txBody>
      </p: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133350"/>
            <a:ext cx="96154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GB" dirty="0" smtClean="0"/>
              <a:t>Click to edit Master title style</a:t>
            </a:r>
          </a:p>
        </p:txBody>
      </p:sp>
      <p:sp>
        <p:nvSpPr>
          <p:cNvPr id="1030" name="Rectangle 51"/>
          <p:cNvSpPr>
            <a:spLocks noChangeArrowheads="1"/>
          </p:cNvSpPr>
          <p:nvPr/>
        </p:nvSpPr>
        <p:spPr bwMode="gray">
          <a:xfrm>
            <a:off x="0" y="493713"/>
            <a:ext cx="2114550" cy="92075"/>
          </a:xfrm>
          <a:prstGeom prst="rect">
            <a:avLst/>
          </a:prstGeom>
          <a:solidFill>
            <a:srgbClr val="FFCC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197" tIns="49099" rIns="98197" bIns="49099" anchor="ctr"/>
          <a:lstStyle>
            <a:lvl1pPr marL="100013" indent="-100013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buClrTx/>
              <a:buSzTx/>
              <a:buFont typeface="Wingdings" pitchFamily="2" charset="2"/>
              <a:buChar char="§"/>
            </a:pPr>
            <a:endParaRPr lang="zh-CN" altLang="en-US" sz="1300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28" r:id="rId1"/>
    <p:sldLayoutId id="2147487602" r:id="rId2"/>
    <p:sldLayoutId id="2147487604" r:id="rId3"/>
    <p:sldLayoutId id="2147487607" r:id="rId4"/>
    <p:sldLayoutId id="2147487616" r:id="rId5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defTabSz="982663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+mj-lt"/>
          <a:ea typeface="+mj-ea"/>
          <a:cs typeface="+mj-cs"/>
        </a:defRPr>
      </a:lvl1pPr>
      <a:lvl2pPr algn="l" defTabSz="982663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2pPr>
      <a:lvl3pPr algn="l" defTabSz="982663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3pPr>
      <a:lvl4pPr algn="l" defTabSz="982663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4pPr>
      <a:lvl5pPr algn="l" defTabSz="982663" rtl="0" eaLnBrk="0" fontAlgn="base" hangingPunct="0">
        <a:spcBef>
          <a:spcPct val="0"/>
        </a:spcBef>
        <a:spcAft>
          <a:spcPct val="0"/>
        </a:spcAft>
        <a:defRPr sz="2000">
          <a:solidFill>
            <a:srgbClr val="000099"/>
          </a:solidFill>
          <a:latin typeface="黑体" pitchFamily="2" charset="-122"/>
          <a:ea typeface="黑体" pitchFamily="2" charset="-122"/>
        </a:defRPr>
      </a:lvl5pPr>
      <a:lvl6pPr marL="457200" algn="l" defTabSz="98266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defTabSz="98266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defTabSz="98266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defTabSz="982663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90525" indent="-390525" algn="l" defTabSz="982663" rtl="0" eaLnBrk="0" fontAlgn="base" hangingPunct="0">
        <a:spcBef>
          <a:spcPct val="50000"/>
        </a:spcBef>
        <a:spcAft>
          <a:spcPct val="0"/>
        </a:spcAft>
        <a:buClr>
          <a:srgbClr val="0000FF"/>
        </a:buClr>
        <a:buSzPct val="70000"/>
        <a:buFont typeface="Wingdings" pitchFamily="2" charset="2"/>
        <a:buChar char="n"/>
        <a:defRPr sz="2100" b="1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2575" algn="l" defTabSz="982663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75000"/>
        <a:buFont typeface="Wingdings" pitchFamily="2" charset="2"/>
        <a:buChar char="Ø"/>
        <a:defRPr sz="1900">
          <a:solidFill>
            <a:schemeClr val="tx1"/>
          </a:solidFill>
          <a:latin typeface="+mn-lt"/>
          <a:ea typeface="+mn-ea"/>
        </a:defRPr>
      </a:lvl2pPr>
      <a:lvl3pPr marL="1328738" indent="-246063" algn="l" defTabSz="982663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1700">
          <a:solidFill>
            <a:schemeClr val="tx1"/>
          </a:solidFill>
          <a:latin typeface="+mn-lt"/>
          <a:ea typeface="+mn-ea"/>
        </a:defRPr>
      </a:lvl3pPr>
      <a:lvl4pPr marL="1766888" indent="-246063" algn="l" defTabSz="982663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2209800" indent="-246063" algn="l" defTabSz="982663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+mn-ea"/>
        </a:defRPr>
      </a:lvl5pPr>
      <a:lvl6pPr marL="2667000" indent="-246063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+mn-ea"/>
        </a:defRPr>
      </a:lvl6pPr>
      <a:lvl7pPr marL="3124200" indent="-246063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+mn-ea"/>
        </a:defRPr>
      </a:lvl7pPr>
      <a:lvl8pPr marL="3581400" indent="-246063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+mn-ea"/>
        </a:defRPr>
      </a:lvl8pPr>
      <a:lvl9pPr marL="4038600" indent="-246063" algn="l" defTabSz="982663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3" y="0"/>
            <a:ext cx="10437209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2205038"/>
            <a:ext cx="10172700" cy="1935162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spcAft>
                <a:spcPct val="50000"/>
              </a:spcAft>
              <a:defRPr/>
            </a:pPr>
            <a:r>
              <a:rPr lang="zh-CN" altLang="en-US" sz="4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移动应用开发框架与平台</a:t>
            </a:r>
            <a:r>
              <a:rPr lang="en-US" altLang="zh-CN" sz="4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CN" sz="4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4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PhoneGap</a:t>
            </a:r>
            <a:r>
              <a:rPr lang="en-US" altLang="zh-CN" sz="4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VS </a:t>
            </a:r>
            <a:r>
              <a:rPr lang="en-US" altLang="zh-CN" sz="4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Primeton</a:t>
            </a:r>
            <a:r>
              <a:rPr lang="en-US" altLang="zh-CN" sz="4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Mobile</a:t>
            </a:r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>
            <a:off x="1103313" y="4095750"/>
            <a:ext cx="83026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zh-CN" altLang="en-US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3105150" y="4887913"/>
            <a:ext cx="4365625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07" tIns="98207" rIns="98207" bIns="98207">
            <a:spAutoFit/>
          </a:bodyPr>
          <a:lstStyle>
            <a:lvl1pPr marL="95250" indent="-9525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982663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@</a:t>
            </a:r>
            <a:r>
              <a:rPr lang="zh-CN" altLang="en-US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云中野鹤</a:t>
            </a:r>
            <a:endParaRPr lang="zh-CN" altLang="en-US" sz="2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2014</a:t>
            </a:r>
            <a:r>
              <a:rPr lang="zh-CN" altLang="en-US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sz="2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月</a:t>
            </a:r>
            <a:endParaRPr lang="zh-CN" altLang="en-US" sz="2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3EB9738D-39C5-4F10-91F9-F04241C78637}" type="slidenum">
              <a:rPr lang="en-GB" altLang="en-GB" sz="1000" smtClean="0">
                <a:latin typeface="Verdana" pitchFamily="34" charset="0"/>
              </a:rPr>
              <a:pPr eaLnBrk="1" hangingPunct="1"/>
              <a:t>2</a:t>
            </a:fld>
            <a:endParaRPr lang="en-GB" altLang="en-GB" sz="1000" smtClean="0">
              <a:latin typeface="Verdana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73038" y="138113"/>
            <a:ext cx="961548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82663" eaLnBrk="0" hangingPunct="0"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目录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86" y="5670841"/>
            <a:ext cx="10440988" cy="1435100"/>
            <a:chOff x="141" y="2976"/>
            <a:chExt cx="6238" cy="908"/>
          </a:xfrm>
        </p:grpSpPr>
        <p:pic>
          <p:nvPicPr>
            <p:cNvPr id="15" name="Picture 7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" y="2976"/>
              <a:ext cx="1140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8" descr="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" y="2976"/>
              <a:ext cx="1134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9" descr="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" y="2976"/>
              <a:ext cx="1170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" descr="File43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" y="2976"/>
              <a:ext cx="1510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 descr="File98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" y="2976"/>
              <a:ext cx="1281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-2395538" y="720291"/>
            <a:ext cx="9253538" cy="4824413"/>
            <a:chOff x="-1509" y="912"/>
            <a:chExt cx="5829" cy="3039"/>
          </a:xfrm>
        </p:grpSpPr>
        <p:sp>
          <p:nvSpPr>
            <p:cNvPr id="59" name="AutoShape 5"/>
            <p:cNvSpPr>
              <a:spLocks noChangeArrowheads="1"/>
            </p:cNvSpPr>
            <p:nvPr/>
          </p:nvSpPr>
          <p:spPr bwMode="ltGray">
            <a:xfrm rot="5400000">
              <a:off x="-1526" y="929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45490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tint val="45490"/>
                    <a:invGamma/>
                  </a:srgb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0" name="AutoShape 6"/>
            <p:cNvSpPr>
              <a:spLocks noChangeArrowheads="1"/>
            </p:cNvSpPr>
            <p:nvPr/>
          </p:nvSpPr>
          <p:spPr bwMode="ltGray">
            <a:xfrm rot="5400000" flipH="1">
              <a:off x="-1270" y="1203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6E9349">
                    <a:alpha val="36000"/>
                  </a:srgbClr>
                </a:gs>
                <a:gs pos="100000">
                  <a:srgbClr val="6E9349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61" name="Group 7"/>
            <p:cNvGrpSpPr>
              <a:grpSpLocks/>
            </p:cNvGrpSpPr>
            <p:nvPr/>
          </p:nvGrpSpPr>
          <p:grpSpPr bwMode="auto">
            <a:xfrm>
              <a:off x="912" y="1147"/>
              <a:ext cx="2984" cy="320"/>
              <a:chOff x="912" y="1147"/>
              <a:chExt cx="2984" cy="320"/>
            </a:xfrm>
          </p:grpSpPr>
          <p:sp>
            <p:nvSpPr>
              <p:cNvPr id="98" name="AutoShape 8"/>
              <p:cNvSpPr>
                <a:spLocks noChangeArrowheads="1"/>
              </p:cNvSpPr>
              <p:nvPr/>
            </p:nvSpPr>
            <p:spPr bwMode="gray">
              <a:xfrm>
                <a:off x="1112" y="114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sz="1800" b="1" kern="0" dirty="0" err="1">
                    <a:solidFill>
                      <a:srgbClr val="000000"/>
                    </a:solidFill>
                  </a:rPr>
                  <a:t>PhoneGap</a:t>
                </a:r>
                <a:r>
                  <a:rPr lang="zh-CN" altLang="en-US" sz="1800" b="1" kern="0" dirty="0">
                    <a:solidFill>
                      <a:srgbClr val="000000"/>
                    </a:solidFill>
                  </a:rPr>
                  <a:t>简单介绍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99" name="Group 9"/>
              <p:cNvGrpSpPr>
                <a:grpSpLocks/>
              </p:cNvGrpSpPr>
              <p:nvPr/>
            </p:nvGrpSpPr>
            <p:grpSpPr bwMode="auto">
              <a:xfrm>
                <a:off x="912" y="1203"/>
                <a:ext cx="240" cy="240"/>
                <a:chOff x="2078" y="1680"/>
                <a:chExt cx="1615" cy="1615"/>
              </a:xfrm>
            </p:grpSpPr>
            <p:sp>
              <p:nvSpPr>
                <p:cNvPr id="100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01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02" name="Oval 12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tint val="0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3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104" name="Oval 14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shade val="54118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105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7C6300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62" name="Group 16"/>
            <p:cNvGrpSpPr>
              <a:grpSpLocks/>
            </p:cNvGrpSpPr>
            <p:nvPr/>
          </p:nvGrpSpPr>
          <p:grpSpPr bwMode="auto">
            <a:xfrm>
              <a:off x="1248" y="1632"/>
              <a:ext cx="2976" cy="320"/>
              <a:chOff x="1248" y="1632"/>
              <a:chExt cx="2976" cy="320"/>
            </a:xfrm>
          </p:grpSpPr>
          <p:sp>
            <p:nvSpPr>
              <p:cNvPr id="90" name="AutoShape 17"/>
              <p:cNvSpPr>
                <a:spLocks noChangeArrowheads="1"/>
              </p:cNvSpPr>
              <p:nvPr/>
            </p:nvSpPr>
            <p:spPr bwMode="gray">
              <a:xfrm>
                <a:off x="1440" y="163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sz="1800" b="1" kern="0" dirty="0" err="1">
                    <a:solidFill>
                      <a:srgbClr val="000000"/>
                    </a:solidFill>
                  </a:rPr>
                  <a:t>PhoneGap</a:t>
                </a:r>
                <a:r>
                  <a:rPr lang="zh-CN" altLang="en-US" sz="1800" b="1" kern="0" dirty="0">
                    <a:solidFill>
                      <a:srgbClr val="000000"/>
                    </a:solidFill>
                  </a:rPr>
                  <a:t>优缺点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91" name="Group 18"/>
              <p:cNvGrpSpPr>
                <a:grpSpLocks/>
              </p:cNvGrpSpPr>
              <p:nvPr/>
            </p:nvGrpSpPr>
            <p:grpSpPr bwMode="auto">
              <a:xfrm>
                <a:off x="1248" y="1699"/>
                <a:ext cx="240" cy="240"/>
                <a:chOff x="2078" y="1680"/>
                <a:chExt cx="1615" cy="1615"/>
              </a:xfrm>
            </p:grpSpPr>
            <p:sp>
              <p:nvSpPr>
                <p:cNvPr id="92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3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4" name="Oval 21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tint val="0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5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96" name="Oval 23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shade val="54118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97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235C32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63" name="Group 25"/>
            <p:cNvGrpSpPr>
              <a:grpSpLocks/>
            </p:cNvGrpSpPr>
            <p:nvPr/>
          </p:nvGrpSpPr>
          <p:grpSpPr bwMode="auto">
            <a:xfrm>
              <a:off x="1344" y="2179"/>
              <a:ext cx="2976" cy="320"/>
              <a:chOff x="1344" y="2179"/>
              <a:chExt cx="2976" cy="320"/>
            </a:xfrm>
          </p:grpSpPr>
          <p:sp>
            <p:nvSpPr>
              <p:cNvPr id="82" name="AutoShape 26"/>
              <p:cNvSpPr>
                <a:spLocks noChangeArrowheads="1"/>
              </p:cNvSpPr>
              <p:nvPr/>
            </p:nvSpPr>
            <p:spPr bwMode="gray">
              <a:xfrm>
                <a:off x="1536" y="2179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sz="1800" b="1" kern="0" dirty="0" err="1">
                    <a:solidFill>
                      <a:srgbClr val="000000"/>
                    </a:solidFill>
                  </a:rPr>
                  <a:t>Primeton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Mobile</a:t>
                </a:r>
                <a:r>
                  <a:rPr lang="zh-CN" altLang="en-US" sz="1800" b="1" kern="0" dirty="0">
                    <a:solidFill>
                      <a:srgbClr val="000000"/>
                    </a:solidFill>
                  </a:rPr>
                  <a:t>简单介绍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83" name="Group 27"/>
              <p:cNvGrpSpPr>
                <a:grpSpLocks/>
              </p:cNvGrpSpPr>
              <p:nvPr/>
            </p:nvGrpSpPr>
            <p:grpSpPr bwMode="auto">
              <a:xfrm>
                <a:off x="1344" y="2227"/>
                <a:ext cx="240" cy="240"/>
                <a:chOff x="2078" y="1680"/>
                <a:chExt cx="1615" cy="1615"/>
              </a:xfrm>
            </p:grpSpPr>
            <p:sp>
              <p:nvSpPr>
                <p:cNvPr id="84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86" name="Oval 30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tint val="0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7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0F5368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88" name="Oval 32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shade val="54118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9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1057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64" name="Group 34"/>
            <p:cNvGrpSpPr>
              <a:grpSpLocks/>
            </p:cNvGrpSpPr>
            <p:nvPr/>
          </p:nvGrpSpPr>
          <p:grpSpPr bwMode="auto">
            <a:xfrm>
              <a:off x="1248" y="2691"/>
              <a:ext cx="2996" cy="320"/>
              <a:chOff x="1248" y="2691"/>
              <a:chExt cx="2996" cy="320"/>
            </a:xfrm>
          </p:grpSpPr>
          <p:sp>
            <p:nvSpPr>
              <p:cNvPr id="74" name="AutoShape 35"/>
              <p:cNvSpPr>
                <a:spLocks noChangeArrowheads="1"/>
              </p:cNvSpPr>
              <p:nvPr/>
            </p:nvSpPr>
            <p:spPr bwMode="gray">
              <a:xfrm>
                <a:off x="1460" y="2691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sz="1800" b="1" kern="0" dirty="0" err="1">
                    <a:solidFill>
                      <a:srgbClr val="000000"/>
                    </a:solidFill>
                  </a:rPr>
                  <a:t>Primeton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Mobile</a:t>
                </a:r>
                <a:r>
                  <a:rPr lang="zh-CN" altLang="en-US" sz="1800" b="1" kern="0" dirty="0">
                    <a:solidFill>
                      <a:srgbClr val="000000"/>
                    </a:solidFill>
                  </a:rPr>
                  <a:t>优缺点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75" name="Group 36"/>
              <p:cNvGrpSpPr>
                <a:grpSpLocks/>
              </p:cNvGrpSpPr>
              <p:nvPr/>
            </p:nvGrpSpPr>
            <p:grpSpPr bwMode="auto">
              <a:xfrm>
                <a:off x="1248" y="2755"/>
                <a:ext cx="240" cy="240"/>
                <a:chOff x="2078" y="1680"/>
                <a:chExt cx="1615" cy="1615"/>
              </a:xfrm>
            </p:grpSpPr>
            <p:sp>
              <p:nvSpPr>
                <p:cNvPr id="76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7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8" name="Oval 39"/>
                <p:cNvSpPr>
                  <a:spLocks noChangeArrowheads="1"/>
                </p:cNvSpPr>
                <p:nvPr/>
              </p:nvSpPr>
              <p:spPr bwMode="gray">
                <a:xfrm>
                  <a:off x="2253" y="1855"/>
                  <a:ext cx="1265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tint val="0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79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80" name="Oval 41"/>
                <p:cNvSpPr>
                  <a:spLocks noChangeArrowheads="1"/>
                </p:cNvSpPr>
                <p:nvPr/>
              </p:nvSpPr>
              <p:spPr bwMode="gray">
                <a:xfrm>
                  <a:off x="2334" y="1936"/>
                  <a:ext cx="1097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shade val="54118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81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45326D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</p:grpSp>
        <p:grpSp>
          <p:nvGrpSpPr>
            <p:cNvPr id="65" name="Group 43"/>
            <p:cNvGrpSpPr>
              <a:grpSpLocks/>
            </p:cNvGrpSpPr>
            <p:nvPr/>
          </p:nvGrpSpPr>
          <p:grpSpPr bwMode="auto">
            <a:xfrm>
              <a:off x="960" y="3212"/>
              <a:ext cx="2972" cy="320"/>
              <a:chOff x="960" y="3212"/>
              <a:chExt cx="2972" cy="320"/>
            </a:xfrm>
          </p:grpSpPr>
          <p:sp>
            <p:nvSpPr>
              <p:cNvPr id="66" name="AutoShape 44"/>
              <p:cNvSpPr>
                <a:spLocks noChangeArrowheads="1"/>
              </p:cNvSpPr>
              <p:nvPr/>
            </p:nvSpPr>
            <p:spPr bwMode="gray">
              <a:xfrm>
                <a:off x="1148" y="3212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rgbClr val="C0C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</a:pPr>
                <a:r>
                  <a:rPr lang="en-US" altLang="zh-CN" sz="1800" b="1" kern="0" dirty="0" err="1">
                    <a:solidFill>
                      <a:srgbClr val="000000"/>
                    </a:solidFill>
                  </a:rPr>
                  <a:t>Primeton</a:t>
                </a:r>
                <a:r>
                  <a:rPr lang="en-US" altLang="zh-CN" sz="1800" b="1" kern="0" dirty="0">
                    <a:solidFill>
                      <a:srgbClr val="000000"/>
                    </a:solidFill>
                  </a:rPr>
                  <a:t> Mobile </a:t>
                </a:r>
                <a:r>
                  <a:rPr lang="zh-CN" altLang="en-US" sz="1800" b="1" kern="0" dirty="0">
                    <a:solidFill>
                      <a:srgbClr val="000000"/>
                    </a:solidFill>
                  </a:rPr>
                  <a:t>与</a:t>
                </a:r>
                <a:r>
                  <a:rPr lang="en-US" altLang="zh-CN" sz="1800" b="1" kern="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1800" b="1" kern="0" dirty="0" err="1" smtClean="0">
                    <a:solidFill>
                      <a:srgbClr val="000000"/>
                    </a:solidFill>
                  </a:rPr>
                  <a:t>PhoneGap</a:t>
                </a:r>
                <a:r>
                  <a:rPr lang="zh-CN" altLang="en-US" sz="1800" b="1" kern="0" dirty="0" smtClean="0">
                    <a:solidFill>
                      <a:srgbClr val="000000"/>
                    </a:solidFill>
                  </a:rPr>
                  <a:t>对比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endParaRPr>
              </a:p>
            </p:txBody>
          </p:sp>
          <p:grpSp>
            <p:nvGrpSpPr>
              <p:cNvPr id="67" name="Group 45"/>
              <p:cNvGrpSpPr>
                <a:grpSpLocks/>
              </p:cNvGrpSpPr>
              <p:nvPr/>
            </p:nvGrpSpPr>
            <p:grpSpPr bwMode="auto">
              <a:xfrm>
                <a:off x="960" y="3243"/>
                <a:ext cx="224" cy="240"/>
                <a:chOff x="2078" y="1680"/>
                <a:chExt cx="1615" cy="1615"/>
              </a:xfrm>
            </p:grpSpPr>
            <p:sp>
              <p:nvSpPr>
                <p:cNvPr id="68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767676"/>
                    </a:gs>
                    <a:gs pos="5000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69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2A2A2"/>
                    </a:gs>
                    <a:gs pos="50000">
                      <a:srgbClr val="FFFFFF"/>
                    </a:gs>
                    <a:gs pos="100000">
                      <a:srgbClr val="A2A2A2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0" name="Oval 48"/>
                <p:cNvSpPr>
                  <a:spLocks noChangeArrowheads="1"/>
                </p:cNvSpPr>
                <p:nvPr/>
              </p:nvSpPr>
              <p:spPr bwMode="gray">
                <a:xfrm>
                  <a:off x="2251" y="1855"/>
                  <a:ext cx="1262" cy="126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tint val="0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71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  <p:sp>
              <p:nvSpPr>
                <p:cNvPr id="72" name="Oval 50"/>
                <p:cNvSpPr>
                  <a:spLocks noChangeArrowheads="1"/>
                </p:cNvSpPr>
                <p:nvPr/>
              </p:nvSpPr>
              <p:spPr bwMode="gray">
                <a:xfrm>
                  <a:off x="2338" y="1936"/>
                  <a:ext cx="1096" cy="110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E9349">
                        <a:gamma/>
                        <a:shade val="54118"/>
                        <a:invGamma/>
                      </a:srgbClr>
                    </a:gs>
                    <a:gs pos="50000">
                      <a:srgbClr val="6E9349"/>
                    </a:gs>
                    <a:gs pos="100000">
                      <a:srgbClr val="6E934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endParaRPr>
                </a:p>
              </p:txBody>
            </p:sp>
            <p:sp>
              <p:nvSpPr>
                <p:cNvPr id="73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6E2E1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gray">
          <a:xfrm>
            <a:off x="1620094" y="6390922"/>
            <a:ext cx="4410490" cy="74672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83884-EA9E-4460-8FDF-160E31098BF6}" type="slidenum">
              <a:rPr lang="en-GB" altLang="en-GB" smtClean="0"/>
              <a:pPr>
                <a:defRPr/>
              </a:pPr>
              <a:t>3</a:t>
            </a:fld>
            <a:endParaRPr lang="en-GB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+mj-ea"/>
                <a:ea typeface="+mj-ea"/>
              </a:rPr>
              <a:t>PhoneGap</a:t>
            </a:r>
            <a:r>
              <a:rPr lang="zh-CN" altLang="en-US" sz="2400" dirty="0" smtClean="0">
                <a:latin typeface="+mj-ea"/>
                <a:ea typeface="+mj-ea"/>
              </a:rPr>
              <a:t>简单介绍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9936" y="1662422"/>
            <a:ext cx="6075675" cy="1219200"/>
          </a:xfrm>
          <a:prstGeom prst="rect">
            <a:avLst/>
          </a:prstGeom>
          <a:gradFill rotWithShape="1">
            <a:gsLst>
              <a:gs pos="0">
                <a:srgbClr val="5EB4B4">
                  <a:alpha val="50000"/>
                </a:srgbClr>
              </a:gs>
              <a:gs pos="100000">
                <a:srgbClr val="5EB4B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+mj-ea"/>
                <a:ea typeface="+mj-ea"/>
              </a:rPr>
              <a:t>Phonegap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是一款开源的开发框架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，旨在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让开发者使用</a:t>
            </a:r>
            <a:r>
              <a:rPr lang="en-US" altLang="zh-CN" sz="1800" kern="0" dirty="0" smtClean="0">
                <a:solidFill>
                  <a:srgbClr val="000000"/>
                </a:solidFill>
                <a:latin typeface="+mj-ea"/>
                <a:ea typeface="+mj-ea"/>
              </a:rPr>
              <a:t>HTML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等</a:t>
            </a:r>
            <a:r>
              <a:rPr lang="en-US" altLang="zh-CN" sz="1800" kern="0" dirty="0" smtClean="0">
                <a:solidFill>
                  <a:srgbClr val="000000"/>
                </a:solidFill>
                <a:latin typeface="+mj-ea"/>
                <a:ea typeface="+mj-ea"/>
              </a:rPr>
              <a:t>Web 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APIs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开发跨平台的移动应用程序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。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原由</a:t>
            </a:r>
            <a:r>
              <a:rPr lang="en-US" altLang="zh-CN" sz="1800" kern="0" dirty="0" err="1">
                <a:solidFill>
                  <a:srgbClr val="000000"/>
                </a:solidFill>
                <a:latin typeface="+mj-ea"/>
                <a:ea typeface="+mj-ea"/>
              </a:rPr>
              <a:t>Nitobi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公司开发，现在由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Adobe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拥有。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179935" y="3061642"/>
            <a:ext cx="6075675" cy="13223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  <a:latin typeface="Arial" charset="0"/>
                <a:ea typeface="宋体" charset="-122"/>
              </a:rPr>
              <a:t>PhoneGap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需要</a:t>
            </a:r>
            <a:r>
              <a:rPr lang="zh-CN" altLang="en-US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特定平台提供的附加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软件：</a:t>
            </a:r>
            <a:endParaRPr lang="en-US" altLang="zh-CN" sz="1800" kern="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例如</a:t>
            </a:r>
            <a:r>
              <a:rPr lang="en-US" altLang="zh-CN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iPhone</a:t>
            </a:r>
            <a:r>
              <a:rPr lang="zh-CN" altLang="en-US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的</a:t>
            </a:r>
            <a:r>
              <a:rPr lang="en-US" altLang="zh-CN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iPhone SDK</a:t>
            </a:r>
            <a:r>
              <a:rPr lang="zh-CN" altLang="en-US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，</a:t>
            </a:r>
            <a:r>
              <a:rPr lang="en-US" altLang="zh-CN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Android</a:t>
            </a:r>
            <a:r>
              <a:rPr lang="zh-CN" altLang="en-US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的</a:t>
            </a:r>
            <a:r>
              <a:rPr lang="en-US" altLang="zh-CN" sz="1800" kern="0" dirty="0">
                <a:solidFill>
                  <a:srgbClr val="000000"/>
                </a:solidFill>
                <a:latin typeface="Arial" charset="0"/>
                <a:ea typeface="宋体" charset="-122"/>
              </a:rPr>
              <a:t>Android SDK</a:t>
            </a:r>
            <a:r>
              <a:rPr lang="zh-CN" altLang="en-US" sz="1800" kern="0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等</a:t>
            </a:r>
            <a:endParaRPr lang="en-US" altLang="zh-CN" sz="1800" kern="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179934" y="4636817"/>
            <a:ext cx="6075675" cy="1322387"/>
          </a:xfrm>
          <a:prstGeom prst="rect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/>
              <a:t>截止 </a:t>
            </a:r>
            <a:r>
              <a:rPr lang="en-US" altLang="zh-CN" sz="1800" dirty="0"/>
              <a:t>2014</a:t>
            </a:r>
            <a:r>
              <a:rPr lang="zh-CN" altLang="en-US" sz="1800" dirty="0"/>
              <a:t>年</a:t>
            </a:r>
            <a:r>
              <a:rPr lang="en-US" altLang="zh-CN" sz="1800" dirty="0"/>
              <a:t>5</a:t>
            </a:r>
            <a:r>
              <a:rPr lang="zh-CN" altLang="en-US" sz="1800" dirty="0"/>
              <a:t>月</a:t>
            </a:r>
            <a:r>
              <a:rPr lang="en-US" altLang="zh-CN" sz="1800" dirty="0"/>
              <a:t>14</a:t>
            </a:r>
            <a:r>
              <a:rPr lang="zh-CN" altLang="en-US" sz="1800" dirty="0"/>
              <a:t>日，</a:t>
            </a:r>
            <a:r>
              <a:rPr lang="en-US" altLang="zh-CN" sz="1800" dirty="0" err="1"/>
              <a:t>phonegap</a:t>
            </a:r>
            <a:r>
              <a:rPr lang="zh-CN" altLang="en-US" sz="1800" dirty="0"/>
              <a:t>的最新版本为</a:t>
            </a:r>
            <a:r>
              <a:rPr lang="en-US" altLang="zh-CN" sz="1800" dirty="0" smtClean="0"/>
              <a:t>3.4.1</a:t>
            </a:r>
            <a:r>
              <a:rPr lang="zh-CN" altLang="en-US" sz="1800" dirty="0"/>
              <a:t> 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6480635" y="1392392"/>
            <a:ext cx="90008" cy="2991637"/>
          </a:xfrm>
          <a:prstGeom prst="lin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6570643" y="828980"/>
            <a:ext cx="1665185" cy="746722"/>
            <a:chOff x="4320" y="1152"/>
            <a:chExt cx="414" cy="402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设备访问能力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79934" y="765296"/>
            <a:ext cx="2655295" cy="746722"/>
            <a:chOff x="4320" y="1152"/>
            <a:chExt cx="414" cy="402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概述、特征、版本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586678" y="2022462"/>
            <a:ext cx="3433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加速计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摄像头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罗盘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通讯录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文档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地理定位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媒体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警告、声音和振动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gray">
          <a:xfrm>
            <a:off x="6570645" y="1755153"/>
            <a:ext cx="3645404" cy="420405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620094" y="6487336"/>
            <a:ext cx="52197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 smtClean="0"/>
              <a:t>国外：维</a:t>
            </a:r>
            <a:r>
              <a:rPr lang="zh-CN" altLang="en-US" dirty="0"/>
              <a:t>基百科移动客户端和</a:t>
            </a:r>
            <a:r>
              <a:rPr lang="en-US" altLang="zh-CN" dirty="0"/>
              <a:t>NFB </a:t>
            </a:r>
            <a:r>
              <a:rPr lang="en-US" altLang="zh-CN" dirty="0" smtClean="0"/>
              <a:t>Films</a:t>
            </a:r>
            <a:endParaRPr lang="en-US" altLang="zh-CN" dirty="0"/>
          </a:p>
          <a:p>
            <a:pPr>
              <a:buNone/>
            </a:pPr>
            <a:r>
              <a:rPr lang="zh-CN" altLang="en-US" dirty="0" smtClean="0"/>
              <a:t>国内：赶集</a:t>
            </a:r>
            <a:r>
              <a:rPr lang="zh-CN" altLang="en-US" dirty="0"/>
              <a:t>团购的移动客户端。</a:t>
            </a: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79936" y="6390921"/>
            <a:ext cx="1195065" cy="746722"/>
            <a:chOff x="4320" y="1152"/>
            <a:chExt cx="414" cy="402"/>
          </a:xfrm>
        </p:grpSpPr>
        <p:sp>
          <p:nvSpPr>
            <p:cNvPr id="38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案例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043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83884-EA9E-4460-8FDF-160E31098BF6}" type="slidenum">
              <a:rPr lang="en-GB" altLang="en-GB" smtClean="0"/>
              <a:pPr>
                <a:defRPr/>
              </a:pPr>
              <a:t>4</a:t>
            </a:fld>
            <a:endParaRPr lang="en-GB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+mj-ea"/>
                <a:ea typeface="+mj-ea"/>
              </a:rPr>
              <a:t>PhoneGap</a:t>
            </a:r>
            <a:r>
              <a:rPr lang="zh-CN" altLang="en-US" sz="2400" dirty="0" smtClean="0">
                <a:latin typeface="+mj-ea"/>
                <a:ea typeface="+mj-ea"/>
              </a:rPr>
              <a:t>优缺点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9936" y="1890421"/>
            <a:ext cx="4725523" cy="4296782"/>
          </a:xfrm>
          <a:prstGeom prst="rect">
            <a:avLst/>
          </a:prstGeom>
          <a:gradFill rotWithShape="1">
            <a:gsLst>
              <a:gs pos="0">
                <a:srgbClr val="5EB4B4">
                  <a:alpha val="50000"/>
                </a:srgbClr>
              </a:gs>
              <a:gs pos="100000">
                <a:srgbClr val="5EB4B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开发成本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低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对各大主流平台的兼容性非常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好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采用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W3C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标准化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技术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能够快速进行开发，迭代更新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容易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轻量级和插件式架构显著降低了维护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成本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开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源（</a:t>
            </a:r>
            <a:r>
              <a:rPr lang="en-US" altLang="zh-CN" sz="1800" kern="0" dirty="0" smtClean="0">
                <a:solidFill>
                  <a:srgbClr val="000000"/>
                </a:solidFill>
                <a:latin typeface="+mj-ea"/>
                <a:ea typeface="+mj-ea"/>
              </a:rPr>
              <a:t>Adobe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公司和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Apache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基金会共同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支持）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6255611" y="1620391"/>
            <a:ext cx="90008" cy="2991637"/>
          </a:xfrm>
          <a:prstGeom prst="lin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6569139" y="1056979"/>
            <a:ext cx="2656800" cy="746722"/>
            <a:chOff x="4320" y="1152"/>
            <a:chExt cx="414" cy="402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缺点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810004" y="993295"/>
            <a:ext cx="2655295" cy="746722"/>
            <a:chOff x="4320" y="1152"/>
            <a:chExt cx="414" cy="402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gray">
          <a:xfrm>
            <a:off x="6092440" y="1983152"/>
            <a:ext cx="4213619" cy="420405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浏览体验短期内还无法超越原生</a:t>
            </a: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特别复杂的应用运行速度稍显</a:t>
            </a: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缓慢</a:t>
            </a: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较少设备</a:t>
            </a:r>
            <a:r>
              <a:rPr lang="en-US" altLang="zh-CN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18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反应略有</a:t>
            </a: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延时</a:t>
            </a:r>
            <a:endParaRPr lang="en-US" altLang="zh-CN" sz="1800" kern="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9302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ChangeArrowheads="1"/>
          </p:cNvSpPr>
          <p:nvPr/>
        </p:nvSpPr>
        <p:spPr bwMode="gray">
          <a:xfrm>
            <a:off x="6570645" y="1755153"/>
            <a:ext cx="3645404" cy="420405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0" dirty="0" smtClean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gray">
          <a:xfrm>
            <a:off x="1620094" y="6409285"/>
            <a:ext cx="4410490" cy="74672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83884-EA9E-4460-8FDF-160E31098BF6}" type="slidenum">
              <a:rPr lang="en-GB" altLang="en-GB" smtClean="0"/>
              <a:pPr>
                <a:defRPr/>
              </a:pPr>
              <a:t>5</a:t>
            </a:fld>
            <a:endParaRPr lang="en-GB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+mj-ea"/>
                <a:ea typeface="+mj-ea"/>
              </a:rPr>
              <a:t>Primeton</a:t>
            </a:r>
            <a:r>
              <a:rPr lang="en-US" altLang="zh-CN" sz="2400" dirty="0" smtClean="0">
                <a:latin typeface="+mj-ea"/>
                <a:ea typeface="+mj-ea"/>
              </a:rPr>
              <a:t> Mobile</a:t>
            </a:r>
            <a:r>
              <a:rPr lang="zh-CN" altLang="en-US" sz="2400" dirty="0" smtClean="0">
                <a:latin typeface="+mj-ea"/>
                <a:ea typeface="+mj-ea"/>
              </a:rPr>
              <a:t>简单介绍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9936" y="1662422"/>
            <a:ext cx="6075675" cy="1219200"/>
          </a:xfrm>
          <a:prstGeom prst="rect">
            <a:avLst/>
          </a:prstGeom>
          <a:gradFill rotWithShape="1">
            <a:gsLst>
              <a:gs pos="0">
                <a:srgbClr val="5EB4B4">
                  <a:alpha val="50000"/>
                </a:srgbClr>
              </a:gs>
              <a:gs pos="100000">
                <a:srgbClr val="5EB4B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+mj-ea"/>
                <a:ea typeface="+mj-ea"/>
              </a:rPr>
              <a:t>Primeton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+mj-ea"/>
                <a:ea typeface="+mj-ea"/>
              </a:rPr>
              <a:t>MobileTM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为企业移动应用开发提供了从开发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、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调试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、测试、部署、运行和管控全生命周期的支持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，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帮助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各企事业单位以快速的、低成本的、安全可控的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方式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将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现有信息化系迁移到移动智能终端上。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gray">
          <a:xfrm>
            <a:off x="179935" y="3061642"/>
            <a:ext cx="6075675" cy="1322387"/>
          </a:xfrm>
          <a:prstGeom prst="rect">
            <a:avLst/>
          </a:prstGeom>
          <a:gradFill rotWithShape="1">
            <a:gsLst>
              <a:gs pos="0">
                <a:srgbClr val="00B0F0"/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Web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开发技术，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Native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应用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体验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可视化的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UI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开发，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代码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调试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支持</a:t>
            </a:r>
            <a:r>
              <a:rPr lang="en-US" altLang="zh-CN" sz="1800" kern="0" dirty="0">
                <a:solidFill>
                  <a:srgbClr val="000000"/>
                </a:solidFill>
                <a:latin typeface="+mj-ea"/>
                <a:ea typeface="+mj-ea"/>
              </a:rPr>
              <a:t>SSL</a:t>
            </a: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和自定义安全通道，客户端代码、本地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数据加密</a:t>
            </a:r>
            <a:endParaRPr lang="en-US" altLang="zh-CN" sz="18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+mj-ea"/>
                <a:ea typeface="+mj-ea"/>
              </a:rPr>
              <a:t>应用管理、客户端管理，统计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监控并支持多种应用模式</a:t>
            </a:r>
            <a:endParaRPr lang="en-US" altLang="zh-CN" sz="18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179934" y="4636817"/>
            <a:ext cx="6075675" cy="1322387"/>
          </a:xfrm>
          <a:prstGeom prst="rect">
            <a:avLst/>
          </a:pr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Primeton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Mobile 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最新版本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LA2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6480635" y="1392392"/>
            <a:ext cx="90008" cy="2991637"/>
          </a:xfrm>
          <a:prstGeom prst="lin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6570643" y="828980"/>
            <a:ext cx="1665185" cy="746722"/>
            <a:chOff x="4320" y="1152"/>
            <a:chExt cx="414" cy="402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设备访问能力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179934" y="765296"/>
            <a:ext cx="2655295" cy="746722"/>
            <a:chOff x="4320" y="1152"/>
            <a:chExt cx="414" cy="402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概述、特征、版本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586678" y="2022462"/>
            <a:ext cx="3433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摄像头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本地图库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裁剪照片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终端信息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拨打电话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网络状态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多媒体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通知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警告、声音和振动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sp>
        <p:nvSpPr>
          <p:cNvPr id="36" name="矩形 35"/>
          <p:cNvSpPr/>
          <p:nvPr/>
        </p:nvSpPr>
        <p:spPr>
          <a:xfrm>
            <a:off x="1620094" y="6487336"/>
            <a:ext cx="52197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移动审批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79936" y="6390921"/>
            <a:ext cx="1195065" cy="746722"/>
            <a:chOff x="4320" y="1152"/>
            <a:chExt cx="414" cy="402"/>
          </a:xfrm>
        </p:grpSpPr>
        <p:sp>
          <p:nvSpPr>
            <p:cNvPr id="38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案例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335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83884-EA9E-4460-8FDF-160E31098BF6}" type="slidenum">
              <a:rPr lang="en-GB" altLang="en-GB" smtClean="0"/>
              <a:pPr>
                <a:defRPr/>
              </a:pPr>
              <a:t>6</a:t>
            </a:fld>
            <a:endParaRPr lang="en-GB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+mj-ea"/>
              </a:rPr>
              <a:t>Primeton Mobile</a:t>
            </a:r>
            <a:r>
              <a:rPr lang="zh-CN" altLang="en-US" sz="2400" dirty="0" smtClean="0">
                <a:latin typeface="+mj-ea"/>
                <a:ea typeface="+mj-ea"/>
              </a:rPr>
              <a:t>优缺点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179936" y="1890421"/>
            <a:ext cx="4725523" cy="4296782"/>
          </a:xfrm>
          <a:prstGeom prst="rect">
            <a:avLst/>
          </a:prstGeom>
          <a:gradFill rotWithShape="1">
            <a:gsLst>
              <a:gs pos="0">
                <a:srgbClr val="5EB4B4">
                  <a:alpha val="50000"/>
                </a:srgbClr>
              </a:gs>
              <a:gs pos="100000">
                <a:srgbClr val="5EB4B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专业的跨平台引擎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统一的</a:t>
            </a:r>
            <a:r>
              <a:rPr lang="en-US" altLang="zh-CN" sz="1800" kern="0" dirty="0" smtClean="0">
                <a:solidFill>
                  <a:srgbClr val="000000"/>
                </a:solidFill>
                <a:latin typeface="+mj-ea"/>
                <a:ea typeface="+mj-ea"/>
              </a:rPr>
              <a:t>IDE</a:t>
            </a: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开发工具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全面的安全保障体系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完备的系统监控功能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+mj-ea"/>
                <a:ea typeface="+mj-ea"/>
              </a:rPr>
              <a:t>全面的数据集成</a:t>
            </a: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noProof="0" dirty="0" smtClean="0">
                <a:solidFill>
                  <a:srgbClr val="000000"/>
                </a:solidFill>
                <a:latin typeface="+mj-ea"/>
                <a:ea typeface="+mj-ea"/>
              </a:rPr>
              <a:t>统一的移动应用门户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6255611" y="1620391"/>
            <a:ext cx="90008" cy="2991637"/>
          </a:xfrm>
          <a:prstGeom prst="lin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6569139" y="1056979"/>
            <a:ext cx="2656800" cy="746722"/>
            <a:chOff x="4320" y="1152"/>
            <a:chExt cx="414" cy="402"/>
          </a:xfrm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缺点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900014" y="993295"/>
            <a:ext cx="2655295" cy="746722"/>
            <a:chOff x="4320" y="1152"/>
            <a:chExt cx="414" cy="402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5EB4B4"/>
                </a:gs>
                <a:gs pos="100000">
                  <a:srgbClr val="5EB4B4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kern="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gray">
            <a:xfrm>
              <a:off x="4346" y="1178"/>
              <a:ext cx="354" cy="326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5EB4B4">
                    <a:gamma/>
                    <a:tint val="48627"/>
                    <a:invGamma/>
                  </a:srgbClr>
                </a:gs>
                <a:gs pos="50000">
                  <a:srgbClr val="5EB4B4">
                    <a:alpha val="0"/>
                  </a:srgbClr>
                </a:gs>
                <a:gs pos="100000">
                  <a:srgbClr val="5EB4B4">
                    <a:gamma/>
                    <a:tint val="48627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</p:grpSp>
      <p:sp>
        <p:nvSpPr>
          <p:cNvPr id="15" name="Rectangle 4"/>
          <p:cNvSpPr>
            <a:spLocks noChangeArrowheads="1"/>
          </p:cNvSpPr>
          <p:nvPr/>
        </p:nvSpPr>
        <p:spPr bwMode="gray">
          <a:xfrm>
            <a:off x="5895569" y="1983152"/>
            <a:ext cx="4213619" cy="4204051"/>
          </a:xfrm>
          <a:prstGeom prst="rect">
            <a:avLst/>
          </a:prstGeom>
          <a:gradFill rotWithShape="1">
            <a:gsLst>
              <a:gs pos="0">
                <a:srgbClr val="E49514">
                  <a:alpha val="50000"/>
                </a:srgbClr>
              </a:gs>
              <a:gs pos="100000">
                <a:srgbClr val="E49514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??</a:t>
            </a: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？？</a:t>
            </a: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zh-CN" altLang="en-US" sz="180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800" kern="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？？</a:t>
            </a:r>
            <a:endParaRPr lang="en-US" altLang="zh-CN" sz="1800" kern="0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01200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83884-EA9E-4460-8FDF-160E31098BF6}" type="slidenum">
              <a:rPr lang="en-GB" altLang="en-GB" smtClean="0"/>
              <a:pPr>
                <a:defRPr/>
              </a:pPr>
              <a:t>7</a:t>
            </a:fld>
            <a:endParaRPr lang="en-GB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 smtClean="0">
                <a:latin typeface="+mj-ea"/>
              </a:rPr>
              <a:t>Primeton</a:t>
            </a:r>
            <a:r>
              <a:rPr lang="en-US" altLang="zh-CN" sz="2400" dirty="0" smtClean="0">
                <a:latin typeface="+mj-ea"/>
              </a:rPr>
              <a:t> Mobile</a:t>
            </a:r>
            <a:r>
              <a:rPr lang="zh-CN" altLang="en-US" sz="2400" dirty="0">
                <a:latin typeface="+mj-ea"/>
                <a:ea typeface="+mj-ea"/>
              </a:rPr>
              <a:t> 与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 err="1" smtClean="0">
                <a:latin typeface="+mj-ea"/>
                <a:ea typeface="+mj-ea"/>
              </a:rPr>
              <a:t>PhoneGap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对比</a:t>
            </a:r>
          </a:p>
        </p:txBody>
      </p:sp>
      <p:graphicFrame>
        <p:nvGraphicFramePr>
          <p:cNvPr id="1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948401"/>
              </p:ext>
            </p:extLst>
          </p:nvPr>
        </p:nvGraphicFramePr>
        <p:xfrm>
          <a:off x="404960" y="855306"/>
          <a:ext cx="9390460" cy="5538584"/>
        </p:xfrm>
        <a:graphic>
          <a:graphicData uri="http://schemas.openxmlformats.org/drawingml/2006/table">
            <a:tbl>
              <a:tblPr firstRow="1" bandRow="1"/>
              <a:tblGrid>
                <a:gridCol w="1793686"/>
                <a:gridCol w="3798387"/>
                <a:gridCol w="3798387"/>
              </a:tblGrid>
              <a:tr h="5907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zh-CN" altLang="en-US" sz="240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对比项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altLang="zh-CN" sz="2400" baseline="0" dirty="0" err="1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Primeton</a:t>
                      </a:r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Mobile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altLang="zh-CN" sz="2400" baseline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PhoneGap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/>
                    </a:solidFill>
                  </a:tcPr>
                </a:tc>
              </a:tr>
              <a:tr h="738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整体性能表现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启动速度快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页面切换速度快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数据请求较快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启动慢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页面切换响应较快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ios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上性能较好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</a:tr>
              <a:tr h="532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Native UI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支持，开发者自己打补丁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</a:tr>
              <a:tr h="532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有完全的本地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API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访问接口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本地化接口丰富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支持可扩展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（非常有利于定制功能）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</a:tr>
              <a:tr h="1222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开发环境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一套完整的开发环境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,IDE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为标准的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Eclipe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插件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b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支持智能提醒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自动补齐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代码自动生成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无标准的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及模拟器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不同平台的开发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要求安装不同的开发环境，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模拟器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 SDK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</a:tr>
              <a:tr h="7388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en-US" altLang="zh-CN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及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技术支持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文档相对详细</a:t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专业团队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/>
                      </a:r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官方提供解决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渠道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中文文档较详细，正在逐渐丰富中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20000"/>
                      </a:srgbClr>
                    </a:solidFill>
                  </a:tcPr>
                </a:tc>
              </a:tr>
              <a:tr h="532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学习成本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 App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Jquery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UI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掌握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 App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</a:tr>
              <a:tr h="53280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安全性保障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SSL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和自定义安全通道，客户端代码、本地数据加密</a:t>
                      </a:r>
                    </a:p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应用自行控制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5AAE9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3146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资料\文档模板\tit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39400" cy="75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Rectangle 2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Pct val="10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8E17D49-5B15-4661-AEAC-7866B8960B2A}" type="slidenum">
              <a:rPr lang="en-GB" altLang="en-GB" sz="1000" smtClean="0">
                <a:latin typeface="Verdana" pitchFamily="34" charset="0"/>
              </a:rPr>
              <a:pPr eaLnBrk="1" hangingPunct="1"/>
              <a:t>8</a:t>
            </a:fld>
            <a:endParaRPr lang="en-GB" altLang="en-GB" sz="1000" smtClean="0">
              <a:latin typeface="Verdana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78884" y="2880531"/>
            <a:ext cx="3261790" cy="141577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1F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90525" indent="-207963" defTabSz="982663" eaLnBrk="0" hangingPunct="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defTabSz="982663" eaLnBrk="0" hangingPunct="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defTabSz="982663" eaLnBrk="0" hangingPunct="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defTabSz="982663" eaLnBrk="0" hangingPunct="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defTabSz="982663" eaLnBrk="0" hangingPunct="0"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defTabSz="982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SzPct val="70000"/>
              <a:buFont typeface="Wingdings" pitchFamily="2" charset="2"/>
              <a:buNone/>
            </a:pPr>
            <a:r>
              <a:rPr lang="zh-CN" altLang="en-US" sz="8000" dirty="0">
                <a:latin typeface="华文隶书" pitchFamily="2" charset="-122"/>
                <a:ea typeface="华文隶书" pitchFamily="2" charset="-122"/>
              </a:rPr>
              <a:t>谢谢</a:t>
            </a:r>
            <a:r>
              <a:rPr lang="zh-CN" altLang="en-US" sz="8000" dirty="0" smtClean="0">
                <a:latin typeface="华文隶书" pitchFamily="2" charset="-122"/>
                <a:ea typeface="华文隶书" pitchFamily="2" charset="-122"/>
              </a:rPr>
              <a:t>！</a:t>
            </a:r>
            <a:endParaRPr lang="zh-CN" altLang="en-US" sz="8000" dirty="0"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黑体"/>
        <a:ea typeface="黑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AB2B3"/>
            </a:gs>
            <a:gs pos="100000">
              <a:srgbClr val="D6E1E2">
                <a:alpha val="48000"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eaVert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82663" rtl="0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gradFill rotWithShape="1">
          <a:gsLst>
            <a:gs pos="0">
              <a:srgbClr val="AAB2B3"/>
            </a:gs>
            <a:gs pos="100000">
              <a:srgbClr val="D6E1E2">
                <a:alpha val="48000"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/>
      <a:lstStyle>
        <a:defPPr defTabSz="982663" eaLnBrk="0" hangingPunct="0">
          <a:buFont typeface="Wingdings" pitchFamily="2" charset="2"/>
          <a:buNone/>
          <a:defRPr sz="2000" b="1" kern="0" dirty="0">
            <a:solidFill>
              <a:srgbClr val="000099"/>
            </a:solidFill>
            <a:latin typeface="楷体_GB2312" pitchFamily="49" charset="-122"/>
            <a:ea typeface="楷体_GB2312" pitchFamily="49" charset="-122"/>
            <a:cs typeface="+mj-cs"/>
          </a:defRPr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108099</TotalTime>
  <Words>531</Words>
  <Application>Microsoft Office PowerPoint</Application>
  <PresentationFormat>自定义</PresentationFormat>
  <Paragraphs>127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Custom Design</vt:lpstr>
      <vt:lpstr>移动应用开发框架与平台 PhoneGap VS Primeton Mobile</vt:lpstr>
      <vt:lpstr>PowerPoint 演示文稿</vt:lpstr>
      <vt:lpstr>PhoneGap简单介绍</vt:lpstr>
      <vt:lpstr>PhoneGap优缺点</vt:lpstr>
      <vt:lpstr>Primeton Mobile简单介绍</vt:lpstr>
      <vt:lpstr>Primeton Mobile优缺点</vt:lpstr>
      <vt:lpstr>Primeton Mobile 与 PhoneGap 对比</vt:lpstr>
      <vt:lpstr>PowerPoint 演示文稿</vt:lpstr>
    </vt:vector>
  </TitlesOfParts>
  <Company>Deloitte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橘o</dc:creator>
  <cp:lastModifiedBy>贺晋</cp:lastModifiedBy>
  <cp:revision>9651</cp:revision>
  <cp:lastPrinted>2003-08-11T14:00:49Z</cp:lastPrinted>
  <dcterms:created xsi:type="dcterms:W3CDTF">2005-11-10T09:50:00Z</dcterms:created>
  <dcterms:modified xsi:type="dcterms:W3CDTF">2014-08-10T16:22:34Z</dcterms:modified>
</cp:coreProperties>
</file>