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19" r:id="rId3"/>
    <p:sldId id="256" r:id="rId4"/>
    <p:sldId id="257" r:id="rId5"/>
    <p:sldId id="290" r:id="rId6"/>
    <p:sldId id="301" r:id="rId7"/>
    <p:sldId id="302" r:id="rId8"/>
    <p:sldId id="265" r:id="rId9"/>
    <p:sldId id="273" r:id="rId10"/>
    <p:sldId id="281" r:id="rId11"/>
    <p:sldId id="258" r:id="rId12"/>
    <p:sldId id="259" r:id="rId13"/>
    <p:sldId id="303" r:id="rId14"/>
    <p:sldId id="260" r:id="rId15"/>
    <p:sldId id="263" r:id="rId16"/>
    <p:sldId id="261" r:id="rId17"/>
    <p:sldId id="262" r:id="rId18"/>
    <p:sldId id="314" r:id="rId19"/>
    <p:sldId id="316" r:id="rId21"/>
    <p:sldId id="317" r:id="rId22"/>
    <p:sldId id="26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www.bilibili.com/video/BV1b54y1U7A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7840" y="2706370"/>
            <a:ext cx="1119568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配套本</a:t>
            </a:r>
            <a:r>
              <a:rPr lang="en-US" altLang="zh-CN" sz="4400"/>
              <a:t>PPT</a:t>
            </a:r>
            <a:r>
              <a:rPr lang="zh-CN" altLang="en-US" sz="4400"/>
              <a:t>的视频链接：</a:t>
            </a:r>
            <a:r>
              <a:rPr lang="zh-CN" altLang="en-US" sz="4400">
                <a:hlinkClick r:id="rId1" tooltip="" action="ppaction://hlinkfile"/>
              </a:rPr>
              <a:t>https://www.bilibili.com/video/BV1b54y1U7AG</a:t>
            </a:r>
            <a:endParaRPr lang="zh-CN" altLang="en-US"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2215" y="1648460"/>
            <a:ext cx="976820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00000"/>
              </a:lnSpc>
            </a:pPr>
            <a:r>
              <a:rPr lang="en-US" altLang="zh-CN" sz="2400"/>
              <a:t>1.</a:t>
            </a:r>
            <a:r>
              <a:rPr lang="zh-CN" altLang="en-US" sz="2400"/>
              <a:t>之前学习过μCOS-III操作系统，意图转向学习RT-Thread国产操作系统。本兼容层可以帮您用已有的μCOS-III编程经验和习惯快速将项目跑起来，日后在应用过程中深入熟悉RT-Thread的API函数，逐步向RT-Thread过度，降低您的学习门槛和时间成本。</a:t>
            </a:r>
            <a:r>
              <a:rPr lang="zh-CN" altLang="en-US" sz="2400" b="1"/>
              <a:t>有了本兼容层，对RT-Thread API以及编程风格的不熟悉再也不是您学习RT-Thread的阻力！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631190" y="780415"/>
            <a:ext cx="36836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本兼容层适合于</a:t>
            </a:r>
            <a:endParaRPr lang="zh-CN" altLang="en-US" sz="3600"/>
          </a:p>
        </p:txBody>
      </p:sp>
      <p:sp>
        <p:nvSpPr>
          <p:cNvPr id="6" name="文本框 5"/>
          <p:cNvSpPr txBox="1"/>
          <p:nvPr/>
        </p:nvSpPr>
        <p:spPr>
          <a:xfrm>
            <a:off x="1212215" y="4234815"/>
            <a:ext cx="98679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2.</a:t>
            </a:r>
            <a:r>
              <a:rPr lang="zh-CN" altLang="en-US" sz="2400"/>
              <a:t>当需要快速基于RT-Thread开发产品，但是工程师之前均采用μC/OS开发，从未用过RT-Thread的开发经验。本兼容层可以帮助让工程师快速基于μC/OS开发经验开发产品，简化软件的重用、缩短微控制器新开发人员的学习过程，并缩短新设备的上市时间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1190" y="780415"/>
            <a:ext cx="36836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本兼容层适合于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982345" y="1750695"/>
            <a:ext cx="117322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3.</a:t>
            </a:r>
            <a:r>
              <a:rPr lang="zh-CN" altLang="en-US" sz="2400"/>
              <a:t>现有任务（线程）模块采用μCOS-III编写，想要用在基于RT-Thread的工程上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982345" y="2314575"/>
            <a:ext cx="95738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4.</a:t>
            </a:r>
            <a:r>
              <a:rPr lang="zh-CN" altLang="en-US" sz="2400"/>
              <a:t>老项目需要从μCOS-III操作系统向RT-Thread操作系统迁移</a:t>
            </a:r>
            <a:endParaRPr lang="zh-CN" altLang="en-US" sz="2400"/>
          </a:p>
        </p:txBody>
      </p:sp>
      <p:pic>
        <p:nvPicPr>
          <p:cNvPr id="16" name="图片 15" descr="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36775" y="3067685"/>
            <a:ext cx="7264400" cy="32651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1190" y="780415"/>
            <a:ext cx="36836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本兼容层适合于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849630" y="2322830"/>
            <a:ext cx="1049274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5.</a:t>
            </a:r>
            <a:r>
              <a:rPr lang="zh-CN" altLang="en-US" sz="2400"/>
              <a:t>避免在从</a:t>
            </a:r>
            <a:r>
              <a:rPr lang="en-US" altLang="zh-CN" sz="2400"/>
              <a:t>μCOS-III</a:t>
            </a:r>
            <a:r>
              <a:rPr lang="zh-CN" altLang="en-US" sz="2400"/>
              <a:t>迁移到</a:t>
            </a:r>
            <a:r>
              <a:rPr lang="en-US" altLang="zh-CN" sz="2400"/>
              <a:t>RT-Thread</a:t>
            </a:r>
            <a:r>
              <a:rPr lang="zh-CN" altLang="en-US" sz="2400"/>
              <a:t>时，</a:t>
            </a:r>
            <a:r>
              <a:rPr lang="zh-CN" altLang="en-US" sz="2400"/>
              <a:t>由于</a:t>
            </a:r>
            <a:r>
              <a:rPr lang="en-US" altLang="zh-CN" sz="2400"/>
              <a:t>μCOS-III</a:t>
            </a:r>
            <a:r>
              <a:rPr lang="zh-CN" altLang="en-US" sz="2400"/>
              <a:t>的编程经验导致的思维定式引发的错误，这种错误一般很难被发现</a:t>
            </a:r>
            <a:endParaRPr lang="zh-CN" altLang="en-US" sz="2400"/>
          </a:p>
          <a:p>
            <a:r>
              <a:rPr lang="zh-CN" altLang="en-US" sz="2400"/>
              <a:t>     例如：</a:t>
            </a:r>
            <a:r>
              <a:rPr lang="en-US" altLang="zh-CN" sz="2400"/>
              <a:t>1.</a:t>
            </a:r>
            <a:r>
              <a:rPr lang="zh-CN" altLang="en-US" sz="2400"/>
              <a:t>两个操作系统对于任务</a:t>
            </a:r>
            <a:r>
              <a:rPr lang="en-US" altLang="zh-CN" sz="2400"/>
              <a:t>/</a:t>
            </a:r>
            <a:r>
              <a:rPr lang="zh-CN" altLang="en-US" sz="2400"/>
              <a:t>线程挂起、解挂函数的区别。</a:t>
            </a:r>
            <a:endParaRPr lang="zh-CN" altLang="en-US" sz="2400"/>
          </a:p>
          <a:p>
            <a:r>
              <a:rPr lang="en-US" altLang="zh-CN" sz="2400"/>
              <a:t>                     RT-Thread</a:t>
            </a:r>
            <a:r>
              <a:rPr lang="zh-CN" altLang="en-US" sz="2400"/>
              <a:t>不支持任务嵌套挂起、解挂</a:t>
            </a:r>
            <a:endParaRPr lang="zh-CN" altLang="en-US" sz="2400"/>
          </a:p>
          <a:p>
            <a:r>
              <a:rPr lang="en-US" altLang="zh-CN" sz="2400"/>
              <a:t>                     μCOS-III</a:t>
            </a:r>
            <a:r>
              <a:rPr lang="zh-CN" altLang="en-US" sz="2400"/>
              <a:t>支持任务嵌套挂起、解挂</a:t>
            </a:r>
            <a:endParaRPr lang="zh-CN" altLang="en-US" sz="2400"/>
          </a:p>
          <a:p>
            <a:r>
              <a:rPr lang="en-US" altLang="zh-CN" sz="2400"/>
              <a:t>	     2.</a:t>
            </a:r>
            <a:r>
              <a:rPr lang="zh-CN" altLang="en-US" sz="2400"/>
              <a:t>两个操作系统软定时器的延时参数</a:t>
            </a:r>
            <a:endParaRPr lang="zh-CN" altLang="en-US" sz="2400"/>
          </a:p>
          <a:p>
            <a:r>
              <a:rPr lang="en-US" altLang="zh-CN" sz="2400"/>
              <a:t>                  3.任务堆栈的数据类型不同</a:t>
            </a:r>
            <a:endParaRPr lang="en-US" altLang="zh-CN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1190" y="780415"/>
            <a:ext cx="36836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本兼容层适合于</a:t>
            </a:r>
            <a:endParaRPr lang="zh-CN" altLang="en-US" sz="3600"/>
          </a:p>
        </p:txBody>
      </p:sp>
      <p:sp>
        <p:nvSpPr>
          <p:cNvPr id="6" name="文本框 5"/>
          <p:cNvSpPr txBox="1"/>
          <p:nvPr/>
        </p:nvSpPr>
        <p:spPr>
          <a:xfrm>
            <a:off x="1170940" y="1727200"/>
            <a:ext cx="98507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6.</a:t>
            </a:r>
            <a:r>
              <a:rPr lang="zh-CN" altLang="en-US" sz="2400"/>
              <a:t>本兼容层实现了与Micriμm公司专门为其旗下产品μC/OS等开发的专用软件μC/Probe的对接，可以通过该软件以图像化形式查看、调试RT-Thread内核以及μCOS-III兼容层的相关信息</a:t>
            </a:r>
            <a:endParaRPr lang="zh-CN" altLang="en-US" sz="2400"/>
          </a:p>
        </p:txBody>
      </p:sp>
      <p:pic>
        <p:nvPicPr>
          <p:cNvPr id="16" name="图片 15" descr="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81445" y="3414395"/>
            <a:ext cx="5577840" cy="310007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6301740" y="4327525"/>
            <a:ext cx="3408045" cy="12738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" y="4012565"/>
            <a:ext cx="5833110" cy="1904365"/>
          </a:xfrm>
          <a:prstGeom prst="rect">
            <a:avLst/>
          </a:prstGeom>
        </p:spPr>
      </p:pic>
      <p:cxnSp>
        <p:nvCxnSpPr>
          <p:cNvPr id="8" name="直接连接符 7"/>
          <p:cNvCxnSpPr>
            <a:stCxn id="2" idx="1"/>
          </p:cNvCxnSpPr>
          <p:nvPr/>
        </p:nvCxnSpPr>
        <p:spPr>
          <a:xfrm flipH="1" flipV="1">
            <a:off x="6087110" y="3792220"/>
            <a:ext cx="713740" cy="7219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704590" y="3775710"/>
            <a:ext cx="2393315" cy="1651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761740" y="3407410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OSTaskCreate</a:t>
            </a:r>
            <a:r>
              <a:rPr lang="en-US" altLang="zh-CN" sz="2000"/>
              <a:t>()....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KA-Screen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8715" y="30480"/>
            <a:ext cx="9893935" cy="68275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uC-Probe-Gau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76200"/>
            <a:ext cx="10058400" cy="6705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uC-Probe-Dash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5645" y="83820"/>
            <a:ext cx="8220075" cy="66909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78840" y="2890520"/>
            <a:ext cx="104349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3200"/>
              <a:t>更多详细说明请仔细阅读</a:t>
            </a:r>
            <a:r>
              <a:rPr lang="en-US" altLang="zh-CN" sz="3200"/>
              <a:t>readme.md</a:t>
            </a:r>
            <a:r>
              <a:rPr lang="zh-CN" altLang="en-US" sz="3200"/>
              <a:t>或</a:t>
            </a:r>
            <a:r>
              <a:rPr lang="en-US" altLang="zh-CN" sz="3200"/>
              <a:t>wiki_CN.html</a:t>
            </a:r>
            <a:r>
              <a:rPr lang="zh-CN" altLang="en-US" sz="3200"/>
              <a:t>文件</a:t>
            </a:r>
            <a:endParaRPr lang="zh-CN" altLang="en-US" sz="3200"/>
          </a:p>
          <a:p>
            <a:pPr algn="ctr"/>
            <a:r>
              <a:rPr lang="en-US" altLang="zh-CN" sz="3200"/>
              <a:t>    </a:t>
            </a:r>
            <a:r>
              <a:rPr lang="en-US" altLang="zh-CN" sz="3200">
                <a:sym typeface="+mn-ea"/>
              </a:rPr>
              <a:t>wiki_CN.html</a:t>
            </a:r>
            <a:r>
              <a:rPr lang="zh-CN" altLang="en-US" sz="3200">
                <a:sym typeface="+mn-ea"/>
              </a:rPr>
              <a:t>是</a:t>
            </a:r>
            <a:r>
              <a:rPr lang="en-US" altLang="zh-CN" sz="3200">
                <a:sym typeface="+mn-ea"/>
              </a:rPr>
              <a:t>readme.md</a:t>
            </a:r>
            <a:r>
              <a:rPr lang="zh-CN" altLang="en-US" sz="3200">
                <a:sym typeface="+mn-ea"/>
              </a:rPr>
              <a:t>导出的</a:t>
            </a:r>
            <a:r>
              <a:rPr lang="en-US" altLang="zh-CN" sz="3200">
                <a:sym typeface="+mn-ea"/>
              </a:rPr>
              <a:t>HTML</a:t>
            </a:r>
            <a:r>
              <a:rPr lang="zh-CN" altLang="en-US" sz="3200">
                <a:sym typeface="+mn-ea"/>
              </a:rPr>
              <a:t>版本</a:t>
            </a:r>
            <a:endParaRPr lang="zh-CN" altLang="en-US" sz="32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91565" y="1873250"/>
            <a:ext cx="10008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未来计划：</a:t>
            </a:r>
            <a:r>
              <a:rPr lang="zh-CN" altLang="en-US" sz="3200"/>
              <a:t>实现</a:t>
            </a:r>
            <a:r>
              <a:rPr lang="en-US" altLang="zh-CN" sz="3200"/>
              <a:t>RT-Thread</a:t>
            </a:r>
            <a:r>
              <a:rPr lang="zh-CN" altLang="en-US" sz="3200"/>
              <a:t>操作系统的</a:t>
            </a:r>
            <a:r>
              <a:rPr lang="en-US" altLang="zh-CN" sz="3200"/>
              <a:t>μCOS-II</a:t>
            </a:r>
            <a:r>
              <a:rPr lang="zh-CN" altLang="en-US" sz="3200"/>
              <a:t>兼容层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1195705" y="3865880"/>
            <a:ext cx="99047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呼吁：</a:t>
            </a:r>
            <a:r>
              <a:rPr lang="zh-CN" altLang="en-US" sz="2800"/>
              <a:t>精通</a:t>
            </a:r>
            <a:r>
              <a:rPr lang="en-US" altLang="zh-CN" sz="2800"/>
              <a:t>FreeRTOS</a:t>
            </a:r>
            <a:r>
              <a:rPr lang="zh-CN" altLang="en-US" sz="2800"/>
              <a:t>的大佬可以考虑写一个</a:t>
            </a:r>
            <a:r>
              <a:rPr lang="en-US" altLang="zh-CN" sz="2800"/>
              <a:t>FreeRTOS</a:t>
            </a:r>
            <a:r>
              <a:rPr lang="zh-CN" altLang="en-US" sz="2800"/>
              <a:t>兼容层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7655" y="842645"/>
            <a:ext cx="105346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友情链接：</a:t>
            </a:r>
            <a:r>
              <a:rPr lang="en-US" altLang="zh-CN" sz="4000"/>
              <a:t>RT-Thread</a:t>
            </a:r>
            <a:r>
              <a:rPr lang="zh-CN" altLang="en-US" sz="4000"/>
              <a:t>的</a:t>
            </a:r>
            <a:r>
              <a:rPr lang="en-US" altLang="zh-CN" sz="4000"/>
              <a:t>CMSIS-RTOS</a:t>
            </a:r>
            <a:r>
              <a:rPr lang="zh-CN" altLang="en-US" sz="4000"/>
              <a:t>接口封装层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1729105" y="3136900"/>
            <a:ext cx="87337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https://github.com/RT-Thread-packages/CMSIS</a:t>
            </a:r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54935" y="1122680"/>
            <a:ext cx="68827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/>
              <a:t>μCOS-III Wrapper</a:t>
            </a:r>
            <a:endParaRPr lang="zh-CN" altLang="en-US" sz="7200"/>
          </a:p>
        </p:txBody>
      </p:sp>
      <p:sp>
        <p:nvSpPr>
          <p:cNvPr id="5" name="文本框 4"/>
          <p:cNvSpPr txBox="1"/>
          <p:nvPr/>
        </p:nvSpPr>
        <p:spPr>
          <a:xfrm>
            <a:off x="1806575" y="3075940"/>
            <a:ext cx="857885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000"/>
              <a:t>RT-Thread操作系统的μC/OS-III兼容层</a:t>
            </a:r>
            <a:endParaRPr lang="zh-CN" altLang="en-US" sz="4000"/>
          </a:p>
        </p:txBody>
      </p:sp>
      <p:sp>
        <p:nvSpPr>
          <p:cNvPr id="6" name="文本框 5"/>
          <p:cNvSpPr txBox="1"/>
          <p:nvPr/>
        </p:nvSpPr>
        <p:spPr>
          <a:xfrm>
            <a:off x="9537700" y="4799330"/>
            <a:ext cx="16490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2400"/>
              <a:t>满鉴霆</a:t>
            </a:r>
            <a:endParaRPr lang="en-US" altLang="zh-CN" sz="2400"/>
          </a:p>
          <a:p>
            <a:r>
              <a:rPr lang="en-US" altLang="zh-CN" sz="2400"/>
              <a:t>Meco Man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67250" y="2574290"/>
            <a:ext cx="28575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800"/>
              <a:t>演示</a:t>
            </a:r>
            <a:endParaRPr lang="zh-CN" altLang="en-US" sz="8800"/>
          </a:p>
        </p:txBody>
      </p:sp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425" y="1016000"/>
            <a:ext cx="3379470" cy="4826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99000" y="2275205"/>
            <a:ext cx="68865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2000</a:t>
            </a:r>
            <a:r>
              <a:rPr lang="zh-CN" altLang="en-US" sz="2400"/>
              <a:t>年被清华大学邵贝贝教授引进国内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中国工程师接触的最早的</a:t>
            </a:r>
            <a:r>
              <a:rPr lang="en-US" altLang="zh-CN" sz="2400"/>
              <a:t>RTOS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20</a:t>
            </a:r>
            <a:r>
              <a:rPr lang="zh-CN" altLang="en-US" sz="2400"/>
              <a:t>年间众多高校以</a:t>
            </a:r>
            <a:r>
              <a:rPr lang="en-US" altLang="zh-CN" sz="2400"/>
              <a:t>μ</a:t>
            </a:r>
            <a:r>
              <a:rPr lang="en-US" altLang="zh-CN" sz="2400"/>
              <a:t>C/OS</a:t>
            </a:r>
            <a:r>
              <a:rPr lang="zh-CN" altLang="en-US" sz="2400"/>
              <a:t>为蓝本教授嵌入式操作系统，培养了一批人才、工程师</a:t>
            </a:r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architecturezh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14725" y="-9525"/>
            <a:ext cx="8677275" cy="6867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2730" y="1186815"/>
            <a:ext cx="4105910" cy="15271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98975" y="4433570"/>
            <a:ext cx="3855085" cy="1801495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framework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86255" y="1638935"/>
            <a:ext cx="9008110" cy="4783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55800" y="363855"/>
            <a:ext cx="8669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RT-Thread Nano  一个极简版的硬实时内核</a:t>
            </a:r>
            <a:endParaRPr lang="zh-CN" altLang="en-US" sz="3600"/>
          </a:p>
        </p:txBody>
      </p:sp>
      <p:sp>
        <p:nvSpPr>
          <p:cNvPr id="6" name="文本框 5"/>
          <p:cNvSpPr txBox="1"/>
          <p:nvPr/>
        </p:nvSpPr>
        <p:spPr>
          <a:xfrm>
            <a:off x="2181860" y="1009015"/>
            <a:ext cx="82162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https://</a:t>
            </a:r>
            <a:r>
              <a:rPr lang="en-US" altLang="zh-CN" sz="2800"/>
              <a:t>www.</a:t>
            </a:r>
            <a:r>
              <a:rPr lang="zh-CN" altLang="en-US" sz="2800"/>
              <a:t>github.com/RT-Thread/rtthread-nano</a:t>
            </a:r>
            <a:endParaRPr lang="zh-CN" altLang="en-US" sz="280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54935" y="975995"/>
            <a:ext cx="68827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/>
              <a:t>μCOS-III Wrapper</a:t>
            </a:r>
            <a:endParaRPr lang="zh-CN" altLang="en-US" sz="7200"/>
          </a:p>
        </p:txBody>
      </p:sp>
      <p:sp>
        <p:nvSpPr>
          <p:cNvPr id="5" name="文本框 4"/>
          <p:cNvSpPr txBox="1"/>
          <p:nvPr/>
        </p:nvSpPr>
        <p:spPr>
          <a:xfrm>
            <a:off x="1806575" y="2413000"/>
            <a:ext cx="857885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000"/>
              <a:t>RT-Thread操作系统的μC/OS-III兼容层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945" y="3900170"/>
            <a:ext cx="113550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让基于</a:t>
            </a:r>
            <a:r>
              <a:rPr lang="zh-CN" altLang="en-US" sz="3200">
                <a:sym typeface="+mn-ea"/>
              </a:rPr>
              <a:t>μC/OS-III开发的</a:t>
            </a:r>
            <a:r>
              <a:rPr lang="zh-CN" altLang="en-US" sz="3200"/>
              <a:t>应用层</a:t>
            </a:r>
            <a:r>
              <a:rPr lang="zh-CN" altLang="en-US" sz="3200">
                <a:solidFill>
                  <a:srgbClr val="FF0000"/>
                </a:solidFill>
              </a:rPr>
              <a:t>无感</a:t>
            </a:r>
            <a:r>
              <a:rPr lang="zh-CN" altLang="en-US" sz="3200"/>
              <a:t>地迁移到</a:t>
            </a:r>
            <a:r>
              <a:rPr lang="en-US" altLang="zh-CN" sz="3200"/>
              <a:t>RT-Thread</a:t>
            </a:r>
            <a:r>
              <a:rPr lang="zh-CN" altLang="en-US" sz="3200"/>
              <a:t>操作系统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738505" y="4772025"/>
            <a:ext cx="109772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在兼容层的设计、编写上尊重原版</a:t>
            </a:r>
            <a:r>
              <a:rPr lang="en-US" altLang="zh-CN" sz="3200"/>
              <a:t>μC/OS-III</a:t>
            </a:r>
            <a:r>
              <a:rPr lang="zh-CN" altLang="zh-CN" sz="3200"/>
              <a:t>，</a:t>
            </a:r>
            <a:endParaRPr lang="zh-CN" altLang="zh-CN" sz="3200"/>
          </a:p>
          <a:p>
            <a:pPr algn="ctr"/>
            <a:r>
              <a:rPr lang="zh-CN" altLang="zh-CN" sz="3200"/>
              <a:t>保证原版</a:t>
            </a:r>
            <a:r>
              <a:rPr lang="en-US" altLang="zh-CN" sz="3200"/>
              <a:t>μC/OS-III</a:t>
            </a:r>
            <a:r>
              <a:rPr lang="zh-CN" altLang="en-US" sz="3200"/>
              <a:t>的</a:t>
            </a:r>
            <a:r>
              <a:rPr lang="zh-CN" altLang="en-US" sz="3200">
                <a:solidFill>
                  <a:srgbClr val="FF0000"/>
                </a:solidFill>
              </a:rPr>
              <a:t>原汁原味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9275" y="1083945"/>
            <a:ext cx="578231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没有实现兼容的API：仅</a:t>
            </a:r>
            <a:r>
              <a:rPr lang="en-US" altLang="zh-CN" sz="8000"/>
              <a:t>1</a:t>
            </a:r>
            <a:r>
              <a:rPr lang="zh-CN" altLang="en-US" sz="3200"/>
              <a:t>个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426720" y="2701290"/>
            <a:ext cx="113391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void  OSTaskTimeQuantaSet (OS_TCB *p_tcb, OS_TICK time_quanta, OS_ERR *p_err);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608330" y="4629150"/>
            <a:ext cx="109740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在</a:t>
            </a:r>
            <a:r>
              <a:rPr lang="en-US" altLang="zh-CN" sz="2800"/>
              <a:t>3.03.00</a:t>
            </a:r>
            <a:r>
              <a:rPr lang="zh-CN" altLang="en-US" sz="2800"/>
              <a:t>基础上</a:t>
            </a:r>
            <a:r>
              <a:rPr lang="zh-CN" altLang="en-US" sz="2800"/>
              <a:t>，实现</a:t>
            </a:r>
            <a:r>
              <a:rPr lang="en-US" altLang="zh-CN" sz="2800"/>
              <a:t>μ</a:t>
            </a:r>
            <a:r>
              <a:rPr lang="en-US" altLang="zh-CN" sz="2800"/>
              <a:t>COS-III</a:t>
            </a:r>
            <a:r>
              <a:rPr lang="zh-CN" altLang="en-US" sz="4800"/>
              <a:t>全版本兼容</a:t>
            </a:r>
            <a:r>
              <a:rPr lang="zh-CN" altLang="en-US" sz="2800"/>
              <a:t>（</a:t>
            </a:r>
            <a:r>
              <a:rPr lang="en-US" altLang="zh-CN" sz="2800"/>
              <a:t>3.00.00-3.08.00</a:t>
            </a:r>
            <a:r>
              <a:rPr lang="zh-CN" altLang="en-US" sz="2800"/>
              <a:t>）</a:t>
            </a:r>
            <a:endParaRPr lang="zh-C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045" y="476250"/>
            <a:ext cx="36836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本兼容层实现了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1014095" y="1218565"/>
            <a:ext cx="9525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 </a:t>
            </a:r>
            <a:r>
              <a:rPr lang="zh-CN" altLang="en-US" sz="2800"/>
              <a:t>原版详尽的</a:t>
            </a:r>
            <a:r>
              <a:rPr lang="zh-CN" altLang="en-US" sz="2800">
                <a:solidFill>
                  <a:srgbClr val="FF0000"/>
                </a:solidFill>
              </a:rPr>
              <a:t>错误检查</a:t>
            </a:r>
            <a:r>
              <a:rPr lang="zh-CN" altLang="en-US" sz="2800"/>
              <a:t>和</a:t>
            </a:r>
            <a:r>
              <a:rPr lang="zh-CN" altLang="en-US" sz="2800">
                <a:solidFill>
                  <a:srgbClr val="FF0000"/>
                </a:solidFill>
              </a:rPr>
              <a:t>错误代码反馈</a:t>
            </a:r>
            <a:r>
              <a:rPr lang="zh-CN" altLang="en-US" sz="2800">
                <a:solidFill>
                  <a:schemeClr val="tx1"/>
                </a:solidFill>
              </a:rPr>
              <a:t>（</a:t>
            </a:r>
            <a:r>
              <a:rPr lang="en-US" altLang="zh-CN" sz="2800">
                <a:solidFill>
                  <a:schemeClr val="tx1"/>
                </a:solidFill>
              </a:rPr>
              <a:t>OS_ERR *p_err</a:t>
            </a:r>
            <a:r>
              <a:rPr lang="zh-CN" altLang="en-US" sz="2800">
                <a:solidFill>
                  <a:schemeClr val="tx1"/>
                </a:solidFill>
              </a:rPr>
              <a:t>）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4095" y="1740535"/>
            <a:ext cx="10781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2. </a:t>
            </a:r>
            <a:r>
              <a:rPr lang="zh-CN" altLang="en-US" sz="2800"/>
              <a:t>任务内建消息队列、任务内建信号量机制的相关</a:t>
            </a:r>
            <a:r>
              <a:rPr lang="en-US" altLang="zh-CN" sz="2800"/>
              <a:t>API</a:t>
            </a:r>
            <a:r>
              <a:rPr lang="zh-CN" altLang="en-US" sz="2800"/>
              <a:t>全部实现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4095" y="2262505"/>
            <a:ext cx="9525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3. </a:t>
            </a:r>
            <a:r>
              <a:rPr lang="zh-CN" sz="2800"/>
              <a:t>任务</a:t>
            </a:r>
            <a:r>
              <a:rPr lang="zh-CN" altLang="en-US" sz="2800"/>
              <a:t>嵌套挂起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4095" y="4350385"/>
            <a:ext cx="107816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7. </a:t>
            </a:r>
            <a:r>
              <a:rPr lang="zh-CN" altLang="en-US" sz="2800"/>
              <a:t>统计任务（OS_StatTask()、os_stat.c）</a:t>
            </a:r>
            <a:endParaRPr lang="zh-CN" altLang="en-US" sz="2800"/>
          </a:p>
          <a:p>
            <a:r>
              <a:rPr lang="zh-CN" altLang="en-US" sz="2800"/>
              <a:t>    CPU使用率的计算策略和原版μCOS-III</a:t>
            </a:r>
            <a:r>
              <a:rPr lang="zh-CN" altLang="en-US" sz="2800">
                <a:solidFill>
                  <a:srgbClr val="FF0000"/>
                </a:solidFill>
              </a:rPr>
              <a:t>完全一致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>
                <a:solidFill>
                  <a:srgbClr val="FF0000"/>
                </a:solidFill>
              </a:rPr>
              <a:t>    </a:t>
            </a:r>
            <a:r>
              <a:rPr lang="zh-CN" altLang="en-US" sz="2800">
                <a:solidFill>
                  <a:schemeClr val="tx1"/>
                </a:solidFill>
              </a:rPr>
              <a:t>用户仅需调用OSStatTaskCPUUsage全局变量即可获取当前的CPU使用率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4095" y="2784475"/>
            <a:ext cx="9525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4. </a:t>
            </a:r>
            <a:r>
              <a:rPr lang="zh-CN" altLang="en-US" sz="2800"/>
              <a:t>消息队列清空 OSQFlush</a:t>
            </a:r>
            <a:r>
              <a:rPr lang="en-US" altLang="zh-CN" sz="2800"/>
              <a:t>()</a:t>
            </a:r>
            <a:r>
              <a:rPr lang="zh-CN" altLang="en-US" sz="2800"/>
              <a:t> 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4095" y="3306445"/>
            <a:ext cx="11177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5. </a:t>
            </a:r>
            <a:r>
              <a:rPr lang="zh-CN" altLang="en-US" sz="2800"/>
              <a:t>内核对象放弃等待 OS</a:t>
            </a:r>
            <a:r>
              <a:rPr lang="en-US" altLang="zh-CN" sz="2800"/>
              <a:t>xxxPendAbort()  </a:t>
            </a:r>
            <a:r>
              <a:rPr lang="zh-CN" altLang="en-US" sz="2800"/>
              <a:t>放弃一个</a:t>
            </a:r>
            <a:r>
              <a:rPr lang="en-US" altLang="zh-CN" sz="2800"/>
              <a:t>/</a:t>
            </a:r>
            <a:r>
              <a:rPr lang="zh-CN" altLang="en-US" sz="2800"/>
              <a:t>放弃所有</a:t>
            </a:r>
            <a:r>
              <a:rPr lang="zh-CN" altLang="en-US" sz="2800"/>
              <a:t> 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4095" y="3828415"/>
            <a:ext cx="9525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6. </a:t>
            </a:r>
            <a:r>
              <a:rPr lang="zh-CN" altLang="en-US" sz="2800"/>
              <a:t>广播</a:t>
            </a:r>
            <a:r>
              <a:rPr lang="zh-CN" altLang="en-US" sz="2800" b="1"/>
              <a:t>信号量</a:t>
            </a:r>
            <a:r>
              <a:rPr lang="zh-CN" altLang="en-US" sz="2800"/>
              <a:t> </a:t>
            </a:r>
            <a:r>
              <a:rPr lang="en-US" altLang="zh-CN" sz="2800"/>
              <a:t>OS_OPT_POST_ALL</a:t>
            </a:r>
            <a:r>
              <a:rPr lang="zh-CN" altLang="en-US" sz="2800"/>
              <a:t> 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1757045" y="2152650"/>
            <a:ext cx="867791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200"/>
              <a:t>仅</a:t>
            </a:r>
            <a:r>
              <a:rPr lang="en-US" altLang="zh-CN" sz="8000"/>
              <a:t>8</a:t>
            </a:r>
            <a:r>
              <a:rPr lang="zh-CN" altLang="en-US" sz="3200"/>
              <a:t>个</a:t>
            </a:r>
            <a:r>
              <a:rPr lang="en-US" altLang="zh-CN" sz="3200"/>
              <a:t>API</a:t>
            </a:r>
            <a:r>
              <a:rPr lang="zh-CN" altLang="en-US" sz="3200"/>
              <a:t>存在轻度功能受限（不影响正常功能）       </a:t>
            </a:r>
            <a:r>
              <a:rPr lang="en-US" altLang="zh-CN" sz="3200"/>
              <a:t>OSxxxxPost</a:t>
            </a:r>
            <a:r>
              <a:rPr lang="zh-CN" altLang="en-US" sz="3200"/>
              <a:t>函数</a:t>
            </a:r>
            <a:r>
              <a:rPr lang="zh-CN" altLang="en-US" sz="2400"/>
              <a:t>无法使用OS_OPT_POST_NO_SCHED选项</a:t>
            </a:r>
            <a:endParaRPr lang="zh-CN" altLang="en-US" sz="2400"/>
          </a:p>
          <a:p>
            <a:pPr algn="ctr"/>
            <a:r>
              <a:rPr lang="zh-CN" altLang="en-US" sz="2400"/>
              <a:t>没有实现广播</a:t>
            </a:r>
            <a:r>
              <a:rPr lang="zh-CN" altLang="en-US" sz="2400" b="1"/>
              <a:t>消息队列</a:t>
            </a:r>
            <a:r>
              <a:rPr lang="zh-CN" altLang="en-US" sz="2400"/>
              <a:t> </a:t>
            </a:r>
            <a:r>
              <a:rPr lang="en-US" altLang="zh-CN" sz="2400">
                <a:sym typeface="+mn-ea"/>
              </a:rPr>
              <a:t>OS_OPT_POST_ALL</a:t>
            </a:r>
            <a:endParaRPr lang="en-US" altLang="zh-CN" sz="2400">
              <a:sym typeface="+mn-ea"/>
            </a:endParaRPr>
          </a:p>
          <a:p>
            <a:pPr algn="ctr"/>
            <a:r>
              <a:rPr lang="zh-CN" altLang="en-US" sz="2400"/>
              <a:t>事件标志组（事件集）必须</a:t>
            </a:r>
            <a:r>
              <a:rPr lang="en-US" altLang="zh-CN" sz="2400"/>
              <a:t>bit</a:t>
            </a:r>
            <a:r>
              <a:rPr lang="zh-CN" altLang="en-US" sz="2400"/>
              <a:t>置1为事件发生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24460" y="107950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https://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www.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github.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com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/mysterywolf/RT-Thread-wrapper-of-uCOS-III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815,&quot;width&quot;:13665}"/>
</p:tagLst>
</file>

<file path=ppt/tags/tag2.xml><?xml version="1.0" encoding="utf-8"?>
<p:tagLst xmlns:p="http://schemas.openxmlformats.org/presentationml/2006/main">
  <p:tag name="KSO_WM_UNIT_PLACING_PICTURE_USER_VIEWPORT" val="{&quot;height&quot;:2405,&quot;width&quot;:6466}"/>
</p:tagLst>
</file>

<file path=ppt/tags/tag3.xml><?xml version="1.0" encoding="utf-8"?>
<p:tagLst xmlns:p="http://schemas.openxmlformats.org/presentationml/2006/main">
  <p:tag name="KSO_WM_UNIT_PLACING_PICTURE_USER_VIEWPORT" val="{&quot;height&quot;:4410,&quot;width&quot;:7740}"/>
</p:tagLst>
</file>

<file path=ppt/tags/tag4.xml><?xml version="1.0" encoding="utf-8"?>
<p:tagLst xmlns:p="http://schemas.openxmlformats.org/presentationml/2006/main">
  <p:tag name="KSO_WM_UNIT_PLACING_PICTURE_USER_VIEWPORT" val="{&quot;height&quot;:6945,&quot;width&quot;:15450}"/>
</p:tagLst>
</file>

<file path=ppt/tags/tag5.xml><?xml version="1.0" encoding="utf-8"?>
<p:tagLst xmlns:p="http://schemas.openxmlformats.org/presentationml/2006/main">
  <p:tag name="KSO_WM_UNIT_PLACING_PICTURE_USER_VIEWPORT" val="{&quot;height&quot;:6945,&quot;width&quot;:1545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2655</Words>
  <Application>WPS 演示</Application>
  <PresentationFormat>宽屏</PresentationFormat>
  <Paragraphs>120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jcd</cp:lastModifiedBy>
  <cp:revision>42</cp:revision>
  <dcterms:created xsi:type="dcterms:W3CDTF">2020-08-01T03:39:00Z</dcterms:created>
  <dcterms:modified xsi:type="dcterms:W3CDTF">2020-08-31T04:04:41Z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