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7" autoAdjust="0"/>
    <p:restoredTop sz="94660"/>
  </p:normalViewPr>
  <p:slideViewPr>
    <p:cSldViewPr snapToGrid="0">
      <p:cViewPr varScale="1">
        <p:scale>
          <a:sx n="53" d="100"/>
          <a:sy n="53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A36D-4930-5C01-3028-A598D364F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A5799-A58C-56DE-1674-609335EAD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329B1-D1E3-A1D1-0E2B-B92E8F1B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8F19-99E4-4159-AB58-56784A7D8F8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6743-D46D-21A2-A699-9374A239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85002-56CE-9986-B4B8-ACC35100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45C2-31C8-4DE7-952F-556FDF5B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7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5238-D8C1-B167-02AA-B5FD02C5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5E545-D8BE-B7D8-96D1-A7031A1CC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F7745-74C7-BA8E-BF2D-5E436FDD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8F19-99E4-4159-AB58-56784A7D8F8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68D13-0A62-302A-C6A3-CD38641C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E6A59-224B-6A0E-BEC5-34E7FB1B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45C2-31C8-4DE7-952F-556FDF5B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8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34942E-83F9-B0CA-5DC6-326D363BF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34916-DAD2-B5B8-6CAA-8E31E58B3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1EFBC-8A46-CDF2-C538-54BBB839B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8F19-99E4-4159-AB58-56784A7D8F8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E0D67-1BEB-1228-1F0C-98014C68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47633-DE7A-C885-B09D-F0F4FBFA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45C2-31C8-4DE7-952F-556FDF5B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1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A226-81FC-BFF7-AE74-94E15DE4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3EDBC-5D52-4849-E871-8323C13CF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3E880-8A96-D279-897B-0B2732764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8F19-99E4-4159-AB58-56784A7D8F8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2857F-E9FA-B886-39FD-F32F3181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833CB-DF07-04DE-62E8-9DF77D02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45C2-31C8-4DE7-952F-556FDF5B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1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B632-2F81-9DBA-D1C6-111D57FA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2DBA8-C334-AF40-8C71-7042C5D40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393A3-85E6-0735-CC6E-210BEEFD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8F19-99E4-4159-AB58-56784A7D8F8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C5B36-B367-F72B-8288-8CACFC8D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CE10-0544-FC0F-2B7E-6892CCEF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45C2-31C8-4DE7-952F-556FDF5B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2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83DF-69B3-E30A-0BE8-377719F3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95F3E-A689-F6A8-2CCC-5D1F7D323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A858A-2DA7-3329-78EA-3C4AA304C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DBA32-94B7-CC27-3F37-D7B540B4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8F19-99E4-4159-AB58-56784A7D8F8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F9B3D-0069-D34B-5023-867EA871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D52FA-44DA-364C-EEF5-2F17CA0F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45C2-31C8-4DE7-952F-556FDF5B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7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7925-16C1-7542-505D-C2683F53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2CE7D-D754-5D4B-F93D-5FB78E111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1B13C-F34E-A0A8-4724-75CCB938E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4844C-9DA5-FAC5-01D7-5D968B641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2BB4E-C191-10A3-76E4-C29CD04E2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7083B-C307-613D-F878-CB223D0A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8F19-99E4-4159-AB58-56784A7D8F8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595853-D882-2DC8-D2CA-86B3CC16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663CCD-3305-EDEE-9DF6-77A545FC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45C2-31C8-4DE7-952F-556FDF5B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0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3E08-81A4-6B21-57D3-248128D8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46514-F0A2-10F9-FE4F-B085AAB4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8F19-99E4-4159-AB58-56784A7D8F8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0043D-FA1F-6581-908D-8DAF64C5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6F9CE-3C8A-E517-608B-46C72749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45C2-31C8-4DE7-952F-556FDF5B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3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62A0D9-63E7-EF03-6B2D-7F26D8C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8F19-99E4-4159-AB58-56784A7D8F8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82FB9-9B13-EDDF-02ED-F0CE66E8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78599-19BC-A94A-0205-A3952242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45C2-31C8-4DE7-952F-556FDF5B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910D-A8E6-D69A-6DBB-2CE52444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5A778-CFC9-7E2C-94FA-B6A884A73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173E7-3624-643A-7437-A0E7F7BAD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6D5DF-39B2-7A2E-8CCB-6380A470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8F19-99E4-4159-AB58-56784A7D8F8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6DD59-5794-9676-D07B-5F5651C6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051A0-143A-10D7-B163-4BBC8CB9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45C2-31C8-4DE7-952F-556FDF5B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8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49EA-ECEA-48D4-0A7F-CB19E3D2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3D8A6-4890-79C0-DAFD-B3F88F472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08407-04EC-567E-36EF-AEE1E690F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6443A-4B61-C5B5-2CCE-97FF2EFF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8F19-99E4-4159-AB58-56784A7D8F8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C0783-E59A-2EC5-F2B3-F64CB5C7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30EFB-8E36-805F-D092-A7F75A70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45C2-31C8-4DE7-952F-556FDF5B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0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1B271A-8B52-2090-E42E-F3938265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553A0-B6B0-E05F-D903-36FE3BBAF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D4B1C-95E0-B293-4508-6F0EC9A5D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0A8F19-99E4-4159-AB58-56784A7D8F8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FA578-E15C-A172-7777-8993B509E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E0158-7FDF-1B76-5B57-EB1EAD022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5745C2-31C8-4DE7-952F-556FDF5B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6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s.nyu.edu/~davise/Benchmarks/GeomBenchmark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69C6-92FA-7DAF-BEFB-385A251A67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Spatial Reasoning Problems:</a:t>
            </a:r>
            <a:br>
              <a:rPr lang="en-US" dirty="0"/>
            </a:br>
            <a:r>
              <a:rPr lang="en-US" dirty="0"/>
              <a:t>Help Wanted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C8FC2-2068-112A-8D13-4CD48D366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Ernie Davis</a:t>
            </a:r>
          </a:p>
          <a:p>
            <a:pPr algn="r"/>
            <a:r>
              <a:rPr lang="en-US" dirty="0"/>
              <a:t>Cognition Community Forum</a:t>
            </a:r>
          </a:p>
          <a:p>
            <a:pPr algn="r"/>
            <a:r>
              <a:rPr lang="en-US" dirty="0"/>
              <a:t>August 30, 2024</a:t>
            </a:r>
          </a:p>
        </p:txBody>
      </p:sp>
    </p:spTree>
    <p:extLst>
      <p:ext uri="{BB962C8B-B14F-4D97-AF65-F5344CB8AC3E}">
        <p14:creationId xmlns:p14="http://schemas.microsoft.com/office/powerpoint/2010/main" val="11455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829B-9F4A-821A-7B8C-E7A378E4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Synthetic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7DF3E-0D97-4D35-52A0-0545C4FF8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I’ve written code </a:t>
            </a:r>
            <a:r>
              <a:rPr lang="en-US"/>
              <a:t>to generate </a:t>
            </a:r>
            <a:r>
              <a:rPr lang="en-US" dirty="0"/>
              <a:t>random diagrams of polygonal shapes and “random”  questions about them, following 24 templates.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My guess is that most of these are easy for people and many of the will be challenging for current AI.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Details: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https://cs.nyu.edu/~davise/Benchmarks/GeomBenchmark.pdf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7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80B4-C90D-CBCD-4947-7A338BC47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Diagrams</a:t>
            </a:r>
          </a:p>
        </p:txBody>
      </p:sp>
      <p:pic>
        <p:nvPicPr>
          <p:cNvPr id="9" name="Content Placeholder 8" descr="A colorful square with different colored triangles&#10;&#10;Description automatically generated">
            <a:extLst>
              <a:ext uri="{FF2B5EF4-FFF2-40B4-BE49-F238E27FC236}">
                <a16:creationId xmlns:a16="http://schemas.microsoft.com/office/drawing/2014/main" id="{7268D701-9618-5D18-66EC-D08E2FF9C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1" t="7510" r="7005" b="8433"/>
          <a:stretch/>
        </p:blipFill>
        <p:spPr>
          <a:xfrm>
            <a:off x="1280293" y="2017485"/>
            <a:ext cx="4510908" cy="4475389"/>
          </a:xfrm>
        </p:spPr>
      </p:pic>
      <p:pic>
        <p:nvPicPr>
          <p:cNvPr id="11" name="Picture 10" descr="A colorful square with different colored triangles&#10;&#10;Description automatically generated">
            <a:extLst>
              <a:ext uri="{FF2B5EF4-FFF2-40B4-BE49-F238E27FC236}">
                <a16:creationId xmlns:a16="http://schemas.microsoft.com/office/drawing/2014/main" id="{2E7EC50B-D165-7679-A1B3-4AFD16DBC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715" y="1603236"/>
            <a:ext cx="5254764" cy="525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5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1C727F-8EB1-17AA-6517-E9326D34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pic>
        <p:nvPicPr>
          <p:cNvPr id="8" name="Content Placeholder 7" descr="A colorful square with letters and numbers&#10;&#10;Description automatically generated">
            <a:extLst>
              <a:ext uri="{FF2B5EF4-FFF2-40B4-BE49-F238E27FC236}">
                <a16:creationId xmlns:a16="http://schemas.microsoft.com/office/drawing/2014/main" id="{B3CAFAE4-A3F6-776F-9F21-7D91874903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3" t="8341" r="9127" b="8636"/>
          <a:stretch/>
        </p:blipFill>
        <p:spPr>
          <a:xfrm>
            <a:off x="664572" y="1825625"/>
            <a:ext cx="4297172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1717A-C237-176A-F25E-6A4B88917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0" y="1825625"/>
            <a:ext cx="58674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Question 1</a:t>
            </a:r>
            <a:r>
              <a:rPr lang="en-US" dirty="0"/>
              <a:t>: Which regions border region B along an edge?</a:t>
            </a:r>
          </a:p>
          <a:p>
            <a:pPr marL="0" indent="0">
              <a:buNone/>
            </a:pPr>
            <a:r>
              <a:rPr lang="en-US" dirty="0"/>
              <a:t>Answer: I, J, D</a:t>
            </a:r>
          </a:p>
          <a:p>
            <a:pPr marL="0" indent="0">
              <a:buNone/>
            </a:pPr>
            <a:r>
              <a:rPr lang="en-US" b="1" dirty="0"/>
              <a:t>Question 2</a:t>
            </a:r>
            <a:r>
              <a:rPr lang="en-US" dirty="0"/>
              <a:t>: If you draw a straight line segment from a point in the interior of region E to a point in the interior of B, which other regions might it go through?</a:t>
            </a:r>
          </a:p>
          <a:p>
            <a:pPr marL="0" indent="0">
              <a:buNone/>
            </a:pPr>
            <a:r>
              <a:rPr lang="en-US" dirty="0"/>
              <a:t>Answer: G, I, C</a:t>
            </a:r>
          </a:p>
          <a:p>
            <a:pPr marL="0" indent="0">
              <a:buNone/>
            </a:pPr>
            <a:r>
              <a:rPr lang="en-US" b="1" dirty="0"/>
              <a:t>Question 3: </a:t>
            </a:r>
            <a:r>
              <a:rPr lang="en-US" dirty="0"/>
              <a:t>Which if any of the regions are not convex?</a:t>
            </a:r>
          </a:p>
          <a:p>
            <a:pPr marL="0" indent="0">
              <a:buNone/>
            </a:pPr>
            <a:r>
              <a:rPr lang="en-US" dirty="0"/>
              <a:t>Answer: I, C</a:t>
            </a:r>
          </a:p>
        </p:txBody>
      </p:sp>
    </p:spTree>
    <p:extLst>
      <p:ext uri="{BB962C8B-B14F-4D97-AF65-F5344CB8AC3E}">
        <p14:creationId xmlns:p14="http://schemas.microsoft.com/office/powerpoint/2010/main" val="187753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D029-CD4D-D57D-1112-C815E9C7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4EDEA-0851-6DDA-ECF0-533C4E1F5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tests on AI systems</a:t>
            </a:r>
          </a:p>
          <a:p>
            <a:r>
              <a:rPr lang="en-US" dirty="0"/>
              <a:t>Get a baseline from human subjects.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be decided, first:</a:t>
            </a:r>
          </a:p>
          <a:p>
            <a:r>
              <a:rPr lang="en-US" dirty="0"/>
              <a:t>What would be the most informative AI tests?</a:t>
            </a:r>
            <a:br>
              <a:rPr lang="en-US" dirty="0"/>
            </a:br>
            <a:r>
              <a:rPr lang="en-US" dirty="0"/>
              <a:t>(Which systems, what training, what prompt, etc.)</a:t>
            </a:r>
          </a:p>
          <a:p>
            <a:r>
              <a:rPr lang="en-US" dirty="0"/>
              <a:t>What would be the most informative human experiments?</a:t>
            </a:r>
          </a:p>
          <a:p>
            <a:r>
              <a:rPr lang="en-US" dirty="0"/>
              <a:t>How should tests be evaluated?</a:t>
            </a:r>
          </a:p>
        </p:txBody>
      </p:sp>
    </p:spTree>
    <p:extLst>
      <p:ext uri="{BB962C8B-B14F-4D97-AF65-F5344CB8AC3E}">
        <p14:creationId xmlns:p14="http://schemas.microsoft.com/office/powerpoint/2010/main" val="72555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366-E0D7-B091-F063-7A7B3776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5250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HELP!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10879-CA14-8AFC-5AF9-F87D21B3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14699"/>
            <a:ext cx="10515600" cy="2862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you think this would be interesting, let me know.</a:t>
            </a:r>
          </a:p>
        </p:txBody>
      </p:sp>
    </p:spTree>
    <p:extLst>
      <p:ext uri="{BB962C8B-B14F-4D97-AF65-F5344CB8AC3E}">
        <p14:creationId xmlns:p14="http://schemas.microsoft.com/office/powerpoint/2010/main" val="2138610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233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Spatial Reasoning Problems: Help Wanted</vt:lpstr>
      <vt:lpstr>Synthetic Benchmark</vt:lpstr>
      <vt:lpstr>Diagrams</vt:lpstr>
      <vt:lpstr>Questions</vt:lpstr>
      <vt:lpstr>To Be Done</vt:lpstr>
      <vt:lpstr>HELP!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Ernest Davis</dc:creator>
  <cp:lastModifiedBy>Ernest Davis</cp:lastModifiedBy>
  <cp:revision>2</cp:revision>
  <dcterms:created xsi:type="dcterms:W3CDTF">2024-08-26T17:19:11Z</dcterms:created>
  <dcterms:modified xsi:type="dcterms:W3CDTF">2024-08-26T17:48:37Z</dcterms:modified>
</cp:coreProperties>
</file>