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6" r:id="rId2"/>
    <p:sldId id="278" r:id="rId3"/>
    <p:sldId id="270" r:id="rId4"/>
    <p:sldId id="287" r:id="rId5"/>
    <p:sldId id="288" r:id="rId6"/>
    <p:sldId id="289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00FF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6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1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ThePoet/TLS-Prox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ErnestThePoet/js-htt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99154" y="2685545"/>
            <a:ext cx="10492734" cy="100501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+mn-ea"/>
              </a:rPr>
              <a:t>基于</a:t>
            </a: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HTTPS</a:t>
            </a:r>
            <a:r>
              <a:rPr lang="zh-CN" altLang="en-US" sz="5400" dirty="0">
                <a:solidFill>
                  <a:schemeClr val="bg1"/>
                </a:solidFill>
                <a:latin typeface="+mn-ea"/>
              </a:rPr>
              <a:t>工作方式的加密方案</a:t>
            </a:r>
          </a:p>
        </p:txBody>
      </p:sp>
      <p:sp>
        <p:nvSpPr>
          <p:cNvPr id="76" name="矩形 75"/>
          <p:cNvSpPr/>
          <p:nvPr/>
        </p:nvSpPr>
        <p:spPr>
          <a:xfrm>
            <a:off x="799154" y="3889669"/>
            <a:ext cx="6697556" cy="56560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+mn-ea"/>
              </a:rPr>
              <a:t>TLS Proxy</a:t>
            </a:r>
            <a:r>
              <a:rPr lang="zh-CN" altLang="en-US" sz="2800" dirty="0">
                <a:solidFill>
                  <a:schemeClr val="accent1"/>
                </a:solidFill>
                <a:latin typeface="+mn-ea"/>
              </a:rPr>
              <a:t>加密传输代理服务器简介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9" y="229013"/>
            <a:ext cx="2050350" cy="16915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3E62898-5EAE-5769-8F3F-92796F38D8D6}"/>
              </a:ext>
            </a:extLst>
          </p:cNvPr>
          <p:cNvSpPr/>
          <p:nvPr/>
        </p:nvSpPr>
        <p:spPr>
          <a:xfrm>
            <a:off x="2446444" y="5551236"/>
            <a:ext cx="6697556" cy="56560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latin typeface="+mn-ea"/>
              </a:rPr>
              <a:t>120L021615 </a:t>
            </a:r>
            <a:r>
              <a:rPr lang="zh-CN" altLang="en-US" sz="2800" dirty="0">
                <a:latin typeface="+mn-ea"/>
              </a:rPr>
              <a:t>崔子健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058873" y="1605328"/>
            <a:ext cx="7055317" cy="1823672"/>
            <a:chOff x="874712" y="3325188"/>
            <a:chExt cx="4417755" cy="373287"/>
          </a:xfrm>
        </p:grpSpPr>
        <p:sp>
          <p:nvSpPr>
            <p:cNvPr id="52" name="矩形 51"/>
            <p:cNvSpPr/>
            <p:nvPr/>
          </p:nvSpPr>
          <p:spPr>
            <a:xfrm>
              <a:off x="874712" y="3413183"/>
              <a:ext cx="4417755" cy="2852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使用前端库对请求进行加密，只能用于从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脚本中发起的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请求；而网页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中引用的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等资源的加载是由浏览器自行完成的，用户无法控制这些请求。若页面文件传输的过程中被中间人篡改为其他内容，那么原先所有的请求加密都将变得无用。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874712" y="3325188"/>
              <a:ext cx="3914687" cy="1370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无法对页面资源文件完成加密传输：</a:t>
              </a:r>
            </a:p>
          </p:txBody>
        </p:sp>
      </p:grpSp>
      <p:sp>
        <p:nvSpPr>
          <p:cNvPr id="63" name="任意多边形 6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65" name="任意多边形 6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58873" y="683638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“前端加密，后端解密”传输方案的局限性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702B92-8A67-E791-7F74-4DC9FBD38745}"/>
              </a:ext>
            </a:extLst>
          </p:cNvPr>
          <p:cNvGrpSpPr/>
          <p:nvPr/>
        </p:nvGrpSpPr>
        <p:grpSpPr>
          <a:xfrm>
            <a:off x="1026579" y="3597241"/>
            <a:ext cx="7087611" cy="1158876"/>
            <a:chOff x="874712" y="3325188"/>
            <a:chExt cx="4417755" cy="2372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6094BA7-61C5-4893-C686-0300EF36F423}"/>
                </a:ext>
              </a:extLst>
            </p:cNvPr>
            <p:cNvSpPr/>
            <p:nvPr/>
          </p:nvSpPr>
          <p:spPr>
            <a:xfrm>
              <a:off x="874712" y="3413183"/>
              <a:ext cx="4417755" cy="1492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语言执行效率较低，且不能有效利用硬件提供的指令集对加密算法进行加速。这对较大的请求数据的传输不利。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BF872-1D1F-D392-F1B8-5B91E336FE1B}"/>
                </a:ext>
              </a:extLst>
            </p:cNvPr>
            <p:cNvSpPr/>
            <p:nvPr/>
          </p:nvSpPr>
          <p:spPr>
            <a:xfrm>
              <a:off x="874712" y="3325188"/>
              <a:ext cx="3914687" cy="880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2.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前端加密性能较差：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EFCBB5E-20B6-47E0-2ABF-974337DA67A9}"/>
              </a:ext>
            </a:extLst>
          </p:cNvPr>
          <p:cNvGrpSpPr/>
          <p:nvPr/>
        </p:nvGrpSpPr>
        <p:grpSpPr>
          <a:xfrm>
            <a:off x="1026579" y="5016928"/>
            <a:ext cx="7087611" cy="1158876"/>
            <a:chOff x="874712" y="3325188"/>
            <a:chExt cx="4417755" cy="2372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A9262C-EF3E-FDB4-D45C-4156CE29C1B6}"/>
                </a:ext>
              </a:extLst>
            </p:cNvPr>
            <p:cNvSpPr/>
            <p:nvPr/>
          </p:nvSpPr>
          <p:spPr>
            <a:xfrm>
              <a:off x="874712" y="3413183"/>
              <a:ext cx="4417755" cy="1492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使用“前端加密，后端解密”方案时，前后端代码都必须额外进行修改，尤其是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报文中的数据不是明文，这对开发调试造成了麻烦。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5701EF-219E-ACAA-B72D-1B7332F67E49}"/>
                </a:ext>
              </a:extLst>
            </p:cNvPr>
            <p:cNvSpPr/>
            <p:nvPr/>
          </p:nvSpPr>
          <p:spPr>
            <a:xfrm>
              <a:off x="874712" y="3325188"/>
              <a:ext cx="3914687" cy="880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3.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对前后端代码的入侵较大：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066DE-2477-EA97-10DF-75F9EDC8FBD6}"/>
              </a:ext>
            </a:extLst>
          </p:cNvPr>
          <p:cNvGrpSpPr/>
          <p:nvPr/>
        </p:nvGrpSpPr>
        <p:grpSpPr>
          <a:xfrm>
            <a:off x="8814322" y="1443756"/>
            <a:ext cx="2985628" cy="4732048"/>
            <a:chOff x="8814322" y="1443756"/>
            <a:chExt cx="2985628" cy="473204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477749-00A1-38F9-F20E-5F3190B0640E}"/>
                </a:ext>
              </a:extLst>
            </p:cNvPr>
            <p:cNvSpPr/>
            <p:nvPr/>
          </p:nvSpPr>
          <p:spPr>
            <a:xfrm>
              <a:off x="8814322" y="5001280"/>
              <a:ext cx="2985627" cy="837959"/>
            </a:xfrm>
            <a:prstGeom prst="rect">
              <a:avLst/>
            </a:prstGeom>
            <a:solidFill>
              <a:srgbClr val="00FF00">
                <a:alpha val="9804"/>
              </a:srgbClr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98F7D0-AE21-609B-7E47-D799DAE892E7}"/>
                </a:ext>
              </a:extLst>
            </p:cNvPr>
            <p:cNvSpPr/>
            <p:nvPr/>
          </p:nvSpPr>
          <p:spPr>
            <a:xfrm>
              <a:off x="8814323" y="2587641"/>
              <a:ext cx="2985627" cy="1825474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5C1F63B-41B0-3B12-9CDF-8F26880C7019}"/>
                </a:ext>
              </a:extLst>
            </p:cNvPr>
            <p:cNvSpPr/>
            <p:nvPr/>
          </p:nvSpPr>
          <p:spPr>
            <a:xfrm>
              <a:off x="8814323" y="1443756"/>
              <a:ext cx="1017855" cy="5149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浏览器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CA7B27-4A6F-D625-AEE4-000B738C3B9C}"/>
                </a:ext>
              </a:extLst>
            </p:cNvPr>
            <p:cNvSpPr/>
            <p:nvPr/>
          </p:nvSpPr>
          <p:spPr>
            <a:xfrm>
              <a:off x="10782095" y="1447768"/>
              <a:ext cx="1017855" cy="5149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服务器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1DD8D3D-4D54-739A-C473-A0948F1244E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323251" y="1958658"/>
              <a:ext cx="0" cy="42171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6C1B4A1-F1F5-A1CF-3170-C389E3C653D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7276" y="1958658"/>
              <a:ext cx="0" cy="42171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B57CD9-6646-2837-6836-FAC3044199F0}"/>
                </a:ext>
              </a:extLst>
            </p:cNvPr>
            <p:cNvCxnSpPr>
              <a:cxnSpLocks/>
            </p:cNvCxnSpPr>
            <p:nvPr/>
          </p:nvCxnSpPr>
          <p:spPr>
            <a:xfrm>
              <a:off x="9323250" y="2987135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4D9C9B8-2EC7-7CE9-ACE7-31A3849CC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3250" y="3130657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C049327-5135-817E-58DF-BBE6AF4A194C}"/>
                </a:ext>
              </a:extLst>
            </p:cNvPr>
            <p:cNvCxnSpPr>
              <a:cxnSpLocks/>
            </p:cNvCxnSpPr>
            <p:nvPr/>
          </p:nvCxnSpPr>
          <p:spPr>
            <a:xfrm>
              <a:off x="9323250" y="3692947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F32024F-E1E3-41A1-D3AE-E6576DF1A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3250" y="3816495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10D5AE-0B94-87EE-AB54-5531298641AA}"/>
                </a:ext>
              </a:extLst>
            </p:cNvPr>
            <p:cNvSpPr txBox="1"/>
            <p:nvPr/>
          </p:nvSpPr>
          <p:spPr>
            <a:xfrm>
              <a:off x="9730284" y="2657037"/>
              <a:ext cx="111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index.html</a:t>
              </a:r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F4096A-B210-6FB4-A48F-02803069B154}"/>
                </a:ext>
              </a:extLst>
            </p:cNvPr>
            <p:cNvSpPr txBox="1"/>
            <p:nvPr/>
          </p:nvSpPr>
          <p:spPr>
            <a:xfrm>
              <a:off x="9786188" y="3359314"/>
              <a:ext cx="1036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logics.js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2EFA1B6-9B1A-BA1F-34E5-8EB50975374E}"/>
                </a:ext>
              </a:extLst>
            </p:cNvPr>
            <p:cNvSpPr txBox="1"/>
            <p:nvPr/>
          </p:nvSpPr>
          <p:spPr>
            <a:xfrm>
              <a:off x="9985196" y="3840406"/>
              <a:ext cx="926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C000"/>
                  </a:solidFill>
                </a:rPr>
                <a:t>…</a:t>
              </a:r>
              <a:endParaRPr lang="zh-CN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5968D9F-06E2-E7D9-B5A2-63F5EC1833FD}"/>
                </a:ext>
              </a:extLst>
            </p:cNvPr>
            <p:cNvSpPr txBox="1"/>
            <p:nvPr/>
          </p:nvSpPr>
          <p:spPr>
            <a:xfrm>
              <a:off x="9365201" y="2160069"/>
              <a:ext cx="1940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页面资源文件</a:t>
              </a:r>
              <a:endParaRPr lang="en-US" altLang="zh-CN" sz="1100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100" dirty="0">
                  <a:solidFill>
                    <a:srgbClr val="FF0000"/>
                  </a:solidFill>
                </a:rPr>
                <a:t>浏览器自行请求，无法控制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56B7BEC-F191-79FA-0CCE-33A9132CF65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600" y="5464090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06767D1-BFC7-0F98-1672-7E075E285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7600" y="5587638"/>
              <a:ext cx="202402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06C97A-4FAE-FCF5-CD72-048669686652}"/>
                </a:ext>
              </a:extLst>
            </p:cNvPr>
            <p:cNvSpPr txBox="1"/>
            <p:nvPr/>
          </p:nvSpPr>
          <p:spPr>
            <a:xfrm>
              <a:off x="9770538" y="5130457"/>
              <a:ext cx="1036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0581247-D5F2-664C-F440-7D8AA8A9F46F}"/>
                </a:ext>
              </a:extLst>
            </p:cNvPr>
            <p:cNvSpPr txBox="1"/>
            <p:nvPr/>
          </p:nvSpPr>
          <p:spPr>
            <a:xfrm>
              <a:off x="9334621" y="4570393"/>
              <a:ext cx="1940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B050"/>
                  </a:solidFill>
                </a:rPr>
                <a:t>AJAX</a:t>
              </a:r>
              <a:r>
                <a:rPr lang="zh-CN" altLang="en-US" sz="1100" dirty="0">
                  <a:solidFill>
                    <a:srgbClr val="00B050"/>
                  </a:solidFill>
                </a:rPr>
                <a:t>请求</a:t>
              </a:r>
              <a:endParaRPr lang="en-US" altLang="zh-CN" sz="1100" dirty="0">
                <a:solidFill>
                  <a:srgbClr val="00B05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rgbClr val="00B050"/>
                  </a:solidFill>
                </a:rPr>
                <a:t>JS</a:t>
              </a:r>
              <a:r>
                <a:rPr lang="zh-CN" altLang="en-US" sz="1100" dirty="0">
                  <a:solidFill>
                    <a:srgbClr val="00B050"/>
                  </a:solidFill>
                </a:rPr>
                <a:t>代码中发出，前端可加密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8" name="任意多边形 1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372" y="723958"/>
            <a:ext cx="67959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改进方案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8E1316-C239-93DA-933A-F27231F251BB}"/>
              </a:ext>
            </a:extLst>
          </p:cNvPr>
          <p:cNvSpPr/>
          <p:nvPr/>
        </p:nvSpPr>
        <p:spPr>
          <a:xfrm>
            <a:off x="1026579" y="1863843"/>
            <a:ext cx="3042611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在应用层对数据进行加密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9BBDF-AF4D-893A-3A36-36146A6B7BFB}"/>
              </a:ext>
            </a:extLst>
          </p:cNvPr>
          <p:cNvSpPr/>
          <p:nvPr/>
        </p:nvSpPr>
        <p:spPr>
          <a:xfrm>
            <a:off x="1026579" y="3399680"/>
            <a:ext cx="3282308" cy="7997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在应用层之下、传输层之上，拦截全部请求数据进行加密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DD08ED-7FF9-36C1-B599-7DAEBF445698}"/>
              </a:ext>
            </a:extLst>
          </p:cNvPr>
          <p:cNvCxnSpPr>
            <a:cxnSpLocks/>
          </p:cNvCxnSpPr>
          <p:nvPr/>
        </p:nvCxnSpPr>
        <p:spPr>
          <a:xfrm rot="5400000">
            <a:off x="2000693" y="286026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B52C797-5AE1-4116-1939-A710310E5A8A}"/>
              </a:ext>
            </a:extLst>
          </p:cNvPr>
          <p:cNvSpPr/>
          <p:nvPr/>
        </p:nvSpPr>
        <p:spPr>
          <a:xfrm>
            <a:off x="566714" y="4484187"/>
            <a:ext cx="4143741" cy="19077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使用套接字编写一个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HTTP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加密代理服务器，实现一个具有全部主要加密认证流程的简化版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TLS1.3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协议，进行握手（密钥协商、证书验证）和应用数据加密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41B45D-E6E0-DC96-42C3-74702A5E9FCB}"/>
              </a:ext>
            </a:extLst>
          </p:cNvPr>
          <p:cNvSpPr/>
          <p:nvPr/>
        </p:nvSpPr>
        <p:spPr>
          <a:xfrm>
            <a:off x="6536914" y="1420427"/>
            <a:ext cx="4956699" cy="5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022422-D8CA-6619-D318-2140EF1842AC}"/>
              </a:ext>
            </a:extLst>
          </p:cNvPr>
          <p:cNvSpPr/>
          <p:nvPr/>
        </p:nvSpPr>
        <p:spPr>
          <a:xfrm>
            <a:off x="6536913" y="3044662"/>
            <a:ext cx="4956699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客户端加密代理服务器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49B453-EECF-C6BE-347F-8B4A9A2CDBD2}"/>
              </a:ext>
            </a:extLst>
          </p:cNvPr>
          <p:cNvSpPr/>
          <p:nvPr/>
        </p:nvSpPr>
        <p:spPr>
          <a:xfrm>
            <a:off x="6536911" y="4488144"/>
            <a:ext cx="4956699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服务端加密代理服务器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4E1471-42A6-74DC-95DD-726A925919CC}"/>
              </a:ext>
            </a:extLst>
          </p:cNvPr>
          <p:cNvSpPr/>
          <p:nvPr/>
        </p:nvSpPr>
        <p:spPr>
          <a:xfrm>
            <a:off x="6536912" y="5595134"/>
            <a:ext cx="4956699" cy="5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D62E5B-CE74-A5C6-88D4-C559ECE32DBB}"/>
              </a:ext>
            </a:extLst>
          </p:cNvPr>
          <p:cNvCxnSpPr/>
          <p:nvPr/>
        </p:nvCxnSpPr>
        <p:spPr>
          <a:xfrm>
            <a:off x="7853768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B00014-3CE1-657D-0B6F-5C411CD09045}"/>
              </a:ext>
            </a:extLst>
          </p:cNvPr>
          <p:cNvCxnSpPr>
            <a:cxnSpLocks/>
          </p:cNvCxnSpPr>
          <p:nvPr/>
        </p:nvCxnSpPr>
        <p:spPr>
          <a:xfrm flipV="1">
            <a:off x="8006168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5E0997-C3F9-01FD-EC95-2B98496DF844}"/>
              </a:ext>
            </a:extLst>
          </p:cNvPr>
          <p:cNvCxnSpPr/>
          <p:nvPr/>
        </p:nvCxnSpPr>
        <p:spPr>
          <a:xfrm>
            <a:off x="10358751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A5B3A43-3BB5-40D7-4E3A-37FEC8175664}"/>
              </a:ext>
            </a:extLst>
          </p:cNvPr>
          <p:cNvCxnSpPr>
            <a:cxnSpLocks/>
          </p:cNvCxnSpPr>
          <p:nvPr/>
        </p:nvCxnSpPr>
        <p:spPr>
          <a:xfrm flipV="1">
            <a:off x="10511151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83D864D-0569-803A-892F-BCE91A7037B7}"/>
              </a:ext>
            </a:extLst>
          </p:cNvPr>
          <p:cNvSpPr txBox="1"/>
          <p:nvPr/>
        </p:nvSpPr>
        <p:spPr>
          <a:xfrm>
            <a:off x="6536912" y="2406072"/>
            <a:ext cx="131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9409"/>
                </a:solidFill>
              </a:rPr>
              <a:t>页面资源请求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27240E-E3E6-2454-D14A-0D7F8D2EC7DF}"/>
              </a:ext>
            </a:extLst>
          </p:cNvPr>
          <p:cNvSpPr txBox="1"/>
          <p:nvPr/>
        </p:nvSpPr>
        <p:spPr>
          <a:xfrm>
            <a:off x="9290211" y="2400333"/>
            <a:ext cx="103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9409"/>
                </a:solidFill>
              </a:rPr>
              <a:t>AJAX</a:t>
            </a:r>
            <a:r>
              <a:rPr lang="zh-CN" altLang="en-US" sz="1400" dirty="0">
                <a:solidFill>
                  <a:srgbClr val="FF9409"/>
                </a:solidFill>
              </a:rPr>
              <a:t>请求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BFB22C5-6E45-00FC-B160-3FF7E0B5F73D}"/>
              </a:ext>
            </a:extLst>
          </p:cNvPr>
          <p:cNvCxnSpPr>
            <a:cxnSpLocks/>
          </p:cNvCxnSpPr>
          <p:nvPr/>
        </p:nvCxnSpPr>
        <p:spPr>
          <a:xfrm>
            <a:off x="9710681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6D162A9-0899-2A92-B740-71ABA6287B4B}"/>
              </a:ext>
            </a:extLst>
          </p:cNvPr>
          <p:cNvCxnSpPr>
            <a:cxnSpLocks/>
          </p:cNvCxnSpPr>
          <p:nvPr/>
        </p:nvCxnSpPr>
        <p:spPr>
          <a:xfrm flipV="1">
            <a:off x="9863081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220E4A9-FD4A-B875-3665-02B5B095AF99}"/>
              </a:ext>
            </a:extLst>
          </p:cNvPr>
          <p:cNvSpPr txBox="1"/>
          <p:nvPr/>
        </p:nvSpPr>
        <p:spPr>
          <a:xfrm>
            <a:off x="8728156" y="3904989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密文数据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05CF1-7B5A-65B4-701D-41EF3FAF794F}"/>
              </a:ext>
            </a:extLst>
          </p:cNvPr>
          <p:cNvCxnSpPr>
            <a:cxnSpLocks/>
          </p:cNvCxnSpPr>
          <p:nvPr/>
        </p:nvCxnSpPr>
        <p:spPr>
          <a:xfrm>
            <a:off x="8867299" y="5072918"/>
            <a:ext cx="0" cy="534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A15E8F-EF6F-C015-916D-EEB8710F1529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9015261" y="5072918"/>
            <a:ext cx="4438" cy="534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1B10BDC6-EB7E-6B18-77E1-9F91278D6A24}"/>
              </a:ext>
            </a:extLst>
          </p:cNvPr>
          <p:cNvSpPr/>
          <p:nvPr/>
        </p:nvSpPr>
        <p:spPr>
          <a:xfrm>
            <a:off x="6081214" y="1420427"/>
            <a:ext cx="245596" cy="2209009"/>
          </a:xfrm>
          <a:prstGeom prst="leftBrace">
            <a:avLst/>
          </a:prstGeom>
          <a:ln w="3810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C0512C2-F658-63A8-246A-ED13733D8E97}"/>
              </a:ext>
            </a:extLst>
          </p:cNvPr>
          <p:cNvSpPr txBox="1"/>
          <p:nvPr/>
        </p:nvSpPr>
        <p:spPr>
          <a:xfrm>
            <a:off x="5025629" y="2364848"/>
            <a:ext cx="11410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9409"/>
                </a:solidFill>
              </a:rPr>
              <a:t>客户端运行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71A7CE0E-32B6-16E8-2911-F81BD738AACC}"/>
              </a:ext>
            </a:extLst>
          </p:cNvPr>
          <p:cNvSpPr/>
          <p:nvPr/>
        </p:nvSpPr>
        <p:spPr>
          <a:xfrm>
            <a:off x="6048083" y="4488144"/>
            <a:ext cx="272818" cy="1691764"/>
          </a:xfrm>
          <a:prstGeom prst="leftBrace">
            <a:avLst/>
          </a:prstGeom>
          <a:ln w="3810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E6CD9F9-50F2-5304-67C0-27A3E797FABC}"/>
              </a:ext>
            </a:extLst>
          </p:cNvPr>
          <p:cNvSpPr txBox="1"/>
          <p:nvPr/>
        </p:nvSpPr>
        <p:spPr>
          <a:xfrm>
            <a:off x="5011567" y="5164142"/>
            <a:ext cx="11410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9409"/>
                </a:solidFill>
              </a:rPr>
              <a:t>服务端运行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77DF303-3BA5-999D-281A-F616CD6F8C82}"/>
              </a:ext>
            </a:extLst>
          </p:cNvPr>
          <p:cNvCxnSpPr>
            <a:cxnSpLocks/>
          </p:cNvCxnSpPr>
          <p:nvPr/>
        </p:nvCxnSpPr>
        <p:spPr>
          <a:xfrm>
            <a:off x="8373053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1534A4E-6C8C-879F-244F-5444BE43AA63}"/>
              </a:ext>
            </a:extLst>
          </p:cNvPr>
          <p:cNvCxnSpPr>
            <a:cxnSpLocks/>
          </p:cNvCxnSpPr>
          <p:nvPr/>
        </p:nvCxnSpPr>
        <p:spPr>
          <a:xfrm flipV="1">
            <a:off x="8525453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1DD8EA1-222F-E9D0-53CC-02B8651B46DB}"/>
              </a:ext>
            </a:extLst>
          </p:cNvPr>
          <p:cNvSpPr txBox="1"/>
          <p:nvPr/>
        </p:nvSpPr>
        <p:spPr>
          <a:xfrm>
            <a:off x="7374059" y="3919347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TLS</a:t>
            </a:r>
            <a:r>
              <a:rPr lang="zh-CN" altLang="en-US" sz="1400" dirty="0">
                <a:solidFill>
                  <a:srgbClr val="00B050"/>
                </a:solidFill>
              </a:rPr>
              <a:t>握手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8" name="任意多边形 1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372" y="723958"/>
            <a:ext cx="679597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79D656-1DCF-678C-D055-7CC840613C0F}"/>
              </a:ext>
            </a:extLst>
          </p:cNvPr>
          <p:cNvSpPr/>
          <p:nvPr/>
        </p:nvSpPr>
        <p:spPr>
          <a:xfrm>
            <a:off x="664418" y="1420427"/>
            <a:ext cx="4803414" cy="5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4C3658-0A87-E8CE-1984-25FE5309B513}"/>
              </a:ext>
            </a:extLst>
          </p:cNvPr>
          <p:cNvSpPr/>
          <p:nvPr/>
        </p:nvSpPr>
        <p:spPr>
          <a:xfrm>
            <a:off x="664417" y="3044662"/>
            <a:ext cx="4803414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>
                <a:solidFill>
                  <a:schemeClr val="tx1"/>
                </a:solidFill>
              </a:rPr>
              <a:t>TLS Proxy</a:t>
            </a:r>
            <a:r>
              <a:rPr lang="zh-CN" altLang="en-US" dirty="0">
                <a:solidFill>
                  <a:schemeClr val="tx1"/>
                </a:solidFill>
              </a:rPr>
              <a:t>代理服务器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8BF9F2-4896-20B9-B0B2-19693C6BD1DD}"/>
              </a:ext>
            </a:extLst>
          </p:cNvPr>
          <p:cNvSpPr/>
          <p:nvPr/>
        </p:nvSpPr>
        <p:spPr>
          <a:xfrm>
            <a:off x="664415" y="4488144"/>
            <a:ext cx="4803414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服务端</a:t>
            </a:r>
            <a:r>
              <a:rPr lang="en-US" altLang="zh-CN" dirty="0">
                <a:solidFill>
                  <a:schemeClr val="tx1"/>
                </a:solidFill>
              </a:rPr>
              <a:t>TLS Proxy</a:t>
            </a:r>
            <a:r>
              <a:rPr lang="zh-CN" altLang="en-US" dirty="0">
                <a:solidFill>
                  <a:schemeClr val="tx1"/>
                </a:solidFill>
              </a:rPr>
              <a:t>代理服务器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3B25E-D9EF-593B-D42C-14AD92D88EC7}"/>
              </a:ext>
            </a:extLst>
          </p:cNvPr>
          <p:cNvSpPr/>
          <p:nvPr/>
        </p:nvSpPr>
        <p:spPr>
          <a:xfrm>
            <a:off x="664415" y="5595134"/>
            <a:ext cx="4803415" cy="5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C3F6E30-5A9E-342F-7062-969E328B7B8D}"/>
              </a:ext>
            </a:extLst>
          </p:cNvPr>
          <p:cNvCxnSpPr/>
          <p:nvPr/>
        </p:nvCxnSpPr>
        <p:spPr>
          <a:xfrm>
            <a:off x="1827987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3D1554-C486-B677-88C9-0B438B46A70E}"/>
              </a:ext>
            </a:extLst>
          </p:cNvPr>
          <p:cNvCxnSpPr>
            <a:cxnSpLocks/>
          </p:cNvCxnSpPr>
          <p:nvPr/>
        </p:nvCxnSpPr>
        <p:spPr>
          <a:xfrm flipV="1">
            <a:off x="1980387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6F23AB-4EC0-C8AA-F570-C9770C73FC85}"/>
              </a:ext>
            </a:extLst>
          </p:cNvPr>
          <p:cNvCxnSpPr/>
          <p:nvPr/>
        </p:nvCxnSpPr>
        <p:spPr>
          <a:xfrm>
            <a:off x="4332970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DB694E-2750-A12D-B49A-C322DBE33606}"/>
              </a:ext>
            </a:extLst>
          </p:cNvPr>
          <p:cNvCxnSpPr>
            <a:cxnSpLocks/>
          </p:cNvCxnSpPr>
          <p:nvPr/>
        </p:nvCxnSpPr>
        <p:spPr>
          <a:xfrm flipV="1">
            <a:off x="4485370" y="2005201"/>
            <a:ext cx="0" cy="1039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22727-69BC-3BD2-384C-6C521C343F0C}"/>
              </a:ext>
            </a:extLst>
          </p:cNvPr>
          <p:cNvSpPr txBox="1"/>
          <p:nvPr/>
        </p:nvSpPr>
        <p:spPr>
          <a:xfrm>
            <a:off x="511131" y="2406072"/>
            <a:ext cx="131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9409"/>
                </a:solidFill>
              </a:rPr>
              <a:t>页面资源请求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33BA26-D8B5-27F3-E3B3-A354AE043857}"/>
              </a:ext>
            </a:extLst>
          </p:cNvPr>
          <p:cNvSpPr txBox="1"/>
          <p:nvPr/>
        </p:nvSpPr>
        <p:spPr>
          <a:xfrm>
            <a:off x="3264430" y="2400333"/>
            <a:ext cx="103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9409"/>
                </a:solidFill>
              </a:rPr>
              <a:t>AJAX</a:t>
            </a:r>
            <a:r>
              <a:rPr lang="zh-CN" altLang="en-US" sz="1400" dirty="0">
                <a:solidFill>
                  <a:srgbClr val="FF9409"/>
                </a:solidFill>
              </a:rPr>
              <a:t>请求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411EE8-17A4-039D-5101-28DE670115F2}"/>
              </a:ext>
            </a:extLst>
          </p:cNvPr>
          <p:cNvCxnSpPr>
            <a:cxnSpLocks/>
          </p:cNvCxnSpPr>
          <p:nvPr/>
        </p:nvCxnSpPr>
        <p:spPr>
          <a:xfrm>
            <a:off x="3684900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0F6664F-2FDA-528B-EC56-9955C2CEC7BC}"/>
              </a:ext>
            </a:extLst>
          </p:cNvPr>
          <p:cNvCxnSpPr>
            <a:cxnSpLocks/>
          </p:cNvCxnSpPr>
          <p:nvPr/>
        </p:nvCxnSpPr>
        <p:spPr>
          <a:xfrm flipV="1">
            <a:off x="3837300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5A9B32-0E79-4D07-9C42-2601A7DFAA61}"/>
              </a:ext>
            </a:extLst>
          </p:cNvPr>
          <p:cNvSpPr txBox="1"/>
          <p:nvPr/>
        </p:nvSpPr>
        <p:spPr>
          <a:xfrm>
            <a:off x="2702375" y="3904989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密文数据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658199-3878-B4D2-791F-B515E9116F8A}"/>
              </a:ext>
            </a:extLst>
          </p:cNvPr>
          <p:cNvCxnSpPr>
            <a:cxnSpLocks/>
          </p:cNvCxnSpPr>
          <p:nvPr/>
        </p:nvCxnSpPr>
        <p:spPr>
          <a:xfrm>
            <a:off x="2841518" y="5072918"/>
            <a:ext cx="0" cy="534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E317671-F9A2-48A9-3310-02EB2F528EB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3066122" y="5072918"/>
            <a:ext cx="1" cy="522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8E37145-2455-2E08-CD08-A6768CBC0AB1}"/>
              </a:ext>
            </a:extLst>
          </p:cNvPr>
          <p:cNvCxnSpPr>
            <a:cxnSpLocks/>
          </p:cNvCxnSpPr>
          <p:nvPr/>
        </p:nvCxnSpPr>
        <p:spPr>
          <a:xfrm>
            <a:off x="2347272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9A1894-66B2-3684-A854-80A4F745DD70}"/>
              </a:ext>
            </a:extLst>
          </p:cNvPr>
          <p:cNvCxnSpPr>
            <a:cxnSpLocks/>
          </p:cNvCxnSpPr>
          <p:nvPr/>
        </p:nvCxnSpPr>
        <p:spPr>
          <a:xfrm flipV="1">
            <a:off x="2499672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EEA3EC5-EBD9-C8A9-E26D-98B488EFAABC}"/>
              </a:ext>
            </a:extLst>
          </p:cNvPr>
          <p:cNvSpPr txBox="1"/>
          <p:nvPr/>
        </p:nvSpPr>
        <p:spPr>
          <a:xfrm>
            <a:off x="1348278" y="3919347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TLS</a:t>
            </a:r>
            <a:r>
              <a:rPr lang="zh-CN" altLang="en-US" sz="1400" dirty="0">
                <a:solidFill>
                  <a:srgbClr val="00B050"/>
                </a:solidFill>
              </a:rPr>
              <a:t>握手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9399448-EA72-F81F-341C-BC0824DA15DB}"/>
              </a:ext>
            </a:extLst>
          </p:cNvPr>
          <p:cNvSpPr/>
          <p:nvPr/>
        </p:nvSpPr>
        <p:spPr>
          <a:xfrm>
            <a:off x="6705384" y="1420427"/>
            <a:ext cx="4803414" cy="163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C5EC459-17FB-0F83-1C88-9EC6E156E1D3}"/>
              </a:ext>
            </a:extLst>
          </p:cNvPr>
          <p:cNvSpPr/>
          <p:nvPr/>
        </p:nvSpPr>
        <p:spPr>
          <a:xfrm>
            <a:off x="6705383" y="3044662"/>
            <a:ext cx="4803414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浏览器内核网络栈中的</a:t>
            </a:r>
            <a:r>
              <a:rPr lang="en-US" altLang="zh-CN" dirty="0">
                <a:solidFill>
                  <a:schemeClr val="tx1"/>
                </a:solidFill>
              </a:rPr>
              <a:t>TLS</a:t>
            </a:r>
            <a:r>
              <a:rPr lang="zh-CN" altLang="en-US" dirty="0">
                <a:solidFill>
                  <a:schemeClr val="tx1"/>
                </a:solidFill>
              </a:rPr>
              <a:t>协议实现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3617F5-186D-E59B-01F8-36D65C9B10CF}"/>
              </a:ext>
            </a:extLst>
          </p:cNvPr>
          <p:cNvSpPr/>
          <p:nvPr/>
        </p:nvSpPr>
        <p:spPr>
          <a:xfrm>
            <a:off x="6705381" y="4488144"/>
            <a:ext cx="4803414" cy="5847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服务器网络模块中的</a:t>
            </a:r>
            <a:r>
              <a:rPr lang="en-US" altLang="zh-CN" dirty="0">
                <a:solidFill>
                  <a:schemeClr val="tx1"/>
                </a:solidFill>
              </a:rPr>
              <a:t>TLS</a:t>
            </a:r>
            <a:r>
              <a:rPr lang="zh-CN" altLang="en-US" dirty="0">
                <a:solidFill>
                  <a:schemeClr val="tx1"/>
                </a:solidFill>
              </a:rPr>
              <a:t>协议实现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5EDC84C-0FED-1EF4-C72D-3757FC7AFF04}"/>
              </a:ext>
            </a:extLst>
          </p:cNvPr>
          <p:cNvSpPr/>
          <p:nvPr/>
        </p:nvSpPr>
        <p:spPr>
          <a:xfrm>
            <a:off x="6705381" y="5071474"/>
            <a:ext cx="4803415" cy="1108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B824B35-3B25-D3BD-5354-835BA7FDBA0B}"/>
              </a:ext>
            </a:extLst>
          </p:cNvPr>
          <p:cNvCxnSpPr/>
          <p:nvPr/>
        </p:nvCxnSpPr>
        <p:spPr>
          <a:xfrm>
            <a:off x="8129548" y="2005201"/>
            <a:ext cx="0" cy="1039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BEF0049-92C7-1D77-E35D-8C0647D4C1B8}"/>
              </a:ext>
            </a:extLst>
          </p:cNvPr>
          <p:cNvCxnSpPr>
            <a:cxnSpLocks/>
          </p:cNvCxnSpPr>
          <p:nvPr/>
        </p:nvCxnSpPr>
        <p:spPr>
          <a:xfrm flipV="1">
            <a:off x="8281948" y="2005201"/>
            <a:ext cx="0" cy="1039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72BEA5-15D2-8EFE-0A7A-4E532B592D8C}"/>
              </a:ext>
            </a:extLst>
          </p:cNvPr>
          <p:cNvCxnSpPr/>
          <p:nvPr/>
        </p:nvCxnSpPr>
        <p:spPr>
          <a:xfrm>
            <a:off x="10373936" y="2005201"/>
            <a:ext cx="0" cy="1039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F66C08D-8D5B-1D91-A290-FB66F10A6624}"/>
              </a:ext>
            </a:extLst>
          </p:cNvPr>
          <p:cNvCxnSpPr>
            <a:cxnSpLocks/>
          </p:cNvCxnSpPr>
          <p:nvPr/>
        </p:nvCxnSpPr>
        <p:spPr>
          <a:xfrm flipV="1">
            <a:off x="10526336" y="2005201"/>
            <a:ext cx="0" cy="1039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B9774D5-6339-14BF-DA82-24694CBDF758}"/>
              </a:ext>
            </a:extLst>
          </p:cNvPr>
          <p:cNvSpPr txBox="1"/>
          <p:nvPr/>
        </p:nvSpPr>
        <p:spPr>
          <a:xfrm>
            <a:off x="6812692" y="2406072"/>
            <a:ext cx="131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页面资源请求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8382127-17D6-C8AB-CB2D-BC9DCF444957}"/>
              </a:ext>
            </a:extLst>
          </p:cNvPr>
          <p:cNvSpPr txBox="1"/>
          <p:nvPr/>
        </p:nvSpPr>
        <p:spPr>
          <a:xfrm>
            <a:off x="9305396" y="2400333"/>
            <a:ext cx="103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AJAX</a:t>
            </a:r>
            <a:r>
              <a:rPr lang="zh-CN" altLang="en-US" sz="1400" dirty="0">
                <a:solidFill>
                  <a:srgbClr val="FF0000"/>
                </a:solidFill>
              </a:rPr>
              <a:t>请求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152A0B6-E7D5-DA35-83DD-238662CAD124}"/>
              </a:ext>
            </a:extLst>
          </p:cNvPr>
          <p:cNvCxnSpPr>
            <a:cxnSpLocks/>
          </p:cNvCxnSpPr>
          <p:nvPr/>
        </p:nvCxnSpPr>
        <p:spPr>
          <a:xfrm>
            <a:off x="9725866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9B33159-5B56-62BB-1C54-0764A7EA4221}"/>
              </a:ext>
            </a:extLst>
          </p:cNvPr>
          <p:cNvCxnSpPr>
            <a:cxnSpLocks/>
          </p:cNvCxnSpPr>
          <p:nvPr/>
        </p:nvCxnSpPr>
        <p:spPr>
          <a:xfrm flipV="1">
            <a:off x="9878266" y="3629436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5A70575-6BBA-ECE3-3280-1A44AD3DE823}"/>
              </a:ext>
            </a:extLst>
          </p:cNvPr>
          <p:cNvSpPr txBox="1"/>
          <p:nvPr/>
        </p:nvSpPr>
        <p:spPr>
          <a:xfrm>
            <a:off x="8743341" y="3904989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密文数据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10E8DC5-3C42-2C00-360F-F1305EFC01E6}"/>
              </a:ext>
            </a:extLst>
          </p:cNvPr>
          <p:cNvCxnSpPr>
            <a:cxnSpLocks/>
          </p:cNvCxnSpPr>
          <p:nvPr/>
        </p:nvCxnSpPr>
        <p:spPr>
          <a:xfrm>
            <a:off x="8388238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FD69BE-A0F3-0291-6B6C-FF7FBC658E0E}"/>
              </a:ext>
            </a:extLst>
          </p:cNvPr>
          <p:cNvCxnSpPr>
            <a:cxnSpLocks/>
          </p:cNvCxnSpPr>
          <p:nvPr/>
        </p:nvCxnSpPr>
        <p:spPr>
          <a:xfrm flipV="1">
            <a:off x="8540638" y="3643794"/>
            <a:ext cx="0" cy="85870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C19FA89-BFD3-3A08-6F95-A9DDF3E807E4}"/>
              </a:ext>
            </a:extLst>
          </p:cNvPr>
          <p:cNvSpPr txBox="1"/>
          <p:nvPr/>
        </p:nvSpPr>
        <p:spPr>
          <a:xfrm>
            <a:off x="7389244" y="3919347"/>
            <a:ext cx="92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TLS</a:t>
            </a:r>
            <a:r>
              <a:rPr lang="zh-CN" altLang="en-US" sz="1400" dirty="0">
                <a:solidFill>
                  <a:srgbClr val="00B050"/>
                </a:solidFill>
              </a:rPr>
              <a:t>握手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249E155-ACC9-4470-CF2C-6560F97DF0E6}"/>
              </a:ext>
            </a:extLst>
          </p:cNvPr>
          <p:cNvSpPr txBox="1"/>
          <p:nvPr/>
        </p:nvSpPr>
        <p:spPr>
          <a:xfrm>
            <a:off x="1965958" y="6338656"/>
            <a:ext cx="20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TLS Proxy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62BDBAA-425D-3C40-841C-162CB53F9E97}"/>
              </a:ext>
            </a:extLst>
          </p:cNvPr>
          <p:cNvSpPr txBox="1"/>
          <p:nvPr/>
        </p:nvSpPr>
        <p:spPr>
          <a:xfrm>
            <a:off x="8102431" y="6294267"/>
            <a:ext cx="20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07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8" name="任意多边形 1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4372" y="723958"/>
            <a:ext cx="1083118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 Proxy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握手流程（实现</a:t>
            </a:r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TLS1.3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全部主要加密认证流程）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335B84-0014-247A-FB10-14693F701C8B}"/>
              </a:ext>
            </a:extLst>
          </p:cNvPr>
          <p:cNvSpPr/>
          <p:nvPr/>
        </p:nvSpPr>
        <p:spPr>
          <a:xfrm>
            <a:off x="1329603" y="1571348"/>
            <a:ext cx="984511" cy="489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>
                <a:solidFill>
                  <a:schemeClr val="tx1"/>
                </a:solidFill>
              </a:rPr>
              <a:t>TLS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3CC3F-1D59-9B5B-7E3C-CC424509A6FC}"/>
              </a:ext>
            </a:extLst>
          </p:cNvPr>
          <p:cNvSpPr/>
          <p:nvPr/>
        </p:nvSpPr>
        <p:spPr>
          <a:xfrm>
            <a:off x="9750640" y="1571348"/>
            <a:ext cx="984511" cy="489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服务端</a:t>
            </a:r>
            <a:r>
              <a:rPr lang="en-US" altLang="zh-CN" dirty="0">
                <a:solidFill>
                  <a:schemeClr val="tx1"/>
                </a:solidFill>
              </a:rPr>
              <a:t>TLS 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E7B9618-CABC-BE57-27EE-277E367479B6}"/>
              </a:ext>
            </a:extLst>
          </p:cNvPr>
          <p:cNvCxnSpPr>
            <a:cxnSpLocks/>
          </p:cNvCxnSpPr>
          <p:nvPr/>
        </p:nvCxnSpPr>
        <p:spPr>
          <a:xfrm>
            <a:off x="2314114" y="2088633"/>
            <a:ext cx="7436526" cy="0"/>
          </a:xfrm>
          <a:prstGeom prst="straightConnector1">
            <a:avLst/>
          </a:prstGeom>
          <a:ln w="38100">
            <a:solidFill>
              <a:srgbClr val="FF940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CE259-EFA7-2EC2-24AF-51659112B488}"/>
                  </a:ext>
                </a:extLst>
              </p:cNvPr>
              <p:cNvSpPr txBox="1"/>
              <p:nvPr/>
            </p:nvSpPr>
            <p:spPr>
              <a:xfrm>
                <a:off x="2450237" y="1483361"/>
                <a:ext cx="7149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双方各生成随机值和一对公私钥，交换随机值与公钥，使用</a:t>
                </a:r>
                <a:r>
                  <a:rPr lang="en-US" altLang="zh-CN" sz="1600" dirty="0"/>
                  <a:t>Curve25519</a:t>
                </a:r>
                <a:r>
                  <a:rPr lang="zh-CN" altLang="en-US" sz="1600" dirty="0"/>
                  <a:t>椭圆曲线算法协商双方的</a:t>
                </a:r>
                <a:r>
                  <a:rPr lang="en-US" altLang="zh-CN" sz="1600" dirty="0"/>
                  <a:t>32</a:t>
                </a:r>
                <a:r>
                  <a:rPr lang="zh-CN" altLang="en-US" sz="1600" dirty="0"/>
                  <a:t>位握手密钥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𝐻𝐶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CE259-EFA7-2EC2-24AF-51659112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7" y="1483361"/>
                <a:ext cx="7149483" cy="584775"/>
              </a:xfrm>
              <a:prstGeom prst="rect">
                <a:avLst/>
              </a:prstGeom>
              <a:blipFill>
                <a:blip r:embed="rId3"/>
                <a:stretch>
                  <a:fillRect l="-512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A429EE-8CE9-9A2D-4FA8-C9B1DE892D27}"/>
              </a:ext>
            </a:extLst>
          </p:cNvPr>
          <p:cNvCxnSpPr>
            <a:cxnSpLocks/>
          </p:cNvCxnSpPr>
          <p:nvPr/>
        </p:nvCxnSpPr>
        <p:spPr>
          <a:xfrm>
            <a:off x="2314114" y="2713294"/>
            <a:ext cx="7436526" cy="0"/>
          </a:xfrm>
          <a:prstGeom prst="straightConnector1">
            <a:avLst/>
          </a:prstGeom>
          <a:ln w="38100">
            <a:solidFill>
              <a:srgbClr val="FF940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99B672-FD07-8FF0-E441-75A01299C778}"/>
                  </a:ext>
                </a:extLst>
              </p:cNvPr>
              <p:cNvSpPr txBox="1"/>
              <p:nvPr/>
            </p:nvSpPr>
            <p:spPr>
              <a:xfrm>
                <a:off x="2450237" y="2330751"/>
                <a:ext cx="7022237" cy="36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服务端发送使用握手密钥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</m:oMath>
                </a14:m>
                <a:r>
                  <a:rPr lang="zh-CN" altLang="en-US" sz="1600" dirty="0"/>
                  <a:t>加密的证书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𝐻𝑆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𝐶𝑒𝑟𝑡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99B672-FD07-8FF0-E441-75A01299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7" y="2330751"/>
                <a:ext cx="7022237" cy="361253"/>
              </a:xfrm>
              <a:prstGeom prst="rect">
                <a:avLst/>
              </a:prstGeom>
              <a:blipFill>
                <a:blip r:embed="rId4"/>
                <a:stretch>
                  <a:fillRect l="-521" t="-5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5136F2-4449-91F1-1FF4-FBEB56EB9D0C}"/>
              </a:ext>
            </a:extLst>
          </p:cNvPr>
          <p:cNvCxnSpPr>
            <a:cxnSpLocks/>
          </p:cNvCxnSpPr>
          <p:nvPr/>
        </p:nvCxnSpPr>
        <p:spPr>
          <a:xfrm>
            <a:off x="2314114" y="3537844"/>
            <a:ext cx="7436526" cy="0"/>
          </a:xfrm>
          <a:prstGeom prst="straightConnector1">
            <a:avLst/>
          </a:prstGeom>
          <a:ln w="38100">
            <a:solidFill>
              <a:srgbClr val="FF940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942151-577E-643B-64FC-D2A3D6B6E533}"/>
                  </a:ext>
                </a:extLst>
              </p:cNvPr>
              <p:cNvSpPr txBox="1"/>
              <p:nvPr/>
            </p:nvSpPr>
            <p:spPr>
              <a:xfrm>
                <a:off x="2450237" y="2922291"/>
                <a:ext cx="702223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服务端使用证书私钥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sub>
                    </m:sSub>
                  </m:oMath>
                </a14:m>
                <a:r>
                  <a:rPr lang="zh-CN" altLang="en-US" sz="1600" dirty="0"/>
                  <a:t>对累积通信数据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𝑡𝑟𝑎𝑛𝑠</m:t>
                    </m:r>
                  </m:oMath>
                </a14:m>
                <a:r>
                  <a:rPr lang="zh-CN" altLang="en-US" sz="1600" dirty="0"/>
                  <a:t>进行签名，使用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</m:oMath>
                </a14:m>
                <a:r>
                  <a:rPr lang="zh-CN" altLang="en-US" sz="1600" dirty="0"/>
                  <a:t>对其签名加密后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向客户端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发送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密文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𝐻𝑆</m:t>
                            </m:r>
                          </m:sub>
                        </m:sSub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942151-577E-643B-64FC-D2A3D6B6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7" y="2922291"/>
                <a:ext cx="7022237" cy="615553"/>
              </a:xfrm>
              <a:prstGeom prst="rect">
                <a:avLst/>
              </a:prstGeom>
              <a:blipFill>
                <a:blip r:embed="rId5"/>
                <a:stretch>
                  <a:fillRect l="-521" t="-2970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1E5E2BA-828A-B349-B085-92CBF149ABB7}"/>
              </a:ext>
            </a:extLst>
          </p:cNvPr>
          <p:cNvSpPr txBox="1"/>
          <p:nvPr/>
        </p:nvSpPr>
        <p:spPr>
          <a:xfrm>
            <a:off x="2450237" y="3772143"/>
            <a:ext cx="702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客户端解密并验证证书（使用</a:t>
            </a:r>
            <a:r>
              <a:rPr lang="en-US" altLang="zh-CN" sz="1600" dirty="0"/>
              <a:t>CA</a:t>
            </a:r>
            <a:r>
              <a:rPr lang="zh-CN" altLang="en-US" sz="1600" dirty="0"/>
              <a:t>公钥验证证书签名的合法性，检查是否过期，检查证书域名与访问域名是否一致）和通信数据签名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D711A2-63C9-051C-D8EF-BCCC0105CFD5}"/>
              </a:ext>
            </a:extLst>
          </p:cNvPr>
          <p:cNvCxnSpPr>
            <a:cxnSpLocks/>
          </p:cNvCxnSpPr>
          <p:nvPr/>
        </p:nvCxnSpPr>
        <p:spPr>
          <a:xfrm>
            <a:off x="2314114" y="5220787"/>
            <a:ext cx="7436526" cy="0"/>
          </a:xfrm>
          <a:prstGeom prst="straightConnector1">
            <a:avLst/>
          </a:prstGeom>
          <a:ln w="38100">
            <a:solidFill>
              <a:srgbClr val="FF940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FD129D-AC33-78ED-B17C-68210CD81A3F}"/>
                  </a:ext>
                </a:extLst>
              </p:cNvPr>
              <p:cNvSpPr txBox="1"/>
              <p:nvPr/>
            </p:nvSpPr>
            <p:spPr>
              <a:xfrm>
                <a:off x="2450237" y="4591216"/>
                <a:ext cx="7022237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服务端发送使用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𝐻𝑆</m:t>
                        </m:r>
                      </m:sub>
                    </m:sSub>
                  </m:oMath>
                </a14:m>
                <a:r>
                  <a:rPr lang="zh-CN" altLang="en-US" sz="1600" dirty="0"/>
                  <a:t>加密的累积通信数据摘要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𝐻𝑆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客户端解密验证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FD129D-AC33-78ED-B17C-68210CD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7" y="4591216"/>
                <a:ext cx="7022237" cy="625108"/>
              </a:xfrm>
              <a:prstGeom prst="rect">
                <a:avLst/>
              </a:prstGeom>
              <a:blipFill>
                <a:blip r:embed="rId6"/>
                <a:stretch>
                  <a:fillRect l="-521" b="-1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62FCF9-2E7E-177C-F3BA-CEA59FB7253E}"/>
              </a:ext>
            </a:extLst>
          </p:cNvPr>
          <p:cNvCxnSpPr>
            <a:cxnSpLocks/>
          </p:cNvCxnSpPr>
          <p:nvPr/>
        </p:nvCxnSpPr>
        <p:spPr>
          <a:xfrm>
            <a:off x="2314114" y="6080193"/>
            <a:ext cx="7436526" cy="0"/>
          </a:xfrm>
          <a:prstGeom prst="straightConnector1">
            <a:avLst/>
          </a:prstGeom>
          <a:ln w="38100">
            <a:solidFill>
              <a:srgbClr val="FF940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79E23DA-516E-7080-A341-E80ABA81DAA8}"/>
                  </a:ext>
                </a:extLst>
              </p:cNvPr>
              <p:cNvSpPr txBox="1"/>
              <p:nvPr/>
            </p:nvSpPr>
            <p:spPr>
              <a:xfrm>
                <a:off x="2450237" y="5450622"/>
                <a:ext cx="7022237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客户端发送使用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600" dirty="0"/>
                  <a:t>加密的累积通信数据摘要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服务端解密验证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79E23DA-516E-7080-A341-E80ABA81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7" y="5450622"/>
                <a:ext cx="7022237" cy="625108"/>
              </a:xfrm>
              <a:prstGeom prst="rect">
                <a:avLst/>
              </a:prstGeom>
              <a:blipFill>
                <a:blip r:embed="rId7"/>
                <a:stretch>
                  <a:fillRect l="-521" b="-1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3359637-D133-1F25-5DFA-40BEAAD7FDC1}"/>
                  </a:ext>
                </a:extLst>
              </p:cNvPr>
              <p:cNvSpPr txBox="1"/>
              <p:nvPr/>
            </p:nvSpPr>
            <p:spPr>
              <a:xfrm>
                <a:off x="2450236" y="6220684"/>
                <a:ext cx="70222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双方计算应用数据密钥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，握手结束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3359637-D133-1F25-5DFA-40BEAAD7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6" y="6220684"/>
                <a:ext cx="7022237" cy="338554"/>
              </a:xfrm>
              <a:prstGeom prst="rect">
                <a:avLst/>
              </a:prstGeom>
              <a:blipFill>
                <a:blip r:embed="rId8"/>
                <a:stretch>
                  <a:fillRect l="-52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079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8" name="任意多边形 1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7CF0E16-8842-EAC1-DDCA-A56F3DAA5961}"/>
              </a:ext>
            </a:extLst>
          </p:cNvPr>
          <p:cNvSpPr/>
          <p:nvPr/>
        </p:nvSpPr>
        <p:spPr>
          <a:xfrm>
            <a:off x="1026579" y="1161502"/>
            <a:ext cx="10336838" cy="28341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TLS-Proxy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上开源，为其他同学加密传输方案的设计提供参考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https://github.com/ErnestThePoet/TLS-Proxy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TLS-Proxy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之前，还开发了基于电子信封进行传输加密的前端加密库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-https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（演示性的），目前在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上共获得了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次下载。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https://github.com/ErnestThePoet/js-https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9C3308-76FF-FA18-565D-1C9B96DB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59" y="3838155"/>
            <a:ext cx="2270957" cy="28501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CE8C47-9218-7981-7A91-82DA51E49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464" y="4752634"/>
            <a:ext cx="5204911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73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+mn-ea"/>
              </a:rPr>
              <a:t>谢谢观看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EF38E-2332-A15B-A8EE-3BDE06D5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9" y="229013"/>
            <a:ext cx="2050350" cy="16915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164</TotalTime>
  <Words>624</Words>
  <Application>Microsoft Office PowerPoint</Application>
  <PresentationFormat>宽屏</PresentationFormat>
  <Paragraphs>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Cambria Math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Ernest Cui</cp:lastModifiedBy>
  <cp:revision>296</cp:revision>
  <dcterms:created xsi:type="dcterms:W3CDTF">2017-08-18T03:02:00Z</dcterms:created>
  <dcterms:modified xsi:type="dcterms:W3CDTF">2022-12-19T14:08:04Z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