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215" r:id="rId1"/>
  </p:sldMasterIdLst>
  <p:notesMasterIdLst>
    <p:notesMasterId r:id="rId38"/>
  </p:notesMasterIdLst>
  <p:sldIdLst>
    <p:sldId id="256" r:id="rId2"/>
    <p:sldId id="257" r:id="rId3"/>
    <p:sldId id="258" r:id="rId4"/>
    <p:sldId id="259" r:id="rId5"/>
    <p:sldId id="260" r:id="rId6"/>
    <p:sldId id="261" r:id="rId7"/>
    <p:sldId id="262" r:id="rId8"/>
    <p:sldId id="263" r:id="rId9"/>
    <p:sldId id="292"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GB"/>
    </a:defPPr>
    <a:lvl1pPr algn="ctr"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1pPr>
    <a:lvl2pPr marL="742950" indent="-285750" algn="ctr"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2pPr>
    <a:lvl3pPr marL="1143000" indent="-228600" algn="ctr"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3pPr>
    <a:lvl4pPr marL="1600200" indent="-228600" algn="ctr"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4pPr>
    <a:lvl5pPr marL="2057400" indent="-228600" algn="ctr"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5pPr>
    <a:lvl6pPr marL="2286000" algn="l" defTabSz="914400" rtl="0" eaLnBrk="1" latinLnBrk="0" hangingPunct="1">
      <a:defRPr kern="1200">
        <a:solidFill>
          <a:schemeClr val="bg1"/>
        </a:solidFill>
        <a:latin typeface="Arial" panose="020B0604020202020204" pitchFamily="34" charset="0"/>
        <a:ea typeface="+mn-ea"/>
        <a:cs typeface="+mn-cs"/>
      </a:defRPr>
    </a:lvl6pPr>
    <a:lvl7pPr marL="2743200" algn="l" defTabSz="914400" rtl="0" eaLnBrk="1" latinLnBrk="0" hangingPunct="1">
      <a:defRPr kern="1200">
        <a:solidFill>
          <a:schemeClr val="bg1"/>
        </a:solidFill>
        <a:latin typeface="Arial" panose="020B0604020202020204" pitchFamily="34" charset="0"/>
        <a:ea typeface="+mn-ea"/>
        <a:cs typeface="+mn-cs"/>
      </a:defRPr>
    </a:lvl7pPr>
    <a:lvl8pPr marL="3200400" algn="l" defTabSz="914400" rtl="0" eaLnBrk="1" latinLnBrk="0" hangingPunct="1">
      <a:defRPr kern="1200">
        <a:solidFill>
          <a:schemeClr val="bg1"/>
        </a:solidFill>
        <a:latin typeface="Arial" panose="020B0604020202020204" pitchFamily="34" charset="0"/>
        <a:ea typeface="+mn-ea"/>
        <a:cs typeface="+mn-cs"/>
      </a:defRPr>
    </a:lvl8pPr>
    <a:lvl9pPr marL="3657600" algn="l" defTabSz="914400" rtl="0" eaLnBrk="1" latinLnBrk="0" hangingPunct="1">
      <a:defRPr kern="1200">
        <a:solidFill>
          <a:schemeClr val="bg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8" autoAdjust="0"/>
    <p:restoredTop sz="94660"/>
  </p:normalViewPr>
  <p:slideViewPr>
    <p:cSldViewPr>
      <p:cViewPr varScale="1">
        <p:scale>
          <a:sx n="87" d="100"/>
          <a:sy n="87" d="100"/>
        </p:scale>
        <p:origin x="1446" y="9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360" cap="sq">
                <a:solidFill>
                  <a:srgbClr val="000000"/>
                </a:solidFill>
                <a:miter lim="800000"/>
                <a:headEnd/>
                <a:tailEnd/>
              </a14:hiddenLine>
            </a:ext>
          </a:extLst>
        </p:spPr>
        <p:txBody>
          <a:bodyPr wrap="none" anchor="ctr"/>
          <a:lstStyle/>
          <a:p>
            <a:endParaRPr lang="es-PE" altLang="es-PE"/>
          </a:p>
        </p:txBody>
      </p:sp>
      <p:sp>
        <p:nvSpPr>
          <p:cNvPr id="50179"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
        <p:nvSpPr>
          <p:cNvPr id="50180" name="Text Box 3"/>
          <p:cNvSpPr txBox="1">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
        <p:nvSpPr>
          <p:cNvPr id="50181" name="Text Box 4"/>
          <p:cNvSpPr txBox="1">
            <a:spLocks noChangeArrowheads="1"/>
          </p:cNvSpPr>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
        <p:nvSpPr>
          <p:cNvPr id="50182" name="Rectangle 5"/>
          <p:cNvSpPr>
            <a:spLocks noGrp="1" noRot="1" noChangeAspect="1" noChangeArrowheads="1"/>
          </p:cNvSpPr>
          <p:nvPr>
            <p:ph type="sldImg"/>
          </p:nvPr>
        </p:nvSpPr>
        <p:spPr bwMode="auto">
          <a:xfrm>
            <a:off x="1143000" y="685800"/>
            <a:ext cx="4568825" cy="3425825"/>
          </a:xfrm>
          <a:prstGeom prst="rect">
            <a:avLst/>
          </a:prstGeom>
          <a:noFill/>
          <a:ln w="9360" cap="sq">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4" name="Rectangle 6"/>
          <p:cNvSpPr>
            <a:spLocks noGrp="1" noChangeArrowheads="1"/>
          </p:cNvSpPr>
          <p:nvPr>
            <p:ph type="body"/>
          </p:nvPr>
        </p:nvSpPr>
        <p:spPr bwMode="auto">
          <a:xfrm>
            <a:off x="685800" y="4343400"/>
            <a:ext cx="5483225" cy="4111625"/>
          </a:xfrm>
          <a:prstGeom prst="rect">
            <a:avLst/>
          </a:prstGeom>
          <a:noFill/>
          <a:ln>
            <a:noFill/>
          </a:ln>
          <a:effectLst/>
          <a:extLst/>
        </p:spPr>
        <p:txBody>
          <a:bodyPr vert="horz" wrap="square" lIns="90000" tIns="46800" rIns="90000" bIns="46800" numCol="1" anchor="t" anchorCtr="0" compatLnSpc="1">
            <a:prstTxWarp prst="textNoShape">
              <a:avLst/>
            </a:prstTxWarp>
          </a:bodyPr>
          <a:lstStyle/>
          <a:p>
            <a:pPr lvl="0"/>
            <a:endParaRPr lang="es-PE" altLang="es-PE" noProof="0" smtClean="0"/>
          </a:p>
        </p:txBody>
      </p:sp>
      <p:sp>
        <p:nvSpPr>
          <p:cNvPr id="50184" name="Text Box 7"/>
          <p:cNvSpPr txBox="1">
            <a:spLocks noChangeArrowheads="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
        <p:nvSpPr>
          <p:cNvPr id="2056" name="Rectangle 8"/>
          <p:cNvSpPr>
            <a:spLocks noGrp="1" noChangeArrowheads="1"/>
          </p:cNvSpPr>
          <p:nvPr>
            <p:ph type="sldNum"/>
          </p:nvPr>
        </p:nvSpPr>
        <p:spPr bwMode="auto">
          <a:xfrm>
            <a:off x="3884613" y="8685213"/>
            <a:ext cx="2968625" cy="454025"/>
          </a:xfrm>
          <a:prstGeom prst="rect">
            <a:avLst/>
          </a:prstGeom>
          <a:noFill/>
          <a:ln>
            <a:noFill/>
          </a:ln>
          <a:effectLst/>
          <a:extLst/>
        </p:spPr>
        <p:txBody>
          <a:bodyPr vert="horz" wrap="square" lIns="90000" tIns="46800" rIns="90000" bIns="46800" numCol="1" anchor="b" anchorCtr="0" compatLnSpc="1">
            <a:prstTxWarp prst="textNoShape">
              <a:avLst/>
            </a:prstTxWarp>
          </a:bodyPr>
          <a:lstStyle>
            <a:lvl1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cs typeface="DejaVu Sans" charset="0"/>
              </a:defRPr>
            </a:lvl1pPr>
          </a:lstStyle>
          <a:p>
            <a:fld id="{A5FD971C-11E6-48B3-8C08-BA3FB8D3E762}" type="slidenum">
              <a:rPr lang="en-US" altLang="es-PE"/>
              <a:pPr/>
              <a:t>‹Nº›</a:t>
            </a:fld>
            <a:endParaRPr lang="en-US" altLang="es-PE"/>
          </a:p>
        </p:txBody>
      </p:sp>
    </p:spTree>
    <p:extLst>
      <p:ext uri="{BB962C8B-B14F-4D97-AF65-F5344CB8AC3E}">
        <p14:creationId xmlns:p14="http://schemas.microsoft.com/office/powerpoint/2010/main" val="933137654"/>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875BC4EE-BAB7-4356-8AE0-BFBEB819DBDD}" type="slidenum">
              <a:rPr lang="en-US" altLang="es-PE">
                <a:solidFill>
                  <a:srgbClr val="000000"/>
                </a:solidFill>
              </a:rPr>
              <a:pPr eaLnBrk="1" hangingPunct="1"/>
              <a:t>1</a:t>
            </a:fld>
            <a:endParaRPr lang="en-US" altLang="es-PE">
              <a:solidFill>
                <a:srgbClr val="000000"/>
              </a:solidFill>
            </a:endParaRPr>
          </a:p>
        </p:txBody>
      </p:sp>
      <p:sp>
        <p:nvSpPr>
          <p:cNvPr id="51203"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EE482DE4-1A5E-4DF9-AE89-C6F17A6E3E57}" type="slidenum">
              <a:rPr lang="en-US" altLang="es-PE" sz="1200">
                <a:solidFill>
                  <a:srgbClr val="000000"/>
                </a:solidFill>
                <a:cs typeface="Droid Sans Fallback" charset="0"/>
              </a:rPr>
              <a:pPr algn="r" eaLnBrk="1" hangingPunct="1">
                <a:buClrTx/>
                <a:buFontTx/>
                <a:buNone/>
              </a:pPr>
              <a:t>1</a:t>
            </a:fld>
            <a:endParaRPr lang="en-US" altLang="es-PE" sz="1200">
              <a:solidFill>
                <a:srgbClr val="000000"/>
              </a:solidFill>
              <a:cs typeface="Droid Sans Fallback" charset="0"/>
            </a:endParaRPr>
          </a:p>
        </p:txBody>
      </p:sp>
      <p:sp>
        <p:nvSpPr>
          <p:cNvPr id="5120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51205"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b="1">
                <a:solidFill>
                  <a:srgbClr val="000000"/>
                </a:solidFill>
                <a:cs typeface="Droid Sans Fallback" charset="0"/>
              </a:rPr>
              <a:t>En este 1er separador</a:t>
            </a:r>
            <a:r>
              <a:rPr lang="es-PE" altLang="es-PE" sz="1200">
                <a:solidFill>
                  <a:srgbClr val="000000"/>
                </a:solidFill>
                <a:cs typeface="Droid Sans Fallback" charset="0"/>
              </a:rPr>
              <a:t> se debe incluir el tema de la presentación y la primera lámina debe ser siempre esta (color amarillo) , </a:t>
            </a:r>
            <a:r>
              <a:rPr lang="es-PE" altLang="es-PE" sz="1200" b="1" u="sng">
                <a:solidFill>
                  <a:srgbClr val="000000"/>
                </a:solidFill>
                <a:cs typeface="Droid Sans Fallback" charset="0"/>
              </a:rPr>
              <a:t>no usar</a:t>
            </a:r>
            <a:r>
              <a:rPr lang="es-PE" altLang="es-PE" sz="1200">
                <a:solidFill>
                  <a:srgbClr val="000000"/>
                </a:solidFill>
                <a:cs typeface="Droid Sans Fallback" charset="0"/>
              </a:rPr>
              <a:t> lamina de otro color, ya que este es el color que identifica a Empresa.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2648511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678A55FA-7C90-4EA9-A0F7-F46DB5ACB3CF}" type="slidenum">
              <a:rPr lang="en-US" altLang="es-PE">
                <a:solidFill>
                  <a:srgbClr val="000000"/>
                </a:solidFill>
              </a:rPr>
              <a:pPr eaLnBrk="1" hangingPunct="1"/>
              <a:t>11</a:t>
            </a:fld>
            <a:endParaRPr lang="en-US" altLang="es-PE">
              <a:solidFill>
                <a:srgbClr val="000000"/>
              </a:solidFill>
            </a:endParaRPr>
          </a:p>
        </p:txBody>
      </p:sp>
      <p:sp>
        <p:nvSpPr>
          <p:cNvPr id="6041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0420"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3778026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45428DCA-BAD5-49E9-A83D-FDEA828DAA8A}" type="slidenum">
              <a:rPr lang="en-US" altLang="es-PE">
                <a:solidFill>
                  <a:srgbClr val="000000"/>
                </a:solidFill>
              </a:rPr>
              <a:pPr eaLnBrk="1" hangingPunct="1"/>
              <a:t>12</a:t>
            </a:fld>
            <a:endParaRPr lang="en-US" altLang="es-PE">
              <a:solidFill>
                <a:srgbClr val="000000"/>
              </a:solidFill>
            </a:endParaRPr>
          </a:p>
        </p:txBody>
      </p:sp>
      <p:sp>
        <p:nvSpPr>
          <p:cNvPr id="61443"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28265BCE-EE62-4474-9F25-35BCF864664C}" type="slidenum">
              <a:rPr lang="en-US" altLang="es-PE" sz="1200">
                <a:solidFill>
                  <a:srgbClr val="000000"/>
                </a:solidFill>
                <a:cs typeface="Droid Sans Fallback" charset="0"/>
              </a:rPr>
              <a:pPr algn="r" eaLnBrk="1" hangingPunct="1">
                <a:buClrTx/>
                <a:buFontTx/>
                <a:buNone/>
              </a:pPr>
              <a:t>12</a:t>
            </a:fld>
            <a:endParaRPr lang="en-US" altLang="es-PE" sz="1200">
              <a:solidFill>
                <a:srgbClr val="000000"/>
              </a:solidFill>
              <a:cs typeface="Droid Sans Fallback" charset="0"/>
            </a:endParaRPr>
          </a:p>
        </p:txBody>
      </p:sp>
      <p:sp>
        <p:nvSpPr>
          <p:cNvPr id="6144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61445"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4070126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CFA7075D-C0DC-49D5-A713-8B2DE2FB4179}" type="slidenum">
              <a:rPr lang="en-US" altLang="es-PE">
                <a:solidFill>
                  <a:srgbClr val="000000"/>
                </a:solidFill>
              </a:rPr>
              <a:pPr eaLnBrk="1" hangingPunct="1"/>
              <a:t>13</a:t>
            </a:fld>
            <a:endParaRPr lang="en-US" altLang="es-PE">
              <a:solidFill>
                <a:srgbClr val="000000"/>
              </a:solidFill>
            </a:endParaRPr>
          </a:p>
        </p:txBody>
      </p:sp>
      <p:sp>
        <p:nvSpPr>
          <p:cNvPr id="6246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2468"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2289807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A58C14C2-5838-4A27-A05F-14A4F3C157A0}" type="slidenum">
              <a:rPr lang="en-US" altLang="es-PE">
                <a:solidFill>
                  <a:srgbClr val="000000"/>
                </a:solidFill>
              </a:rPr>
              <a:pPr eaLnBrk="1" hangingPunct="1"/>
              <a:t>14</a:t>
            </a:fld>
            <a:endParaRPr lang="en-US" altLang="es-PE">
              <a:solidFill>
                <a:srgbClr val="000000"/>
              </a:solidFill>
            </a:endParaRPr>
          </a:p>
        </p:txBody>
      </p:sp>
      <p:sp>
        <p:nvSpPr>
          <p:cNvPr id="6349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3492"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3729774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210907FE-8A3C-4DF0-ACB2-1F274767CDC6}" type="slidenum">
              <a:rPr lang="en-US" altLang="es-PE">
                <a:solidFill>
                  <a:srgbClr val="000000"/>
                </a:solidFill>
              </a:rPr>
              <a:pPr eaLnBrk="1" hangingPunct="1"/>
              <a:t>15</a:t>
            </a:fld>
            <a:endParaRPr lang="en-US" altLang="es-PE">
              <a:solidFill>
                <a:srgbClr val="000000"/>
              </a:solidFill>
            </a:endParaRPr>
          </a:p>
        </p:txBody>
      </p:sp>
      <p:sp>
        <p:nvSpPr>
          <p:cNvPr id="6451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4516"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3127333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AD3CFD9F-0E4C-4C7A-8BC0-00D54E287A6A}" type="slidenum">
              <a:rPr lang="en-US" altLang="es-PE">
                <a:solidFill>
                  <a:srgbClr val="000000"/>
                </a:solidFill>
              </a:rPr>
              <a:pPr eaLnBrk="1" hangingPunct="1"/>
              <a:t>16</a:t>
            </a:fld>
            <a:endParaRPr lang="en-US" altLang="es-PE">
              <a:solidFill>
                <a:srgbClr val="000000"/>
              </a:solidFill>
            </a:endParaRPr>
          </a:p>
        </p:txBody>
      </p:sp>
      <p:sp>
        <p:nvSpPr>
          <p:cNvPr id="65539"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76726983-B5A6-449E-91C3-A1E5E36486B9}" type="slidenum">
              <a:rPr lang="en-US" altLang="es-PE" sz="1200">
                <a:solidFill>
                  <a:srgbClr val="000000"/>
                </a:solidFill>
                <a:cs typeface="Droid Sans Fallback" charset="0"/>
              </a:rPr>
              <a:pPr algn="r" eaLnBrk="1" hangingPunct="1">
                <a:buClrTx/>
                <a:buFontTx/>
                <a:buNone/>
              </a:pPr>
              <a:t>16</a:t>
            </a:fld>
            <a:endParaRPr lang="en-US" altLang="es-PE" sz="1200">
              <a:solidFill>
                <a:srgbClr val="000000"/>
              </a:solidFill>
              <a:cs typeface="Droid Sans Fallback" charset="0"/>
            </a:endParaRPr>
          </a:p>
        </p:txBody>
      </p:sp>
      <p:sp>
        <p:nvSpPr>
          <p:cNvPr id="65540"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65541"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2129150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59913A44-DCCF-4C8A-B67B-66889F40523C}" type="slidenum">
              <a:rPr lang="en-US" altLang="es-PE">
                <a:solidFill>
                  <a:srgbClr val="000000"/>
                </a:solidFill>
              </a:rPr>
              <a:pPr eaLnBrk="1" hangingPunct="1"/>
              <a:t>17</a:t>
            </a:fld>
            <a:endParaRPr lang="en-US" altLang="es-PE">
              <a:solidFill>
                <a:srgbClr val="000000"/>
              </a:solidFill>
            </a:endParaRPr>
          </a:p>
        </p:txBody>
      </p:sp>
      <p:sp>
        <p:nvSpPr>
          <p:cNvPr id="6656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6564"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3699132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B8E3335A-7D2E-4384-8C04-AEDBDC5021D0}" type="slidenum">
              <a:rPr lang="en-US" altLang="es-PE">
                <a:solidFill>
                  <a:srgbClr val="000000"/>
                </a:solidFill>
              </a:rPr>
              <a:pPr eaLnBrk="1" hangingPunct="1"/>
              <a:t>18</a:t>
            </a:fld>
            <a:endParaRPr lang="en-US" altLang="es-PE">
              <a:solidFill>
                <a:srgbClr val="000000"/>
              </a:solidFill>
            </a:endParaRPr>
          </a:p>
        </p:txBody>
      </p:sp>
      <p:sp>
        <p:nvSpPr>
          <p:cNvPr id="6758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7588"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2774002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3F9D63AC-DD19-48CD-9578-0C500A0A7FC5}" type="slidenum">
              <a:rPr lang="en-US" altLang="es-PE">
                <a:solidFill>
                  <a:srgbClr val="000000"/>
                </a:solidFill>
              </a:rPr>
              <a:pPr eaLnBrk="1" hangingPunct="1"/>
              <a:t>19</a:t>
            </a:fld>
            <a:endParaRPr lang="en-US" altLang="es-PE">
              <a:solidFill>
                <a:srgbClr val="000000"/>
              </a:solidFill>
            </a:endParaRPr>
          </a:p>
        </p:txBody>
      </p:sp>
      <p:sp>
        <p:nvSpPr>
          <p:cNvPr id="68611"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DED2869D-0FDB-494A-B529-19F6CAE0AEED}" type="slidenum">
              <a:rPr lang="en-US" altLang="es-PE" sz="1200">
                <a:solidFill>
                  <a:srgbClr val="000000"/>
                </a:solidFill>
                <a:cs typeface="Droid Sans Fallback" charset="0"/>
              </a:rPr>
              <a:pPr algn="r" eaLnBrk="1" hangingPunct="1">
                <a:buClrTx/>
                <a:buFontTx/>
                <a:buNone/>
              </a:pPr>
              <a:t>19</a:t>
            </a:fld>
            <a:endParaRPr lang="en-US" altLang="es-PE" sz="1200">
              <a:solidFill>
                <a:srgbClr val="000000"/>
              </a:solidFill>
              <a:cs typeface="Droid Sans Fallback" charset="0"/>
            </a:endParaRPr>
          </a:p>
        </p:txBody>
      </p:sp>
      <p:sp>
        <p:nvSpPr>
          <p:cNvPr id="68612"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68613"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2267357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04C99C42-A180-40A6-BE83-BC62E30BD3AB}" type="slidenum">
              <a:rPr lang="en-US" altLang="es-PE">
                <a:solidFill>
                  <a:srgbClr val="000000"/>
                </a:solidFill>
              </a:rPr>
              <a:pPr eaLnBrk="1" hangingPunct="1"/>
              <a:t>20</a:t>
            </a:fld>
            <a:endParaRPr lang="en-US" altLang="es-PE">
              <a:solidFill>
                <a:srgbClr val="000000"/>
              </a:solidFill>
            </a:endParaRPr>
          </a:p>
        </p:txBody>
      </p:sp>
      <p:sp>
        <p:nvSpPr>
          <p:cNvPr id="6963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9636"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1250794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9D51E28A-8253-4BFC-BA35-705DDD08C274}" type="slidenum">
              <a:rPr lang="en-US" altLang="es-PE">
                <a:solidFill>
                  <a:srgbClr val="000000"/>
                </a:solidFill>
              </a:rPr>
              <a:pPr eaLnBrk="1" hangingPunct="1"/>
              <a:t>2</a:t>
            </a:fld>
            <a:endParaRPr lang="en-US" altLang="es-PE">
              <a:solidFill>
                <a:srgbClr val="000000"/>
              </a:solidFill>
            </a:endParaRPr>
          </a:p>
        </p:txBody>
      </p:sp>
      <p:sp>
        <p:nvSpPr>
          <p:cNvPr id="5222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2228"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3696177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609586CD-5CA8-4FA3-B071-F25A1A8DEC65}" type="slidenum">
              <a:rPr lang="en-US" altLang="es-PE">
                <a:solidFill>
                  <a:srgbClr val="000000"/>
                </a:solidFill>
              </a:rPr>
              <a:pPr eaLnBrk="1" hangingPunct="1"/>
              <a:t>21</a:t>
            </a:fld>
            <a:endParaRPr lang="en-US" altLang="es-PE">
              <a:solidFill>
                <a:srgbClr val="000000"/>
              </a:solidFill>
            </a:endParaRPr>
          </a:p>
        </p:txBody>
      </p:sp>
      <p:sp>
        <p:nvSpPr>
          <p:cNvPr id="7065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0660"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1355568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CDE59F43-F6B9-46AA-B843-6E70AFE7C236}" type="slidenum">
              <a:rPr lang="en-US" altLang="es-PE">
                <a:solidFill>
                  <a:srgbClr val="000000"/>
                </a:solidFill>
              </a:rPr>
              <a:pPr eaLnBrk="1" hangingPunct="1"/>
              <a:t>22</a:t>
            </a:fld>
            <a:endParaRPr lang="en-US" altLang="es-PE">
              <a:solidFill>
                <a:srgbClr val="000000"/>
              </a:solidFill>
            </a:endParaRPr>
          </a:p>
        </p:txBody>
      </p:sp>
      <p:sp>
        <p:nvSpPr>
          <p:cNvPr id="71683"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7E66EFF1-3EA3-43DA-A800-970E052F1708}" type="slidenum">
              <a:rPr lang="en-US" altLang="es-PE" sz="1200">
                <a:solidFill>
                  <a:srgbClr val="000000"/>
                </a:solidFill>
                <a:cs typeface="Droid Sans Fallback" charset="0"/>
              </a:rPr>
              <a:pPr algn="r" eaLnBrk="1" hangingPunct="1">
                <a:buClrTx/>
                <a:buFontTx/>
                <a:buNone/>
              </a:pPr>
              <a:t>22</a:t>
            </a:fld>
            <a:endParaRPr lang="en-US" altLang="es-PE" sz="1200">
              <a:solidFill>
                <a:srgbClr val="000000"/>
              </a:solidFill>
              <a:cs typeface="Droid Sans Fallback" charset="0"/>
            </a:endParaRPr>
          </a:p>
        </p:txBody>
      </p:sp>
      <p:sp>
        <p:nvSpPr>
          <p:cNvPr id="7168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71685"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877779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CCDAA545-E549-4BDD-9871-98E778CB9647}" type="slidenum">
              <a:rPr lang="en-US" altLang="es-PE">
                <a:solidFill>
                  <a:srgbClr val="000000"/>
                </a:solidFill>
              </a:rPr>
              <a:pPr eaLnBrk="1" hangingPunct="1"/>
              <a:t>23</a:t>
            </a:fld>
            <a:endParaRPr lang="en-US" altLang="es-PE">
              <a:solidFill>
                <a:srgbClr val="000000"/>
              </a:solidFill>
            </a:endParaRPr>
          </a:p>
        </p:txBody>
      </p:sp>
      <p:sp>
        <p:nvSpPr>
          <p:cNvPr id="7270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2708"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532088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54D63517-9EF9-4FDE-9A3F-73E8985CB2C6}" type="slidenum">
              <a:rPr lang="en-US" altLang="es-PE">
                <a:solidFill>
                  <a:srgbClr val="000000"/>
                </a:solidFill>
              </a:rPr>
              <a:pPr eaLnBrk="1" hangingPunct="1"/>
              <a:t>24</a:t>
            </a:fld>
            <a:endParaRPr lang="en-US" altLang="es-PE">
              <a:solidFill>
                <a:srgbClr val="000000"/>
              </a:solidFill>
            </a:endParaRPr>
          </a:p>
        </p:txBody>
      </p:sp>
      <p:sp>
        <p:nvSpPr>
          <p:cNvPr id="7373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3732"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12271273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CE068080-FA0F-43AC-A09E-74B539085198}" type="slidenum">
              <a:rPr lang="en-US" altLang="es-PE">
                <a:solidFill>
                  <a:srgbClr val="000000"/>
                </a:solidFill>
              </a:rPr>
              <a:pPr eaLnBrk="1" hangingPunct="1"/>
              <a:t>25</a:t>
            </a:fld>
            <a:endParaRPr lang="en-US" altLang="es-PE">
              <a:solidFill>
                <a:srgbClr val="000000"/>
              </a:solidFill>
            </a:endParaRPr>
          </a:p>
        </p:txBody>
      </p:sp>
      <p:sp>
        <p:nvSpPr>
          <p:cNvPr id="7475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4756"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7932282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A676D1C6-1FB7-42E6-A60B-A80029004613}" type="slidenum">
              <a:rPr lang="en-US" altLang="es-PE">
                <a:solidFill>
                  <a:srgbClr val="000000"/>
                </a:solidFill>
              </a:rPr>
              <a:pPr eaLnBrk="1" hangingPunct="1"/>
              <a:t>26</a:t>
            </a:fld>
            <a:endParaRPr lang="en-US" altLang="es-PE">
              <a:solidFill>
                <a:srgbClr val="000000"/>
              </a:solidFill>
            </a:endParaRPr>
          </a:p>
        </p:txBody>
      </p:sp>
      <p:sp>
        <p:nvSpPr>
          <p:cNvPr id="7577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5780"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466340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F79A8E41-1F5E-4211-AE6A-2B0950ACB417}" type="slidenum">
              <a:rPr lang="en-US" altLang="es-PE">
                <a:solidFill>
                  <a:srgbClr val="000000"/>
                </a:solidFill>
              </a:rPr>
              <a:pPr eaLnBrk="1" hangingPunct="1"/>
              <a:t>27</a:t>
            </a:fld>
            <a:endParaRPr lang="en-US" altLang="es-PE">
              <a:solidFill>
                <a:srgbClr val="000000"/>
              </a:solidFill>
            </a:endParaRPr>
          </a:p>
        </p:txBody>
      </p:sp>
      <p:sp>
        <p:nvSpPr>
          <p:cNvPr id="76803"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FAAACAC6-DD07-4FE7-98AA-F40C09F2BF01}" type="slidenum">
              <a:rPr lang="en-US" altLang="es-PE" sz="1200">
                <a:solidFill>
                  <a:srgbClr val="000000"/>
                </a:solidFill>
                <a:cs typeface="Droid Sans Fallback" charset="0"/>
              </a:rPr>
              <a:pPr algn="r" eaLnBrk="1" hangingPunct="1">
                <a:buClrTx/>
                <a:buFontTx/>
                <a:buNone/>
              </a:pPr>
              <a:t>27</a:t>
            </a:fld>
            <a:endParaRPr lang="en-US" altLang="es-PE" sz="1200">
              <a:solidFill>
                <a:srgbClr val="000000"/>
              </a:solidFill>
              <a:cs typeface="Droid Sans Fallback" charset="0"/>
            </a:endParaRPr>
          </a:p>
        </p:txBody>
      </p:sp>
      <p:sp>
        <p:nvSpPr>
          <p:cNvPr id="7680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76805"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128501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27678F05-2B8B-4C8C-9859-8D53EC3566A7}" type="slidenum">
              <a:rPr lang="en-US" altLang="es-PE">
                <a:solidFill>
                  <a:srgbClr val="000000"/>
                </a:solidFill>
              </a:rPr>
              <a:pPr eaLnBrk="1" hangingPunct="1"/>
              <a:t>28</a:t>
            </a:fld>
            <a:endParaRPr lang="en-US" altLang="es-PE">
              <a:solidFill>
                <a:srgbClr val="000000"/>
              </a:solidFill>
            </a:endParaRPr>
          </a:p>
        </p:txBody>
      </p:sp>
      <p:sp>
        <p:nvSpPr>
          <p:cNvPr id="7782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7828"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9151837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97DCD57C-A6F6-4577-8929-90E478193659}" type="slidenum">
              <a:rPr lang="en-US" altLang="es-PE">
                <a:solidFill>
                  <a:srgbClr val="000000"/>
                </a:solidFill>
              </a:rPr>
              <a:pPr eaLnBrk="1" hangingPunct="1"/>
              <a:t>29</a:t>
            </a:fld>
            <a:endParaRPr lang="en-US" altLang="es-PE">
              <a:solidFill>
                <a:srgbClr val="000000"/>
              </a:solidFill>
            </a:endParaRPr>
          </a:p>
        </p:txBody>
      </p:sp>
      <p:sp>
        <p:nvSpPr>
          <p:cNvPr id="7885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78852"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9921936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202B222B-18B1-4C07-A544-8F5858F5E3AD}" type="slidenum">
              <a:rPr lang="en-US" altLang="es-PE">
                <a:solidFill>
                  <a:srgbClr val="000000"/>
                </a:solidFill>
              </a:rPr>
              <a:pPr eaLnBrk="1" hangingPunct="1"/>
              <a:t>30</a:t>
            </a:fld>
            <a:endParaRPr lang="en-US" altLang="es-PE">
              <a:solidFill>
                <a:srgbClr val="000000"/>
              </a:solidFill>
            </a:endParaRPr>
          </a:p>
        </p:txBody>
      </p:sp>
      <p:sp>
        <p:nvSpPr>
          <p:cNvPr id="79875"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31229EBA-217F-4A59-9808-DFF0754FADF6}" type="slidenum">
              <a:rPr lang="en-US" altLang="es-PE" sz="1200">
                <a:solidFill>
                  <a:srgbClr val="000000"/>
                </a:solidFill>
                <a:cs typeface="Droid Sans Fallback" charset="0"/>
              </a:rPr>
              <a:pPr algn="r" eaLnBrk="1" hangingPunct="1">
                <a:buClrTx/>
                <a:buFontTx/>
                <a:buNone/>
              </a:pPr>
              <a:t>30</a:t>
            </a:fld>
            <a:endParaRPr lang="en-US" altLang="es-PE" sz="1200">
              <a:solidFill>
                <a:srgbClr val="000000"/>
              </a:solidFill>
              <a:cs typeface="Droid Sans Fallback" charset="0"/>
            </a:endParaRPr>
          </a:p>
        </p:txBody>
      </p:sp>
      <p:sp>
        <p:nvSpPr>
          <p:cNvPr id="79876"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79877"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3389591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AB62352D-DFB0-4429-B64F-C5DFC4DCBE21}" type="slidenum">
              <a:rPr lang="en-US" altLang="es-PE">
                <a:solidFill>
                  <a:srgbClr val="000000"/>
                </a:solidFill>
              </a:rPr>
              <a:pPr eaLnBrk="1" hangingPunct="1"/>
              <a:t>3</a:t>
            </a:fld>
            <a:endParaRPr lang="en-US" altLang="es-PE">
              <a:solidFill>
                <a:srgbClr val="000000"/>
              </a:solidFill>
            </a:endParaRPr>
          </a:p>
        </p:txBody>
      </p:sp>
      <p:sp>
        <p:nvSpPr>
          <p:cNvPr id="53251"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FD8DB461-0F66-4AFE-B89A-D15340E6C67D}" type="slidenum">
              <a:rPr lang="en-US" altLang="es-PE" sz="1200">
                <a:solidFill>
                  <a:srgbClr val="000000"/>
                </a:solidFill>
                <a:cs typeface="Droid Sans Fallback" charset="0"/>
              </a:rPr>
              <a:pPr algn="r" eaLnBrk="1" hangingPunct="1">
                <a:buClrTx/>
                <a:buFontTx/>
                <a:buNone/>
              </a:pPr>
              <a:t>3</a:t>
            </a:fld>
            <a:endParaRPr lang="en-US" altLang="es-PE" sz="1200">
              <a:solidFill>
                <a:srgbClr val="000000"/>
              </a:solidFill>
              <a:cs typeface="Droid Sans Fallback" charset="0"/>
            </a:endParaRPr>
          </a:p>
        </p:txBody>
      </p:sp>
      <p:sp>
        <p:nvSpPr>
          <p:cNvPr id="53252"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53253"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28299266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BB796663-B47D-4286-B8BB-D03D899E869D}" type="slidenum">
              <a:rPr lang="en-US" altLang="es-PE">
                <a:solidFill>
                  <a:srgbClr val="000000"/>
                </a:solidFill>
              </a:rPr>
              <a:pPr eaLnBrk="1" hangingPunct="1"/>
              <a:t>31</a:t>
            </a:fld>
            <a:endParaRPr lang="en-US" altLang="es-PE">
              <a:solidFill>
                <a:srgbClr val="000000"/>
              </a:solidFill>
            </a:endParaRPr>
          </a:p>
        </p:txBody>
      </p:sp>
      <p:sp>
        <p:nvSpPr>
          <p:cNvPr id="8089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80900"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41739258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B44A1A2B-2A3F-4B9D-9D21-87EA16ED1933}" type="slidenum">
              <a:rPr lang="en-US" altLang="es-PE">
                <a:solidFill>
                  <a:srgbClr val="000000"/>
                </a:solidFill>
              </a:rPr>
              <a:pPr eaLnBrk="1" hangingPunct="1"/>
              <a:t>32</a:t>
            </a:fld>
            <a:endParaRPr lang="en-US" altLang="es-PE">
              <a:solidFill>
                <a:srgbClr val="000000"/>
              </a:solidFill>
            </a:endParaRPr>
          </a:p>
        </p:txBody>
      </p:sp>
      <p:sp>
        <p:nvSpPr>
          <p:cNvPr id="81923"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FC852C3A-52A4-4E8A-8B06-F1FBDF50AE6E}" type="slidenum">
              <a:rPr lang="en-US" altLang="es-PE" sz="1200">
                <a:solidFill>
                  <a:srgbClr val="000000"/>
                </a:solidFill>
                <a:cs typeface="Droid Sans Fallback" charset="0"/>
              </a:rPr>
              <a:pPr algn="r" eaLnBrk="1" hangingPunct="1">
                <a:buClrTx/>
                <a:buFontTx/>
                <a:buNone/>
              </a:pPr>
              <a:t>32</a:t>
            </a:fld>
            <a:endParaRPr lang="en-US" altLang="es-PE" sz="1200">
              <a:solidFill>
                <a:srgbClr val="000000"/>
              </a:solidFill>
              <a:cs typeface="Droid Sans Fallback" charset="0"/>
            </a:endParaRPr>
          </a:p>
        </p:txBody>
      </p:sp>
      <p:sp>
        <p:nvSpPr>
          <p:cNvPr id="8192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81925"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15933353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3E5D3F10-06B9-4C1C-AB02-F7EE4C27C9A1}" type="slidenum">
              <a:rPr lang="en-US" altLang="es-PE">
                <a:solidFill>
                  <a:srgbClr val="000000"/>
                </a:solidFill>
              </a:rPr>
              <a:pPr eaLnBrk="1" hangingPunct="1"/>
              <a:t>33</a:t>
            </a:fld>
            <a:endParaRPr lang="en-US" altLang="es-PE">
              <a:solidFill>
                <a:srgbClr val="000000"/>
              </a:solidFill>
            </a:endParaRPr>
          </a:p>
        </p:txBody>
      </p:sp>
      <p:sp>
        <p:nvSpPr>
          <p:cNvPr id="8294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82948"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18999993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FBFFDD7A-FAAC-4B74-BB5B-4C394932F3AE}" type="slidenum">
              <a:rPr lang="en-US" altLang="es-PE">
                <a:solidFill>
                  <a:srgbClr val="000000"/>
                </a:solidFill>
              </a:rPr>
              <a:pPr eaLnBrk="1" hangingPunct="1"/>
              <a:t>34</a:t>
            </a:fld>
            <a:endParaRPr lang="en-US" altLang="es-PE">
              <a:solidFill>
                <a:srgbClr val="000000"/>
              </a:solidFill>
            </a:endParaRPr>
          </a:p>
        </p:txBody>
      </p:sp>
      <p:sp>
        <p:nvSpPr>
          <p:cNvPr id="8397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83972"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11699596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AC371348-796B-4878-BFA6-670C4EA33DA9}" type="slidenum">
              <a:rPr lang="en-US" altLang="es-PE">
                <a:solidFill>
                  <a:srgbClr val="000000"/>
                </a:solidFill>
              </a:rPr>
              <a:pPr eaLnBrk="1" hangingPunct="1"/>
              <a:t>35</a:t>
            </a:fld>
            <a:endParaRPr lang="en-US" altLang="es-PE">
              <a:solidFill>
                <a:srgbClr val="000000"/>
              </a:solidFill>
            </a:endParaRPr>
          </a:p>
        </p:txBody>
      </p:sp>
      <p:sp>
        <p:nvSpPr>
          <p:cNvPr id="84995"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075B8411-2696-49D1-B343-416F9F9A4508}" type="slidenum">
              <a:rPr lang="en-US" altLang="es-PE" sz="1200">
                <a:solidFill>
                  <a:srgbClr val="000000"/>
                </a:solidFill>
                <a:cs typeface="Droid Sans Fallback" charset="0"/>
              </a:rPr>
              <a:pPr algn="r" eaLnBrk="1" hangingPunct="1">
                <a:buClrTx/>
                <a:buFontTx/>
                <a:buNone/>
              </a:pPr>
              <a:t>35</a:t>
            </a:fld>
            <a:endParaRPr lang="en-US" altLang="es-PE" sz="1200">
              <a:solidFill>
                <a:srgbClr val="000000"/>
              </a:solidFill>
              <a:cs typeface="Droid Sans Fallback" charset="0"/>
            </a:endParaRPr>
          </a:p>
        </p:txBody>
      </p:sp>
      <p:sp>
        <p:nvSpPr>
          <p:cNvPr id="84996"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84997"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32243515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ED6EBB27-6ACF-4509-ACA0-06D5F01805F4}" type="slidenum">
              <a:rPr lang="en-US" altLang="es-PE">
                <a:solidFill>
                  <a:srgbClr val="000000"/>
                </a:solidFill>
              </a:rPr>
              <a:pPr eaLnBrk="1" hangingPunct="1"/>
              <a:t>36</a:t>
            </a:fld>
            <a:endParaRPr lang="en-US" altLang="es-PE">
              <a:solidFill>
                <a:srgbClr val="000000"/>
              </a:solidFill>
            </a:endParaRPr>
          </a:p>
        </p:txBody>
      </p:sp>
      <p:sp>
        <p:nvSpPr>
          <p:cNvPr id="8601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86020"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1639045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8264B1B7-175C-4BA8-8E5D-01270D35E242}" type="slidenum">
              <a:rPr lang="en-US" altLang="es-PE">
                <a:solidFill>
                  <a:srgbClr val="000000"/>
                </a:solidFill>
              </a:rPr>
              <a:pPr eaLnBrk="1" hangingPunct="1"/>
              <a:t>4</a:t>
            </a:fld>
            <a:endParaRPr lang="en-US" altLang="es-PE">
              <a:solidFill>
                <a:srgbClr val="000000"/>
              </a:solidFill>
            </a:endParaRPr>
          </a:p>
        </p:txBody>
      </p:sp>
      <p:sp>
        <p:nvSpPr>
          <p:cNvPr id="5427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4276"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266388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43C9C3BE-BF94-4829-93EA-9F6338544661}" type="slidenum">
              <a:rPr lang="en-US" altLang="es-PE">
                <a:solidFill>
                  <a:srgbClr val="000000"/>
                </a:solidFill>
              </a:rPr>
              <a:pPr eaLnBrk="1" hangingPunct="1"/>
              <a:t>5</a:t>
            </a:fld>
            <a:endParaRPr lang="en-US" altLang="es-PE">
              <a:solidFill>
                <a:srgbClr val="000000"/>
              </a:solidFill>
            </a:endParaRPr>
          </a:p>
        </p:txBody>
      </p:sp>
      <p:sp>
        <p:nvSpPr>
          <p:cNvPr id="55299"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48DA43D5-0163-42F2-82DC-A58FB83E3FEC}" type="slidenum">
              <a:rPr lang="en-US" altLang="es-PE" sz="1200">
                <a:solidFill>
                  <a:srgbClr val="000000"/>
                </a:solidFill>
                <a:cs typeface="Droid Sans Fallback" charset="0"/>
              </a:rPr>
              <a:pPr algn="r" eaLnBrk="1" hangingPunct="1">
                <a:buClrTx/>
                <a:buFontTx/>
                <a:buNone/>
              </a:pPr>
              <a:t>5</a:t>
            </a:fld>
            <a:endParaRPr lang="en-US" altLang="es-PE" sz="1200">
              <a:solidFill>
                <a:srgbClr val="000000"/>
              </a:solidFill>
              <a:cs typeface="Droid Sans Fallback" charset="0"/>
            </a:endParaRPr>
          </a:p>
        </p:txBody>
      </p:sp>
      <p:sp>
        <p:nvSpPr>
          <p:cNvPr id="55300"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55301"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3734860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91198D48-A8AE-4F51-ACCC-7B2AE0832F0A}" type="slidenum">
              <a:rPr lang="en-US" altLang="es-PE">
                <a:solidFill>
                  <a:srgbClr val="000000"/>
                </a:solidFill>
              </a:rPr>
              <a:pPr eaLnBrk="1" hangingPunct="1"/>
              <a:t>6</a:t>
            </a:fld>
            <a:endParaRPr lang="en-US" altLang="es-PE">
              <a:solidFill>
                <a:srgbClr val="000000"/>
              </a:solidFill>
            </a:endParaRPr>
          </a:p>
        </p:txBody>
      </p:sp>
      <p:sp>
        <p:nvSpPr>
          <p:cNvPr id="56323"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A31EEC89-CF30-4784-91DB-E7A2817A271F}" type="slidenum">
              <a:rPr lang="en-US" altLang="es-PE" sz="1200">
                <a:solidFill>
                  <a:srgbClr val="000000"/>
                </a:solidFill>
                <a:cs typeface="Droid Sans Fallback" charset="0"/>
              </a:rPr>
              <a:pPr algn="r" eaLnBrk="1" hangingPunct="1">
                <a:buClrTx/>
                <a:buFontTx/>
                <a:buNone/>
              </a:pPr>
              <a:t>6</a:t>
            </a:fld>
            <a:endParaRPr lang="en-US" altLang="es-PE" sz="1200">
              <a:solidFill>
                <a:srgbClr val="000000"/>
              </a:solidFill>
              <a:cs typeface="Droid Sans Fallback" charset="0"/>
            </a:endParaRPr>
          </a:p>
        </p:txBody>
      </p:sp>
      <p:sp>
        <p:nvSpPr>
          <p:cNvPr id="5632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56325"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735661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B73C5DD6-FAA6-4084-A266-E6C9A6684B9E}" type="slidenum">
              <a:rPr lang="en-US" altLang="es-PE">
                <a:solidFill>
                  <a:srgbClr val="000000"/>
                </a:solidFill>
              </a:rPr>
              <a:pPr eaLnBrk="1" hangingPunct="1"/>
              <a:t>7</a:t>
            </a:fld>
            <a:endParaRPr lang="en-US" altLang="es-PE">
              <a:solidFill>
                <a:srgbClr val="000000"/>
              </a:solidFill>
            </a:endParaRPr>
          </a:p>
        </p:txBody>
      </p:sp>
      <p:sp>
        <p:nvSpPr>
          <p:cNvPr id="57347"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9DC4414D-09E2-4316-9289-CD0B18A91D5C}" type="slidenum">
              <a:rPr lang="en-US" altLang="es-PE" sz="1200">
                <a:solidFill>
                  <a:srgbClr val="000000"/>
                </a:solidFill>
                <a:cs typeface="Droid Sans Fallback" charset="0"/>
              </a:rPr>
              <a:pPr algn="r" eaLnBrk="1" hangingPunct="1">
                <a:buClrTx/>
                <a:buFontTx/>
                <a:buNone/>
              </a:pPr>
              <a:t>7</a:t>
            </a:fld>
            <a:endParaRPr lang="en-US" altLang="es-PE" sz="1200">
              <a:solidFill>
                <a:srgbClr val="000000"/>
              </a:solidFill>
              <a:cs typeface="Droid Sans Fallback" charset="0"/>
            </a:endParaRPr>
          </a:p>
        </p:txBody>
      </p:sp>
      <p:sp>
        <p:nvSpPr>
          <p:cNvPr id="57348"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57349"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1861611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B830A16B-7F51-4B49-8F9D-69BA8C424092}" type="slidenum">
              <a:rPr lang="en-US" altLang="es-PE">
                <a:solidFill>
                  <a:srgbClr val="000000"/>
                </a:solidFill>
              </a:rPr>
              <a:pPr eaLnBrk="1" hangingPunct="1"/>
              <a:t>8</a:t>
            </a:fld>
            <a:endParaRPr lang="en-US" altLang="es-PE">
              <a:solidFill>
                <a:srgbClr val="000000"/>
              </a:solidFill>
            </a:endParaRPr>
          </a:p>
        </p:txBody>
      </p:sp>
      <p:sp>
        <p:nvSpPr>
          <p:cNvPr id="5837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8372" name="Text Box 2"/>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extLst>
      <p:ext uri="{BB962C8B-B14F-4D97-AF65-F5344CB8AC3E}">
        <p14:creationId xmlns:p14="http://schemas.microsoft.com/office/powerpoint/2010/main" val="1942310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8"/>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fld id="{884F923C-D8FE-4AEF-903B-007813BDE2F1}" type="slidenum">
              <a:rPr lang="en-US" altLang="es-PE">
                <a:solidFill>
                  <a:srgbClr val="000000"/>
                </a:solidFill>
              </a:rPr>
              <a:pPr eaLnBrk="1" hangingPunct="1"/>
              <a:t>10</a:t>
            </a:fld>
            <a:endParaRPr lang="en-US" altLang="es-PE">
              <a:solidFill>
                <a:srgbClr val="000000"/>
              </a:solidFill>
            </a:endParaRPr>
          </a:p>
        </p:txBody>
      </p:sp>
      <p:sp>
        <p:nvSpPr>
          <p:cNvPr id="59395"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r" eaLnBrk="1" hangingPunct="1">
              <a:buClrTx/>
              <a:buFontTx/>
              <a:buNone/>
            </a:pPr>
            <a:fld id="{13A1FE24-9411-4E0C-817C-F36DCF3A7CC3}" type="slidenum">
              <a:rPr lang="en-US" altLang="es-PE" sz="1200">
                <a:solidFill>
                  <a:srgbClr val="000000"/>
                </a:solidFill>
                <a:cs typeface="Droid Sans Fallback" charset="0"/>
              </a:rPr>
              <a:pPr algn="r" eaLnBrk="1" hangingPunct="1">
                <a:buClrTx/>
                <a:buFontTx/>
                <a:buNone/>
              </a:pPr>
              <a:t>10</a:t>
            </a:fld>
            <a:endParaRPr lang="en-US" altLang="es-PE" sz="1200">
              <a:solidFill>
                <a:srgbClr val="000000"/>
              </a:solidFill>
              <a:cs typeface="Droid Sans Fallback" charset="0"/>
            </a:endParaRPr>
          </a:p>
        </p:txBody>
      </p:sp>
      <p:sp>
        <p:nvSpPr>
          <p:cNvPr id="59396"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59397" name="Text Box 3"/>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spcBef>
                <a:spcPts val="450"/>
              </a:spcBef>
              <a:buClrTx/>
              <a:buFontTx/>
              <a:buNone/>
            </a:pPr>
            <a:r>
              <a:rPr lang="es-PE" altLang="es-PE" sz="1200">
                <a:solidFill>
                  <a:srgbClr val="000000"/>
                </a:solidFill>
                <a:cs typeface="Droid Sans Fallback" charset="0"/>
              </a:rPr>
              <a:t>Todas las laminas separadoras de temas deben tener como tipografía la letra Arial y la fuente debe ser 60. </a:t>
            </a:r>
            <a:r>
              <a:rPr lang="es-PE" altLang="es-PE" sz="1200" b="1" u="sng">
                <a:solidFill>
                  <a:srgbClr val="000000"/>
                </a:solidFill>
                <a:cs typeface="Droid Sans Fallback" charset="0"/>
              </a:rPr>
              <a:t>No retirar</a:t>
            </a:r>
            <a:r>
              <a:rPr lang="es-PE" altLang="es-PE" sz="1200">
                <a:solidFill>
                  <a:srgbClr val="000000"/>
                </a:solidFill>
                <a:cs typeface="Droid Sans Fallback" charset="0"/>
              </a:rPr>
              <a:t> los pequeños cuadrados que aparecen en esta lamina, ya que estos son parte de la nueva identidad corporativa. Solo </a:t>
            </a:r>
            <a:r>
              <a:rPr lang="es-PE" altLang="es-PE" sz="1200" b="1" u="sng">
                <a:solidFill>
                  <a:srgbClr val="000000"/>
                </a:solidFill>
                <a:cs typeface="Droid Sans Fallback" charset="0"/>
              </a:rPr>
              <a:t>se debe usar</a:t>
            </a:r>
            <a:r>
              <a:rPr lang="es-PE" altLang="es-PE" sz="1200">
                <a:solidFill>
                  <a:srgbClr val="000000"/>
                </a:solidFill>
                <a:cs typeface="Droid Sans Fallback" charset="0"/>
              </a:rPr>
              <a:t> la letra arial, de 60 puntos. </a:t>
            </a:r>
            <a:r>
              <a:rPr lang="es-PE" altLang="es-PE" sz="1200" b="1" u="sng">
                <a:solidFill>
                  <a:srgbClr val="000000"/>
                </a:solidFill>
                <a:cs typeface="Droid Sans Fallback" charset="0"/>
              </a:rPr>
              <a:t>No usar</a:t>
            </a:r>
            <a:r>
              <a:rPr lang="es-PE" altLang="es-PE" sz="1200">
                <a:solidFill>
                  <a:srgbClr val="000000"/>
                </a:solidFill>
                <a:cs typeface="Droid Sans Fallback" charset="0"/>
              </a:rPr>
              <a:t> otra letra ni tampoco con efecto cursiva.</a:t>
            </a:r>
          </a:p>
        </p:txBody>
      </p:sp>
    </p:spTree>
    <p:extLst>
      <p:ext uri="{BB962C8B-B14F-4D97-AF65-F5344CB8AC3E}">
        <p14:creationId xmlns:p14="http://schemas.microsoft.com/office/powerpoint/2010/main" val="2758754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pPr>
              <a:defRPr/>
            </a:pPr>
            <a:fld id="{6FB3B9FE-3091-4A4A-8367-785C277BBAEB}" type="datetimeFigureOut">
              <a:rPr lang="en-US" smtClean="0"/>
              <a:pPr>
                <a:defRPr/>
              </a:pPr>
              <a:t>5/24/2017</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pPr>
              <a:defRPr/>
            </a:pPr>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E6124B09-1471-408D-8339-F121B8ECCF58}" type="slidenum">
              <a:rPr lang="en-US" altLang="es-PE" smtClean="0"/>
              <a:pPr/>
              <a:t>‹Nº›</a:t>
            </a:fld>
            <a:endParaRPr lang="en-US" altLang="es-PE"/>
          </a:p>
        </p:txBody>
      </p:sp>
    </p:spTree>
    <p:extLst>
      <p:ext uri="{BB962C8B-B14F-4D97-AF65-F5344CB8AC3E}">
        <p14:creationId xmlns:p14="http://schemas.microsoft.com/office/powerpoint/2010/main" val="4279148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fld id="{E38A5CAC-9125-497D-BA5E-7C19CBED2405}" type="datetimeFigureOut">
              <a:rPr lang="en-US" smtClean="0"/>
              <a:pPr>
                <a:defRPr/>
              </a:pPr>
              <a:t>5/24/2017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61729E2-2C57-45E9-A0E1-FCA73142139E}" type="slidenum">
              <a:rPr lang="en-US" altLang="es-PE" smtClean="0"/>
              <a:pPr/>
              <a:t>‹Nº›</a:t>
            </a:fld>
            <a:endParaRPr lang="en-US" altLang="es-PE"/>
          </a:p>
        </p:txBody>
      </p:sp>
    </p:spTree>
    <p:extLst>
      <p:ext uri="{BB962C8B-B14F-4D97-AF65-F5344CB8AC3E}">
        <p14:creationId xmlns:p14="http://schemas.microsoft.com/office/powerpoint/2010/main" val="321930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fld id="{6739E46B-638F-4EBB-93A7-E722CA89E1BB}" type="datetimeFigureOut">
              <a:rPr lang="en-US" smtClean="0"/>
              <a:pPr>
                <a:defRPr/>
              </a:pPr>
              <a:t>5/24/2017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0711A50-6AC5-4E9A-8B7E-129B41B1A28C}" type="slidenum">
              <a:rPr lang="en-US" altLang="es-PE" smtClean="0"/>
              <a:pPr/>
              <a:t>‹Nº›</a:t>
            </a:fld>
            <a:endParaRPr lang="en-US" altLang="es-PE"/>
          </a:p>
        </p:txBody>
      </p:sp>
    </p:spTree>
    <p:extLst>
      <p:ext uri="{BB962C8B-B14F-4D97-AF65-F5344CB8AC3E}">
        <p14:creationId xmlns:p14="http://schemas.microsoft.com/office/powerpoint/2010/main" val="1112504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fld id="{558EAEF2-1801-49C5-B5C1-19B80616D6CB}" type="datetimeFigureOut">
              <a:rPr lang="en-US" smtClean="0"/>
              <a:pPr>
                <a:defRPr/>
              </a:pPr>
              <a:t>5/24/2017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5837E4C3-9B19-4C6A-9FAD-C93FE2EF87F6}" type="slidenum">
              <a:rPr lang="en-US" altLang="es-PE" smtClean="0"/>
              <a:pPr/>
              <a:t>‹Nº›</a:t>
            </a:fld>
            <a:endParaRPr lang="en-US" altLang="es-PE"/>
          </a:p>
        </p:txBody>
      </p:sp>
    </p:spTree>
    <p:extLst>
      <p:ext uri="{BB962C8B-B14F-4D97-AF65-F5344CB8AC3E}">
        <p14:creationId xmlns:p14="http://schemas.microsoft.com/office/powerpoint/2010/main" val="4179776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a:defRPr/>
            </a:pPr>
            <a:fld id="{79CC66D8-29C0-4179-8785-9AD9EABE06E4}" type="datetimeFigureOut">
              <a:rPr lang="en-US" smtClean="0"/>
              <a:pPr>
                <a:defRPr/>
              </a:pPr>
              <a:t>5/24/2017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D80A7A7-B30F-4958-8C64-C1A5880FF938}" type="slidenum">
              <a:rPr lang="en-US" altLang="es-PE" smtClean="0"/>
              <a:pPr/>
              <a:t>‹Nº›</a:t>
            </a:fld>
            <a:endParaRPr lang="en-US" altLang="es-PE"/>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5845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pPr>
              <a:defRPr/>
            </a:pPr>
            <a:fld id="{495ADF13-314B-496C-AB5F-E8A08A73640E}" type="datetimeFigureOut">
              <a:rPr lang="en-US" smtClean="0"/>
              <a:pPr>
                <a:defRPr/>
              </a:pPr>
              <a:t>5/24/2017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617186A-5076-4165-B85E-C48E695E5068}" type="slidenum">
              <a:rPr lang="en-US" altLang="es-PE" smtClean="0"/>
              <a:pPr/>
              <a:t>‹Nº›</a:t>
            </a:fld>
            <a:endParaRPr lang="en-US" altLang="es-PE"/>
          </a:p>
        </p:txBody>
      </p:sp>
    </p:spTree>
    <p:extLst>
      <p:ext uri="{BB962C8B-B14F-4D97-AF65-F5344CB8AC3E}">
        <p14:creationId xmlns:p14="http://schemas.microsoft.com/office/powerpoint/2010/main" val="353689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s-ES" smtClean="0"/>
              <a:t>Editar el estilo de texto del patrón</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a:defRPr/>
            </a:pPr>
            <a:fld id="{6F61CA40-3766-4FDD-A709-E8F1D18E0B8C}" type="datetimeFigureOut">
              <a:rPr lang="en-US" smtClean="0"/>
              <a:pPr>
                <a:defRPr/>
              </a:pPr>
              <a:t>5/24/2017</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922BDF03-16DA-439B-B55A-A281B890B828}" type="slidenum">
              <a:rPr lang="en-US" altLang="es-PE" smtClean="0"/>
              <a:pPr/>
              <a:t>‹Nº›</a:t>
            </a:fld>
            <a:endParaRPr lang="en-US" altLang="es-PE"/>
          </a:p>
        </p:txBody>
      </p:sp>
    </p:spTree>
    <p:extLst>
      <p:ext uri="{BB962C8B-B14F-4D97-AF65-F5344CB8AC3E}">
        <p14:creationId xmlns:p14="http://schemas.microsoft.com/office/powerpoint/2010/main" val="3480045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fld id="{668E1D59-EEC0-4602-AF91-F4547BCFB559}" type="datetimeFigureOut">
              <a:rPr lang="en-US" smtClean="0"/>
              <a:pPr>
                <a:defRPr/>
              </a:pPr>
              <a:t>5/24/2017</a:t>
            </a:fld>
            <a:endParaRPr lang="en-US" sz="1300" dirty="0">
              <a:solidFill>
                <a:schemeClr val="bg2">
                  <a:tint val="60000"/>
                  <a:satMod val="155000"/>
                </a:schemeClr>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CECDA3D-C22C-479D-BE02-BB076BF6D7A4}" type="slidenum">
              <a:rPr lang="en-US" altLang="es-PE" smtClean="0"/>
              <a:pPr/>
              <a:t>‹Nº›</a:t>
            </a:fld>
            <a:endParaRPr lang="en-US" altLang="es-PE"/>
          </a:p>
        </p:txBody>
      </p:sp>
    </p:spTree>
    <p:extLst>
      <p:ext uri="{BB962C8B-B14F-4D97-AF65-F5344CB8AC3E}">
        <p14:creationId xmlns:p14="http://schemas.microsoft.com/office/powerpoint/2010/main" val="1882372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8622C5A-E9BA-4AE8-8F2C-03D7D5DD3897}" type="datetimeFigureOut">
              <a:rPr lang="en-US" smtClean="0"/>
              <a:pPr>
                <a:defRPr/>
              </a:pPr>
              <a:t>5/24/2017</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67E3B7A8-ED33-456C-BF78-7E0169F5B196}" type="slidenum">
              <a:rPr lang="en-US" altLang="es-PE" smtClean="0"/>
              <a:pPr/>
              <a:t>‹Nº›</a:t>
            </a:fld>
            <a:endParaRPr lang="en-US" altLang="es-PE"/>
          </a:p>
        </p:txBody>
      </p:sp>
    </p:spTree>
    <p:extLst>
      <p:ext uri="{BB962C8B-B14F-4D97-AF65-F5344CB8AC3E}">
        <p14:creationId xmlns:p14="http://schemas.microsoft.com/office/powerpoint/2010/main" val="2780185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a:defRPr/>
            </a:pPr>
            <a:fld id="{2F7FB575-18D8-4F8A-B5E4-22FDAB05AA72}" type="datetimeFigureOut">
              <a:rPr lang="en-US" smtClean="0"/>
              <a:pPr>
                <a:defRPr/>
              </a:pPr>
              <a:t>5/24/2017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4305625E-6F12-482D-8F74-FC8550DB3E69}" type="slidenum">
              <a:rPr lang="en-US" altLang="es-PE" smtClean="0"/>
              <a:pPr/>
              <a:t>‹Nº›</a:t>
            </a:fld>
            <a:endParaRPr lang="en-US" altLang="es-PE"/>
          </a:p>
        </p:txBody>
      </p:sp>
    </p:spTree>
    <p:extLst>
      <p:ext uri="{BB962C8B-B14F-4D97-AF65-F5344CB8AC3E}">
        <p14:creationId xmlns:p14="http://schemas.microsoft.com/office/powerpoint/2010/main" val="4009538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1"/>
            <a:ext cx="846963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a:defRPr/>
            </a:pPr>
            <a:fld id="{A62E35D8-63AB-4C13-9AF3-3A469C43027D}" type="datetimeFigureOut">
              <a:rPr lang="en-US" smtClean="0"/>
              <a:pPr>
                <a:defRPr/>
              </a:pPr>
              <a:t>5/24/2017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43798F1F-812D-4AF3-AE29-EF4DC82DDB18}" type="slidenum">
              <a:rPr lang="en-US" altLang="es-PE" smtClean="0"/>
              <a:pPr/>
              <a:t>‹Nº›</a:t>
            </a:fld>
            <a:endParaRPr lang="en-US" altLang="es-PE"/>
          </a:p>
        </p:txBody>
      </p:sp>
    </p:spTree>
    <p:extLst>
      <p:ext uri="{BB962C8B-B14F-4D97-AF65-F5344CB8AC3E}">
        <p14:creationId xmlns:p14="http://schemas.microsoft.com/office/powerpoint/2010/main" val="791408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pPr>
              <a:defRPr/>
            </a:pPr>
            <a:fld id="{668E1D59-EEC0-4602-AF91-F4547BCFB559}" type="datetimeFigureOut">
              <a:rPr lang="en-US" smtClean="0"/>
              <a:pPr>
                <a:defRPr/>
              </a:pPr>
              <a:t>5/24/2017</a:t>
            </a:fld>
            <a:endParaRPr lang="en-US" sz="1300" dirty="0">
              <a:solidFill>
                <a:schemeClr val="bg2">
                  <a:tint val="60000"/>
                  <a:satMod val="155000"/>
                </a:schemeClr>
              </a:solidFill>
            </a:endParaRPr>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pPr>
              <a:defRPr/>
            </a:pPr>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5CECDA3D-C22C-479D-BE02-BB076BF6D7A4}" type="slidenum">
              <a:rPr lang="en-US" altLang="es-PE" smtClean="0"/>
              <a:pPr/>
              <a:t>‹Nº›</a:t>
            </a:fld>
            <a:endParaRPr lang="en-US" altLang="es-PE"/>
          </a:p>
        </p:txBody>
      </p:sp>
    </p:spTree>
    <p:extLst>
      <p:ext uri="{BB962C8B-B14F-4D97-AF65-F5344CB8AC3E}">
        <p14:creationId xmlns:p14="http://schemas.microsoft.com/office/powerpoint/2010/main" val="1450715774"/>
      </p:ext>
    </p:extLst>
  </p:cSld>
  <p:clrMap bg1="lt1" tx1="dk1" bg2="lt2" tx2="dk2" accent1="accent1" accent2="accent2" accent3="accent3" accent4="accent4" accent5="accent5" accent6="accent6" hlink="hlink" folHlink="folHlink"/>
  <p:sldLayoutIdLst>
    <p:sldLayoutId id="2147484216" r:id="rId1"/>
    <p:sldLayoutId id="2147484217" r:id="rId2"/>
    <p:sldLayoutId id="2147484218" r:id="rId3"/>
    <p:sldLayoutId id="2147484219" r:id="rId4"/>
    <p:sldLayoutId id="2147484220" r:id="rId5"/>
    <p:sldLayoutId id="2147484221" r:id="rId6"/>
    <p:sldLayoutId id="2147484222" r:id="rId7"/>
    <p:sldLayoutId id="2147484223" r:id="rId8"/>
    <p:sldLayoutId id="2147484224" r:id="rId9"/>
    <p:sldLayoutId id="2147484225" r:id="rId10"/>
    <p:sldLayoutId id="2147484226"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6.emf"/><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6.emf"/><Relationship Id="rId4" Type="http://schemas.openxmlformats.org/officeDocument/2006/relationships/image" Target="../media/image7.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8.wmf"/><Relationship Id="rId4" Type="http://schemas.openxmlformats.org/officeDocument/2006/relationships/image" Target="../media/image7.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971550" y="1860550"/>
            <a:ext cx="7696200" cy="224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ts val="5575"/>
              </a:lnSpc>
              <a:spcBef>
                <a:spcPts val="3750"/>
              </a:spcBef>
              <a:buClrTx/>
              <a:buFontTx/>
              <a:buNone/>
            </a:pPr>
            <a:r>
              <a:rPr lang="es-PE" altLang="es-PE" sz="6000" b="1">
                <a:solidFill>
                  <a:srgbClr val="000066"/>
                </a:solidFill>
                <a:latin typeface="Arial Black" panose="020B0A04020102020204" pitchFamily="34" charset="0"/>
                <a:ea typeface="ＭＳ Ｐゴシック" panose="020B0600070205080204" pitchFamily="34" charset="-128"/>
                <a:cs typeface="Droid Sans Fallback" charset="0"/>
              </a:rPr>
              <a:t>Proceso de Gestión de Proyectos</a:t>
            </a:r>
          </a:p>
        </p:txBody>
      </p:sp>
      <p:grpSp>
        <p:nvGrpSpPr>
          <p:cNvPr id="13315" name="Group 4"/>
          <p:cNvGrpSpPr>
            <a:grpSpLocks/>
          </p:cNvGrpSpPr>
          <p:nvPr/>
        </p:nvGrpSpPr>
        <p:grpSpPr bwMode="auto">
          <a:xfrm>
            <a:off x="1131888" y="3244850"/>
            <a:ext cx="6880225" cy="3481388"/>
            <a:chOff x="711" y="1416"/>
            <a:chExt cx="4335" cy="2193"/>
          </a:xfrm>
        </p:grpSpPr>
        <p:sp>
          <p:nvSpPr>
            <p:cNvPr id="13316" name="Line 5"/>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17" name="Line 6"/>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18" name="Line 7"/>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19" name="Line 8"/>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20" name="Line 9"/>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21" name="Line 10"/>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22" name="Line 11"/>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23" name="Line 12"/>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24" name="Line 13"/>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25" name="Line 14"/>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26" name="Line 15"/>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27" name="Line 16"/>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28" name="Line 17"/>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29" name="Line 18"/>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30" name="Line 19"/>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31" name="Line 20"/>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32" name="Line 21"/>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33" name="Line 22"/>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34" name="Line 23"/>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35" name="Line 24"/>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36" name="Line 25"/>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37" name="Line 26"/>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38" name="Line 27"/>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39" name="Line 28"/>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40" name="Line 29"/>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41" name="Line 30"/>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42" name="Line 31"/>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43" name="Line 32"/>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44" name="Line 33"/>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45" name="Line 34"/>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46" name="Line 35"/>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47" name="Line 36"/>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48" name="Line 37"/>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49" name="Line 38"/>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50" name="Line 39"/>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51" name="Line 40"/>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52" name="Line 41"/>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53" name="Line 42"/>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54" name="Line 43"/>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55" name="Line 44"/>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56" name="Line 45"/>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57" name="Line 46"/>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58" name="Line 47"/>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59" name="Line 48"/>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60" name="Line 49"/>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61" name="Line 50"/>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62" name="Line 51"/>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63" name="Line 52"/>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64" name="Line 53"/>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65" name="Line 54"/>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66" name="Line 55"/>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67" name="Line 56"/>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68" name="Line 57"/>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69" name="Line 58"/>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70" name="Line 59"/>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71" name="Line 60"/>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72" name="Line 61"/>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73" name="Line 62"/>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74" name="Line 63"/>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75" name="Line 64"/>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76" name="Line 65"/>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77" name="Line 66"/>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78" name="Line 67"/>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79" name="Line 68"/>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80" name="Line 69"/>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81" name="Line 70"/>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82" name="Line 71"/>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83" name="Line 72"/>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84" name="Line 73"/>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85" name="Line 74"/>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86" name="Line 75"/>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87" name="Line 76"/>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88" name="Line 77"/>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89" name="Line 78"/>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90" name="Line 79"/>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91" name="Line 80"/>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92" name="Line 81"/>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93" name="Line 82"/>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94" name="Line 83"/>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95" name="Line 84"/>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96" name="Line 85"/>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97" name="Line 86"/>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98" name="Line 87"/>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399" name="Line 88"/>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00" name="Line 89"/>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01" name="Line 90"/>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02" name="Line 91"/>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03" name="Line 92"/>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04" name="Line 93"/>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05" name="Line 94"/>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06" name="Line 95"/>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07" name="Line 96"/>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08" name="Line 97"/>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09" name="Line 98"/>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10" name="Line 99"/>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11" name="Line 100"/>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12" name="Line 101"/>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13" name="Line 102"/>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14" name="Line 103"/>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15" name="Line 104"/>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16" name="Line 105"/>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17" name="Line 106"/>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18" name="Line 107"/>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19" name="Line 108"/>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20" name="Line 109"/>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21" name="Line 110"/>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22" name="Line 111"/>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23" name="Line 112"/>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24" name="Line 113"/>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25" name="Line 114"/>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26" name="Line 115"/>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3427" name="Line 116"/>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3075"/>
                                        </p:tgtEl>
                                        <p:attrNameLst>
                                          <p:attrName>style.visibility</p:attrName>
                                        </p:attrNameLst>
                                      </p:cBhvr>
                                      <p:to>
                                        <p:strVal val="visible"/>
                                      </p:to>
                                    </p:set>
                                    <p:animEffect transition="in" filter="fade">
                                      <p:cBhvr additive="repl">
                                        <p:cTn id="7" dur="1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63513" y="260350"/>
            <a:ext cx="8775700"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ea typeface="ＭＳ Ｐゴシック" panose="020B0600070205080204" pitchFamily="34" charset="-128"/>
                <a:cs typeface="Droid Sans Fallback" charset="0"/>
              </a:rPr>
              <a:t>4. Entradas y salidas del proceso.</a:t>
            </a:r>
          </a:p>
        </p:txBody>
      </p:sp>
      <p:grpSp>
        <p:nvGrpSpPr>
          <p:cNvPr id="22531" name="Group 3"/>
          <p:cNvGrpSpPr>
            <a:grpSpLocks/>
          </p:cNvGrpSpPr>
          <p:nvPr/>
        </p:nvGrpSpPr>
        <p:grpSpPr bwMode="auto">
          <a:xfrm>
            <a:off x="1128713" y="2247900"/>
            <a:ext cx="6881812" cy="3481388"/>
            <a:chOff x="711" y="1416"/>
            <a:chExt cx="4335" cy="2193"/>
          </a:xfrm>
        </p:grpSpPr>
        <p:sp>
          <p:nvSpPr>
            <p:cNvPr id="22532"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33"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34"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35"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36"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37"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38"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39"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0"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1"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2"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3"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4"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5"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6"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7"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8"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49"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0"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1"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2"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3"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4"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5"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6"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7"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8"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59"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0"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1"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2"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3"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4"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5"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6"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7"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8"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69"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0"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1"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2"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3"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4"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5"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6"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7"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8"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79"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0"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1"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2"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3"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4"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5"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6"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7"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8"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89"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0"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1"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2"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3"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4"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5"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6"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7"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8"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599"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0"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1"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2"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3"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4"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5"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6"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7"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8"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09"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0"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1"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2"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3"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4"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5"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6"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7"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8"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19"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0"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1"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2"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3"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4"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5"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6"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7"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8"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29"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0"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1"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2"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3"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4"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5"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6"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7"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8"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39"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40"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41"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42"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2643"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11266"/>
                                        </p:tgtEl>
                                        <p:attrNameLst>
                                          <p:attrName>style.visibility</p:attrName>
                                        </p:attrNameLst>
                                      </p:cBhvr>
                                      <p:to>
                                        <p:strVal val="visible"/>
                                      </p:to>
                                    </p:set>
                                    <p:animEffect transition="in" filter="fade">
                                      <p:cBhvr additive="repl">
                                        <p:cTn id="7" dur="10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1692275" y="838200"/>
            <a:ext cx="621506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Entradas y salidas del proceso</a:t>
            </a:r>
          </a:p>
        </p:txBody>
      </p:sp>
      <p:sp>
        <p:nvSpPr>
          <p:cNvPr id="23555" name="AutoShape 2"/>
          <p:cNvSpPr>
            <a:spLocks noChangeArrowheads="1"/>
          </p:cNvSpPr>
          <p:nvPr/>
        </p:nvSpPr>
        <p:spPr bwMode="auto">
          <a:xfrm>
            <a:off x="144463" y="2300288"/>
            <a:ext cx="3132137" cy="2378075"/>
          </a:xfrm>
          <a:prstGeom prst="rightArrow">
            <a:avLst>
              <a:gd name="adj1" fmla="val 50000"/>
              <a:gd name="adj2" fmla="val 42653"/>
            </a:avLst>
          </a:prstGeom>
          <a:solidFill>
            <a:srgbClr val="BBE0E3"/>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BBE0E3"/>
            </a:extrusionClr>
            <a:contourClr>
              <a:srgbClr val="BBE0E3"/>
            </a:contourClr>
          </a:sp3d>
        </p:spPr>
        <p:txBody>
          <a:bodyPr wrap="none" lIns="90000" tIns="46800" rIns="90000" bIns="46800" anchor="ctr">
            <a:flatTx/>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1600" b="1" dirty="0">
                <a:solidFill>
                  <a:srgbClr val="000000"/>
                </a:solidFill>
                <a:cs typeface="Droid Sans Fallback" charset="0"/>
              </a:rPr>
              <a:t>Entradas:</a:t>
            </a:r>
            <a:br>
              <a:rPr lang="es-PE" altLang="es-PE" sz="1600" b="1" dirty="0">
                <a:solidFill>
                  <a:srgbClr val="000000"/>
                </a:solidFill>
                <a:cs typeface="Droid Sans Fallback" charset="0"/>
              </a:rPr>
            </a:br>
            <a:r>
              <a:rPr lang="es-PE" altLang="es-PE" sz="1600" dirty="0">
                <a:solidFill>
                  <a:srgbClr val="000000"/>
                </a:solidFill>
                <a:cs typeface="Droid Sans Fallback" charset="0"/>
              </a:rPr>
              <a:t>- Catalogo de </a:t>
            </a:r>
            <a:r>
              <a:rPr lang="es-PE" altLang="es-PE" sz="1600" dirty="0" smtClean="0">
                <a:solidFill>
                  <a:srgbClr val="000000"/>
                </a:solidFill>
                <a:cs typeface="Droid Sans Fallback" charset="0"/>
              </a:rPr>
              <a:t>requerimientos</a:t>
            </a:r>
          </a:p>
          <a:p>
            <a:pPr algn="l" eaLnBrk="1" hangingPunct="1">
              <a:buClrTx/>
              <a:buFontTx/>
              <a:buNone/>
            </a:pPr>
            <a:r>
              <a:rPr lang="es-PE" altLang="es-PE" sz="1600" dirty="0" smtClean="0">
                <a:solidFill>
                  <a:srgbClr val="000000"/>
                </a:solidFill>
                <a:cs typeface="Droid Sans Fallback" charset="0"/>
              </a:rPr>
              <a:t>- Propuesta Aprobada</a:t>
            </a:r>
            <a:endParaRPr lang="es-PE" altLang="es-PE" sz="1600" dirty="0">
              <a:solidFill>
                <a:srgbClr val="000000"/>
              </a:solidFill>
              <a:cs typeface="Droid Sans Fallback" charset="0"/>
            </a:endParaRPr>
          </a:p>
        </p:txBody>
      </p:sp>
      <p:sp>
        <p:nvSpPr>
          <p:cNvPr id="23556" name="AutoShape 3"/>
          <p:cNvSpPr>
            <a:spLocks noChangeArrowheads="1"/>
          </p:cNvSpPr>
          <p:nvPr/>
        </p:nvSpPr>
        <p:spPr bwMode="auto">
          <a:xfrm>
            <a:off x="3492500" y="2608263"/>
            <a:ext cx="1943100" cy="1582737"/>
          </a:xfrm>
          <a:prstGeom prst="roundRect">
            <a:avLst>
              <a:gd name="adj" fmla="val 16667"/>
            </a:avLst>
          </a:prstGeom>
          <a:solidFill>
            <a:srgbClr val="33CCCC"/>
          </a:solidFill>
          <a:ln w="9525">
            <a:round/>
            <a:headEnd/>
            <a:tailEnd/>
          </a:ln>
          <a:scene3d>
            <a:camera prst="legacyObliqueTopRight"/>
            <a:lightRig rig="legacyFlat3" dir="b"/>
          </a:scene3d>
          <a:sp3d extrusionH="430200" prstMaterial="legacyMatte">
            <a:bevelT w="13500" h="13500" prst="angle"/>
            <a:bevelB w="13500" h="13500" prst="angle"/>
            <a:extrusionClr>
              <a:srgbClr val="33CCCC"/>
            </a:extrusionClr>
            <a:contourClr>
              <a:srgbClr val="33CCCC"/>
            </a:contourClr>
          </a:sp3d>
        </p:spPr>
        <p:txBody>
          <a:bodyPr lIns="90000" tIns="46800" rIns="90000" bIns="46800" anchor="ctr">
            <a:flatTx/>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600">
                <a:solidFill>
                  <a:srgbClr val="000000"/>
                </a:solidFill>
                <a:cs typeface="Droid Sans Fallback" charset="0"/>
              </a:rPr>
              <a:t>Proceso de Gestión de Proyectos</a:t>
            </a:r>
          </a:p>
        </p:txBody>
      </p:sp>
      <p:sp>
        <p:nvSpPr>
          <p:cNvPr id="23557" name="AutoShape 4"/>
          <p:cNvSpPr>
            <a:spLocks noChangeArrowheads="1"/>
          </p:cNvSpPr>
          <p:nvPr/>
        </p:nvSpPr>
        <p:spPr bwMode="auto">
          <a:xfrm>
            <a:off x="5795963" y="2054225"/>
            <a:ext cx="3024187" cy="2690813"/>
          </a:xfrm>
          <a:prstGeom prst="rightArrow">
            <a:avLst>
              <a:gd name="adj1" fmla="val 50000"/>
              <a:gd name="adj2" fmla="val 36958"/>
            </a:avLst>
          </a:prstGeom>
          <a:solidFill>
            <a:srgbClr val="BBE0E3"/>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BBE0E3"/>
            </a:extrusionClr>
            <a:contourClr>
              <a:srgbClr val="BBE0E3"/>
            </a:contourClr>
          </a:sp3d>
        </p:spPr>
        <p:txBody>
          <a:bodyPr wrap="none" lIns="90000" tIns="46800" rIns="90000" bIns="46800" anchor="ctr">
            <a:flatTx/>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1600" b="1">
                <a:solidFill>
                  <a:srgbClr val="000000"/>
                </a:solidFill>
                <a:cs typeface="Droid Sans Fallback" charset="0"/>
              </a:rPr>
              <a:t>Salidas:</a:t>
            </a:r>
            <a:br>
              <a:rPr lang="es-PE" altLang="es-PE" sz="1600" b="1">
                <a:solidFill>
                  <a:srgbClr val="000000"/>
                </a:solidFill>
                <a:cs typeface="Droid Sans Fallback" charset="0"/>
              </a:rPr>
            </a:br>
            <a:r>
              <a:rPr lang="es-PE" altLang="es-PE" sz="1500">
                <a:solidFill>
                  <a:srgbClr val="000000"/>
                </a:solidFill>
                <a:cs typeface="Droid Sans Fallback" charset="0"/>
              </a:rPr>
              <a:t>- Plan del Proyecto</a:t>
            </a:r>
          </a:p>
          <a:p>
            <a:pPr algn="l" eaLnBrk="1" hangingPunct="1">
              <a:buClrTx/>
              <a:buFontTx/>
              <a:buNone/>
            </a:pPr>
            <a:r>
              <a:rPr lang="es-PE" altLang="es-PE" sz="1500">
                <a:solidFill>
                  <a:srgbClr val="000000"/>
                </a:solidFill>
                <a:cs typeface="Droid Sans Fallback" charset="0"/>
              </a:rPr>
              <a:t>- Implantación</a:t>
            </a:r>
          </a:p>
          <a:p>
            <a:pPr algn="l" eaLnBrk="1" hangingPunct="1">
              <a:buFont typeface="Arial" panose="020B0604020202020204" pitchFamily="34" charset="0"/>
              <a:buChar char="-"/>
            </a:pPr>
            <a:r>
              <a:rPr lang="es-PE" altLang="es-PE" sz="1500">
                <a:solidFill>
                  <a:srgbClr val="000000"/>
                </a:solidFill>
                <a:cs typeface="Droid Sans Fallback" charset="0"/>
              </a:rPr>
              <a:t> Entregables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46050" y="230188"/>
            <a:ext cx="87757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marL="4572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ea typeface="ＭＳ Ｐゴシック" panose="020B0600070205080204" pitchFamily="34" charset="-128"/>
                <a:cs typeface="Droid Sans Fallback" charset="0"/>
              </a:rPr>
              <a:t>5. Proceso de Gestión de Proyectos</a:t>
            </a:r>
          </a:p>
          <a:p>
            <a:pPr lvl="1" indent="0" algn="l" eaLnBrk="1" hangingPunct="1">
              <a:lnSpc>
                <a:spcPts val="2975"/>
              </a:lnSpc>
              <a:spcBef>
                <a:spcPts val="6000"/>
              </a:spcBef>
              <a:buClrTx/>
              <a:buFontTx/>
              <a:buNone/>
            </a:pPr>
            <a:r>
              <a:rPr lang="en-US" altLang="es-PE" sz="4800">
                <a:solidFill>
                  <a:srgbClr val="000066"/>
                </a:solidFill>
                <a:ea typeface="ＭＳ Ｐゴシック" panose="020B0600070205080204" pitchFamily="34" charset="-128"/>
                <a:cs typeface="Droid Sans Fallback" charset="0"/>
              </a:rPr>
              <a:t>5.1 Subprocesos</a:t>
            </a:r>
          </a:p>
        </p:txBody>
      </p:sp>
      <p:grpSp>
        <p:nvGrpSpPr>
          <p:cNvPr id="24579" name="Group 3"/>
          <p:cNvGrpSpPr>
            <a:grpSpLocks/>
          </p:cNvGrpSpPr>
          <p:nvPr/>
        </p:nvGrpSpPr>
        <p:grpSpPr bwMode="auto">
          <a:xfrm>
            <a:off x="1128713" y="2247900"/>
            <a:ext cx="6881812" cy="3481388"/>
            <a:chOff x="711" y="1416"/>
            <a:chExt cx="4335" cy="2193"/>
          </a:xfrm>
        </p:grpSpPr>
        <p:sp>
          <p:nvSpPr>
            <p:cNvPr id="24580"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1"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2"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3"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4"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5"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6"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7"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8"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89"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0"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1"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2"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3"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4"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5"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6"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7"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8"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599"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0"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1"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2"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3"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4"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5"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6"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7"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8"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09"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0"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1"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2"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3"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4"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5"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6"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7"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8"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19"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0"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1"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2"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3"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4"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5"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6"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7"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8"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29"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0"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1"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2"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3"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4"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5"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6"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7"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8"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39"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0"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1"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2"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3"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4"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5"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6"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7"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8"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49"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0"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1"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2"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3"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4"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5"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6"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7"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8"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59"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0"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1"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2"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3"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4"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5"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6"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7"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8"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69"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0"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1"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2"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3"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4"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5"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6"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7"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8"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79"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0"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1"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2"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3"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4"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5"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6"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7"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8"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89"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90"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4691"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13314"/>
                                        </p:tgtEl>
                                        <p:attrNameLst>
                                          <p:attrName>style.visibility</p:attrName>
                                        </p:attrNameLst>
                                      </p:cBhvr>
                                      <p:to>
                                        <p:strVal val="visible"/>
                                      </p:to>
                                    </p:set>
                                    <p:animEffect transition="in" filter="fade">
                                      <p:cBhvr additive="repl">
                                        <p:cTn id="7" dur="10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935038" y="476250"/>
            <a:ext cx="76120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Subprocesos del Proceso de Gestión de Proyectos</a:t>
            </a:r>
          </a:p>
        </p:txBody>
      </p:sp>
      <p:grpSp>
        <p:nvGrpSpPr>
          <p:cNvPr id="25603" name="Group 2"/>
          <p:cNvGrpSpPr>
            <a:grpSpLocks/>
          </p:cNvGrpSpPr>
          <p:nvPr/>
        </p:nvGrpSpPr>
        <p:grpSpPr bwMode="auto">
          <a:xfrm>
            <a:off x="5276850" y="2490788"/>
            <a:ext cx="860425" cy="1149350"/>
            <a:chOff x="3324" y="1569"/>
            <a:chExt cx="542" cy="724"/>
          </a:xfrm>
        </p:grpSpPr>
        <p:sp>
          <p:nvSpPr>
            <p:cNvPr id="25630" name="Rectangle 3"/>
            <p:cNvSpPr>
              <a:spLocks noChangeArrowheads="1"/>
            </p:cNvSpPr>
            <p:nvPr/>
          </p:nvSpPr>
          <p:spPr bwMode="auto">
            <a:xfrm>
              <a:off x="3324" y="1726"/>
              <a:ext cx="542" cy="411"/>
            </a:xfrm>
            <a:prstGeom prst="rect">
              <a:avLst/>
            </a:prstGeom>
            <a:noFill/>
            <a:ln w="9360" cap="sq">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CCCCFF"/>
                  </a:solidFill>
                  <a:cs typeface="Droid Sans Fallback" charset="0"/>
                  <a:hlinkClick r:id=""/>
                </a:rPr>
                <a:t>Cierre</a:t>
              </a:r>
            </a:p>
          </p:txBody>
        </p:sp>
        <p:sp>
          <p:nvSpPr>
            <p:cNvPr id="25631" name="Rectangle 4"/>
            <p:cNvSpPr>
              <a:spLocks noChangeArrowheads="1"/>
            </p:cNvSpPr>
            <p:nvPr/>
          </p:nvSpPr>
          <p:spPr bwMode="auto">
            <a:xfrm>
              <a:off x="3324" y="1569"/>
              <a:ext cx="542" cy="157"/>
            </a:xfrm>
            <a:prstGeom prst="rect">
              <a:avLst/>
            </a:prstGeom>
            <a:solidFill>
              <a:srgbClr val="FF9900"/>
            </a:solidFill>
            <a:ln w="9360" cap="sq">
              <a:solidFill>
                <a:srgbClr val="FF99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(3) </a:t>
              </a:r>
              <a:r>
                <a:rPr lang="es-PE" altLang="es-PE" sz="800" b="1" dirty="0" smtClean="0">
                  <a:solidFill>
                    <a:srgbClr val="000066"/>
                  </a:solidFill>
                  <a:cs typeface="Droid Sans Fallback" charset="0"/>
                </a:rPr>
                <a:t>Jefe de proyecto</a:t>
              </a:r>
              <a:endParaRPr lang="es-PE" altLang="es-PE" sz="800" b="1" dirty="0">
                <a:solidFill>
                  <a:srgbClr val="000066"/>
                </a:solidFill>
                <a:cs typeface="Droid Sans Fallback" charset="0"/>
              </a:endParaRPr>
            </a:p>
          </p:txBody>
        </p:sp>
        <p:sp>
          <p:nvSpPr>
            <p:cNvPr id="25632" name="Rectangle 5"/>
            <p:cNvSpPr>
              <a:spLocks noChangeArrowheads="1"/>
            </p:cNvSpPr>
            <p:nvPr/>
          </p:nvSpPr>
          <p:spPr bwMode="auto">
            <a:xfrm>
              <a:off x="3324" y="2139"/>
              <a:ext cx="542" cy="154"/>
            </a:xfrm>
            <a:prstGeom prst="rect">
              <a:avLst/>
            </a:prstGeom>
            <a:solidFill>
              <a:srgbClr val="FF9900"/>
            </a:solidFill>
            <a:ln w="9360" cap="sq">
              <a:solidFill>
                <a:srgbClr val="FF99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LA, OM</a:t>
              </a:r>
            </a:p>
          </p:txBody>
        </p:sp>
      </p:grpSp>
      <p:cxnSp>
        <p:nvCxnSpPr>
          <p:cNvPr id="25604" name="AutoShape 6"/>
          <p:cNvCxnSpPr>
            <a:cxnSpLocks noChangeShapeType="1"/>
          </p:cNvCxnSpPr>
          <p:nvPr/>
        </p:nvCxnSpPr>
        <p:spPr bwMode="auto">
          <a:xfrm>
            <a:off x="1801813" y="3071813"/>
            <a:ext cx="339725" cy="1587"/>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25605" name="Group 7"/>
          <p:cNvGrpSpPr>
            <a:grpSpLocks/>
          </p:cNvGrpSpPr>
          <p:nvPr/>
        </p:nvGrpSpPr>
        <p:grpSpPr bwMode="auto">
          <a:xfrm>
            <a:off x="935038" y="2800350"/>
            <a:ext cx="1101725" cy="839788"/>
            <a:chOff x="589" y="1764"/>
            <a:chExt cx="694" cy="529"/>
          </a:xfrm>
        </p:grpSpPr>
        <p:pic>
          <p:nvPicPr>
            <p:cNvPr id="2562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 y="1764"/>
              <a:ext cx="395"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629" name="Rectangle 9"/>
            <p:cNvSpPr>
              <a:spLocks noChangeArrowheads="1"/>
            </p:cNvSpPr>
            <p:nvPr/>
          </p:nvSpPr>
          <p:spPr bwMode="auto">
            <a:xfrm>
              <a:off x="589" y="2097"/>
              <a:ext cx="6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Gestor de Demanda</a:t>
              </a:r>
            </a:p>
          </p:txBody>
        </p:sp>
      </p:grpSp>
      <p:grpSp>
        <p:nvGrpSpPr>
          <p:cNvPr id="25606" name="Group 10"/>
          <p:cNvGrpSpPr>
            <a:grpSpLocks/>
          </p:cNvGrpSpPr>
          <p:nvPr/>
        </p:nvGrpSpPr>
        <p:grpSpPr bwMode="auto">
          <a:xfrm>
            <a:off x="2938463" y="2484438"/>
            <a:ext cx="862012" cy="1174750"/>
            <a:chOff x="1851" y="1565"/>
            <a:chExt cx="543" cy="740"/>
          </a:xfrm>
        </p:grpSpPr>
        <p:sp>
          <p:nvSpPr>
            <p:cNvPr id="25625" name="Rectangle 11"/>
            <p:cNvSpPr>
              <a:spLocks noChangeArrowheads="1"/>
            </p:cNvSpPr>
            <p:nvPr/>
          </p:nvSpPr>
          <p:spPr bwMode="auto">
            <a:xfrm>
              <a:off x="1851" y="1725"/>
              <a:ext cx="543" cy="420"/>
            </a:xfrm>
            <a:prstGeom prst="rect">
              <a:avLst/>
            </a:prstGeom>
            <a:noFill/>
            <a:ln w="9360" cap="sq">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000">
                  <a:solidFill>
                    <a:srgbClr val="CCCCFF"/>
                  </a:solidFill>
                  <a:cs typeface="Droid Sans Fallback" charset="0"/>
                  <a:hlinkClick r:id=""/>
                </a:rPr>
                <a:t>Planificación</a:t>
              </a:r>
            </a:p>
          </p:txBody>
        </p:sp>
        <p:sp>
          <p:nvSpPr>
            <p:cNvPr id="25626" name="Rectangle 12"/>
            <p:cNvSpPr>
              <a:spLocks noChangeArrowheads="1"/>
            </p:cNvSpPr>
            <p:nvPr/>
          </p:nvSpPr>
          <p:spPr bwMode="auto">
            <a:xfrm>
              <a:off x="1851" y="1565"/>
              <a:ext cx="543" cy="160"/>
            </a:xfrm>
            <a:prstGeom prst="rect">
              <a:avLst/>
            </a:prstGeom>
            <a:solidFill>
              <a:srgbClr val="FF9900"/>
            </a:solidFill>
            <a:ln w="9360" cap="sq">
              <a:solidFill>
                <a:srgbClr val="FF99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(1) </a:t>
              </a:r>
              <a:r>
                <a:rPr lang="es-PE" altLang="es-PE" sz="800" b="1" dirty="0" smtClean="0">
                  <a:solidFill>
                    <a:srgbClr val="000066"/>
                  </a:solidFill>
                  <a:cs typeface="Droid Sans Fallback" charset="0"/>
                </a:rPr>
                <a:t>Jefe de Proyecto</a:t>
              </a:r>
              <a:endParaRPr lang="es-PE" altLang="es-PE" sz="800" b="1" dirty="0">
                <a:solidFill>
                  <a:srgbClr val="000066"/>
                </a:solidFill>
                <a:cs typeface="Droid Sans Fallback" charset="0"/>
              </a:endParaRPr>
            </a:p>
          </p:txBody>
        </p:sp>
        <p:sp>
          <p:nvSpPr>
            <p:cNvPr id="25627" name="Rectangle 13"/>
            <p:cNvSpPr>
              <a:spLocks noChangeArrowheads="1"/>
            </p:cNvSpPr>
            <p:nvPr/>
          </p:nvSpPr>
          <p:spPr bwMode="auto">
            <a:xfrm>
              <a:off x="1851" y="2148"/>
              <a:ext cx="543" cy="157"/>
            </a:xfrm>
            <a:prstGeom prst="rect">
              <a:avLst/>
            </a:prstGeom>
            <a:solidFill>
              <a:srgbClr val="FF9900"/>
            </a:solidFill>
            <a:ln w="9360" cap="sq">
              <a:solidFill>
                <a:srgbClr val="FF99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latin typeface="TheSansCorrespondence" pitchFamily="32" charset="0"/>
                  <a:cs typeface="Droid Sans Fallback" charset="0"/>
                </a:rPr>
                <a:t>Plan del Proyecto</a:t>
              </a:r>
            </a:p>
          </p:txBody>
        </p:sp>
      </p:grpSp>
      <p:sp>
        <p:nvSpPr>
          <p:cNvPr id="25607" name="AutoShape 14"/>
          <p:cNvSpPr>
            <a:spLocks noChangeArrowheads="1"/>
          </p:cNvSpPr>
          <p:nvPr/>
        </p:nvSpPr>
        <p:spPr bwMode="auto">
          <a:xfrm>
            <a:off x="179388" y="6237288"/>
            <a:ext cx="1008062" cy="358775"/>
          </a:xfrm>
          <a:prstGeom prst="flowChartAlternateProcess">
            <a:avLst/>
          </a:prstGeom>
          <a:solidFill>
            <a:srgbClr val="FF6600"/>
          </a:solidFill>
          <a:ln w="9360" cap="sq">
            <a:solidFill>
              <a:srgbClr val="FF66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Detalle</a:t>
            </a:r>
          </a:p>
          <a:p>
            <a:pPr eaLnBrk="1" hangingPunct="1">
              <a:buClrTx/>
              <a:buFontTx/>
              <a:buNone/>
            </a:pPr>
            <a:r>
              <a:rPr lang="es-PE" altLang="es-PE" sz="1200">
                <a:solidFill>
                  <a:srgbClr val="CCCCFF"/>
                </a:solidFill>
                <a:cs typeface="Droid Sans Fallback" charset="0"/>
                <a:hlinkClick r:id=""/>
              </a:rPr>
              <a:t>subprocesos</a:t>
            </a:r>
          </a:p>
        </p:txBody>
      </p:sp>
      <p:cxnSp>
        <p:nvCxnSpPr>
          <p:cNvPr id="25608" name="AutoShape 15"/>
          <p:cNvCxnSpPr>
            <a:cxnSpLocks noChangeShapeType="1"/>
            <a:stCxn id="25625" idx="3"/>
            <a:endCxn id="25622" idx="1"/>
          </p:cNvCxnSpPr>
          <p:nvPr/>
        </p:nvCxnSpPr>
        <p:spPr bwMode="auto">
          <a:xfrm flipV="1">
            <a:off x="3802063" y="3068638"/>
            <a:ext cx="265112" cy="4762"/>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25609" name="AutoShape 16"/>
          <p:cNvCxnSpPr>
            <a:cxnSpLocks noChangeShapeType="1"/>
            <a:endCxn id="25625" idx="1"/>
          </p:cNvCxnSpPr>
          <p:nvPr/>
        </p:nvCxnSpPr>
        <p:spPr bwMode="auto">
          <a:xfrm>
            <a:off x="2665413" y="3071813"/>
            <a:ext cx="273050" cy="1587"/>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25610" name="Group 17"/>
          <p:cNvGrpSpPr>
            <a:grpSpLocks/>
          </p:cNvGrpSpPr>
          <p:nvPr/>
        </p:nvGrpSpPr>
        <p:grpSpPr bwMode="auto">
          <a:xfrm>
            <a:off x="4067175" y="2492375"/>
            <a:ext cx="933450" cy="1149350"/>
            <a:chOff x="2562" y="1570"/>
            <a:chExt cx="588" cy="724"/>
          </a:xfrm>
        </p:grpSpPr>
        <p:sp>
          <p:nvSpPr>
            <p:cNvPr id="25622" name="Rectangle 18"/>
            <p:cNvSpPr>
              <a:spLocks noChangeArrowheads="1"/>
            </p:cNvSpPr>
            <p:nvPr/>
          </p:nvSpPr>
          <p:spPr bwMode="auto">
            <a:xfrm>
              <a:off x="2562" y="1727"/>
              <a:ext cx="588" cy="411"/>
            </a:xfrm>
            <a:prstGeom prst="rect">
              <a:avLst/>
            </a:prstGeom>
            <a:noFill/>
            <a:ln w="9360" cap="sq">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CCCCFF"/>
                  </a:solidFill>
                  <a:cs typeface="Droid Sans Fallback" charset="0"/>
                  <a:hlinkClick r:id=""/>
                </a:rPr>
                <a:t>Ejecución, Seguimiento y Control</a:t>
              </a:r>
            </a:p>
          </p:txBody>
        </p:sp>
        <p:sp>
          <p:nvSpPr>
            <p:cNvPr id="25623" name="Rectangle 19"/>
            <p:cNvSpPr>
              <a:spLocks noChangeArrowheads="1"/>
            </p:cNvSpPr>
            <p:nvPr/>
          </p:nvSpPr>
          <p:spPr bwMode="auto">
            <a:xfrm>
              <a:off x="2562" y="1570"/>
              <a:ext cx="588" cy="157"/>
            </a:xfrm>
            <a:prstGeom prst="rect">
              <a:avLst/>
            </a:prstGeom>
            <a:solidFill>
              <a:srgbClr val="FF9900"/>
            </a:solidFill>
            <a:ln w="9360" cap="sq">
              <a:solidFill>
                <a:srgbClr val="FF99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a:t>
              </a:r>
              <a:r>
                <a:rPr lang="es-PE" altLang="es-PE" sz="800" b="1" dirty="0" smtClean="0">
                  <a:solidFill>
                    <a:srgbClr val="000066"/>
                  </a:solidFill>
                  <a:cs typeface="Droid Sans Fallback" charset="0"/>
                </a:rPr>
                <a:t>2) Analista funcional</a:t>
              </a:r>
              <a:endParaRPr lang="es-PE" altLang="es-PE" sz="800" b="1" dirty="0">
                <a:solidFill>
                  <a:srgbClr val="000066"/>
                </a:solidFill>
                <a:cs typeface="Droid Sans Fallback" charset="0"/>
              </a:endParaRPr>
            </a:p>
          </p:txBody>
        </p:sp>
        <p:sp>
          <p:nvSpPr>
            <p:cNvPr id="25624" name="Rectangle 20"/>
            <p:cNvSpPr>
              <a:spLocks noChangeArrowheads="1"/>
            </p:cNvSpPr>
            <p:nvPr/>
          </p:nvSpPr>
          <p:spPr bwMode="auto">
            <a:xfrm>
              <a:off x="2562" y="2140"/>
              <a:ext cx="588" cy="154"/>
            </a:xfrm>
            <a:prstGeom prst="rect">
              <a:avLst/>
            </a:prstGeom>
            <a:solidFill>
              <a:srgbClr val="FF9900"/>
            </a:solidFill>
            <a:ln w="9360" cap="sq">
              <a:solidFill>
                <a:srgbClr val="FF99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Plantillas</a:t>
              </a:r>
            </a:p>
          </p:txBody>
        </p:sp>
      </p:grpSp>
      <p:cxnSp>
        <p:nvCxnSpPr>
          <p:cNvPr id="25611" name="AutoShape 21"/>
          <p:cNvCxnSpPr>
            <a:cxnSpLocks noChangeShapeType="1"/>
            <a:stCxn id="25622" idx="3"/>
            <a:endCxn id="25630" idx="1"/>
          </p:cNvCxnSpPr>
          <p:nvPr/>
        </p:nvCxnSpPr>
        <p:spPr bwMode="auto">
          <a:xfrm flipV="1">
            <a:off x="5002213" y="3067050"/>
            <a:ext cx="274637" cy="1588"/>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pic>
        <p:nvPicPr>
          <p:cNvPr id="25612"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9300" y="4138613"/>
            <a:ext cx="5238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613" name="Rectangle 23"/>
          <p:cNvSpPr>
            <a:spLocks noChangeArrowheads="1"/>
          </p:cNvSpPr>
          <p:nvPr/>
        </p:nvSpPr>
        <p:spPr bwMode="auto">
          <a:xfrm>
            <a:off x="5635625" y="4630738"/>
            <a:ext cx="8763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ES" altLang="es-PE" sz="800" b="1">
                <a:solidFill>
                  <a:srgbClr val="000066"/>
                </a:solidFill>
                <a:cs typeface="Droid Sans Fallback" charset="0"/>
              </a:rPr>
              <a:t>Archivos del Proyecto</a:t>
            </a:r>
          </a:p>
        </p:txBody>
      </p:sp>
      <p:cxnSp>
        <p:nvCxnSpPr>
          <p:cNvPr id="25614" name="AutoShape 24"/>
          <p:cNvCxnSpPr>
            <a:cxnSpLocks noChangeShapeType="1"/>
            <a:stCxn id="25632" idx="2"/>
          </p:cNvCxnSpPr>
          <p:nvPr/>
        </p:nvCxnSpPr>
        <p:spPr bwMode="auto">
          <a:xfrm rot="16200000" flipH="1">
            <a:off x="5414169" y="3934619"/>
            <a:ext cx="709613" cy="123825"/>
          </a:xfrm>
          <a:prstGeom prst="bentConnector3">
            <a:avLst>
              <a:gd name="adj1" fmla="val 66310"/>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25615" name="Group 25"/>
          <p:cNvGrpSpPr>
            <a:grpSpLocks/>
          </p:cNvGrpSpPr>
          <p:nvPr/>
        </p:nvGrpSpPr>
        <p:grpSpPr bwMode="auto">
          <a:xfrm>
            <a:off x="6448425" y="4065588"/>
            <a:ext cx="1101725" cy="839787"/>
            <a:chOff x="4062" y="2561"/>
            <a:chExt cx="694" cy="529"/>
          </a:xfrm>
        </p:grpSpPr>
        <p:pic>
          <p:nvPicPr>
            <p:cNvPr id="25620"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 y="2561"/>
              <a:ext cx="395"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621" name="Rectangle 27"/>
            <p:cNvSpPr>
              <a:spLocks noChangeArrowheads="1"/>
            </p:cNvSpPr>
            <p:nvPr/>
          </p:nvSpPr>
          <p:spPr bwMode="auto">
            <a:xfrm>
              <a:off x="4062" y="2894"/>
              <a:ext cx="6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Gestor de la Configuración</a:t>
              </a:r>
            </a:p>
          </p:txBody>
        </p:sp>
      </p:grpSp>
      <p:cxnSp>
        <p:nvCxnSpPr>
          <p:cNvPr id="25616" name="AutoShape 28"/>
          <p:cNvCxnSpPr>
            <a:cxnSpLocks noChangeShapeType="1"/>
          </p:cNvCxnSpPr>
          <p:nvPr/>
        </p:nvCxnSpPr>
        <p:spPr bwMode="auto">
          <a:xfrm>
            <a:off x="6350000" y="4365625"/>
            <a:ext cx="339725" cy="1588"/>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25617" name="Group 29"/>
          <p:cNvGrpSpPr>
            <a:grpSpLocks/>
          </p:cNvGrpSpPr>
          <p:nvPr/>
        </p:nvGrpSpPr>
        <p:grpSpPr bwMode="auto">
          <a:xfrm>
            <a:off x="2084388" y="2863850"/>
            <a:ext cx="715962" cy="722313"/>
            <a:chOff x="1313" y="1804"/>
            <a:chExt cx="451" cy="455"/>
          </a:xfrm>
        </p:grpSpPr>
        <p:pic>
          <p:nvPicPr>
            <p:cNvPr id="25618"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7" y="1804"/>
              <a:ext cx="382"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619" name="Rectangle 31"/>
            <p:cNvSpPr>
              <a:spLocks noChangeArrowheads="1"/>
            </p:cNvSpPr>
            <p:nvPr/>
          </p:nvSpPr>
          <p:spPr bwMode="auto">
            <a:xfrm>
              <a:off x="1313" y="2063"/>
              <a:ext cx="45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Propuesta Aprobada</a:t>
              </a:r>
            </a:p>
          </p:txBody>
        </p:sp>
      </p:gr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15361" name="Group 1"/>
          <p:cNvGraphicFramePr>
            <a:graphicFrameLocks noGrp="1"/>
          </p:cNvGraphicFramePr>
          <p:nvPr>
            <p:extLst>
              <p:ext uri="{D42A27DB-BD31-4B8C-83A1-F6EECF244321}">
                <p14:modId xmlns:p14="http://schemas.microsoft.com/office/powerpoint/2010/main" val="506043493"/>
              </p:ext>
            </p:extLst>
          </p:nvPr>
        </p:nvGraphicFramePr>
        <p:xfrm>
          <a:off x="179388" y="1212850"/>
          <a:ext cx="8786812" cy="5260975"/>
        </p:xfrm>
        <a:graphic>
          <a:graphicData uri="http://schemas.openxmlformats.org/drawingml/2006/table">
            <a:tbl>
              <a:tblPr/>
              <a:tblGrid>
                <a:gridCol w="388937">
                  <a:extLst>
                    <a:ext uri="{9D8B030D-6E8A-4147-A177-3AD203B41FA5}">
                      <a16:colId xmlns="" xmlns:a16="http://schemas.microsoft.com/office/drawing/2014/main" val="20000"/>
                    </a:ext>
                  </a:extLst>
                </a:gridCol>
                <a:gridCol w="1411288">
                  <a:extLst>
                    <a:ext uri="{9D8B030D-6E8A-4147-A177-3AD203B41FA5}">
                      <a16:colId xmlns="" xmlns:a16="http://schemas.microsoft.com/office/drawing/2014/main" val="20001"/>
                    </a:ext>
                  </a:extLst>
                </a:gridCol>
                <a:gridCol w="1223962">
                  <a:extLst>
                    <a:ext uri="{9D8B030D-6E8A-4147-A177-3AD203B41FA5}">
                      <a16:colId xmlns="" xmlns:a16="http://schemas.microsoft.com/office/drawing/2014/main" val="20002"/>
                    </a:ext>
                  </a:extLst>
                </a:gridCol>
                <a:gridCol w="2882900">
                  <a:extLst>
                    <a:ext uri="{9D8B030D-6E8A-4147-A177-3AD203B41FA5}">
                      <a16:colId xmlns="" xmlns:a16="http://schemas.microsoft.com/office/drawing/2014/main" val="20003"/>
                    </a:ext>
                  </a:extLst>
                </a:gridCol>
                <a:gridCol w="2879725">
                  <a:extLst>
                    <a:ext uri="{9D8B030D-6E8A-4147-A177-3AD203B41FA5}">
                      <a16:colId xmlns="" xmlns:a16="http://schemas.microsoft.com/office/drawing/2014/main" val="20004"/>
                    </a:ext>
                  </a:extLst>
                </a:gridCol>
              </a:tblGrid>
              <a:tr h="52070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76644" marB="46800" horzOverflow="overflow">
                    <a:lnL w="6480" cap="flat" cmpd="sng" algn="ctr">
                      <a:solidFill>
                        <a:srgbClr val="FF9900"/>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Rol del Responsable</a:t>
                      </a:r>
                    </a:p>
                  </a:txBody>
                  <a:tcPr marL="90000" marR="90000" marT="7664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Nombre del Subproceso</a:t>
                      </a:r>
                    </a:p>
                  </a:txBody>
                  <a:tcPr marL="90000" marR="90000" marT="7664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Descripción del Subproceso</a:t>
                      </a:r>
                    </a:p>
                  </a:txBody>
                  <a:tcPr marL="90000" marR="90000" marT="7664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Herramientas</a:t>
                      </a:r>
                    </a:p>
                  </a:txBody>
                  <a:tcPr marL="90000" marR="90000" marT="76644" marB="46800" horzOverflow="overflow">
                    <a:lnL w="2880" cap="flat" cmpd="sng" algn="ctr">
                      <a:solidFill>
                        <a:srgbClr val="FFFFFF"/>
                      </a:solidFill>
                      <a:prstDash val="solid"/>
                      <a:round/>
                      <a:headEnd type="none" w="med" len="med"/>
                      <a:tailEnd type="none" w="med" len="med"/>
                    </a:lnL>
                    <a:lnR w="6480" cap="flat" cmpd="sng" algn="ctr">
                      <a:solidFill>
                        <a:srgbClr val="FF9900"/>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extLst>
                  <a:ext uri="{0D108BD9-81ED-4DB2-BD59-A6C34878D82A}">
                    <a16:rowId xmlns="" xmlns:a16="http://schemas.microsoft.com/office/drawing/2014/main" val="10000"/>
                  </a:ext>
                </a:extLst>
              </a:tr>
              <a:tr h="181927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1</a:t>
                      </a:r>
                    </a:p>
                  </a:txBody>
                  <a:tcPr marL="90000" marR="90000" marT="76644" marB="46800" horzOverflow="overflow">
                    <a:lnL w="648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Jefe de proyecto</a:t>
                      </a:r>
                    </a:p>
                  </a:txBody>
                  <a:tcPr marL="90000" marR="90000" marT="72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Planificación</a:t>
                      </a:r>
                    </a:p>
                  </a:txBody>
                  <a:tcPr marL="90000" marR="90000" marT="72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En esta etapa se crea el Plan del Proyecto, el cual debe ser aprobado por el cliente a través de un Acta de Reunión, dando así conformidad al plan y viso para el inicio del proyecto.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De existir observaciones al Plan, estas quedaran registradas en un acta de reunión.</a:t>
                      </a:r>
                    </a:p>
                  </a:txBody>
                  <a:tcPr marL="90000" marR="90000" marT="72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Plan del Proyecto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Cronograma de proyecto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Registro de Riesgos</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Acta de Reunión</a:t>
                      </a:r>
                    </a:p>
                  </a:txBody>
                  <a:tcPr marL="90000" marR="90000" marT="72432" marB="46800" horzOverflow="overflow">
                    <a:lnL w="4320" cap="flat" cmpd="sng" algn="ctr">
                      <a:solidFill>
                        <a:srgbClr val="FF9900"/>
                      </a:solidFill>
                      <a:prstDash val="solid"/>
                      <a:round/>
                      <a:headEnd type="none" w="med" len="med"/>
                      <a:tailEnd type="none" w="med" len="med"/>
                    </a:lnL>
                    <a:lnR w="648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292100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2</a:t>
                      </a:r>
                    </a:p>
                  </a:txBody>
                  <a:tcPr marL="90000" marR="90000" marT="76644" marB="46800" horzOverflow="overflow">
                    <a:lnL w="648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Analista Funcional</a:t>
                      </a:r>
                    </a:p>
                  </a:txBody>
                  <a:tcPr marL="90000" marR="90000" marT="72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Ejecución, Seguimiento y Control </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63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En esta etapa, se ejecuta el “Plan del Proyecto”  y se realizan las actividades de seguimiento sobre lo planificado.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El Analista Funcional realiza la asignación de trabajo semanal al equipo de trabajo.</a:t>
                      </a:r>
                    </a:p>
                  </a:txBody>
                  <a:tcPr marL="90000" marR="90000" marT="72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Registro de riesgos</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-Acta de reuniones</a:t>
                      </a:r>
                    </a:p>
                  </a:txBody>
                  <a:tcPr marL="90000" marR="90000" marT="72432" marB="46800" horzOverflow="overflow">
                    <a:lnL w="4320" cap="flat" cmpd="sng" algn="ctr">
                      <a:solidFill>
                        <a:srgbClr val="FF9900"/>
                      </a:solidFill>
                      <a:prstDash val="solid"/>
                      <a:round/>
                      <a:headEnd type="none" w="med" len="med"/>
                      <a:tailEnd type="none" w="med" len="med"/>
                    </a:lnL>
                    <a:lnR w="648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
        <p:nvSpPr>
          <p:cNvPr id="26656" name="AutoShape 55"/>
          <p:cNvSpPr>
            <a:spLocks noChangeArrowheads="1"/>
          </p:cNvSpPr>
          <p:nvPr/>
        </p:nvSpPr>
        <p:spPr bwMode="auto">
          <a:xfrm>
            <a:off x="179388" y="6400800"/>
            <a:ext cx="1008062" cy="287338"/>
          </a:xfrm>
          <a:prstGeom prst="flowChartAlternateProcess">
            <a:avLst/>
          </a:prstGeom>
          <a:solidFill>
            <a:srgbClr val="FF6600"/>
          </a:solidFill>
          <a:ln w="9360" cap="sq">
            <a:solidFill>
              <a:srgbClr val="FF66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Regresar</a:t>
            </a:r>
          </a:p>
        </p:txBody>
      </p:sp>
      <p:sp>
        <p:nvSpPr>
          <p:cNvPr id="26657" name="Text Box 56"/>
          <p:cNvSpPr txBox="1">
            <a:spLocks noChangeArrowheads="1"/>
          </p:cNvSpPr>
          <p:nvPr/>
        </p:nvSpPr>
        <p:spPr bwMode="auto">
          <a:xfrm>
            <a:off x="395288" y="100013"/>
            <a:ext cx="856932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Subprocesos del Proceso de Gestión de Proyectos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16385" name="Group 1"/>
          <p:cNvGraphicFramePr>
            <a:graphicFrameLocks noGrp="1"/>
          </p:cNvGraphicFramePr>
          <p:nvPr>
            <p:extLst>
              <p:ext uri="{D42A27DB-BD31-4B8C-83A1-F6EECF244321}">
                <p14:modId xmlns:p14="http://schemas.microsoft.com/office/powerpoint/2010/main" val="236319537"/>
              </p:ext>
            </p:extLst>
          </p:nvPr>
        </p:nvGraphicFramePr>
        <p:xfrm>
          <a:off x="179388" y="1473200"/>
          <a:ext cx="8786812" cy="2736850"/>
        </p:xfrm>
        <a:graphic>
          <a:graphicData uri="http://schemas.openxmlformats.org/drawingml/2006/table">
            <a:tbl>
              <a:tblPr/>
              <a:tblGrid>
                <a:gridCol w="388937">
                  <a:extLst>
                    <a:ext uri="{9D8B030D-6E8A-4147-A177-3AD203B41FA5}">
                      <a16:colId xmlns="" xmlns:a16="http://schemas.microsoft.com/office/drawing/2014/main" val="20000"/>
                    </a:ext>
                  </a:extLst>
                </a:gridCol>
                <a:gridCol w="1411288">
                  <a:extLst>
                    <a:ext uri="{9D8B030D-6E8A-4147-A177-3AD203B41FA5}">
                      <a16:colId xmlns="" xmlns:a16="http://schemas.microsoft.com/office/drawing/2014/main" val="20001"/>
                    </a:ext>
                  </a:extLst>
                </a:gridCol>
                <a:gridCol w="1223962">
                  <a:extLst>
                    <a:ext uri="{9D8B030D-6E8A-4147-A177-3AD203B41FA5}">
                      <a16:colId xmlns="" xmlns:a16="http://schemas.microsoft.com/office/drawing/2014/main" val="20002"/>
                    </a:ext>
                  </a:extLst>
                </a:gridCol>
                <a:gridCol w="2882900">
                  <a:extLst>
                    <a:ext uri="{9D8B030D-6E8A-4147-A177-3AD203B41FA5}">
                      <a16:colId xmlns="" xmlns:a16="http://schemas.microsoft.com/office/drawing/2014/main" val="20003"/>
                    </a:ext>
                  </a:extLst>
                </a:gridCol>
                <a:gridCol w="2879725">
                  <a:extLst>
                    <a:ext uri="{9D8B030D-6E8A-4147-A177-3AD203B41FA5}">
                      <a16:colId xmlns="" xmlns:a16="http://schemas.microsoft.com/office/drawing/2014/main" val="20004"/>
                    </a:ext>
                  </a:extLst>
                </a:gridCol>
              </a:tblGrid>
              <a:tr h="52070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76644" marB="46800" horzOverflow="overflow">
                    <a:lnL w="6480" cap="flat" cmpd="sng" algn="ctr">
                      <a:solidFill>
                        <a:srgbClr val="FF9900"/>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Rol del Responsable</a:t>
                      </a:r>
                    </a:p>
                  </a:txBody>
                  <a:tcPr marL="90000" marR="90000" marT="7664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Nombre del Subproceso</a:t>
                      </a:r>
                    </a:p>
                  </a:txBody>
                  <a:tcPr marL="90000" marR="90000" marT="7664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Descripción del Subproceso</a:t>
                      </a:r>
                    </a:p>
                  </a:txBody>
                  <a:tcPr marL="90000" marR="90000" marT="76644"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Herramientas</a:t>
                      </a:r>
                    </a:p>
                  </a:txBody>
                  <a:tcPr marL="90000" marR="90000" marT="76644" marB="46800" horzOverflow="overflow">
                    <a:lnL w="2880" cap="flat" cmpd="sng" algn="ctr">
                      <a:solidFill>
                        <a:srgbClr val="FFFFFF"/>
                      </a:solidFill>
                      <a:prstDash val="solid"/>
                      <a:round/>
                      <a:headEnd type="none" w="med" len="med"/>
                      <a:tailEnd type="none" w="med" len="med"/>
                    </a:lnL>
                    <a:lnR w="6480" cap="flat" cmpd="sng" algn="ctr">
                      <a:solidFill>
                        <a:srgbClr val="FF9900"/>
                      </a:solidFill>
                      <a:prstDash val="solid"/>
                      <a:round/>
                      <a:headEnd type="none" w="med" len="med"/>
                      <a:tailEnd type="none" w="med" len="med"/>
                    </a:lnR>
                    <a:lnT w="6480" cap="flat" cmpd="sng" algn="ctr">
                      <a:solidFill>
                        <a:srgbClr val="FF9900"/>
                      </a:solidFill>
                      <a:prstDash val="solid"/>
                      <a:round/>
                      <a:headEnd type="none" w="med" len="med"/>
                      <a:tailEnd type="none" w="med" len="med"/>
                    </a:lnT>
                    <a:lnB w="4320" cap="flat" cmpd="sng" algn="ctr">
                      <a:solidFill>
                        <a:srgbClr val="FF9900"/>
                      </a:solidFill>
                      <a:prstDash val="solid"/>
                      <a:round/>
                      <a:headEnd type="none" w="med" len="med"/>
                      <a:tailEnd type="none" w="med" len="med"/>
                    </a:lnB>
                    <a:lnTlToBr>
                      <a:noFill/>
                    </a:lnTlToBr>
                    <a:lnBlToTr>
                      <a:noFill/>
                    </a:lnBlToTr>
                    <a:solidFill>
                      <a:srgbClr val="FF9900"/>
                    </a:solidFill>
                  </a:tcPr>
                </a:tc>
                <a:extLst>
                  <a:ext uri="{0D108BD9-81ED-4DB2-BD59-A6C34878D82A}">
                    <a16:rowId xmlns="" xmlns:a16="http://schemas.microsoft.com/office/drawing/2014/main" val="10000"/>
                  </a:ext>
                </a:extLst>
              </a:tr>
              <a:tr h="221615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3</a:t>
                      </a:r>
                    </a:p>
                  </a:txBody>
                  <a:tcPr marL="90000" marR="90000" marT="76644" marB="46800" horzOverflow="overflow">
                    <a:lnL w="648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Analista Funcional</a:t>
                      </a:r>
                    </a:p>
                  </a:txBody>
                  <a:tcPr marL="90000" marR="90000" marT="72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Cierre del Proyecto</a:t>
                      </a:r>
                    </a:p>
                  </a:txBody>
                  <a:tcPr marL="90000" marR="90000" marT="63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En esta etapa se elabora el acta de aceptación y cierre del Proyecto, el cual debe ser aprobada por el cliente.</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Se registran las oportunidades de mejora y las lecciones aprendidas, seguidamente se elabora y expone el relatorío del Proyecto.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Se archivan todos los entregables del proyecto y se hace la entrega al Gestor de la </a:t>
                      </a: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Demanda.</a:t>
                      </a:r>
                      <a:endPar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endParaRP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2432" marB="46800" horzOverflow="overflow">
                    <a:lnL w="4320" cap="flat" cmpd="sng" algn="ctr">
                      <a:solidFill>
                        <a:srgbClr val="FF9900"/>
                      </a:solidFill>
                      <a:prstDash val="solid"/>
                      <a:round/>
                      <a:headEnd type="none" w="med" len="med"/>
                      <a:tailEnd type="none" w="med" len="med"/>
                    </a:lnL>
                    <a:lnR w="432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Acta de Aceptación y Cierre del Proyecto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Lecciones Aprendidas</a:t>
                      </a:r>
                    </a:p>
                  </a:txBody>
                  <a:tcPr marL="90000" marR="90000" marT="72432" marB="46800" horzOverflow="overflow">
                    <a:lnL w="4320" cap="flat" cmpd="sng" algn="ctr">
                      <a:solidFill>
                        <a:srgbClr val="FF9900"/>
                      </a:solidFill>
                      <a:prstDash val="solid"/>
                      <a:round/>
                      <a:headEnd type="none" w="med" len="med"/>
                      <a:tailEnd type="none" w="med" len="med"/>
                    </a:lnL>
                    <a:lnR w="6480" cap="flat" cmpd="sng" algn="ctr">
                      <a:solidFill>
                        <a:srgbClr val="FF9900"/>
                      </a:solidFill>
                      <a:prstDash val="solid"/>
                      <a:round/>
                      <a:headEnd type="none" w="med" len="med"/>
                      <a:tailEnd type="none" w="med" len="med"/>
                    </a:lnR>
                    <a:lnT w="4320" cap="flat" cmpd="sng" algn="ctr">
                      <a:solidFill>
                        <a:srgbClr val="FF9900"/>
                      </a:solidFill>
                      <a:prstDash val="solid"/>
                      <a:round/>
                      <a:headEnd type="none" w="med" len="med"/>
                      <a:tailEnd type="none" w="med" len="med"/>
                    </a:lnT>
                    <a:lnB w="6480"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27674" name="AutoShape 39"/>
          <p:cNvSpPr>
            <a:spLocks noChangeArrowheads="1"/>
          </p:cNvSpPr>
          <p:nvPr/>
        </p:nvSpPr>
        <p:spPr bwMode="auto">
          <a:xfrm>
            <a:off x="179388" y="6400800"/>
            <a:ext cx="1008062" cy="287338"/>
          </a:xfrm>
          <a:prstGeom prst="flowChartAlternateProcess">
            <a:avLst/>
          </a:prstGeom>
          <a:solidFill>
            <a:srgbClr val="FF6600"/>
          </a:solidFill>
          <a:ln w="9360" cap="sq">
            <a:solidFill>
              <a:srgbClr val="FF66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Regresar</a:t>
            </a:r>
          </a:p>
        </p:txBody>
      </p:sp>
      <p:sp>
        <p:nvSpPr>
          <p:cNvPr id="27675" name="Text Box 40"/>
          <p:cNvSpPr txBox="1">
            <a:spLocks noChangeArrowheads="1"/>
          </p:cNvSpPr>
          <p:nvPr/>
        </p:nvSpPr>
        <p:spPr bwMode="auto">
          <a:xfrm>
            <a:off x="611188" y="100013"/>
            <a:ext cx="835342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Subprocesos del Proceso de Gestión de Proyectos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46050" y="263525"/>
            <a:ext cx="87757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marL="4572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cs typeface="Droid Sans Fallback" charset="0"/>
              </a:rPr>
              <a:t>5. Proceso de Gestión de Proyectos</a:t>
            </a:r>
          </a:p>
          <a:p>
            <a:pPr lvl="1" indent="0" algn="l" eaLnBrk="1" hangingPunct="1">
              <a:lnSpc>
                <a:spcPts val="5575"/>
              </a:lnSpc>
              <a:spcBef>
                <a:spcPts val="3000"/>
              </a:spcBef>
              <a:buClrTx/>
              <a:buFontTx/>
              <a:buNone/>
            </a:pPr>
            <a:r>
              <a:rPr lang="es-PE" altLang="es-PE" sz="4800">
                <a:solidFill>
                  <a:srgbClr val="000066"/>
                </a:solidFill>
                <a:cs typeface="Droid Sans Fallback" charset="0"/>
              </a:rPr>
              <a:t>5.2 Actividades</a:t>
            </a:r>
          </a:p>
        </p:txBody>
      </p:sp>
      <p:grpSp>
        <p:nvGrpSpPr>
          <p:cNvPr id="28675" name="Group 3"/>
          <p:cNvGrpSpPr>
            <a:grpSpLocks/>
          </p:cNvGrpSpPr>
          <p:nvPr/>
        </p:nvGrpSpPr>
        <p:grpSpPr bwMode="auto">
          <a:xfrm>
            <a:off x="1128713" y="2247900"/>
            <a:ext cx="6881812" cy="3481388"/>
            <a:chOff x="711" y="1416"/>
            <a:chExt cx="4335" cy="2193"/>
          </a:xfrm>
        </p:grpSpPr>
        <p:sp>
          <p:nvSpPr>
            <p:cNvPr id="28676"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77"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78"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79"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0"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1"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2"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3"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4"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5"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6"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7"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8"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89"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0"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1"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2"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3"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4"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5"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6"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7"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8"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699"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0"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1"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2"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3"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4"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5"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6"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7"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8"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09"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0"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1"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2"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3"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4"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5"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6"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7"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8"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19"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0"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1"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2"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3"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4"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5"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6"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7"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8"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29"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0"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1"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2"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3"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4"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5"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6"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7"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8"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39"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0"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1"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2"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3"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4"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5"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6"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7"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8"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49"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0"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1"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2"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3"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4"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5"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6"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7"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8"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59"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0"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1"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2"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3"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4"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5"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6"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7"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8"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69"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0"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1"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2"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3"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4"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5"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6"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7"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8"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79"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80"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81"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82"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83"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84"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85"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86"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8787"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17410"/>
                                        </p:tgtEl>
                                        <p:attrNameLst>
                                          <p:attrName>style.visibility</p:attrName>
                                        </p:attrNameLst>
                                      </p:cBhvr>
                                      <p:to>
                                        <p:strVal val="visible"/>
                                      </p:to>
                                    </p:set>
                                    <p:animEffect transition="in" filter="fade">
                                      <p:cBhvr additive="repl">
                                        <p:cTn id="7" dur="10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889000" y="342900"/>
            <a:ext cx="7700963"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000">
                <a:solidFill>
                  <a:srgbClr val="FF0000"/>
                </a:solidFill>
                <a:cs typeface="Droid Sans Fallback" charset="0"/>
              </a:rPr>
              <a:t>Actividades del Subproceso de Planificación</a:t>
            </a:r>
          </a:p>
        </p:txBody>
      </p:sp>
      <p:grpSp>
        <p:nvGrpSpPr>
          <p:cNvPr id="29699" name="Group 2"/>
          <p:cNvGrpSpPr>
            <a:grpSpLocks/>
          </p:cNvGrpSpPr>
          <p:nvPr/>
        </p:nvGrpSpPr>
        <p:grpSpPr bwMode="auto">
          <a:xfrm>
            <a:off x="4581525" y="2349500"/>
            <a:ext cx="960438" cy="1149350"/>
            <a:chOff x="2886" y="1480"/>
            <a:chExt cx="605" cy="724"/>
          </a:xfrm>
        </p:grpSpPr>
        <p:sp>
          <p:nvSpPr>
            <p:cNvPr id="29745" name="Rectangle 3"/>
            <p:cNvSpPr>
              <a:spLocks noChangeArrowheads="1"/>
            </p:cNvSpPr>
            <p:nvPr/>
          </p:nvSpPr>
          <p:spPr bwMode="auto">
            <a:xfrm>
              <a:off x="2886" y="1637"/>
              <a:ext cx="605"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Conformidad al Plan del Proyecto</a:t>
              </a:r>
            </a:p>
          </p:txBody>
        </p:sp>
        <p:sp>
          <p:nvSpPr>
            <p:cNvPr id="29746" name="Rectangle 4"/>
            <p:cNvSpPr>
              <a:spLocks noChangeArrowheads="1"/>
            </p:cNvSpPr>
            <p:nvPr/>
          </p:nvSpPr>
          <p:spPr bwMode="auto">
            <a:xfrm>
              <a:off x="2886" y="1480"/>
              <a:ext cx="605"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(3) Gestor de la Demanda</a:t>
              </a:r>
            </a:p>
          </p:txBody>
        </p:sp>
        <p:sp>
          <p:nvSpPr>
            <p:cNvPr id="29747" name="Rectangle 5"/>
            <p:cNvSpPr>
              <a:spLocks noChangeArrowheads="1"/>
            </p:cNvSpPr>
            <p:nvPr/>
          </p:nvSpPr>
          <p:spPr bwMode="auto">
            <a:xfrm>
              <a:off x="2886" y="2050"/>
              <a:ext cx="605"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Acta de Reunión</a:t>
              </a:r>
            </a:p>
          </p:txBody>
        </p:sp>
      </p:grpSp>
      <p:grpSp>
        <p:nvGrpSpPr>
          <p:cNvPr id="29700" name="Group 6"/>
          <p:cNvGrpSpPr>
            <a:grpSpLocks/>
          </p:cNvGrpSpPr>
          <p:nvPr/>
        </p:nvGrpSpPr>
        <p:grpSpPr bwMode="auto">
          <a:xfrm>
            <a:off x="5832475" y="2347913"/>
            <a:ext cx="960438" cy="1149350"/>
            <a:chOff x="3674" y="1479"/>
            <a:chExt cx="605" cy="724"/>
          </a:xfrm>
        </p:grpSpPr>
        <p:sp>
          <p:nvSpPr>
            <p:cNvPr id="29742" name="Rectangle 7"/>
            <p:cNvSpPr>
              <a:spLocks noChangeArrowheads="1"/>
            </p:cNvSpPr>
            <p:nvPr/>
          </p:nvSpPr>
          <p:spPr bwMode="auto">
            <a:xfrm>
              <a:off x="3674" y="1636"/>
              <a:ext cx="605"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Kick off meeting - interno</a:t>
              </a:r>
            </a:p>
          </p:txBody>
        </p:sp>
        <p:sp>
          <p:nvSpPr>
            <p:cNvPr id="29743" name="Rectangle 8"/>
            <p:cNvSpPr>
              <a:spLocks noChangeArrowheads="1"/>
            </p:cNvSpPr>
            <p:nvPr/>
          </p:nvSpPr>
          <p:spPr bwMode="auto">
            <a:xfrm>
              <a:off x="3674" y="1479"/>
              <a:ext cx="605"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a:t>
              </a:r>
              <a:r>
                <a:rPr lang="es-PE" altLang="es-PE" sz="800" b="1" dirty="0" smtClean="0">
                  <a:solidFill>
                    <a:srgbClr val="000066"/>
                  </a:solidFill>
                  <a:cs typeface="Droid Sans Fallback" charset="0"/>
                </a:rPr>
                <a:t>4) Gestor de la demanda</a:t>
              </a:r>
              <a:endParaRPr lang="es-PE" altLang="es-PE" sz="800" b="1" dirty="0">
                <a:solidFill>
                  <a:srgbClr val="000066"/>
                </a:solidFill>
                <a:cs typeface="Droid Sans Fallback" charset="0"/>
              </a:endParaRPr>
            </a:p>
          </p:txBody>
        </p:sp>
        <p:sp>
          <p:nvSpPr>
            <p:cNvPr id="29744" name="Rectangle 9"/>
            <p:cNvSpPr>
              <a:spLocks noChangeArrowheads="1"/>
            </p:cNvSpPr>
            <p:nvPr/>
          </p:nvSpPr>
          <p:spPr bwMode="auto">
            <a:xfrm>
              <a:off x="3674" y="2049"/>
              <a:ext cx="605"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Acta de Reunión</a:t>
              </a:r>
            </a:p>
          </p:txBody>
        </p:sp>
      </p:grpSp>
      <p:cxnSp>
        <p:nvCxnSpPr>
          <p:cNvPr id="29701" name="AutoShape 10"/>
          <p:cNvCxnSpPr>
            <a:cxnSpLocks noChangeShapeType="1"/>
            <a:endCxn id="29745" idx="1"/>
          </p:cNvCxnSpPr>
          <p:nvPr/>
        </p:nvCxnSpPr>
        <p:spPr bwMode="auto">
          <a:xfrm flipV="1">
            <a:off x="4319588" y="2925763"/>
            <a:ext cx="261937" cy="1587"/>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29702" name="AutoShape 11"/>
          <p:cNvCxnSpPr>
            <a:cxnSpLocks noChangeShapeType="1"/>
            <a:stCxn id="29745" idx="3"/>
            <a:endCxn id="29742" idx="1"/>
          </p:cNvCxnSpPr>
          <p:nvPr/>
        </p:nvCxnSpPr>
        <p:spPr bwMode="auto">
          <a:xfrm flipV="1">
            <a:off x="5543550" y="2924175"/>
            <a:ext cx="288925" cy="1588"/>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sp>
        <p:nvSpPr>
          <p:cNvPr id="29703" name="Text Box 12"/>
          <p:cNvSpPr txBox="1">
            <a:spLocks noChangeArrowheads="1"/>
          </p:cNvSpPr>
          <p:nvPr/>
        </p:nvSpPr>
        <p:spPr bwMode="auto">
          <a:xfrm>
            <a:off x="4286250" y="2660650"/>
            <a:ext cx="3032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000" b="1">
                <a:solidFill>
                  <a:srgbClr val="000066"/>
                </a:solidFill>
                <a:cs typeface="Droid Sans Fallback" charset="0"/>
              </a:rPr>
              <a:t>Si</a:t>
            </a:r>
          </a:p>
        </p:txBody>
      </p:sp>
      <p:sp>
        <p:nvSpPr>
          <p:cNvPr id="29704" name="Text Box 13"/>
          <p:cNvSpPr txBox="1">
            <a:spLocks noChangeArrowheads="1"/>
          </p:cNvSpPr>
          <p:nvPr/>
        </p:nvSpPr>
        <p:spPr bwMode="auto">
          <a:xfrm>
            <a:off x="3683000" y="2228850"/>
            <a:ext cx="354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000" b="1">
                <a:solidFill>
                  <a:srgbClr val="000066"/>
                </a:solidFill>
                <a:cs typeface="Droid Sans Fallback" charset="0"/>
              </a:rPr>
              <a:t>No</a:t>
            </a:r>
          </a:p>
        </p:txBody>
      </p:sp>
      <p:cxnSp>
        <p:nvCxnSpPr>
          <p:cNvPr id="29705" name="AutoShape 14"/>
          <p:cNvCxnSpPr>
            <a:cxnSpLocks noChangeShapeType="1"/>
          </p:cNvCxnSpPr>
          <p:nvPr/>
        </p:nvCxnSpPr>
        <p:spPr bwMode="auto">
          <a:xfrm>
            <a:off x="2992438" y="2924175"/>
            <a:ext cx="247650" cy="6350"/>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sp>
        <p:nvSpPr>
          <p:cNvPr id="29706" name="AutoShape 15"/>
          <p:cNvSpPr>
            <a:spLocks noChangeArrowheads="1"/>
          </p:cNvSpPr>
          <p:nvPr/>
        </p:nvSpPr>
        <p:spPr bwMode="auto">
          <a:xfrm>
            <a:off x="7235825" y="6165850"/>
            <a:ext cx="1008063" cy="287338"/>
          </a:xfrm>
          <a:prstGeom prst="flowChartAlternateProcess">
            <a:avLst/>
          </a:prstGeom>
          <a:solidFill>
            <a:srgbClr val="FFCC00"/>
          </a:solidFill>
          <a:ln w="9360" cap="sq">
            <a:solidFill>
              <a:srgbClr val="FF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Regresar</a:t>
            </a:r>
          </a:p>
        </p:txBody>
      </p:sp>
      <p:grpSp>
        <p:nvGrpSpPr>
          <p:cNvPr id="29707" name="Group 16"/>
          <p:cNvGrpSpPr>
            <a:grpSpLocks/>
          </p:cNvGrpSpPr>
          <p:nvPr/>
        </p:nvGrpSpPr>
        <p:grpSpPr bwMode="auto">
          <a:xfrm>
            <a:off x="-171450" y="1668463"/>
            <a:ext cx="1101725" cy="839787"/>
            <a:chOff x="-108" y="1051"/>
            <a:chExt cx="694" cy="529"/>
          </a:xfrm>
        </p:grpSpPr>
        <p:pic>
          <p:nvPicPr>
            <p:cNvPr id="2974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 y="1051"/>
              <a:ext cx="395"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9741" name="Rectangle 18"/>
            <p:cNvSpPr>
              <a:spLocks noChangeArrowheads="1"/>
            </p:cNvSpPr>
            <p:nvPr/>
          </p:nvSpPr>
          <p:spPr bwMode="auto">
            <a:xfrm>
              <a:off x="-108" y="1384"/>
              <a:ext cx="6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Gestor de la Demanda</a:t>
              </a:r>
            </a:p>
          </p:txBody>
        </p:sp>
      </p:grpSp>
      <p:cxnSp>
        <p:nvCxnSpPr>
          <p:cNvPr id="29708" name="AutoShape 19"/>
          <p:cNvCxnSpPr>
            <a:cxnSpLocks noChangeShapeType="1"/>
          </p:cNvCxnSpPr>
          <p:nvPr/>
        </p:nvCxnSpPr>
        <p:spPr bwMode="auto">
          <a:xfrm>
            <a:off x="619125" y="2933700"/>
            <a:ext cx="277813" cy="4763"/>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9709" name="AutoShape 20"/>
          <p:cNvCxnSpPr>
            <a:cxnSpLocks noChangeShapeType="1"/>
          </p:cNvCxnSpPr>
          <p:nvPr/>
        </p:nvCxnSpPr>
        <p:spPr bwMode="auto">
          <a:xfrm flipH="1">
            <a:off x="357188" y="2197100"/>
            <a:ext cx="12700" cy="527050"/>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grpSp>
        <p:nvGrpSpPr>
          <p:cNvPr id="29710" name="Group 21"/>
          <p:cNvGrpSpPr>
            <a:grpSpLocks/>
          </p:cNvGrpSpPr>
          <p:nvPr/>
        </p:nvGrpSpPr>
        <p:grpSpPr bwMode="auto">
          <a:xfrm>
            <a:off x="893763" y="2343150"/>
            <a:ext cx="862012" cy="1149350"/>
            <a:chOff x="563" y="1476"/>
            <a:chExt cx="543" cy="724"/>
          </a:xfrm>
        </p:grpSpPr>
        <p:sp>
          <p:nvSpPr>
            <p:cNvPr id="29737" name="Rectangle 22"/>
            <p:cNvSpPr>
              <a:spLocks noChangeArrowheads="1"/>
            </p:cNvSpPr>
            <p:nvPr/>
          </p:nvSpPr>
          <p:spPr bwMode="auto">
            <a:xfrm>
              <a:off x="563" y="1633"/>
              <a:ext cx="543"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CCCCFF"/>
                  </a:solidFill>
                  <a:cs typeface="Droid Sans Fallback" charset="0"/>
                  <a:hlinkClick r:id=""/>
                </a:rPr>
                <a:t>Planeamiento </a:t>
              </a:r>
            </a:p>
          </p:txBody>
        </p:sp>
        <p:sp>
          <p:nvSpPr>
            <p:cNvPr id="29738" name="Rectangle 23"/>
            <p:cNvSpPr>
              <a:spLocks noChangeArrowheads="1"/>
            </p:cNvSpPr>
            <p:nvPr/>
          </p:nvSpPr>
          <p:spPr bwMode="auto">
            <a:xfrm>
              <a:off x="563" y="1476"/>
              <a:ext cx="543"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a:t>
              </a:r>
              <a:r>
                <a:rPr lang="es-PE" altLang="es-PE" sz="800" b="1" dirty="0" smtClean="0">
                  <a:solidFill>
                    <a:srgbClr val="000066"/>
                  </a:solidFill>
                  <a:cs typeface="Droid Sans Fallback" charset="0"/>
                </a:rPr>
                <a:t>1)Jefe </a:t>
              </a:r>
              <a:r>
                <a:rPr lang="es-PE" altLang="es-PE" sz="800" b="1" dirty="0">
                  <a:solidFill>
                    <a:srgbClr val="000066"/>
                  </a:solidFill>
                  <a:cs typeface="Droid Sans Fallback" charset="0"/>
                </a:rPr>
                <a:t>de Proyecto</a:t>
              </a:r>
            </a:p>
          </p:txBody>
        </p:sp>
        <p:sp>
          <p:nvSpPr>
            <p:cNvPr id="29739" name="Rectangle 24"/>
            <p:cNvSpPr>
              <a:spLocks noChangeArrowheads="1"/>
            </p:cNvSpPr>
            <p:nvPr/>
          </p:nvSpPr>
          <p:spPr bwMode="auto">
            <a:xfrm>
              <a:off x="563" y="2046"/>
              <a:ext cx="543"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Plan del Proyecto</a:t>
              </a:r>
            </a:p>
          </p:txBody>
        </p:sp>
      </p:grpSp>
      <p:sp>
        <p:nvSpPr>
          <p:cNvPr id="29711" name="AutoShape 25"/>
          <p:cNvSpPr>
            <a:spLocks noChangeArrowheads="1"/>
          </p:cNvSpPr>
          <p:nvPr/>
        </p:nvSpPr>
        <p:spPr bwMode="auto">
          <a:xfrm>
            <a:off x="179388" y="6165850"/>
            <a:ext cx="1079500" cy="358775"/>
          </a:xfrm>
          <a:prstGeom prst="flowChartAlternateProcess">
            <a:avLst/>
          </a:prstGeom>
          <a:solidFill>
            <a:srgbClr val="99CC00"/>
          </a:solidFill>
          <a:ln w="9360" cap="sq">
            <a:solidFill>
              <a:srgbClr val="99CC00"/>
            </a:solidFill>
            <a:miter lim="800000"/>
            <a:headEnd/>
            <a:tailEnd/>
          </a:ln>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Detalle actividades</a:t>
            </a:r>
          </a:p>
        </p:txBody>
      </p:sp>
      <p:sp>
        <p:nvSpPr>
          <p:cNvPr id="29712" name="AutoShape 26"/>
          <p:cNvSpPr>
            <a:spLocks noChangeArrowheads="1"/>
          </p:cNvSpPr>
          <p:nvPr/>
        </p:nvSpPr>
        <p:spPr bwMode="auto">
          <a:xfrm>
            <a:off x="3240088" y="2493963"/>
            <a:ext cx="1079500" cy="863600"/>
          </a:xfrm>
          <a:prstGeom prst="diamond">
            <a:avLst/>
          </a:prstGeom>
          <a:noFill/>
          <a:ln w="255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000">
                <a:solidFill>
                  <a:srgbClr val="000066"/>
                </a:solidFill>
                <a:cs typeface="Droid Sans Fallback" charset="0"/>
              </a:rPr>
              <a:t>Aprobado</a:t>
            </a:r>
          </a:p>
        </p:txBody>
      </p:sp>
      <p:grpSp>
        <p:nvGrpSpPr>
          <p:cNvPr id="29713" name="Group 27"/>
          <p:cNvGrpSpPr>
            <a:grpSpLocks/>
          </p:cNvGrpSpPr>
          <p:nvPr/>
        </p:nvGrpSpPr>
        <p:grpSpPr bwMode="auto">
          <a:xfrm>
            <a:off x="7032625" y="2349500"/>
            <a:ext cx="960438" cy="1149350"/>
            <a:chOff x="4430" y="1480"/>
            <a:chExt cx="605" cy="724"/>
          </a:xfrm>
        </p:grpSpPr>
        <p:sp>
          <p:nvSpPr>
            <p:cNvPr id="29734" name="Rectangle 28"/>
            <p:cNvSpPr>
              <a:spLocks noChangeArrowheads="1"/>
            </p:cNvSpPr>
            <p:nvPr/>
          </p:nvSpPr>
          <p:spPr bwMode="auto">
            <a:xfrm>
              <a:off x="4430" y="1637"/>
              <a:ext cx="605"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Kick off meeting - externo</a:t>
              </a:r>
            </a:p>
          </p:txBody>
        </p:sp>
        <p:sp>
          <p:nvSpPr>
            <p:cNvPr id="29735" name="Rectangle 29"/>
            <p:cNvSpPr>
              <a:spLocks noChangeArrowheads="1"/>
            </p:cNvSpPr>
            <p:nvPr/>
          </p:nvSpPr>
          <p:spPr bwMode="auto">
            <a:xfrm>
              <a:off x="4430" y="1480"/>
              <a:ext cx="605"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(5) Gestor de la demanda</a:t>
              </a:r>
            </a:p>
          </p:txBody>
        </p:sp>
        <p:sp>
          <p:nvSpPr>
            <p:cNvPr id="29736" name="Rectangle 30"/>
            <p:cNvSpPr>
              <a:spLocks noChangeArrowheads="1"/>
            </p:cNvSpPr>
            <p:nvPr/>
          </p:nvSpPr>
          <p:spPr bwMode="auto">
            <a:xfrm>
              <a:off x="4430" y="2050"/>
              <a:ext cx="605"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Acta de Reunión</a:t>
              </a:r>
            </a:p>
          </p:txBody>
        </p:sp>
      </p:grpSp>
      <p:cxnSp>
        <p:nvCxnSpPr>
          <p:cNvPr id="29714" name="AutoShape 31"/>
          <p:cNvCxnSpPr>
            <a:cxnSpLocks noChangeShapeType="1"/>
          </p:cNvCxnSpPr>
          <p:nvPr/>
        </p:nvCxnSpPr>
        <p:spPr bwMode="auto">
          <a:xfrm>
            <a:off x="6791325" y="2916238"/>
            <a:ext cx="247650" cy="6350"/>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29715" name="Group 32"/>
          <p:cNvGrpSpPr>
            <a:grpSpLocks/>
          </p:cNvGrpSpPr>
          <p:nvPr/>
        </p:nvGrpSpPr>
        <p:grpSpPr bwMode="auto">
          <a:xfrm>
            <a:off x="1331913" y="1700213"/>
            <a:ext cx="2408237" cy="788987"/>
            <a:chOff x="839" y="1071"/>
            <a:chExt cx="1517" cy="497"/>
          </a:xfrm>
        </p:grpSpPr>
        <p:sp>
          <p:nvSpPr>
            <p:cNvPr id="29731" name="Line 33"/>
            <p:cNvSpPr>
              <a:spLocks noChangeShapeType="1"/>
            </p:cNvSpPr>
            <p:nvPr/>
          </p:nvSpPr>
          <p:spPr bwMode="auto">
            <a:xfrm flipV="1">
              <a:off x="2357" y="1070"/>
              <a:ext cx="0" cy="499"/>
            </a:xfrm>
            <a:prstGeom prst="line">
              <a:avLst/>
            </a:prstGeom>
            <a:noFill/>
            <a:ln w="9360" cap="sq">
              <a:solidFill>
                <a:srgbClr val="99CC00"/>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9732" name="Line 34"/>
            <p:cNvSpPr>
              <a:spLocks noChangeShapeType="1"/>
            </p:cNvSpPr>
            <p:nvPr/>
          </p:nvSpPr>
          <p:spPr bwMode="auto">
            <a:xfrm flipH="1">
              <a:off x="840" y="1072"/>
              <a:ext cx="1514" cy="0"/>
            </a:xfrm>
            <a:prstGeom prst="line">
              <a:avLst/>
            </a:prstGeom>
            <a:noFill/>
            <a:ln w="9360" cap="sq">
              <a:solidFill>
                <a:srgbClr val="99CC00"/>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29733" name="Line 35"/>
            <p:cNvSpPr>
              <a:spLocks noChangeShapeType="1"/>
            </p:cNvSpPr>
            <p:nvPr/>
          </p:nvSpPr>
          <p:spPr bwMode="auto">
            <a:xfrm>
              <a:off x="839" y="1072"/>
              <a:ext cx="0" cy="405"/>
            </a:xfrm>
            <a:prstGeom prst="line">
              <a:avLst/>
            </a:prstGeom>
            <a:noFill/>
            <a:ln w="9360" cap="sq">
              <a:solidFill>
                <a:srgbClr val="99CC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s-ES"/>
            </a:p>
          </p:txBody>
        </p:sp>
      </p:grpSp>
      <p:grpSp>
        <p:nvGrpSpPr>
          <p:cNvPr id="29716" name="Group 36"/>
          <p:cNvGrpSpPr>
            <a:grpSpLocks/>
          </p:cNvGrpSpPr>
          <p:nvPr/>
        </p:nvGrpSpPr>
        <p:grpSpPr bwMode="auto">
          <a:xfrm>
            <a:off x="2022475" y="2359025"/>
            <a:ext cx="960438" cy="1149350"/>
            <a:chOff x="1274" y="1486"/>
            <a:chExt cx="605" cy="724"/>
          </a:xfrm>
        </p:grpSpPr>
        <p:sp>
          <p:nvSpPr>
            <p:cNvPr id="29728" name="Rectangle 37"/>
            <p:cNvSpPr>
              <a:spLocks noChangeArrowheads="1"/>
            </p:cNvSpPr>
            <p:nvPr/>
          </p:nvSpPr>
          <p:spPr bwMode="auto">
            <a:xfrm>
              <a:off x="1274" y="1643"/>
              <a:ext cx="605"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Revisión, Ajustes</a:t>
              </a:r>
            </a:p>
          </p:txBody>
        </p:sp>
        <p:sp>
          <p:nvSpPr>
            <p:cNvPr id="29729" name="Rectangle 38"/>
            <p:cNvSpPr>
              <a:spLocks noChangeArrowheads="1"/>
            </p:cNvSpPr>
            <p:nvPr/>
          </p:nvSpPr>
          <p:spPr bwMode="auto">
            <a:xfrm>
              <a:off x="1274" y="1486"/>
              <a:ext cx="605"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(2) Gestor de la Demanda</a:t>
              </a:r>
            </a:p>
          </p:txBody>
        </p:sp>
        <p:sp>
          <p:nvSpPr>
            <p:cNvPr id="29730" name="Rectangle 39"/>
            <p:cNvSpPr>
              <a:spLocks noChangeArrowheads="1"/>
            </p:cNvSpPr>
            <p:nvPr/>
          </p:nvSpPr>
          <p:spPr bwMode="auto">
            <a:xfrm>
              <a:off x="1274" y="2056"/>
              <a:ext cx="605"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Acta de Reunión</a:t>
              </a:r>
            </a:p>
          </p:txBody>
        </p:sp>
      </p:grpSp>
      <p:cxnSp>
        <p:nvCxnSpPr>
          <p:cNvPr id="29717" name="AutoShape 40"/>
          <p:cNvCxnSpPr>
            <a:cxnSpLocks noChangeShapeType="1"/>
          </p:cNvCxnSpPr>
          <p:nvPr/>
        </p:nvCxnSpPr>
        <p:spPr bwMode="auto">
          <a:xfrm>
            <a:off x="1768475" y="2946400"/>
            <a:ext cx="263525" cy="3175"/>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29718" name="Group 41"/>
          <p:cNvGrpSpPr>
            <a:grpSpLocks/>
          </p:cNvGrpSpPr>
          <p:nvPr/>
        </p:nvGrpSpPr>
        <p:grpSpPr bwMode="auto">
          <a:xfrm>
            <a:off x="8174038" y="2636838"/>
            <a:ext cx="931862" cy="1046162"/>
            <a:chOff x="5149" y="1661"/>
            <a:chExt cx="587" cy="659"/>
          </a:xfrm>
        </p:grpSpPr>
        <p:pic>
          <p:nvPicPr>
            <p:cNvPr id="29726"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3" y="1661"/>
              <a:ext cx="497"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9727" name="Rectangle 43"/>
            <p:cNvSpPr>
              <a:spLocks noChangeArrowheads="1"/>
            </p:cNvSpPr>
            <p:nvPr/>
          </p:nvSpPr>
          <p:spPr bwMode="auto">
            <a:xfrm>
              <a:off x="5149" y="2002"/>
              <a:ext cx="587"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Acta de reunión de inicio del proyecto</a:t>
              </a:r>
            </a:p>
          </p:txBody>
        </p:sp>
      </p:grpSp>
      <p:cxnSp>
        <p:nvCxnSpPr>
          <p:cNvPr id="29719" name="AutoShape 44"/>
          <p:cNvCxnSpPr>
            <a:cxnSpLocks noChangeShapeType="1"/>
            <a:stCxn id="29734" idx="3"/>
          </p:cNvCxnSpPr>
          <p:nvPr/>
        </p:nvCxnSpPr>
        <p:spPr bwMode="auto">
          <a:xfrm flipV="1">
            <a:off x="7994650" y="2917825"/>
            <a:ext cx="250825" cy="7938"/>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pic>
        <p:nvPicPr>
          <p:cNvPr id="29720"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3888" y="4049713"/>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9721" name="Rectangle 46"/>
          <p:cNvSpPr>
            <a:spLocks noChangeArrowheads="1"/>
          </p:cNvSpPr>
          <p:nvPr/>
        </p:nvSpPr>
        <p:spPr bwMode="auto">
          <a:xfrm>
            <a:off x="8172450" y="4481513"/>
            <a:ext cx="9350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Ejecución, Seguimiento y Control</a:t>
            </a:r>
          </a:p>
        </p:txBody>
      </p:sp>
      <p:cxnSp>
        <p:nvCxnSpPr>
          <p:cNvPr id="29722" name="AutoShape 47"/>
          <p:cNvCxnSpPr>
            <a:cxnSpLocks noChangeShapeType="1"/>
            <a:stCxn id="29727" idx="2"/>
          </p:cNvCxnSpPr>
          <p:nvPr/>
        </p:nvCxnSpPr>
        <p:spPr bwMode="auto">
          <a:xfrm flipH="1">
            <a:off x="8640763" y="3684588"/>
            <a:ext cx="1587" cy="365125"/>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grpSp>
        <p:nvGrpSpPr>
          <p:cNvPr id="29723" name="Group 48"/>
          <p:cNvGrpSpPr>
            <a:grpSpLocks/>
          </p:cNvGrpSpPr>
          <p:nvPr/>
        </p:nvGrpSpPr>
        <p:grpSpPr bwMode="auto">
          <a:xfrm>
            <a:off x="0" y="2730500"/>
            <a:ext cx="715963" cy="722313"/>
            <a:chOff x="0" y="1720"/>
            <a:chExt cx="451" cy="455"/>
          </a:xfrm>
        </p:grpSpPr>
        <p:pic>
          <p:nvPicPr>
            <p:cNvPr id="29724" name="Picture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 y="1720"/>
              <a:ext cx="382"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9725" name="Rectangle 50"/>
            <p:cNvSpPr>
              <a:spLocks noChangeArrowheads="1"/>
            </p:cNvSpPr>
            <p:nvPr/>
          </p:nvSpPr>
          <p:spPr bwMode="auto">
            <a:xfrm>
              <a:off x="0" y="1979"/>
              <a:ext cx="45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Propuesta Aprobada</a:t>
              </a:r>
            </a:p>
          </p:txBody>
        </p:sp>
      </p:gr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19457" name="Group 1"/>
          <p:cNvGraphicFramePr>
            <a:graphicFrameLocks noGrp="1"/>
          </p:cNvGraphicFramePr>
          <p:nvPr>
            <p:extLst>
              <p:ext uri="{D42A27DB-BD31-4B8C-83A1-F6EECF244321}">
                <p14:modId xmlns:p14="http://schemas.microsoft.com/office/powerpoint/2010/main" val="155128090"/>
              </p:ext>
            </p:extLst>
          </p:nvPr>
        </p:nvGraphicFramePr>
        <p:xfrm>
          <a:off x="179388" y="1038224"/>
          <a:ext cx="8786812" cy="5414964"/>
        </p:xfrm>
        <a:graphic>
          <a:graphicData uri="http://schemas.openxmlformats.org/drawingml/2006/table">
            <a:tbl>
              <a:tblPr/>
              <a:tblGrid>
                <a:gridCol w="388937">
                  <a:extLst>
                    <a:ext uri="{9D8B030D-6E8A-4147-A177-3AD203B41FA5}">
                      <a16:colId xmlns="" xmlns:a16="http://schemas.microsoft.com/office/drawing/2014/main" val="20000"/>
                    </a:ext>
                  </a:extLst>
                </a:gridCol>
                <a:gridCol w="1363663">
                  <a:extLst>
                    <a:ext uri="{9D8B030D-6E8A-4147-A177-3AD203B41FA5}">
                      <a16:colId xmlns="" xmlns:a16="http://schemas.microsoft.com/office/drawing/2014/main" val="20001"/>
                    </a:ext>
                  </a:extLst>
                </a:gridCol>
                <a:gridCol w="1666875">
                  <a:extLst>
                    <a:ext uri="{9D8B030D-6E8A-4147-A177-3AD203B41FA5}">
                      <a16:colId xmlns="" xmlns:a16="http://schemas.microsoft.com/office/drawing/2014/main" val="20002"/>
                    </a:ext>
                  </a:extLst>
                </a:gridCol>
                <a:gridCol w="3422650">
                  <a:extLst>
                    <a:ext uri="{9D8B030D-6E8A-4147-A177-3AD203B41FA5}">
                      <a16:colId xmlns="" xmlns:a16="http://schemas.microsoft.com/office/drawing/2014/main" val="20003"/>
                    </a:ext>
                  </a:extLst>
                </a:gridCol>
                <a:gridCol w="1944687">
                  <a:extLst>
                    <a:ext uri="{9D8B030D-6E8A-4147-A177-3AD203B41FA5}">
                      <a16:colId xmlns="" xmlns:a16="http://schemas.microsoft.com/office/drawing/2014/main" val="20004"/>
                    </a:ext>
                  </a:extLst>
                </a:gridCol>
              </a:tblGrid>
              <a:tr h="52070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76644" marB="46800" horzOverflow="overflow">
                    <a:lnL w="6480" cap="flat" cmpd="sng" algn="ctr">
                      <a:solidFill>
                        <a:srgbClr val="99CC00"/>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Rol del Responsable</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Nombre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Descripción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Herramientas</a:t>
                      </a:r>
                    </a:p>
                  </a:txBody>
                  <a:tcPr marL="90000" marR="90000" marT="76644" marB="46800" horzOverflow="overflow">
                    <a:lnL w="4320" cap="flat" cmpd="sng" algn="ctr">
                      <a:solidFill>
                        <a:srgbClr val="FFFFFF"/>
                      </a:solidFill>
                      <a:prstDash val="solid"/>
                      <a:round/>
                      <a:headEnd type="none" w="med" len="med"/>
                      <a:tailEnd type="none" w="med" len="med"/>
                    </a:lnL>
                    <a:lnR w="6480" cap="flat" cmpd="sng" algn="ctr">
                      <a:solidFill>
                        <a:srgbClr val="99CC00"/>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extLst>
                  <a:ext uri="{0D108BD9-81ED-4DB2-BD59-A6C34878D82A}">
                    <a16:rowId xmlns="" xmlns:a16="http://schemas.microsoft.com/office/drawing/2014/main" val="10000"/>
                  </a:ext>
                </a:extLst>
              </a:tr>
              <a:tr h="45878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1</a:t>
                      </a:r>
                    </a:p>
                  </a:txBody>
                  <a:tcPr marL="90000" marR="90000" marT="76644"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Jefe de Proyecto</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Planeamiento</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El objetivo de esta etapa es la elaboración del Plan del Proyecto.</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Plantilla de Plan del Proyecto.</a:t>
                      </a:r>
                    </a:p>
                  </a:txBody>
                  <a:tcPr marL="90000" marR="90000" marT="72432"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00647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2</a:t>
                      </a:r>
                    </a:p>
                  </a:txBody>
                  <a:tcPr marL="90000" marR="90000" marT="76644"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Gestor de la Demanda</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Revisión, Ajustes</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63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En esta etapa el Gestor de la Demanda revisa el Plan del Proyecto conjuntamente con el Líder de Proyecto, registrando sus observaciones en acta de reunión, que justificarán las modificaciones y/o correcciones respectivas.</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CheckList de Agenda de reuniones.</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-Plantilla de Acta de reunión</a:t>
                      </a:r>
                    </a:p>
                  </a:txBody>
                  <a:tcPr marL="90000" marR="90000" marT="72432"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677863">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400" b="0" i="0" u="none" strike="noStrike" cap="none" normalizeH="0" baseline="0" smtClean="0">
                          <a:ln>
                            <a:noFill/>
                          </a:ln>
                          <a:solidFill>
                            <a:srgbClr val="000066"/>
                          </a:solidFill>
                          <a:effectLst/>
                          <a:latin typeface="Arial" charset="0"/>
                          <a:ea typeface="Droid Sans Fallback" charset="0"/>
                          <a:cs typeface="Droid Sans Fallback" charset="0"/>
                        </a:rPr>
                        <a:t>3</a:t>
                      </a:r>
                    </a:p>
                  </a:txBody>
                  <a:tcPr marL="90000" marR="90000" marT="76644"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Gestor de la Demanda</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Conformidad al Plan de Gestión del Proyecto</a:t>
                      </a:r>
                    </a:p>
                  </a:txBody>
                  <a:tcPr marL="90000" marR="90000" marT="63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En esta etapa el Gestor de la Demanda envía la conformidad al Plan del Proyecto quedando registrada en Acta de Reunión.</a:t>
                      </a:r>
                    </a:p>
                  </a:txBody>
                  <a:tcPr marL="90000" marR="90000" marT="63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Acta de reunión</a:t>
                      </a:r>
                    </a:p>
                  </a:txBody>
                  <a:tcPr marL="90000" marR="90000" marT="72432"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163195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4</a:t>
                      </a:r>
                    </a:p>
                  </a:txBody>
                  <a:tcPr marL="90000" marR="90000" marT="76644"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Jefe de Proyecto</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Kick off meeting - interno</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63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Es la reunión de inicio del proyecto, donde se informa al equipo de desarrollo sobre el proyecto y la estrategia para afrontarlo.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Esta reunión no es necesario cuando el proyecto esta integrado por un único integrante.</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Presentación kick off meeting – interno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Acta de reunión</a:t>
                      </a:r>
                      <a:endPar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2432"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111918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5</a:t>
                      </a:r>
                    </a:p>
                  </a:txBody>
                  <a:tcPr marL="90000" marR="90000" marT="76644"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Analista Funcional</a:t>
                      </a:r>
                      <a:endPar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Kick off meeting - externo</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63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En esta reunión se informa al cliente sobre el proyecto y la estrategia para afrontarlo, se obtiene el compromiso y se explica el esquema de trabajo.</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Presentación </a:t>
                      </a:r>
                      <a:r>
                        <a:rPr kumimoji="0" lang="es-ES" altLang="es-PE" sz="1200" b="0" i="0" u="none" strike="noStrike" cap="none" normalizeH="0" baseline="0" dirty="0" err="1" smtClean="0">
                          <a:ln>
                            <a:noFill/>
                          </a:ln>
                          <a:solidFill>
                            <a:srgbClr val="000066"/>
                          </a:solidFill>
                          <a:effectLst/>
                          <a:latin typeface="Arial" charset="0"/>
                          <a:ea typeface="Droid Sans Fallback" charset="0"/>
                          <a:cs typeface="Droid Sans Fallback" charset="0"/>
                        </a:rPr>
                        <a:t>kick</a:t>
                      </a: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 off meeting – externo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Acta de reunión</a:t>
                      </a:r>
                    </a:p>
                  </a:txBody>
                  <a:tcPr marL="90000" marR="90000" marT="72432"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30770" name="AutoShape 103"/>
          <p:cNvSpPr>
            <a:spLocks noChangeArrowheads="1"/>
          </p:cNvSpPr>
          <p:nvPr/>
        </p:nvSpPr>
        <p:spPr bwMode="auto">
          <a:xfrm>
            <a:off x="179388" y="6165850"/>
            <a:ext cx="1008062" cy="287338"/>
          </a:xfrm>
          <a:prstGeom prst="flowChartAlternateProcess">
            <a:avLst/>
          </a:prstGeom>
          <a:solidFill>
            <a:srgbClr val="99CC00"/>
          </a:solidFill>
          <a:ln w="9360" cap="sq">
            <a:solidFill>
              <a:srgbClr val="99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dirty="0">
                <a:solidFill>
                  <a:srgbClr val="CCCCFF"/>
                </a:solidFill>
                <a:cs typeface="Droid Sans Fallback" charset="0"/>
                <a:hlinkClick r:id=""/>
              </a:rPr>
              <a:t>Regresar</a:t>
            </a:r>
          </a:p>
        </p:txBody>
      </p:sp>
      <p:sp>
        <p:nvSpPr>
          <p:cNvPr id="30771" name="Text Box 104"/>
          <p:cNvSpPr txBox="1">
            <a:spLocks noChangeArrowheads="1"/>
          </p:cNvSpPr>
          <p:nvPr/>
        </p:nvSpPr>
        <p:spPr bwMode="auto">
          <a:xfrm>
            <a:off x="827088" y="333375"/>
            <a:ext cx="7700962"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000">
                <a:solidFill>
                  <a:srgbClr val="FF0000"/>
                </a:solidFill>
                <a:cs typeface="Droid Sans Fallback" charset="0"/>
              </a:rPr>
              <a:t>Actividades del Subproceso de Planificación</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88913" y="276225"/>
            <a:ext cx="8775700" cy="262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marL="4572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cs typeface="Droid Sans Fallback" charset="0"/>
              </a:rPr>
              <a:t>5. Proceso de Gestión de Proyectos</a:t>
            </a:r>
          </a:p>
          <a:p>
            <a:pPr algn="l" eaLnBrk="1" hangingPunct="1">
              <a:lnSpc>
                <a:spcPts val="1975"/>
              </a:lnSpc>
              <a:spcBef>
                <a:spcPts val="1750"/>
              </a:spcBef>
              <a:buClrTx/>
              <a:buFontTx/>
              <a:buNone/>
            </a:pPr>
            <a:r>
              <a:rPr lang="en-US" altLang="es-PE" sz="2800">
                <a:solidFill>
                  <a:srgbClr val="000066"/>
                </a:solidFill>
                <a:ea typeface="ＭＳ Ｐゴシック" panose="020B0600070205080204" pitchFamily="34" charset="-128"/>
                <a:cs typeface="Droid Sans Fallback" charset="0"/>
              </a:rPr>
              <a:t>	</a:t>
            </a:r>
          </a:p>
          <a:p>
            <a:pPr lvl="1" indent="0" algn="l" eaLnBrk="1" hangingPunct="1">
              <a:lnSpc>
                <a:spcPts val="1975"/>
              </a:lnSpc>
              <a:spcBef>
                <a:spcPts val="3000"/>
              </a:spcBef>
              <a:buClrTx/>
              <a:buFontTx/>
              <a:buNone/>
            </a:pPr>
            <a:r>
              <a:rPr lang="es-PE" altLang="es-PE" sz="4800">
                <a:solidFill>
                  <a:srgbClr val="000066"/>
                </a:solidFill>
                <a:ea typeface="ＭＳ Ｐゴシック" panose="020B0600070205080204" pitchFamily="34" charset="-128"/>
                <a:cs typeface="Droid Sans Fallback" charset="0"/>
              </a:rPr>
              <a:t>5.3 Tareas</a:t>
            </a:r>
          </a:p>
        </p:txBody>
      </p:sp>
      <p:grpSp>
        <p:nvGrpSpPr>
          <p:cNvPr id="31747" name="Group 3"/>
          <p:cNvGrpSpPr>
            <a:grpSpLocks/>
          </p:cNvGrpSpPr>
          <p:nvPr/>
        </p:nvGrpSpPr>
        <p:grpSpPr bwMode="auto">
          <a:xfrm>
            <a:off x="1128713" y="2247900"/>
            <a:ext cx="6881812" cy="3481388"/>
            <a:chOff x="711" y="1416"/>
            <a:chExt cx="4335" cy="2193"/>
          </a:xfrm>
        </p:grpSpPr>
        <p:sp>
          <p:nvSpPr>
            <p:cNvPr id="31748"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49"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0"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1"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2"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3"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4"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5"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6"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7"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8"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59"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0"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1"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2"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3"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4"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5"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6"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7"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8"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69"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0"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1"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2"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3"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4"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5"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6"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7"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8"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79"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0"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1"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2"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3"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4"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5"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6"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7"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8"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89"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0"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1"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2"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3"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4"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5"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6"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7"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8"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799"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0"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1"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2"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3"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4"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5"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6"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7"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8"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09"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0"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1"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2"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3"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4"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5"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6"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7"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8"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19"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0"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1"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2"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3"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4"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5"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6"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7"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8"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29"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0"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1"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2"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3"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4"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5"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6"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7"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8"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39"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0"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1"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2"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3"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4"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5"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6"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7"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8"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49"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0"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1"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2"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3"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4"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5"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6"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7"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8"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1859"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20482"/>
                                        </p:tgtEl>
                                        <p:attrNameLst>
                                          <p:attrName>style.visibility</p:attrName>
                                        </p:attrNameLst>
                                      </p:cBhvr>
                                      <p:to>
                                        <p:strVal val="visible"/>
                                      </p:to>
                                    </p:set>
                                    <p:animEffect transition="in" filter="fade">
                                      <p:cBhvr additive="repl">
                                        <p:cTn id="7" dur="10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4716463" y="188913"/>
            <a:ext cx="20494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Contenido</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620713"/>
            <a:ext cx="2592387"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099" name="Rectangle 3"/>
          <p:cNvSpPr>
            <a:spLocks noChangeArrowheads="1"/>
          </p:cNvSpPr>
          <p:nvPr/>
        </p:nvSpPr>
        <p:spPr bwMode="auto">
          <a:xfrm>
            <a:off x="3575050" y="771525"/>
            <a:ext cx="4951413" cy="5211763"/>
          </a:xfrm>
          <a:prstGeom prst="rect">
            <a:avLst/>
          </a:prstGeom>
          <a:noFill/>
          <a:ln>
            <a:noFill/>
          </a:ln>
          <a:effectLst/>
          <a:extLst/>
        </p:spPr>
        <p:txBody>
          <a:bodyPr lIns="90000" tIns="46800" rIns="90000" bIns="46800">
            <a:spAutoFit/>
          </a:bodyPr>
          <a:lstStyle>
            <a:lvl1pPr marL="339725" indent="-339725">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1pPr>
            <a:lvl2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2pPr>
            <a:lvl3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3pPr>
            <a:lvl4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4pPr>
            <a:lvl5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charset="0"/>
                <a:ea typeface="Droid Sans Fallback" charset="0"/>
                <a:cs typeface="Droid Sans Fallback" charset="0"/>
              </a:defRPr>
            </a:lvl9pPr>
          </a:lstStyle>
          <a:p>
            <a:pPr algn="l">
              <a:lnSpc>
                <a:spcPct val="130000"/>
              </a:lnSpc>
              <a:buClr>
                <a:srgbClr val="000066"/>
              </a:buClr>
              <a:buFont typeface="Times New Roman" pitchFamily="16" charset="0"/>
              <a:buAutoNum type="arabicPeriod"/>
              <a:defRPr/>
            </a:pPr>
            <a:r>
              <a:rPr lang="es-PE" altLang="es-PE" sz="2400" dirty="0" smtClean="0">
                <a:solidFill>
                  <a:srgbClr val="000066"/>
                </a:solidFill>
              </a:rPr>
              <a:t>Objetivo y alcance del proceso</a:t>
            </a:r>
          </a:p>
          <a:p>
            <a:pPr algn="l">
              <a:lnSpc>
                <a:spcPct val="130000"/>
              </a:lnSpc>
              <a:buClr>
                <a:srgbClr val="000066"/>
              </a:buClr>
              <a:buFont typeface="Times New Roman" pitchFamily="16" charset="0"/>
              <a:buAutoNum type="arabicPeriod"/>
              <a:defRPr/>
            </a:pPr>
            <a:r>
              <a:rPr lang="es-PE" altLang="es-PE" sz="2400" dirty="0" smtClean="0">
                <a:solidFill>
                  <a:srgbClr val="000066"/>
                </a:solidFill>
              </a:rPr>
              <a:t>Términos y definiciones</a:t>
            </a:r>
          </a:p>
          <a:p>
            <a:pPr algn="l">
              <a:lnSpc>
                <a:spcPct val="130000"/>
              </a:lnSpc>
              <a:buClr>
                <a:srgbClr val="000066"/>
              </a:buClr>
              <a:buFont typeface="Times New Roman" pitchFamily="16" charset="0"/>
              <a:buAutoNum type="arabicPeriod"/>
              <a:defRPr/>
            </a:pPr>
            <a:r>
              <a:rPr lang="es-PE" altLang="es-PE" sz="2400" dirty="0" smtClean="0">
                <a:solidFill>
                  <a:srgbClr val="000066"/>
                </a:solidFill>
              </a:rPr>
              <a:t>Roles y responsabilidades</a:t>
            </a:r>
          </a:p>
          <a:p>
            <a:pPr algn="l">
              <a:lnSpc>
                <a:spcPct val="130000"/>
              </a:lnSpc>
              <a:buClr>
                <a:srgbClr val="000066"/>
              </a:buClr>
              <a:buFont typeface="Times New Roman" pitchFamily="16" charset="0"/>
              <a:buAutoNum type="arabicPeriod"/>
              <a:defRPr/>
            </a:pPr>
            <a:r>
              <a:rPr lang="es-PE" altLang="es-PE" sz="2400" dirty="0" smtClean="0">
                <a:solidFill>
                  <a:srgbClr val="000066"/>
                </a:solidFill>
              </a:rPr>
              <a:t>Entradas y salidas del proceso</a:t>
            </a:r>
          </a:p>
          <a:p>
            <a:pPr algn="l">
              <a:lnSpc>
                <a:spcPct val="130000"/>
              </a:lnSpc>
              <a:buClr>
                <a:srgbClr val="000066"/>
              </a:buClr>
              <a:buFont typeface="Times New Roman" pitchFamily="16" charset="0"/>
              <a:buAutoNum type="arabicPeriod"/>
              <a:defRPr/>
            </a:pPr>
            <a:r>
              <a:rPr lang="es-PE" altLang="es-PE" sz="2400" dirty="0" smtClean="0">
                <a:solidFill>
                  <a:srgbClr val="000066"/>
                </a:solidFill>
              </a:rPr>
              <a:t>Descripción del proceso</a:t>
            </a:r>
          </a:p>
          <a:p>
            <a:pPr marL="342900" algn="l">
              <a:lnSpc>
                <a:spcPct val="130000"/>
              </a:lnSpc>
              <a:buClrTx/>
              <a:buFontTx/>
              <a:buNone/>
              <a:defRPr/>
            </a:pPr>
            <a:r>
              <a:rPr lang="es-PE" altLang="es-PE" sz="2400" dirty="0" smtClean="0">
                <a:solidFill>
                  <a:srgbClr val="000066"/>
                </a:solidFill>
              </a:rPr>
              <a:t>	5.1 Subprocesos</a:t>
            </a:r>
          </a:p>
          <a:p>
            <a:pPr marL="342900" algn="l">
              <a:lnSpc>
                <a:spcPct val="130000"/>
              </a:lnSpc>
              <a:buClrTx/>
              <a:buFontTx/>
              <a:buNone/>
              <a:defRPr/>
            </a:pPr>
            <a:r>
              <a:rPr lang="es-PE" altLang="es-PE" sz="2400" dirty="0" smtClean="0">
                <a:solidFill>
                  <a:srgbClr val="000066"/>
                </a:solidFill>
              </a:rPr>
              <a:t>	5.2 Actividades</a:t>
            </a:r>
          </a:p>
          <a:p>
            <a:pPr marL="342900" algn="l">
              <a:lnSpc>
                <a:spcPct val="130000"/>
              </a:lnSpc>
              <a:buClrTx/>
              <a:buFontTx/>
              <a:buNone/>
              <a:defRPr/>
            </a:pPr>
            <a:r>
              <a:rPr lang="es-PE" altLang="es-PE" sz="2400" dirty="0" smtClean="0">
                <a:solidFill>
                  <a:srgbClr val="000066"/>
                </a:solidFill>
              </a:rPr>
              <a:t>	5.3 Tareas</a:t>
            </a:r>
          </a:p>
          <a:p>
            <a:pPr marL="342900" algn="l">
              <a:lnSpc>
                <a:spcPct val="130000"/>
              </a:lnSpc>
              <a:buClrTx/>
              <a:buFontTx/>
              <a:buNone/>
              <a:defRPr/>
            </a:pPr>
            <a:r>
              <a:rPr lang="es-PE" altLang="es-PE" sz="2400" dirty="0" smtClean="0">
                <a:solidFill>
                  <a:srgbClr val="000066"/>
                </a:solidFill>
              </a:rPr>
              <a:t>6. Métricas del proceso</a:t>
            </a:r>
          </a:p>
          <a:p>
            <a:pPr marL="342900" algn="l">
              <a:lnSpc>
                <a:spcPct val="130000"/>
              </a:lnSpc>
              <a:buClrTx/>
              <a:buFontTx/>
              <a:buNone/>
              <a:defRPr/>
            </a:pPr>
            <a:r>
              <a:rPr lang="es-PE" altLang="es-PE" sz="2400" dirty="0" smtClean="0">
                <a:solidFill>
                  <a:srgbClr val="000066"/>
                </a:solidFill>
              </a:rPr>
              <a:t>7. Artefactos del proceso</a:t>
            </a:r>
          </a:p>
          <a:p>
            <a:pPr marL="342900" algn="l">
              <a:lnSpc>
                <a:spcPct val="130000"/>
              </a:lnSpc>
              <a:buClrTx/>
              <a:buFontTx/>
              <a:buNone/>
              <a:defRPr/>
            </a:pPr>
            <a:r>
              <a:rPr lang="es-PE" altLang="es-PE" sz="2400" dirty="0" smtClean="0">
                <a:solidFill>
                  <a:srgbClr val="000066"/>
                </a:solidFill>
              </a:rPr>
              <a:t>8. Historial de revisiones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4098"/>
                                        </p:tgtEl>
                                        <p:attrNameLst>
                                          <p:attrName>style.visibility</p:attrName>
                                        </p:attrNameLst>
                                      </p:cBhvr>
                                      <p:to>
                                        <p:strVal val="visible"/>
                                      </p:to>
                                    </p:set>
                                    <p:animEffect transition="in" filter="fade">
                                      <p:cBhvr additive="repl">
                                        <p:cTn id="7" dur="2000"/>
                                        <p:tgtEl>
                                          <p:spTgt spid="4098"/>
                                        </p:tgtEl>
                                      </p:cBhvr>
                                    </p:animEffect>
                                  </p:childTnLst>
                                </p:cTn>
                              </p:par>
                              <p:par>
                                <p:cTn id="8" presetID="10" presetClass="entr" fill="hold" nodeType="withEffect">
                                  <p:stCondLst>
                                    <p:cond delay="0"/>
                                  </p:stCondLst>
                                  <p:childTnLst>
                                    <p:set>
                                      <p:cBhvr additive="repl">
                                        <p:cTn id="9" dur="1" fill="hold">
                                          <p:stCondLst>
                                            <p:cond delay="0"/>
                                          </p:stCondLst>
                                        </p:cTn>
                                        <p:tgtEl>
                                          <p:spTgt spid="4099"/>
                                        </p:tgtEl>
                                        <p:attrNameLst>
                                          <p:attrName>style.visibility</p:attrName>
                                        </p:attrNameLst>
                                      </p:cBhvr>
                                      <p:to>
                                        <p:strVal val="visible"/>
                                      </p:to>
                                    </p:set>
                                    <p:animEffect transition="in" filter="fade">
                                      <p:cBhvr additive="repl">
                                        <p:cTn id="10" dur="20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939800" y="549275"/>
            <a:ext cx="76120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Tareas de la Actividad de Planeamiento</a:t>
            </a:r>
          </a:p>
        </p:txBody>
      </p:sp>
      <p:grpSp>
        <p:nvGrpSpPr>
          <p:cNvPr id="32771" name="Group 6"/>
          <p:cNvGrpSpPr>
            <a:grpSpLocks/>
          </p:cNvGrpSpPr>
          <p:nvPr/>
        </p:nvGrpSpPr>
        <p:grpSpPr bwMode="auto">
          <a:xfrm>
            <a:off x="3390900" y="2549525"/>
            <a:ext cx="960438" cy="1149350"/>
            <a:chOff x="2381" y="1594"/>
            <a:chExt cx="605" cy="724"/>
          </a:xfrm>
        </p:grpSpPr>
        <p:sp>
          <p:nvSpPr>
            <p:cNvPr id="32811" name="Rectangle 7"/>
            <p:cNvSpPr>
              <a:spLocks noChangeArrowheads="1"/>
            </p:cNvSpPr>
            <p:nvPr/>
          </p:nvSpPr>
          <p:spPr bwMode="auto">
            <a:xfrm>
              <a:off x="2381" y="1751"/>
              <a:ext cx="605" cy="411"/>
            </a:xfrm>
            <a:prstGeom prst="rect">
              <a:avLst/>
            </a:prstGeom>
            <a:noFill/>
            <a:ln w="9360" cap="sq">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Elaboración del cronograma</a:t>
              </a:r>
            </a:p>
          </p:txBody>
        </p:sp>
        <p:sp>
          <p:nvSpPr>
            <p:cNvPr id="32812" name="Rectangle 8"/>
            <p:cNvSpPr>
              <a:spLocks noChangeArrowheads="1"/>
            </p:cNvSpPr>
            <p:nvPr/>
          </p:nvSpPr>
          <p:spPr bwMode="auto">
            <a:xfrm>
              <a:off x="2381" y="1594"/>
              <a:ext cx="605" cy="157"/>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(3) </a:t>
              </a:r>
              <a:r>
                <a:rPr lang="es-PE" altLang="es-PE" sz="800" b="1" dirty="0" smtClean="0">
                  <a:solidFill>
                    <a:srgbClr val="000066"/>
                  </a:solidFill>
                  <a:cs typeface="Droid Sans Fallback" charset="0"/>
                </a:rPr>
                <a:t>Jefe </a:t>
              </a:r>
              <a:r>
                <a:rPr lang="es-PE" altLang="es-PE" sz="800" b="1" dirty="0">
                  <a:solidFill>
                    <a:srgbClr val="000066"/>
                  </a:solidFill>
                  <a:cs typeface="Droid Sans Fallback" charset="0"/>
                </a:rPr>
                <a:t>de Proyecto</a:t>
              </a:r>
            </a:p>
          </p:txBody>
        </p:sp>
        <p:sp>
          <p:nvSpPr>
            <p:cNvPr id="32813" name="Rectangle 9"/>
            <p:cNvSpPr>
              <a:spLocks noChangeArrowheads="1"/>
            </p:cNvSpPr>
            <p:nvPr/>
          </p:nvSpPr>
          <p:spPr bwMode="auto">
            <a:xfrm>
              <a:off x="2381" y="2164"/>
              <a:ext cx="605" cy="154"/>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a:solidFill>
                    <a:srgbClr val="000066"/>
                  </a:solidFill>
                  <a:latin typeface="TheSansCorrespondence" pitchFamily="32" charset="0"/>
                  <a:cs typeface="Droid Sans Fallback" charset="0"/>
                </a:rPr>
                <a:t>Plantilla Plan del Proyecto</a:t>
              </a:r>
            </a:p>
          </p:txBody>
        </p:sp>
      </p:grpSp>
      <p:cxnSp>
        <p:nvCxnSpPr>
          <p:cNvPr id="32772" name="AutoShape 11"/>
          <p:cNvCxnSpPr>
            <a:cxnSpLocks noChangeShapeType="1"/>
          </p:cNvCxnSpPr>
          <p:nvPr/>
        </p:nvCxnSpPr>
        <p:spPr bwMode="auto">
          <a:xfrm>
            <a:off x="3100388" y="3119438"/>
            <a:ext cx="261937" cy="1587"/>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2773" name="AutoShape 12"/>
          <p:cNvCxnSpPr>
            <a:cxnSpLocks noChangeShapeType="1"/>
          </p:cNvCxnSpPr>
          <p:nvPr/>
        </p:nvCxnSpPr>
        <p:spPr bwMode="auto">
          <a:xfrm flipH="1">
            <a:off x="1452563" y="2465388"/>
            <a:ext cx="12700" cy="530225"/>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grpSp>
        <p:nvGrpSpPr>
          <p:cNvPr id="32774" name="Group 13"/>
          <p:cNvGrpSpPr>
            <a:grpSpLocks/>
          </p:cNvGrpSpPr>
          <p:nvPr/>
        </p:nvGrpSpPr>
        <p:grpSpPr bwMode="auto">
          <a:xfrm>
            <a:off x="923925" y="1725613"/>
            <a:ext cx="1101725" cy="839787"/>
            <a:chOff x="142" y="1237"/>
            <a:chExt cx="694" cy="529"/>
          </a:xfrm>
        </p:grpSpPr>
        <p:pic>
          <p:nvPicPr>
            <p:cNvPr id="32809"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 y="1237"/>
              <a:ext cx="395"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2810" name="Rectangle 15"/>
            <p:cNvSpPr>
              <a:spLocks noChangeArrowheads="1"/>
            </p:cNvSpPr>
            <p:nvPr/>
          </p:nvSpPr>
          <p:spPr bwMode="auto">
            <a:xfrm>
              <a:off x="142" y="1570"/>
              <a:ext cx="6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Gestor de la Demanda</a:t>
              </a:r>
            </a:p>
          </p:txBody>
        </p:sp>
      </p:grpSp>
      <p:cxnSp>
        <p:nvCxnSpPr>
          <p:cNvPr id="32775" name="AutoShape 16"/>
          <p:cNvCxnSpPr>
            <a:cxnSpLocks noChangeShapeType="1"/>
          </p:cNvCxnSpPr>
          <p:nvPr/>
        </p:nvCxnSpPr>
        <p:spPr bwMode="auto">
          <a:xfrm>
            <a:off x="1830388" y="3119438"/>
            <a:ext cx="277812" cy="6350"/>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grpSp>
        <p:nvGrpSpPr>
          <p:cNvPr id="32776" name="Group 17"/>
          <p:cNvGrpSpPr>
            <a:grpSpLocks/>
          </p:cNvGrpSpPr>
          <p:nvPr/>
        </p:nvGrpSpPr>
        <p:grpSpPr bwMode="auto">
          <a:xfrm>
            <a:off x="2124075" y="2551113"/>
            <a:ext cx="960438" cy="1149350"/>
            <a:chOff x="822" y="1591"/>
            <a:chExt cx="605" cy="724"/>
          </a:xfrm>
        </p:grpSpPr>
        <p:sp>
          <p:nvSpPr>
            <p:cNvPr id="32806" name="Rectangle 18"/>
            <p:cNvSpPr>
              <a:spLocks noChangeArrowheads="1"/>
            </p:cNvSpPr>
            <p:nvPr/>
          </p:nvSpPr>
          <p:spPr bwMode="auto">
            <a:xfrm>
              <a:off x="822" y="1748"/>
              <a:ext cx="605" cy="411"/>
            </a:xfrm>
            <a:prstGeom prst="rect">
              <a:avLst/>
            </a:prstGeom>
            <a:noFill/>
            <a:ln w="9360" cap="sq">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000">
                  <a:solidFill>
                    <a:srgbClr val="000066"/>
                  </a:solidFill>
                  <a:cs typeface="Droid Sans Fallback" charset="0"/>
                </a:rPr>
                <a:t>Definir el Alcance del Proyecto</a:t>
              </a:r>
            </a:p>
          </p:txBody>
        </p:sp>
        <p:sp>
          <p:nvSpPr>
            <p:cNvPr id="32807" name="Rectangle 19"/>
            <p:cNvSpPr>
              <a:spLocks noChangeArrowheads="1"/>
            </p:cNvSpPr>
            <p:nvPr/>
          </p:nvSpPr>
          <p:spPr bwMode="auto">
            <a:xfrm>
              <a:off x="822" y="1591"/>
              <a:ext cx="605" cy="157"/>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(1) </a:t>
              </a:r>
              <a:r>
                <a:rPr lang="es-PE" altLang="es-PE" sz="800" b="1" dirty="0" smtClean="0">
                  <a:solidFill>
                    <a:srgbClr val="000066"/>
                  </a:solidFill>
                  <a:cs typeface="Droid Sans Fallback" charset="0"/>
                </a:rPr>
                <a:t>Jefe </a:t>
              </a:r>
              <a:r>
                <a:rPr lang="es-PE" altLang="es-PE" sz="800" b="1" dirty="0">
                  <a:solidFill>
                    <a:srgbClr val="000066"/>
                  </a:solidFill>
                  <a:cs typeface="Droid Sans Fallback" charset="0"/>
                </a:rPr>
                <a:t>de Proyecto</a:t>
              </a:r>
            </a:p>
          </p:txBody>
        </p:sp>
        <p:sp>
          <p:nvSpPr>
            <p:cNvPr id="32808" name="Rectangle 20"/>
            <p:cNvSpPr>
              <a:spLocks noChangeArrowheads="1"/>
            </p:cNvSpPr>
            <p:nvPr/>
          </p:nvSpPr>
          <p:spPr bwMode="auto">
            <a:xfrm>
              <a:off x="822" y="2161"/>
              <a:ext cx="605" cy="154"/>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a:solidFill>
                    <a:srgbClr val="000066"/>
                  </a:solidFill>
                  <a:latin typeface="TheSansCorrespondence" pitchFamily="32" charset="0"/>
                  <a:cs typeface="Droid Sans Fallback" charset="0"/>
                </a:rPr>
                <a:t>Plantilla Plan del Proyecto</a:t>
              </a:r>
            </a:p>
          </p:txBody>
        </p:sp>
      </p:grpSp>
      <p:sp>
        <p:nvSpPr>
          <p:cNvPr id="32777" name="AutoShape 21"/>
          <p:cNvSpPr>
            <a:spLocks noChangeArrowheads="1"/>
          </p:cNvSpPr>
          <p:nvPr/>
        </p:nvSpPr>
        <p:spPr bwMode="auto">
          <a:xfrm>
            <a:off x="6535738" y="6237288"/>
            <a:ext cx="1008062" cy="287337"/>
          </a:xfrm>
          <a:prstGeom prst="flowChartAlternateProcess">
            <a:avLst/>
          </a:prstGeom>
          <a:solidFill>
            <a:srgbClr val="FFCC00"/>
          </a:solidFill>
          <a:ln w="9360" cap="sq">
            <a:solidFill>
              <a:srgbClr val="FF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Regresar</a:t>
            </a:r>
          </a:p>
        </p:txBody>
      </p:sp>
      <p:sp>
        <p:nvSpPr>
          <p:cNvPr id="32778" name="AutoShape 22"/>
          <p:cNvSpPr>
            <a:spLocks noChangeArrowheads="1"/>
          </p:cNvSpPr>
          <p:nvPr/>
        </p:nvSpPr>
        <p:spPr bwMode="auto">
          <a:xfrm>
            <a:off x="179388" y="6165850"/>
            <a:ext cx="1008062" cy="358775"/>
          </a:xfrm>
          <a:prstGeom prst="flowChartAlternateProcess">
            <a:avLst/>
          </a:prstGeom>
          <a:solidFill>
            <a:srgbClr val="FFFF00"/>
          </a:solidFill>
          <a:ln w="9360" cap="sq">
            <a:solidFill>
              <a:srgbClr val="FFFF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Detalle</a:t>
            </a:r>
          </a:p>
          <a:p>
            <a:pPr eaLnBrk="1" hangingPunct="1">
              <a:buClrTx/>
              <a:buFontTx/>
              <a:buNone/>
            </a:pPr>
            <a:r>
              <a:rPr lang="es-PE" altLang="es-PE" sz="1200">
                <a:solidFill>
                  <a:srgbClr val="CCCCFF"/>
                </a:solidFill>
                <a:cs typeface="Droid Sans Fallback" charset="0"/>
                <a:hlinkClick r:id=""/>
              </a:rPr>
              <a:t>tareas</a:t>
            </a:r>
          </a:p>
        </p:txBody>
      </p:sp>
      <p:grpSp>
        <p:nvGrpSpPr>
          <p:cNvPr id="32779" name="Group 23"/>
          <p:cNvGrpSpPr>
            <a:grpSpLocks/>
          </p:cNvGrpSpPr>
          <p:nvPr/>
        </p:nvGrpSpPr>
        <p:grpSpPr bwMode="auto">
          <a:xfrm>
            <a:off x="4614863" y="2551113"/>
            <a:ext cx="960437" cy="1149350"/>
            <a:chOff x="3152" y="1595"/>
            <a:chExt cx="605" cy="724"/>
          </a:xfrm>
        </p:grpSpPr>
        <p:sp>
          <p:nvSpPr>
            <p:cNvPr id="32803" name="Rectangle 24"/>
            <p:cNvSpPr>
              <a:spLocks noChangeArrowheads="1"/>
            </p:cNvSpPr>
            <p:nvPr/>
          </p:nvSpPr>
          <p:spPr bwMode="auto">
            <a:xfrm>
              <a:off x="3152" y="1752"/>
              <a:ext cx="605" cy="411"/>
            </a:xfrm>
            <a:prstGeom prst="rect">
              <a:avLst/>
            </a:prstGeom>
            <a:noFill/>
            <a:ln w="9360" cap="sq">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Definición de la Organización del Proyecto</a:t>
              </a:r>
            </a:p>
          </p:txBody>
        </p:sp>
        <p:sp>
          <p:nvSpPr>
            <p:cNvPr id="32804" name="Rectangle 25"/>
            <p:cNvSpPr>
              <a:spLocks noChangeArrowheads="1"/>
            </p:cNvSpPr>
            <p:nvPr/>
          </p:nvSpPr>
          <p:spPr bwMode="auto">
            <a:xfrm>
              <a:off x="3152" y="1595"/>
              <a:ext cx="605" cy="157"/>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(4) </a:t>
              </a:r>
              <a:r>
                <a:rPr lang="es-PE" altLang="es-PE" sz="800" b="1" dirty="0" smtClean="0">
                  <a:solidFill>
                    <a:srgbClr val="000066"/>
                  </a:solidFill>
                  <a:cs typeface="Droid Sans Fallback" charset="0"/>
                </a:rPr>
                <a:t>Jefe de </a:t>
              </a:r>
              <a:r>
                <a:rPr lang="es-PE" altLang="es-PE" sz="800" b="1" dirty="0">
                  <a:solidFill>
                    <a:srgbClr val="000066"/>
                  </a:solidFill>
                  <a:cs typeface="Droid Sans Fallback" charset="0"/>
                </a:rPr>
                <a:t>Proyecto</a:t>
              </a:r>
            </a:p>
          </p:txBody>
        </p:sp>
        <p:sp>
          <p:nvSpPr>
            <p:cNvPr id="32805" name="Rectangle 26"/>
            <p:cNvSpPr>
              <a:spLocks noChangeArrowheads="1"/>
            </p:cNvSpPr>
            <p:nvPr/>
          </p:nvSpPr>
          <p:spPr bwMode="auto">
            <a:xfrm>
              <a:off x="3152" y="2165"/>
              <a:ext cx="605" cy="154"/>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a:solidFill>
                    <a:srgbClr val="000066"/>
                  </a:solidFill>
                  <a:latin typeface="TheSansCorrespondence" pitchFamily="32" charset="0"/>
                  <a:cs typeface="Droid Sans Fallback" charset="0"/>
                </a:rPr>
                <a:t>Plantilla Plan del Proyecto</a:t>
              </a:r>
            </a:p>
          </p:txBody>
        </p:sp>
      </p:grpSp>
      <p:grpSp>
        <p:nvGrpSpPr>
          <p:cNvPr id="32780" name="Group 27"/>
          <p:cNvGrpSpPr>
            <a:grpSpLocks/>
          </p:cNvGrpSpPr>
          <p:nvPr/>
        </p:nvGrpSpPr>
        <p:grpSpPr bwMode="auto">
          <a:xfrm>
            <a:off x="5827713" y="2568575"/>
            <a:ext cx="960437" cy="1149350"/>
            <a:chOff x="3916" y="1606"/>
            <a:chExt cx="605" cy="724"/>
          </a:xfrm>
        </p:grpSpPr>
        <p:sp>
          <p:nvSpPr>
            <p:cNvPr id="32800" name="Rectangle 28"/>
            <p:cNvSpPr>
              <a:spLocks noChangeArrowheads="1"/>
            </p:cNvSpPr>
            <p:nvPr/>
          </p:nvSpPr>
          <p:spPr bwMode="auto">
            <a:xfrm>
              <a:off x="3916" y="1763"/>
              <a:ext cx="605" cy="411"/>
            </a:xfrm>
            <a:prstGeom prst="rect">
              <a:avLst/>
            </a:prstGeom>
            <a:noFill/>
            <a:ln w="9360" cap="sq">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Elaboración de los planes de soporte</a:t>
              </a:r>
            </a:p>
          </p:txBody>
        </p:sp>
        <p:sp>
          <p:nvSpPr>
            <p:cNvPr id="32801" name="Rectangle 29"/>
            <p:cNvSpPr>
              <a:spLocks noChangeArrowheads="1"/>
            </p:cNvSpPr>
            <p:nvPr/>
          </p:nvSpPr>
          <p:spPr bwMode="auto">
            <a:xfrm>
              <a:off x="3916" y="1606"/>
              <a:ext cx="605" cy="157"/>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(5) </a:t>
              </a:r>
              <a:r>
                <a:rPr lang="es-PE" altLang="es-PE" sz="800" b="1" dirty="0" smtClean="0">
                  <a:solidFill>
                    <a:srgbClr val="000066"/>
                  </a:solidFill>
                  <a:cs typeface="Droid Sans Fallback" charset="0"/>
                </a:rPr>
                <a:t>Jefe de </a:t>
              </a:r>
              <a:r>
                <a:rPr lang="es-PE" altLang="es-PE" sz="800" b="1" dirty="0">
                  <a:solidFill>
                    <a:srgbClr val="000066"/>
                  </a:solidFill>
                  <a:cs typeface="Droid Sans Fallback" charset="0"/>
                </a:rPr>
                <a:t>Proyecto</a:t>
              </a:r>
            </a:p>
          </p:txBody>
        </p:sp>
        <p:sp>
          <p:nvSpPr>
            <p:cNvPr id="32802" name="Rectangle 30"/>
            <p:cNvSpPr>
              <a:spLocks noChangeArrowheads="1"/>
            </p:cNvSpPr>
            <p:nvPr/>
          </p:nvSpPr>
          <p:spPr bwMode="auto">
            <a:xfrm>
              <a:off x="3916" y="2176"/>
              <a:ext cx="605" cy="154"/>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a:solidFill>
                    <a:srgbClr val="000066"/>
                  </a:solidFill>
                  <a:latin typeface="TheSansCorrespondence" pitchFamily="32" charset="0"/>
                  <a:cs typeface="Droid Sans Fallback" charset="0"/>
                </a:rPr>
                <a:t>Plantilla Plan del Proyecto</a:t>
              </a:r>
            </a:p>
          </p:txBody>
        </p:sp>
      </p:grpSp>
      <p:cxnSp>
        <p:nvCxnSpPr>
          <p:cNvPr id="32781" name="AutoShape 31"/>
          <p:cNvCxnSpPr>
            <a:cxnSpLocks noChangeShapeType="1"/>
          </p:cNvCxnSpPr>
          <p:nvPr/>
        </p:nvCxnSpPr>
        <p:spPr bwMode="auto">
          <a:xfrm>
            <a:off x="4357688" y="3065463"/>
            <a:ext cx="260350" cy="3175"/>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2782" name="AutoShape 32"/>
          <p:cNvCxnSpPr>
            <a:cxnSpLocks noChangeShapeType="1"/>
          </p:cNvCxnSpPr>
          <p:nvPr/>
        </p:nvCxnSpPr>
        <p:spPr bwMode="auto">
          <a:xfrm>
            <a:off x="5568950" y="3087688"/>
            <a:ext cx="260350" cy="1587"/>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32783" name="Group 33"/>
          <p:cNvGrpSpPr>
            <a:grpSpLocks/>
          </p:cNvGrpSpPr>
          <p:nvPr/>
        </p:nvGrpSpPr>
        <p:grpSpPr bwMode="auto">
          <a:xfrm>
            <a:off x="6996113" y="4067175"/>
            <a:ext cx="1174750" cy="1895475"/>
            <a:chOff x="4675" y="2562"/>
            <a:chExt cx="740" cy="1194"/>
          </a:xfrm>
        </p:grpSpPr>
        <p:cxnSp>
          <p:nvCxnSpPr>
            <p:cNvPr id="32793" name="AutoShape 34"/>
            <p:cNvCxnSpPr>
              <a:cxnSpLocks noChangeShapeType="1"/>
            </p:cNvCxnSpPr>
            <p:nvPr/>
          </p:nvCxnSpPr>
          <p:spPr bwMode="auto">
            <a:xfrm>
              <a:off x="5034" y="3124"/>
              <a:ext cx="0" cy="88"/>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grpSp>
          <p:nvGrpSpPr>
            <p:cNvPr id="32794" name="Group 35"/>
            <p:cNvGrpSpPr>
              <a:grpSpLocks/>
            </p:cNvGrpSpPr>
            <p:nvPr/>
          </p:nvGrpSpPr>
          <p:grpSpPr bwMode="auto">
            <a:xfrm>
              <a:off x="4675" y="2562"/>
              <a:ext cx="694" cy="498"/>
              <a:chOff x="4675" y="2562"/>
              <a:chExt cx="694" cy="498"/>
            </a:xfrm>
          </p:grpSpPr>
          <p:sp>
            <p:nvSpPr>
              <p:cNvPr id="32798" name="Rectangle 36"/>
              <p:cNvSpPr>
                <a:spLocks noChangeArrowheads="1"/>
              </p:cNvSpPr>
              <p:nvPr/>
            </p:nvSpPr>
            <p:spPr bwMode="auto">
              <a:xfrm>
                <a:off x="4675" y="2925"/>
                <a:ext cx="69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Plan del Proyecto</a:t>
                </a:r>
              </a:p>
            </p:txBody>
          </p:sp>
          <p:pic>
            <p:nvPicPr>
              <p:cNvPr id="32799"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3" y="2562"/>
                <a:ext cx="497"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32795" name="Group 38"/>
            <p:cNvGrpSpPr>
              <a:grpSpLocks/>
            </p:cNvGrpSpPr>
            <p:nvPr/>
          </p:nvGrpSpPr>
          <p:grpSpPr bwMode="auto">
            <a:xfrm>
              <a:off x="4721" y="3212"/>
              <a:ext cx="694" cy="544"/>
              <a:chOff x="4721" y="3212"/>
              <a:chExt cx="694" cy="544"/>
            </a:xfrm>
          </p:grpSpPr>
          <p:pic>
            <p:nvPicPr>
              <p:cNvPr id="32796"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3" y="3212"/>
                <a:ext cx="395"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2797" name="Rectangle 40"/>
              <p:cNvSpPr>
                <a:spLocks noChangeArrowheads="1"/>
              </p:cNvSpPr>
              <p:nvPr/>
            </p:nvSpPr>
            <p:spPr bwMode="auto">
              <a:xfrm>
                <a:off x="4721" y="3560"/>
                <a:ext cx="6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Gestor de la Demanda</a:t>
                </a:r>
              </a:p>
            </p:txBody>
          </p:sp>
        </p:grpSp>
      </p:grpSp>
      <p:grpSp>
        <p:nvGrpSpPr>
          <p:cNvPr id="32784" name="Group 41"/>
          <p:cNvGrpSpPr>
            <a:grpSpLocks/>
          </p:cNvGrpSpPr>
          <p:nvPr/>
        </p:nvGrpSpPr>
        <p:grpSpPr bwMode="auto">
          <a:xfrm>
            <a:off x="1117600" y="2995613"/>
            <a:ext cx="715963" cy="722312"/>
            <a:chOff x="246" y="1860"/>
            <a:chExt cx="451" cy="455"/>
          </a:xfrm>
        </p:grpSpPr>
        <p:pic>
          <p:nvPicPr>
            <p:cNvPr id="32791"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 y="1860"/>
              <a:ext cx="38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2792" name="Rectangle 43"/>
            <p:cNvSpPr>
              <a:spLocks noChangeArrowheads="1"/>
            </p:cNvSpPr>
            <p:nvPr/>
          </p:nvSpPr>
          <p:spPr bwMode="auto">
            <a:xfrm>
              <a:off x="246" y="2119"/>
              <a:ext cx="45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Propuesta Aprobada</a:t>
              </a:r>
            </a:p>
          </p:txBody>
        </p:sp>
      </p:grpSp>
      <p:grpSp>
        <p:nvGrpSpPr>
          <p:cNvPr id="32785" name="Group 44"/>
          <p:cNvGrpSpPr>
            <a:grpSpLocks/>
          </p:cNvGrpSpPr>
          <p:nvPr/>
        </p:nvGrpSpPr>
        <p:grpSpPr bwMode="auto">
          <a:xfrm>
            <a:off x="7102475" y="2570163"/>
            <a:ext cx="960438" cy="1149350"/>
            <a:chOff x="4694" y="1616"/>
            <a:chExt cx="605" cy="724"/>
          </a:xfrm>
        </p:grpSpPr>
        <p:sp>
          <p:nvSpPr>
            <p:cNvPr id="32788" name="Rectangle 45"/>
            <p:cNvSpPr>
              <a:spLocks noChangeArrowheads="1"/>
            </p:cNvSpPr>
            <p:nvPr/>
          </p:nvSpPr>
          <p:spPr bwMode="auto">
            <a:xfrm>
              <a:off x="4694" y="1773"/>
              <a:ext cx="605" cy="411"/>
            </a:xfrm>
            <a:prstGeom prst="rect">
              <a:avLst/>
            </a:prstGeom>
            <a:noFill/>
            <a:ln w="9360" cap="sq">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Revisión y ajustes</a:t>
              </a:r>
            </a:p>
          </p:txBody>
        </p:sp>
        <p:sp>
          <p:nvSpPr>
            <p:cNvPr id="32789" name="Rectangle 46"/>
            <p:cNvSpPr>
              <a:spLocks noChangeArrowheads="1"/>
            </p:cNvSpPr>
            <p:nvPr/>
          </p:nvSpPr>
          <p:spPr bwMode="auto">
            <a:xfrm>
              <a:off x="4694" y="1616"/>
              <a:ext cx="605" cy="157"/>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(6) Analista Funcional</a:t>
              </a:r>
            </a:p>
          </p:txBody>
        </p:sp>
        <p:sp>
          <p:nvSpPr>
            <p:cNvPr id="32790" name="Rectangle 47"/>
            <p:cNvSpPr>
              <a:spLocks noChangeArrowheads="1"/>
            </p:cNvSpPr>
            <p:nvPr/>
          </p:nvSpPr>
          <p:spPr bwMode="auto">
            <a:xfrm>
              <a:off x="4694" y="2186"/>
              <a:ext cx="605" cy="154"/>
            </a:xfrm>
            <a:prstGeom prst="rect">
              <a:avLst/>
            </a:prstGeom>
            <a:solidFill>
              <a:srgbClr val="FFFF00"/>
            </a:solidFill>
            <a:ln w="9360" cap="sq">
              <a:solidFill>
                <a:srgbClr val="FFFF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a:solidFill>
                    <a:srgbClr val="000066"/>
                  </a:solidFill>
                  <a:latin typeface="TheSansCorrespondence" pitchFamily="32" charset="0"/>
                  <a:cs typeface="Droid Sans Fallback" charset="0"/>
                </a:rPr>
                <a:t>Plantilla Plan del Proyecto</a:t>
              </a:r>
            </a:p>
          </p:txBody>
        </p:sp>
      </p:grpSp>
      <p:cxnSp>
        <p:nvCxnSpPr>
          <p:cNvPr id="32786" name="AutoShape 48"/>
          <p:cNvCxnSpPr>
            <a:cxnSpLocks noChangeShapeType="1"/>
          </p:cNvCxnSpPr>
          <p:nvPr/>
        </p:nvCxnSpPr>
        <p:spPr bwMode="auto">
          <a:xfrm>
            <a:off x="6805613" y="3098800"/>
            <a:ext cx="260350" cy="1588"/>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sp>
        <p:nvSpPr>
          <p:cNvPr id="32787" name="Line 49"/>
          <p:cNvSpPr>
            <a:spLocks noChangeShapeType="1"/>
          </p:cNvSpPr>
          <p:nvPr/>
        </p:nvSpPr>
        <p:spPr bwMode="auto">
          <a:xfrm>
            <a:off x="7573963" y="3729038"/>
            <a:ext cx="1587" cy="360362"/>
          </a:xfrm>
          <a:prstGeom prst="line">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s-E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22529" name="Group 1"/>
          <p:cNvGraphicFramePr>
            <a:graphicFrameLocks noGrp="1"/>
          </p:cNvGraphicFramePr>
          <p:nvPr>
            <p:extLst>
              <p:ext uri="{D42A27DB-BD31-4B8C-83A1-F6EECF244321}">
                <p14:modId xmlns:p14="http://schemas.microsoft.com/office/powerpoint/2010/main" val="930771595"/>
              </p:ext>
            </p:extLst>
          </p:nvPr>
        </p:nvGraphicFramePr>
        <p:xfrm>
          <a:off x="146050" y="1173163"/>
          <a:ext cx="8786813" cy="5102235"/>
        </p:xfrm>
        <a:graphic>
          <a:graphicData uri="http://schemas.openxmlformats.org/drawingml/2006/table">
            <a:tbl>
              <a:tblPr/>
              <a:tblGrid>
                <a:gridCol w="388938">
                  <a:extLst>
                    <a:ext uri="{9D8B030D-6E8A-4147-A177-3AD203B41FA5}">
                      <a16:colId xmlns="" xmlns:a16="http://schemas.microsoft.com/office/drawing/2014/main" val="20000"/>
                    </a:ext>
                  </a:extLst>
                </a:gridCol>
                <a:gridCol w="1363662">
                  <a:extLst>
                    <a:ext uri="{9D8B030D-6E8A-4147-A177-3AD203B41FA5}">
                      <a16:colId xmlns="" xmlns:a16="http://schemas.microsoft.com/office/drawing/2014/main" val="20001"/>
                    </a:ext>
                  </a:extLst>
                </a:gridCol>
                <a:gridCol w="1487488">
                  <a:extLst>
                    <a:ext uri="{9D8B030D-6E8A-4147-A177-3AD203B41FA5}">
                      <a16:colId xmlns="" xmlns:a16="http://schemas.microsoft.com/office/drawing/2014/main" val="20002"/>
                    </a:ext>
                  </a:extLst>
                </a:gridCol>
                <a:gridCol w="3675062">
                  <a:extLst>
                    <a:ext uri="{9D8B030D-6E8A-4147-A177-3AD203B41FA5}">
                      <a16:colId xmlns="" xmlns:a16="http://schemas.microsoft.com/office/drawing/2014/main" val="20003"/>
                    </a:ext>
                  </a:extLst>
                </a:gridCol>
                <a:gridCol w="1871663">
                  <a:extLst>
                    <a:ext uri="{9D8B030D-6E8A-4147-A177-3AD203B41FA5}">
                      <a16:colId xmlns="" xmlns:a16="http://schemas.microsoft.com/office/drawing/2014/main" val="20004"/>
                    </a:ext>
                  </a:extLst>
                </a:gridCol>
              </a:tblGrid>
              <a:tr h="52062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76634" marB="46794" horzOverflow="overflow">
                    <a:lnL w="6480" cap="flat" cmpd="sng" algn="ctr">
                      <a:solidFill>
                        <a:srgbClr val="FFFF43"/>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FFFF43"/>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Rol del Responsable</a:t>
                      </a:r>
                    </a:p>
                  </a:txBody>
                  <a:tcPr marL="90000" marR="90000" marT="76634" marB="46794"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FFFF43"/>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Nombre de la Tarea</a:t>
                      </a:r>
                    </a:p>
                  </a:txBody>
                  <a:tcPr marL="90000" marR="90000" marT="76634" marB="46794"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FFFF43"/>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Descripción de la Tarea</a:t>
                      </a:r>
                    </a:p>
                  </a:txBody>
                  <a:tcPr marL="90000" marR="90000" marT="76634" marB="46794"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FFFF43"/>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Herramientas</a:t>
                      </a:r>
                    </a:p>
                  </a:txBody>
                  <a:tcPr marL="90000" marR="90000" marT="76634" marB="46794" horzOverflow="overflow">
                    <a:lnL w="4320" cap="flat" cmpd="sng" algn="ctr">
                      <a:solidFill>
                        <a:srgbClr val="FFFFFF"/>
                      </a:solidFill>
                      <a:prstDash val="solid"/>
                      <a:round/>
                      <a:headEnd type="none" w="med" len="med"/>
                      <a:tailEnd type="none" w="med" len="med"/>
                    </a:lnL>
                    <a:lnR w="6480" cap="flat" cmpd="sng" algn="ctr">
                      <a:solidFill>
                        <a:srgbClr val="FFFF43"/>
                      </a:solidFill>
                      <a:prstDash val="solid"/>
                      <a:round/>
                      <a:headEnd type="none" w="med" len="med"/>
                      <a:tailEnd type="none" w="med" len="med"/>
                    </a:lnR>
                    <a:lnT w="6480" cap="flat" cmpd="sng" algn="ctr">
                      <a:solidFill>
                        <a:srgbClr val="FFFF43"/>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solidFill>
                      <a:schemeClr val="accent2">
                        <a:lumMod val="75000"/>
                      </a:schemeClr>
                    </a:solidFill>
                  </a:tcPr>
                </a:tc>
                <a:extLst>
                  <a:ext uri="{0D108BD9-81ED-4DB2-BD59-A6C34878D82A}">
                    <a16:rowId xmlns="" xmlns:a16="http://schemas.microsoft.com/office/drawing/2014/main" val="10000"/>
                  </a:ext>
                </a:extLst>
              </a:tr>
              <a:tr h="1433313">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1</a:t>
                      </a:r>
                    </a:p>
                  </a:txBody>
                  <a:tcPr marL="90000" marR="90000" marT="70317" marB="46794" horzOverflow="overflow">
                    <a:lnL w="6480" cap="flat" cmpd="sng" algn="ctr">
                      <a:solidFill>
                        <a:srgbClr val="FFFF43"/>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Jefe de Proyecto</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Definir alcance del proyecto</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El alcance del proyecto se define mediante el acuerdo de un conjunto de entregables del proyecto ,según las actividades involucradas en el Proceso de Gestión de Proyecto. En esta actividad se actualiza el artefacto </a:t>
                      </a:r>
                      <a:r>
                        <a:rPr kumimoji="0" lang="es-ES" altLang="es-PE" sz="1100" b="0" i="0" u="none" strike="noStrike" cap="none" normalizeH="0" baseline="0" dirty="0" smtClean="0">
                          <a:ln>
                            <a:noFill/>
                          </a:ln>
                          <a:solidFill>
                            <a:srgbClr val="FF0000"/>
                          </a:solidFill>
                          <a:effectLst/>
                          <a:latin typeface="Arial" charset="0"/>
                          <a:ea typeface="Droid Sans Fallback" charset="0"/>
                          <a:cs typeface="Droid Sans Fallback" charset="0"/>
                        </a:rPr>
                        <a:t>Lista Maestra de Requerimientos </a:t>
                      </a: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de acuerdo a la información que se levantará en reuniones de coordinación.</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FF0000"/>
                          </a:solidFill>
                          <a:effectLst/>
                          <a:latin typeface="Arial" charset="0"/>
                          <a:ea typeface="Droid Sans Fallback" charset="0"/>
                          <a:cs typeface="Droid Sans Fallback" charset="0"/>
                        </a:rPr>
                        <a:t>LMR</a:t>
                      </a:r>
                    </a:p>
                  </a:txBody>
                  <a:tcPr marL="90000" marR="90000" marT="70317" marB="46794" horzOverflow="overflow">
                    <a:lnL w="4320" cap="flat" cmpd="sng" algn="ctr">
                      <a:solidFill>
                        <a:srgbClr val="FFFF00"/>
                      </a:solidFill>
                      <a:prstDash val="solid"/>
                      <a:round/>
                      <a:headEnd type="none" w="med" len="med"/>
                      <a:tailEnd type="none" w="med" len="med"/>
                    </a:lnL>
                    <a:lnR w="6480" cap="flat" cmpd="sng" algn="ctr">
                      <a:solidFill>
                        <a:srgbClr val="FFFF43"/>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631737">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2</a:t>
                      </a:r>
                    </a:p>
                  </a:txBody>
                  <a:tcPr marL="90000" marR="90000" marT="70317" marB="46794" horzOverflow="overflow">
                    <a:lnL w="6480" cap="flat" cmpd="sng" algn="ctr">
                      <a:solidFill>
                        <a:srgbClr val="FFFF43"/>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Jefe de Proyecto</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Elaboración de cronograma</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Primero se genera el cronograma detallado tomando como base la plantilla predefinida. </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Plantilla de cronograma de proyecto </a:t>
                      </a:r>
                    </a:p>
                  </a:txBody>
                  <a:tcPr marL="90000" marR="90000" marT="70317" marB="46794" horzOverflow="overflow">
                    <a:lnL w="4320" cap="flat" cmpd="sng" algn="ctr">
                      <a:solidFill>
                        <a:srgbClr val="FFFF00"/>
                      </a:solidFill>
                      <a:prstDash val="solid"/>
                      <a:round/>
                      <a:headEnd type="none" w="med" len="med"/>
                      <a:tailEnd type="none" w="med" len="med"/>
                    </a:lnL>
                    <a:lnR w="6480" cap="flat" cmpd="sng" algn="ctr">
                      <a:solidFill>
                        <a:srgbClr val="FFFF43"/>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790206">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3</a:t>
                      </a:r>
                    </a:p>
                  </a:txBody>
                  <a:tcPr marL="90000" marR="90000" marT="70317" marB="46794" horzOverflow="overflow">
                    <a:lnL w="6480" cap="flat" cmpd="sng" algn="ctr">
                      <a:solidFill>
                        <a:srgbClr val="FFFF43"/>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Jefe de Proyecto</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Definición de la organización del proyecto</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Definición de los responsables de la ejecución del proyecto. </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Sección del Plan de Gestión del Proyecto</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Directorio de Proyectos</a:t>
                      </a:r>
                    </a:p>
                  </a:txBody>
                  <a:tcPr marL="90000" marR="90000" marT="70317" marB="46794" horzOverflow="overflow">
                    <a:lnL w="4320" cap="flat" cmpd="sng" algn="ctr">
                      <a:solidFill>
                        <a:srgbClr val="FFFF00"/>
                      </a:solidFill>
                      <a:prstDash val="solid"/>
                      <a:round/>
                      <a:headEnd type="none" w="med" len="med"/>
                      <a:tailEnd type="none" w="med" len="med"/>
                    </a:lnL>
                    <a:lnR w="6480" cap="flat" cmpd="sng" algn="ctr">
                      <a:solidFill>
                        <a:srgbClr val="FFFF43"/>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101233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4</a:t>
                      </a:r>
                    </a:p>
                  </a:txBody>
                  <a:tcPr marL="90000" marR="90000" marT="70317" marB="46794" horzOverflow="overflow">
                    <a:lnL w="6480" cap="flat" cmpd="sng" algn="ctr">
                      <a:solidFill>
                        <a:srgbClr val="FFFF43"/>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Jefe de Proyecto</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Elaboración de los planes de soporte</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Se definen los planes de soporte: gestión de riesgos, gestión de la configuración, gestión de requerimientos de cambios, gestión de calidad, gestión de seguimiento del proyecto, gestión del cronograma y otros.</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Secciones de la plantilla Plan de Gestión del Proyecto</a:t>
                      </a:r>
                    </a:p>
                  </a:txBody>
                  <a:tcPr marL="90000" marR="90000" marT="70317" marB="46794" horzOverflow="overflow">
                    <a:lnL w="4320" cap="flat" cmpd="sng" algn="ctr">
                      <a:solidFill>
                        <a:srgbClr val="FFFF00"/>
                      </a:solidFill>
                      <a:prstDash val="solid"/>
                      <a:round/>
                      <a:headEnd type="none" w="med" len="med"/>
                      <a:tailEnd type="none" w="med" len="med"/>
                    </a:lnL>
                    <a:lnR w="6480" cap="flat" cmpd="sng" algn="ctr">
                      <a:solidFill>
                        <a:srgbClr val="FFFF43"/>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714006">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5</a:t>
                      </a:r>
                    </a:p>
                  </a:txBody>
                  <a:tcPr marL="90000" marR="90000" marT="70317" marB="46794" horzOverflow="overflow">
                    <a:lnL w="6480" cap="flat" cmpd="sng" algn="ctr">
                      <a:solidFill>
                        <a:srgbClr val="FFFF43"/>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Analista Funcional</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Revisión y Ajustes</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En esta etapa el Analista Funcional revisa el Plan del Proyecto conjuntamente con el Líder de Proyecto, quedando evidenciado en acta de reunión incluyendo las observaciones identificadas.</a:t>
                      </a:r>
                    </a:p>
                  </a:txBody>
                  <a:tcPr marL="90000" marR="90000" marT="70317" marB="46794" horzOverflow="overflow">
                    <a:lnL w="4320" cap="flat" cmpd="sng" algn="ctr">
                      <a:solidFill>
                        <a:srgbClr val="FFFF00"/>
                      </a:solidFill>
                      <a:prstDash val="solid"/>
                      <a:round/>
                      <a:headEnd type="none" w="med" len="med"/>
                      <a:tailEnd type="none" w="med" len="med"/>
                    </a:lnL>
                    <a:lnR w="4320" cap="flat" cmpd="sng" algn="ctr">
                      <a:solidFill>
                        <a:srgbClr val="FFFF00"/>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Plantilla acta de reunión</a:t>
                      </a:r>
                    </a:p>
                  </a:txBody>
                  <a:tcPr marL="90000" marR="90000" marT="70317" marB="46794" horzOverflow="overflow">
                    <a:lnL w="4320" cap="flat" cmpd="sng" algn="ctr">
                      <a:solidFill>
                        <a:srgbClr val="FFFF00"/>
                      </a:solidFill>
                      <a:prstDash val="solid"/>
                      <a:round/>
                      <a:headEnd type="none" w="med" len="med"/>
                      <a:tailEnd type="none" w="med" len="med"/>
                    </a:lnL>
                    <a:lnR w="6480" cap="flat" cmpd="sng" algn="ctr">
                      <a:solidFill>
                        <a:srgbClr val="FFFF43"/>
                      </a:solidFill>
                      <a:prstDash val="solid"/>
                      <a:round/>
                      <a:headEnd type="none" w="med" len="med"/>
                      <a:tailEnd type="none" w="med" len="med"/>
                    </a:lnR>
                    <a:lnT w="4320" cap="flat" cmpd="sng" algn="ctr">
                      <a:solidFill>
                        <a:srgbClr val="FFFF00"/>
                      </a:solidFill>
                      <a:prstDash val="solid"/>
                      <a:round/>
                      <a:headEnd type="none" w="med" len="med"/>
                      <a:tailEnd type="none" w="med" len="med"/>
                    </a:lnT>
                    <a:lnB w="432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33842" name="AutoShape 119"/>
          <p:cNvSpPr>
            <a:spLocks noChangeArrowheads="1"/>
          </p:cNvSpPr>
          <p:nvPr/>
        </p:nvSpPr>
        <p:spPr bwMode="auto">
          <a:xfrm>
            <a:off x="735013" y="6415088"/>
            <a:ext cx="1008062" cy="287337"/>
          </a:xfrm>
          <a:prstGeom prst="flowChartAlternateProcess">
            <a:avLst/>
          </a:prstGeom>
          <a:solidFill>
            <a:srgbClr val="FFFF00"/>
          </a:solidFill>
          <a:ln w="9360" cap="sq">
            <a:solidFill>
              <a:srgbClr val="FFFF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Regresar</a:t>
            </a:r>
          </a:p>
        </p:txBody>
      </p:sp>
      <p:sp>
        <p:nvSpPr>
          <p:cNvPr id="33843" name="Text Box 120"/>
          <p:cNvSpPr txBox="1">
            <a:spLocks noChangeArrowheads="1"/>
          </p:cNvSpPr>
          <p:nvPr/>
        </p:nvSpPr>
        <p:spPr bwMode="auto">
          <a:xfrm>
            <a:off x="1352550" y="188913"/>
            <a:ext cx="761206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Tareas de la Actividad de Planeamiento</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46050" y="193675"/>
            <a:ext cx="8775700" cy="375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marL="709613"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n-US" altLang="es-PE" sz="4800">
                <a:solidFill>
                  <a:srgbClr val="000066"/>
                </a:solidFill>
                <a:cs typeface="Droid Sans Fallback" charset="0"/>
              </a:rPr>
              <a:t>5. Proceso de Gestión de Proyectos</a:t>
            </a:r>
          </a:p>
          <a:p>
            <a:pPr lvl="1" indent="0" algn="l" eaLnBrk="1" hangingPunct="1">
              <a:spcBef>
                <a:spcPts val="3000"/>
              </a:spcBef>
              <a:buClrTx/>
              <a:buFontTx/>
              <a:buNone/>
            </a:pPr>
            <a:r>
              <a:rPr lang="es-PE" altLang="es-PE" sz="4800">
                <a:solidFill>
                  <a:srgbClr val="000066"/>
                </a:solidFill>
                <a:cs typeface="Droid Sans Fallback" charset="0"/>
              </a:rPr>
              <a:t>5.2 Actividades</a:t>
            </a:r>
          </a:p>
          <a:p>
            <a:pPr algn="l" eaLnBrk="1" hangingPunct="1">
              <a:lnSpc>
                <a:spcPts val="5575"/>
              </a:lnSpc>
              <a:spcBef>
                <a:spcPts val="3000"/>
              </a:spcBef>
              <a:buClrTx/>
              <a:buFontTx/>
              <a:buNone/>
            </a:pPr>
            <a:r>
              <a:rPr lang="en-US" altLang="es-PE" sz="4800">
                <a:solidFill>
                  <a:srgbClr val="FFFFFF"/>
                </a:solidFill>
                <a:ea typeface="ＭＳ Ｐゴシック" panose="020B0600070205080204" pitchFamily="34" charset="-128"/>
                <a:cs typeface="Droid Sans Fallback" charset="0"/>
              </a:rPr>
              <a:t>	</a:t>
            </a:r>
          </a:p>
        </p:txBody>
      </p:sp>
      <p:grpSp>
        <p:nvGrpSpPr>
          <p:cNvPr id="34819" name="Group 3"/>
          <p:cNvGrpSpPr>
            <a:grpSpLocks/>
          </p:cNvGrpSpPr>
          <p:nvPr/>
        </p:nvGrpSpPr>
        <p:grpSpPr bwMode="auto">
          <a:xfrm>
            <a:off x="1128713" y="2247900"/>
            <a:ext cx="6881812" cy="3481388"/>
            <a:chOff x="711" y="1416"/>
            <a:chExt cx="4335" cy="2193"/>
          </a:xfrm>
        </p:grpSpPr>
        <p:sp>
          <p:nvSpPr>
            <p:cNvPr id="34820"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1"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2"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3"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4"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5"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6"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7"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8"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29"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0"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1"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2"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3"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4"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5"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6"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7"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8"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39"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0"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1"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2"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3"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4"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5"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6"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7"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8"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49"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0"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1"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2"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3"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4"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5"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6"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7"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8"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59"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0"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1"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2"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3"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4"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5"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6"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7"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8"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69"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0"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1"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2"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3"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4"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5"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6"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7"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8"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79"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0"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1"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2"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3"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4"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5"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6"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7"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8"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89"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0"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1"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2"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3"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4"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5"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6"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7"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8"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899"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0"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1"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2"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3"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4"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5"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6"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7"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8"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09"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0"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1"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2"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3"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4"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5"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6"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7"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8"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19"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0"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1"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2"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3"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4"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5"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6"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7"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8"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29"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30"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4931"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23554"/>
                                        </p:tgtEl>
                                        <p:attrNameLst>
                                          <p:attrName>style.visibility</p:attrName>
                                        </p:attrNameLst>
                                      </p:cBhvr>
                                      <p:to>
                                        <p:strVal val="visible"/>
                                      </p:to>
                                    </p:set>
                                    <p:animEffect transition="in" filter="fade">
                                      <p:cBhvr additive="repl">
                                        <p:cTn id="7" dur="10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395288" y="161925"/>
            <a:ext cx="81026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Actividades del Subproceso de Ejecución, Seguimiento y Control</a:t>
            </a:r>
          </a:p>
        </p:txBody>
      </p:sp>
      <p:sp>
        <p:nvSpPr>
          <p:cNvPr id="35843" name="AutoShape 2"/>
          <p:cNvSpPr>
            <a:spLocks noChangeArrowheads="1"/>
          </p:cNvSpPr>
          <p:nvPr/>
        </p:nvSpPr>
        <p:spPr bwMode="auto">
          <a:xfrm>
            <a:off x="7275513" y="6165850"/>
            <a:ext cx="1008062" cy="287338"/>
          </a:xfrm>
          <a:prstGeom prst="flowChartAlternateProcess">
            <a:avLst/>
          </a:prstGeom>
          <a:solidFill>
            <a:srgbClr val="FFCC00"/>
          </a:solidFill>
          <a:ln w="9360" cap="sq">
            <a:solidFill>
              <a:srgbClr val="FF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Regresar</a:t>
            </a:r>
          </a:p>
        </p:txBody>
      </p:sp>
      <p:sp>
        <p:nvSpPr>
          <p:cNvPr id="35844" name="AutoShape 3"/>
          <p:cNvSpPr>
            <a:spLocks noChangeArrowheads="1"/>
          </p:cNvSpPr>
          <p:nvPr/>
        </p:nvSpPr>
        <p:spPr bwMode="auto">
          <a:xfrm>
            <a:off x="179388" y="6165850"/>
            <a:ext cx="1079500" cy="358775"/>
          </a:xfrm>
          <a:prstGeom prst="flowChartAlternateProcess">
            <a:avLst/>
          </a:prstGeom>
          <a:solidFill>
            <a:srgbClr val="99CC00"/>
          </a:solidFill>
          <a:ln w="9360" cap="sq">
            <a:solidFill>
              <a:srgbClr val="99CC00"/>
            </a:solidFill>
            <a:miter lim="800000"/>
            <a:headEnd/>
            <a:tailEnd/>
          </a:ln>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CCCCFF"/>
                </a:solidFill>
                <a:cs typeface="Droid Sans Fallback" charset="0"/>
                <a:hlinkClick r:id=""/>
              </a:rPr>
              <a:t>Detalle actividades</a:t>
            </a:r>
          </a:p>
        </p:txBody>
      </p:sp>
      <p:sp>
        <p:nvSpPr>
          <p:cNvPr id="35845" name="AutoShape 4"/>
          <p:cNvSpPr>
            <a:spLocks noChangeArrowheads="1"/>
          </p:cNvSpPr>
          <p:nvPr/>
        </p:nvSpPr>
        <p:spPr bwMode="auto">
          <a:xfrm rot="-8040000">
            <a:off x="6861462" y="2949584"/>
            <a:ext cx="360363" cy="360363"/>
          </a:xfrm>
          <a:prstGeom prst="rtTriangle">
            <a:avLst/>
          </a:prstGeom>
          <a:solidFill>
            <a:srgbClr val="FFFF43"/>
          </a:solidFill>
          <a:ln w="9360" cap="sq">
            <a:solidFill>
              <a:srgbClr val="000000"/>
            </a:solidFill>
            <a:miter lim="800000"/>
            <a:headEnd/>
            <a:tailEnd/>
          </a:ln>
        </p:spPr>
        <p:txBody>
          <a:bodyPr wrap="none" anchor="ctr"/>
          <a:lstStyle/>
          <a:p>
            <a:endParaRPr lang="es-PE" altLang="es-PE"/>
          </a:p>
        </p:txBody>
      </p:sp>
      <p:grpSp>
        <p:nvGrpSpPr>
          <p:cNvPr id="35846" name="Group 5"/>
          <p:cNvGrpSpPr>
            <a:grpSpLocks/>
          </p:cNvGrpSpPr>
          <p:nvPr/>
        </p:nvGrpSpPr>
        <p:grpSpPr bwMode="auto">
          <a:xfrm>
            <a:off x="7337712" y="2884497"/>
            <a:ext cx="1101725" cy="728662"/>
            <a:chOff x="5178" y="1987"/>
            <a:chExt cx="694" cy="459"/>
          </a:xfrm>
        </p:grpSpPr>
        <p:sp>
          <p:nvSpPr>
            <p:cNvPr id="35899" name="Rectangle 6"/>
            <p:cNvSpPr>
              <a:spLocks noChangeArrowheads="1"/>
            </p:cNvSpPr>
            <p:nvPr/>
          </p:nvSpPr>
          <p:spPr bwMode="auto">
            <a:xfrm>
              <a:off x="5178" y="2250"/>
              <a:ext cx="6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Repositorio de proyecto</a:t>
              </a:r>
            </a:p>
          </p:txBody>
        </p:sp>
        <p:pic>
          <p:nvPicPr>
            <p:cNvPr id="3590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 y="1987"/>
              <a:ext cx="3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pic>
        <p:nvPicPr>
          <p:cNvPr id="3584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7575" y="3854459"/>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5848" name="Rectangle 9"/>
          <p:cNvSpPr>
            <a:spLocks noChangeArrowheads="1"/>
          </p:cNvSpPr>
          <p:nvPr/>
        </p:nvSpPr>
        <p:spPr bwMode="auto">
          <a:xfrm>
            <a:off x="7436137" y="4337059"/>
            <a:ext cx="9350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Cierre</a:t>
            </a:r>
          </a:p>
        </p:txBody>
      </p:sp>
      <p:cxnSp>
        <p:nvCxnSpPr>
          <p:cNvPr id="35849" name="AutoShape 10"/>
          <p:cNvCxnSpPr>
            <a:cxnSpLocks noChangeShapeType="1"/>
            <a:stCxn id="35899" idx="2"/>
          </p:cNvCxnSpPr>
          <p:nvPr/>
        </p:nvCxnSpPr>
        <p:spPr bwMode="auto">
          <a:xfrm>
            <a:off x="7890162" y="3614747"/>
            <a:ext cx="17463" cy="239712"/>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pic>
        <p:nvPicPr>
          <p:cNvPr id="3585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162300"/>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5851" name="Rectangle 12"/>
          <p:cNvSpPr>
            <a:spLocks noChangeArrowheads="1"/>
          </p:cNvSpPr>
          <p:nvPr/>
        </p:nvSpPr>
        <p:spPr bwMode="auto">
          <a:xfrm>
            <a:off x="-71438" y="3594100"/>
            <a:ext cx="9350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Planificación</a:t>
            </a:r>
          </a:p>
        </p:txBody>
      </p:sp>
      <p:grpSp>
        <p:nvGrpSpPr>
          <p:cNvPr id="35852" name="Group 13"/>
          <p:cNvGrpSpPr>
            <a:grpSpLocks/>
          </p:cNvGrpSpPr>
          <p:nvPr/>
        </p:nvGrpSpPr>
        <p:grpSpPr bwMode="auto">
          <a:xfrm>
            <a:off x="468313" y="3935413"/>
            <a:ext cx="931862" cy="1046162"/>
            <a:chOff x="295" y="2479"/>
            <a:chExt cx="587" cy="659"/>
          </a:xfrm>
        </p:grpSpPr>
        <p:pic>
          <p:nvPicPr>
            <p:cNvPr id="35897"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 y="2479"/>
              <a:ext cx="497"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5898" name="Rectangle 15"/>
            <p:cNvSpPr>
              <a:spLocks noChangeArrowheads="1"/>
            </p:cNvSpPr>
            <p:nvPr/>
          </p:nvSpPr>
          <p:spPr bwMode="auto">
            <a:xfrm>
              <a:off x="295" y="2820"/>
              <a:ext cx="587"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Acta de reunión de inicio del proyecto</a:t>
              </a:r>
            </a:p>
          </p:txBody>
        </p:sp>
      </p:grpSp>
      <p:grpSp>
        <p:nvGrpSpPr>
          <p:cNvPr id="35853" name="Group 16"/>
          <p:cNvGrpSpPr>
            <a:grpSpLocks/>
          </p:cNvGrpSpPr>
          <p:nvPr/>
        </p:nvGrpSpPr>
        <p:grpSpPr bwMode="auto">
          <a:xfrm>
            <a:off x="468313" y="2154238"/>
            <a:ext cx="931862" cy="852487"/>
            <a:chOff x="295" y="1357"/>
            <a:chExt cx="587" cy="537"/>
          </a:xfrm>
        </p:grpSpPr>
        <p:pic>
          <p:nvPicPr>
            <p:cNvPr id="35895"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 y="1357"/>
              <a:ext cx="497"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5896" name="Rectangle 18"/>
            <p:cNvSpPr>
              <a:spLocks noChangeArrowheads="1"/>
            </p:cNvSpPr>
            <p:nvPr/>
          </p:nvSpPr>
          <p:spPr bwMode="auto">
            <a:xfrm>
              <a:off x="295" y="1698"/>
              <a:ext cx="587"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Plan del Proyecto</a:t>
              </a:r>
            </a:p>
          </p:txBody>
        </p:sp>
      </p:grpSp>
      <p:cxnSp>
        <p:nvCxnSpPr>
          <p:cNvPr id="35854" name="AutoShape 19"/>
          <p:cNvCxnSpPr>
            <a:cxnSpLocks noChangeShapeType="1"/>
            <a:stCxn id="35851" idx="2"/>
          </p:cNvCxnSpPr>
          <p:nvPr/>
        </p:nvCxnSpPr>
        <p:spPr bwMode="auto">
          <a:xfrm rot="16200000" flipH="1">
            <a:off x="262732" y="3942556"/>
            <a:ext cx="406400" cy="141287"/>
          </a:xfrm>
          <a:prstGeom prst="bentConnector3">
            <a:avLst>
              <a:gd name="adj1" fmla="val 77856"/>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5855" name="AutoShape 20"/>
          <p:cNvCxnSpPr>
            <a:cxnSpLocks noChangeShapeType="1"/>
          </p:cNvCxnSpPr>
          <p:nvPr/>
        </p:nvCxnSpPr>
        <p:spPr bwMode="auto">
          <a:xfrm rot="-5400000">
            <a:off x="101600" y="2727325"/>
            <a:ext cx="733425" cy="142875"/>
          </a:xfrm>
          <a:prstGeom prst="bentConnector2">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35856" name="AutoShape 21"/>
          <p:cNvSpPr>
            <a:spLocks noChangeArrowheads="1"/>
          </p:cNvSpPr>
          <p:nvPr/>
        </p:nvSpPr>
        <p:spPr bwMode="auto">
          <a:xfrm rot="2760000">
            <a:off x="1406525" y="3171825"/>
            <a:ext cx="360363" cy="360363"/>
          </a:xfrm>
          <a:prstGeom prst="rtTriangle">
            <a:avLst/>
          </a:prstGeom>
          <a:solidFill>
            <a:srgbClr val="FFFF43"/>
          </a:solidFill>
          <a:ln w="9360" cap="sq">
            <a:solidFill>
              <a:srgbClr val="000000"/>
            </a:solidFill>
            <a:miter lim="800000"/>
            <a:headEnd/>
            <a:tailEnd/>
          </a:ln>
        </p:spPr>
        <p:txBody>
          <a:bodyPr wrap="none" anchor="ctr"/>
          <a:lstStyle/>
          <a:p>
            <a:endParaRPr lang="es-PE" altLang="es-PE"/>
          </a:p>
        </p:txBody>
      </p:sp>
      <p:cxnSp>
        <p:nvCxnSpPr>
          <p:cNvPr id="35857" name="AutoShape 22"/>
          <p:cNvCxnSpPr>
            <a:cxnSpLocks noChangeShapeType="1"/>
            <a:stCxn id="35892" idx="3"/>
            <a:endCxn id="35889" idx="1"/>
          </p:cNvCxnSpPr>
          <p:nvPr/>
        </p:nvCxnSpPr>
        <p:spPr bwMode="auto">
          <a:xfrm flipV="1">
            <a:off x="2646363" y="3341688"/>
            <a:ext cx="173037" cy="4762"/>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35858" name="Group 23"/>
          <p:cNvGrpSpPr>
            <a:grpSpLocks/>
          </p:cNvGrpSpPr>
          <p:nvPr/>
        </p:nvGrpSpPr>
        <p:grpSpPr bwMode="auto">
          <a:xfrm>
            <a:off x="1744663" y="2770188"/>
            <a:ext cx="900112" cy="1149350"/>
            <a:chOff x="1099" y="1745"/>
            <a:chExt cx="567" cy="724"/>
          </a:xfrm>
        </p:grpSpPr>
        <p:sp>
          <p:nvSpPr>
            <p:cNvPr id="35892" name="Rectangle 24"/>
            <p:cNvSpPr>
              <a:spLocks noChangeArrowheads="1"/>
            </p:cNvSpPr>
            <p:nvPr/>
          </p:nvSpPr>
          <p:spPr bwMode="auto">
            <a:xfrm>
              <a:off x="1099" y="1902"/>
              <a:ext cx="567"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Generación de Informe de Estado</a:t>
              </a:r>
            </a:p>
          </p:txBody>
        </p:sp>
        <p:sp>
          <p:nvSpPr>
            <p:cNvPr id="35893" name="Rectangle 25"/>
            <p:cNvSpPr>
              <a:spLocks noChangeArrowheads="1"/>
            </p:cNvSpPr>
            <p:nvPr/>
          </p:nvSpPr>
          <p:spPr bwMode="auto">
            <a:xfrm>
              <a:off x="1099" y="1745"/>
              <a:ext cx="567"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(3) </a:t>
              </a:r>
              <a:r>
                <a:rPr lang="es-ES" altLang="es-PE" sz="800" dirty="0">
                  <a:solidFill>
                    <a:srgbClr val="000066"/>
                  </a:solidFill>
                  <a:latin typeface="Arial" charset="0"/>
                  <a:ea typeface="Droid Sans Fallback" charset="0"/>
                  <a:cs typeface="Droid Sans Fallback" charset="0"/>
                </a:rPr>
                <a:t>Jefe </a:t>
              </a:r>
              <a:r>
                <a:rPr lang="es-PE" altLang="es-PE" sz="800" b="1" dirty="0" smtClean="0">
                  <a:solidFill>
                    <a:srgbClr val="000066"/>
                  </a:solidFill>
                  <a:cs typeface="Droid Sans Fallback" charset="0"/>
                </a:rPr>
                <a:t>de </a:t>
              </a:r>
              <a:r>
                <a:rPr lang="es-PE" altLang="es-PE" sz="800" b="1" dirty="0">
                  <a:solidFill>
                    <a:srgbClr val="000066"/>
                  </a:solidFill>
                  <a:cs typeface="Droid Sans Fallback" charset="0"/>
                </a:rPr>
                <a:t>Proyecto</a:t>
              </a:r>
            </a:p>
          </p:txBody>
        </p:sp>
        <p:sp>
          <p:nvSpPr>
            <p:cNvPr id="35894" name="Rectangle 26"/>
            <p:cNvSpPr>
              <a:spLocks noChangeArrowheads="1"/>
            </p:cNvSpPr>
            <p:nvPr/>
          </p:nvSpPr>
          <p:spPr bwMode="auto">
            <a:xfrm>
              <a:off x="1099" y="2315"/>
              <a:ext cx="567"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TSP</a:t>
              </a:r>
            </a:p>
            <a:p>
              <a:pPr eaLnBrk="1" hangingPunct="1">
                <a:buClrTx/>
                <a:buFontTx/>
                <a:buNone/>
              </a:pPr>
              <a:r>
                <a:rPr lang="es-PE" altLang="es-PE" sz="800" b="1">
                  <a:solidFill>
                    <a:srgbClr val="000066"/>
                  </a:solidFill>
                  <a:cs typeface="Droid Sans Fallback" charset="0"/>
                </a:rPr>
                <a:t>Plan semanal</a:t>
              </a:r>
            </a:p>
          </p:txBody>
        </p:sp>
      </p:grpSp>
      <p:cxnSp>
        <p:nvCxnSpPr>
          <p:cNvPr id="35859" name="AutoShape 29"/>
          <p:cNvCxnSpPr>
            <a:cxnSpLocks noChangeShapeType="1"/>
            <a:stCxn id="35856" idx="5"/>
            <a:endCxn id="35892" idx="1"/>
          </p:cNvCxnSpPr>
          <p:nvPr/>
        </p:nvCxnSpPr>
        <p:spPr bwMode="auto">
          <a:xfrm flipV="1">
            <a:off x="1585913" y="3346450"/>
            <a:ext cx="158750" cy="7938"/>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5860" name="AutoShape 30"/>
          <p:cNvCxnSpPr>
            <a:cxnSpLocks noChangeShapeType="1"/>
            <a:stCxn id="35880" idx="3"/>
            <a:endCxn id="35845" idx="0"/>
          </p:cNvCxnSpPr>
          <p:nvPr/>
        </p:nvCxnSpPr>
        <p:spPr bwMode="auto">
          <a:xfrm flipV="1">
            <a:off x="4908550" y="3384542"/>
            <a:ext cx="2128646" cy="1685141"/>
          </a:xfrm>
          <a:prstGeom prst="bentConnector3">
            <a:avLst>
              <a:gd name="adj1" fmla="val 50000"/>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35861" name="Group 31"/>
          <p:cNvGrpSpPr>
            <a:grpSpLocks/>
          </p:cNvGrpSpPr>
          <p:nvPr/>
        </p:nvGrpSpPr>
        <p:grpSpPr bwMode="auto">
          <a:xfrm>
            <a:off x="2819400" y="2765425"/>
            <a:ext cx="960438" cy="1149350"/>
            <a:chOff x="1776" y="1742"/>
            <a:chExt cx="605" cy="724"/>
          </a:xfrm>
        </p:grpSpPr>
        <p:sp>
          <p:nvSpPr>
            <p:cNvPr id="35889" name="Rectangle 32"/>
            <p:cNvSpPr>
              <a:spLocks noChangeArrowheads="1"/>
            </p:cNvSpPr>
            <p:nvPr/>
          </p:nvSpPr>
          <p:spPr bwMode="auto">
            <a:xfrm>
              <a:off x="1776" y="1899"/>
              <a:ext cx="605"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Revisión de Informes de Estado</a:t>
              </a:r>
            </a:p>
          </p:txBody>
        </p:sp>
        <p:sp>
          <p:nvSpPr>
            <p:cNvPr id="35890" name="Rectangle 33"/>
            <p:cNvSpPr>
              <a:spLocks noChangeArrowheads="1"/>
            </p:cNvSpPr>
            <p:nvPr/>
          </p:nvSpPr>
          <p:spPr bwMode="auto">
            <a:xfrm>
              <a:off x="1776" y="1742"/>
              <a:ext cx="605"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(4) Analista Funcional</a:t>
              </a:r>
            </a:p>
          </p:txBody>
        </p:sp>
        <p:sp>
          <p:nvSpPr>
            <p:cNvPr id="35891" name="Rectangle 34"/>
            <p:cNvSpPr>
              <a:spLocks noChangeArrowheads="1"/>
            </p:cNvSpPr>
            <p:nvPr/>
          </p:nvSpPr>
          <p:spPr bwMode="auto">
            <a:xfrm>
              <a:off x="1776" y="2312"/>
              <a:ext cx="605"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Artefactos de gestión</a:t>
              </a:r>
            </a:p>
          </p:txBody>
        </p:sp>
      </p:grpSp>
      <p:cxnSp>
        <p:nvCxnSpPr>
          <p:cNvPr id="35862" name="AutoShape 35"/>
          <p:cNvCxnSpPr>
            <a:cxnSpLocks noChangeShapeType="1"/>
            <a:stCxn id="35889" idx="3"/>
            <a:endCxn id="35871" idx="2"/>
          </p:cNvCxnSpPr>
          <p:nvPr/>
        </p:nvCxnSpPr>
        <p:spPr bwMode="auto">
          <a:xfrm flipV="1">
            <a:off x="3781425" y="3338513"/>
            <a:ext cx="149225" cy="3175"/>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35863" name="Group 36"/>
          <p:cNvGrpSpPr>
            <a:grpSpLocks/>
          </p:cNvGrpSpPr>
          <p:nvPr/>
        </p:nvGrpSpPr>
        <p:grpSpPr bwMode="auto">
          <a:xfrm>
            <a:off x="4667250" y="2763838"/>
            <a:ext cx="960438" cy="1149350"/>
            <a:chOff x="2940" y="1741"/>
            <a:chExt cx="605" cy="724"/>
          </a:xfrm>
        </p:grpSpPr>
        <p:sp>
          <p:nvSpPr>
            <p:cNvPr id="35886" name="Rectangle 37"/>
            <p:cNvSpPr>
              <a:spLocks noChangeArrowheads="1"/>
            </p:cNvSpPr>
            <p:nvPr/>
          </p:nvSpPr>
          <p:spPr bwMode="auto">
            <a:xfrm>
              <a:off x="2940" y="1898"/>
              <a:ext cx="605"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Comité Operativo</a:t>
              </a:r>
            </a:p>
          </p:txBody>
        </p:sp>
        <p:sp>
          <p:nvSpPr>
            <p:cNvPr id="35887" name="Rectangle 38"/>
            <p:cNvSpPr>
              <a:spLocks noChangeArrowheads="1"/>
            </p:cNvSpPr>
            <p:nvPr/>
          </p:nvSpPr>
          <p:spPr bwMode="auto">
            <a:xfrm>
              <a:off x="2940" y="1741"/>
              <a:ext cx="605"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(5) Analista Funcional</a:t>
              </a:r>
            </a:p>
          </p:txBody>
        </p:sp>
        <p:sp>
          <p:nvSpPr>
            <p:cNvPr id="35888" name="Rectangle 39"/>
            <p:cNvSpPr>
              <a:spLocks noChangeArrowheads="1"/>
            </p:cNvSpPr>
            <p:nvPr/>
          </p:nvSpPr>
          <p:spPr bwMode="auto">
            <a:xfrm>
              <a:off x="2940" y="2311"/>
              <a:ext cx="605"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Artefactos de gestión</a:t>
              </a:r>
            </a:p>
          </p:txBody>
        </p:sp>
      </p:grpSp>
      <p:grpSp>
        <p:nvGrpSpPr>
          <p:cNvPr id="35864" name="Group 44"/>
          <p:cNvGrpSpPr>
            <a:grpSpLocks/>
          </p:cNvGrpSpPr>
          <p:nvPr/>
        </p:nvGrpSpPr>
        <p:grpSpPr bwMode="auto">
          <a:xfrm>
            <a:off x="3303588" y="1263650"/>
            <a:ext cx="946150" cy="1149350"/>
            <a:chOff x="2081" y="796"/>
            <a:chExt cx="596" cy="724"/>
          </a:xfrm>
        </p:grpSpPr>
        <p:sp>
          <p:nvSpPr>
            <p:cNvPr id="35883" name="Rectangle 45"/>
            <p:cNvSpPr>
              <a:spLocks noChangeArrowheads="1"/>
            </p:cNvSpPr>
            <p:nvPr/>
          </p:nvSpPr>
          <p:spPr bwMode="auto">
            <a:xfrm>
              <a:off x="2081" y="953"/>
              <a:ext cx="596"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Asignar trabajo </a:t>
              </a:r>
            </a:p>
          </p:txBody>
        </p:sp>
        <p:sp>
          <p:nvSpPr>
            <p:cNvPr id="35884" name="Rectangle 46"/>
            <p:cNvSpPr>
              <a:spLocks noChangeArrowheads="1"/>
            </p:cNvSpPr>
            <p:nvPr/>
          </p:nvSpPr>
          <p:spPr bwMode="auto">
            <a:xfrm>
              <a:off x="2081" y="796"/>
              <a:ext cx="596"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(1) Analista Funcional</a:t>
              </a:r>
            </a:p>
          </p:txBody>
        </p:sp>
        <p:sp>
          <p:nvSpPr>
            <p:cNvPr id="35885" name="Rectangle 47"/>
            <p:cNvSpPr>
              <a:spLocks noChangeArrowheads="1"/>
            </p:cNvSpPr>
            <p:nvPr/>
          </p:nvSpPr>
          <p:spPr bwMode="auto">
            <a:xfrm>
              <a:off x="2081" y="1366"/>
              <a:ext cx="596"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Plan semanal</a:t>
              </a:r>
            </a:p>
          </p:txBody>
        </p:sp>
      </p:grpSp>
      <p:sp>
        <p:nvSpPr>
          <p:cNvPr id="35865" name="Rectangle 48"/>
          <p:cNvSpPr>
            <a:spLocks noChangeArrowheads="1"/>
          </p:cNvSpPr>
          <p:nvPr/>
        </p:nvSpPr>
        <p:spPr bwMode="auto">
          <a:xfrm>
            <a:off x="4887913" y="1524000"/>
            <a:ext cx="1008062" cy="655638"/>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Ejecutar trabajo asignado</a:t>
            </a:r>
            <a:r>
              <a:rPr lang="es-PE" altLang="es-PE" sz="1000">
                <a:solidFill>
                  <a:srgbClr val="CCCCFF"/>
                </a:solidFill>
                <a:cs typeface="Droid Sans Fallback" charset="0"/>
                <a:hlinkClick r:id=""/>
              </a:rPr>
              <a:t> </a:t>
            </a:r>
          </a:p>
        </p:txBody>
      </p:sp>
      <p:sp>
        <p:nvSpPr>
          <p:cNvPr id="35866" name="Rectangle 49"/>
          <p:cNvSpPr>
            <a:spLocks noChangeArrowheads="1"/>
          </p:cNvSpPr>
          <p:nvPr/>
        </p:nvSpPr>
        <p:spPr bwMode="auto">
          <a:xfrm>
            <a:off x="4887913" y="1274763"/>
            <a:ext cx="1008062" cy="252412"/>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(2) Equipo de Trabajo</a:t>
            </a:r>
          </a:p>
        </p:txBody>
      </p:sp>
      <p:sp>
        <p:nvSpPr>
          <p:cNvPr id="35867" name="Rectangle 50"/>
          <p:cNvSpPr>
            <a:spLocks noChangeArrowheads="1"/>
          </p:cNvSpPr>
          <p:nvPr/>
        </p:nvSpPr>
        <p:spPr bwMode="auto">
          <a:xfrm>
            <a:off x="4887913" y="2179638"/>
            <a:ext cx="1008062" cy="247650"/>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Plan semanal</a:t>
            </a:r>
          </a:p>
        </p:txBody>
      </p:sp>
      <p:grpSp>
        <p:nvGrpSpPr>
          <p:cNvPr id="35868" name="Group 51"/>
          <p:cNvGrpSpPr>
            <a:grpSpLocks/>
          </p:cNvGrpSpPr>
          <p:nvPr/>
        </p:nvGrpSpPr>
        <p:grpSpPr bwMode="auto">
          <a:xfrm>
            <a:off x="3975100" y="4494213"/>
            <a:ext cx="933450" cy="1149350"/>
            <a:chOff x="2534" y="3433"/>
            <a:chExt cx="588" cy="724"/>
          </a:xfrm>
        </p:grpSpPr>
        <p:sp>
          <p:nvSpPr>
            <p:cNvPr id="35880" name="Rectangle 52"/>
            <p:cNvSpPr>
              <a:spLocks noChangeArrowheads="1"/>
            </p:cNvSpPr>
            <p:nvPr/>
          </p:nvSpPr>
          <p:spPr bwMode="auto">
            <a:xfrm>
              <a:off x="2534" y="3590"/>
              <a:ext cx="588"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Procesar cambios al proyecto</a:t>
              </a:r>
              <a:r>
                <a:rPr lang="es-PE" altLang="es-PE" sz="1000">
                  <a:solidFill>
                    <a:srgbClr val="CCCCFF"/>
                  </a:solidFill>
                  <a:cs typeface="Droid Sans Fallback" charset="0"/>
                  <a:hlinkClick r:id=""/>
                </a:rPr>
                <a:t> </a:t>
              </a:r>
            </a:p>
          </p:txBody>
        </p:sp>
        <p:sp>
          <p:nvSpPr>
            <p:cNvPr id="35881" name="Rectangle 53"/>
            <p:cNvSpPr>
              <a:spLocks noChangeArrowheads="1"/>
            </p:cNvSpPr>
            <p:nvPr/>
          </p:nvSpPr>
          <p:spPr bwMode="auto">
            <a:xfrm>
              <a:off x="2534" y="3433"/>
              <a:ext cx="588"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(6) Analista Funcional</a:t>
              </a:r>
            </a:p>
          </p:txBody>
        </p:sp>
        <p:sp>
          <p:nvSpPr>
            <p:cNvPr id="35882" name="Rectangle 54"/>
            <p:cNvSpPr>
              <a:spLocks noChangeArrowheads="1"/>
            </p:cNvSpPr>
            <p:nvPr/>
          </p:nvSpPr>
          <p:spPr bwMode="auto">
            <a:xfrm>
              <a:off x="2534" y="4003"/>
              <a:ext cx="588"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Plan de Gestión del Proyecto</a:t>
              </a:r>
            </a:p>
          </p:txBody>
        </p:sp>
      </p:grpSp>
      <p:cxnSp>
        <p:nvCxnSpPr>
          <p:cNvPr id="35869" name="AutoShape 55"/>
          <p:cNvCxnSpPr>
            <a:cxnSpLocks noChangeShapeType="1"/>
            <a:stCxn id="35883" idx="3"/>
            <a:endCxn id="35865" idx="1"/>
          </p:cNvCxnSpPr>
          <p:nvPr/>
        </p:nvCxnSpPr>
        <p:spPr bwMode="auto">
          <a:xfrm>
            <a:off x="4251325" y="1839913"/>
            <a:ext cx="636588" cy="12700"/>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sp>
        <p:nvSpPr>
          <p:cNvPr id="35870" name="AutoShape 56"/>
          <p:cNvSpPr>
            <a:spLocks noChangeArrowheads="1"/>
          </p:cNvSpPr>
          <p:nvPr/>
        </p:nvSpPr>
        <p:spPr bwMode="auto">
          <a:xfrm rot="-8040000">
            <a:off x="6356638" y="2916246"/>
            <a:ext cx="360362" cy="360363"/>
          </a:xfrm>
          <a:prstGeom prst="rtTriangle">
            <a:avLst/>
          </a:prstGeom>
          <a:solidFill>
            <a:srgbClr val="FFFF43"/>
          </a:solidFill>
          <a:ln w="9360" cap="sq">
            <a:solidFill>
              <a:srgbClr val="000000"/>
            </a:solidFill>
            <a:miter lim="800000"/>
            <a:headEnd/>
            <a:tailEnd/>
          </a:ln>
        </p:spPr>
        <p:txBody>
          <a:bodyPr wrap="none" anchor="ctr"/>
          <a:lstStyle/>
          <a:p>
            <a:endParaRPr lang="es-PE" altLang="es-PE"/>
          </a:p>
        </p:txBody>
      </p:sp>
      <p:sp>
        <p:nvSpPr>
          <p:cNvPr id="35871" name="AutoShape 58"/>
          <p:cNvSpPr>
            <a:spLocks noChangeArrowheads="1"/>
          </p:cNvSpPr>
          <p:nvPr/>
        </p:nvSpPr>
        <p:spPr bwMode="auto">
          <a:xfrm rot="2760000">
            <a:off x="4006851" y="3160712"/>
            <a:ext cx="360362" cy="360363"/>
          </a:xfrm>
          <a:prstGeom prst="rtTriangle">
            <a:avLst/>
          </a:prstGeom>
          <a:solidFill>
            <a:srgbClr val="FFFF43"/>
          </a:solidFill>
          <a:ln w="9360" cap="sq">
            <a:solidFill>
              <a:srgbClr val="000000"/>
            </a:solidFill>
            <a:miter lim="800000"/>
            <a:headEnd/>
            <a:tailEnd/>
          </a:ln>
        </p:spPr>
        <p:txBody>
          <a:bodyPr wrap="none" anchor="ctr"/>
          <a:lstStyle/>
          <a:p>
            <a:endParaRPr lang="es-PE" altLang="es-PE"/>
          </a:p>
        </p:txBody>
      </p:sp>
      <p:cxnSp>
        <p:nvCxnSpPr>
          <p:cNvPr id="35872" name="AutoShape 59"/>
          <p:cNvCxnSpPr>
            <a:cxnSpLocks noChangeShapeType="1"/>
            <a:stCxn id="35871" idx="5"/>
            <a:endCxn id="35886" idx="1"/>
          </p:cNvCxnSpPr>
          <p:nvPr/>
        </p:nvCxnSpPr>
        <p:spPr bwMode="auto">
          <a:xfrm flipV="1">
            <a:off x="4186238" y="3340100"/>
            <a:ext cx="482600" cy="1588"/>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5873" name="AutoShape 60"/>
          <p:cNvCxnSpPr>
            <a:cxnSpLocks noChangeShapeType="1"/>
            <a:stCxn id="35865" idx="3"/>
            <a:endCxn id="35845" idx="4"/>
          </p:cNvCxnSpPr>
          <p:nvPr/>
        </p:nvCxnSpPr>
        <p:spPr bwMode="auto">
          <a:xfrm>
            <a:off x="5895975" y="1851819"/>
            <a:ext cx="1150116" cy="1023170"/>
          </a:xfrm>
          <a:prstGeom prst="bentConnector3">
            <a:avLst>
              <a:gd name="adj1" fmla="val 135156"/>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5874" name="AutoShape 62"/>
          <p:cNvCxnSpPr>
            <a:cxnSpLocks noChangeShapeType="1"/>
            <a:stCxn id="35856" idx="0"/>
          </p:cNvCxnSpPr>
          <p:nvPr/>
        </p:nvCxnSpPr>
        <p:spPr bwMode="auto">
          <a:xfrm flipV="1">
            <a:off x="1589088" y="1846263"/>
            <a:ext cx="1685925" cy="1252537"/>
          </a:xfrm>
          <a:prstGeom prst="straightConnector1">
            <a:avLst/>
          </a:prstGeom>
          <a:noFill/>
          <a:ln w="9360" cap="sq">
            <a:solidFill>
              <a:srgbClr val="000066"/>
            </a:solidFill>
            <a:miter lim="800000"/>
            <a:headEnd/>
            <a:tailEnd/>
          </a:ln>
          <a:extLst>
            <a:ext uri="{909E8E84-426E-40DD-AFC4-6F175D3DCCD1}">
              <a14:hiddenFill xmlns:a14="http://schemas.microsoft.com/office/drawing/2010/main">
                <a:noFill/>
              </a14:hiddenFill>
            </a:ext>
          </a:extLst>
        </p:spPr>
      </p:cxnSp>
      <p:cxnSp>
        <p:nvCxnSpPr>
          <p:cNvPr id="35875" name="AutoShape 63"/>
          <p:cNvCxnSpPr>
            <a:cxnSpLocks noChangeShapeType="1"/>
            <a:endCxn id="35880" idx="1"/>
          </p:cNvCxnSpPr>
          <p:nvPr/>
        </p:nvCxnSpPr>
        <p:spPr bwMode="auto">
          <a:xfrm>
            <a:off x="1327150" y="3354388"/>
            <a:ext cx="2647950" cy="1716087"/>
          </a:xfrm>
          <a:prstGeom prst="straightConnector1">
            <a:avLst/>
          </a:prstGeom>
          <a:noFill/>
          <a:ln w="9360" cap="sq">
            <a:solidFill>
              <a:srgbClr val="000066"/>
            </a:solidFill>
            <a:miter lim="800000"/>
            <a:headEnd/>
            <a:tailEnd/>
          </a:ln>
          <a:extLst>
            <a:ext uri="{909E8E84-426E-40DD-AFC4-6F175D3DCCD1}">
              <a14:hiddenFill xmlns:a14="http://schemas.microsoft.com/office/drawing/2010/main">
                <a:noFill/>
              </a14:hiddenFill>
            </a:ext>
          </a:extLst>
        </p:spPr>
      </p:cxnSp>
      <p:cxnSp>
        <p:nvCxnSpPr>
          <p:cNvPr id="35876" name="AutoShape 64"/>
          <p:cNvCxnSpPr>
            <a:cxnSpLocks noChangeShapeType="1"/>
            <a:endCxn id="35856" idx="1"/>
          </p:cNvCxnSpPr>
          <p:nvPr/>
        </p:nvCxnSpPr>
        <p:spPr bwMode="auto">
          <a:xfrm rot="16200000" flipH="1">
            <a:off x="1000919" y="2764631"/>
            <a:ext cx="788988" cy="130175"/>
          </a:xfrm>
          <a:prstGeom prst="bentConnector3">
            <a:avLst>
              <a:gd name="adj1" fmla="val 26958"/>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5877" name="AutoShape 65"/>
          <p:cNvCxnSpPr>
            <a:cxnSpLocks noChangeShapeType="1"/>
            <a:endCxn id="35856" idx="3"/>
          </p:cNvCxnSpPr>
          <p:nvPr/>
        </p:nvCxnSpPr>
        <p:spPr bwMode="auto">
          <a:xfrm flipV="1">
            <a:off x="1330325" y="3478213"/>
            <a:ext cx="125413" cy="741362"/>
          </a:xfrm>
          <a:prstGeom prst="bentConnector3">
            <a:avLst>
              <a:gd name="adj1" fmla="val -186245"/>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5878" name="AutoShape 66"/>
          <p:cNvCxnSpPr>
            <a:cxnSpLocks noChangeShapeType="1"/>
          </p:cNvCxnSpPr>
          <p:nvPr/>
        </p:nvCxnSpPr>
        <p:spPr bwMode="auto">
          <a:xfrm>
            <a:off x="6537612" y="3117859"/>
            <a:ext cx="1085850" cy="12700"/>
          </a:xfrm>
          <a:prstGeom prst="bentConnector3">
            <a:avLst>
              <a:gd name="adj1" fmla="val 50000"/>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5879" name="AutoShape 59"/>
          <p:cNvCxnSpPr>
            <a:cxnSpLocks noChangeShapeType="1"/>
            <a:endCxn id="35870" idx="5"/>
          </p:cNvCxnSpPr>
          <p:nvPr/>
        </p:nvCxnSpPr>
        <p:spPr bwMode="auto">
          <a:xfrm flipV="1">
            <a:off x="4715162" y="3095634"/>
            <a:ext cx="1822450" cy="15875"/>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25601" name="Group 1"/>
          <p:cNvGraphicFramePr>
            <a:graphicFrameLocks noGrp="1"/>
          </p:cNvGraphicFramePr>
          <p:nvPr>
            <p:extLst>
              <p:ext uri="{D42A27DB-BD31-4B8C-83A1-F6EECF244321}">
                <p14:modId xmlns:p14="http://schemas.microsoft.com/office/powerpoint/2010/main" val="4097717088"/>
              </p:ext>
            </p:extLst>
          </p:nvPr>
        </p:nvGraphicFramePr>
        <p:xfrm>
          <a:off x="146050" y="1150938"/>
          <a:ext cx="8810625" cy="5878513"/>
        </p:xfrm>
        <a:graphic>
          <a:graphicData uri="http://schemas.openxmlformats.org/drawingml/2006/table">
            <a:tbl>
              <a:tblPr/>
              <a:tblGrid>
                <a:gridCol w="390525">
                  <a:extLst>
                    <a:ext uri="{9D8B030D-6E8A-4147-A177-3AD203B41FA5}">
                      <a16:colId xmlns="" xmlns:a16="http://schemas.microsoft.com/office/drawing/2014/main" val="20000"/>
                    </a:ext>
                  </a:extLst>
                </a:gridCol>
                <a:gridCol w="1198563">
                  <a:extLst>
                    <a:ext uri="{9D8B030D-6E8A-4147-A177-3AD203B41FA5}">
                      <a16:colId xmlns="" xmlns:a16="http://schemas.microsoft.com/office/drawing/2014/main" val="20001"/>
                    </a:ext>
                  </a:extLst>
                </a:gridCol>
                <a:gridCol w="1371600">
                  <a:extLst>
                    <a:ext uri="{9D8B030D-6E8A-4147-A177-3AD203B41FA5}">
                      <a16:colId xmlns="" xmlns:a16="http://schemas.microsoft.com/office/drawing/2014/main" val="20002"/>
                    </a:ext>
                  </a:extLst>
                </a:gridCol>
                <a:gridCol w="3973512">
                  <a:extLst>
                    <a:ext uri="{9D8B030D-6E8A-4147-A177-3AD203B41FA5}">
                      <a16:colId xmlns="" xmlns:a16="http://schemas.microsoft.com/office/drawing/2014/main" val="20003"/>
                    </a:ext>
                  </a:extLst>
                </a:gridCol>
                <a:gridCol w="1876425">
                  <a:extLst>
                    <a:ext uri="{9D8B030D-6E8A-4147-A177-3AD203B41FA5}">
                      <a16:colId xmlns="" xmlns:a16="http://schemas.microsoft.com/office/drawing/2014/main" val="20004"/>
                    </a:ext>
                  </a:extLst>
                </a:gridCol>
              </a:tblGrid>
              <a:tr h="73342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76644" marB="46800" horzOverflow="overflow">
                    <a:lnL w="6480" cap="flat" cmpd="sng" algn="ctr">
                      <a:solidFill>
                        <a:srgbClr val="99CC00"/>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Rol del Responsable</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Nombre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Descripción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Herramientas</a:t>
                      </a:r>
                    </a:p>
                  </a:txBody>
                  <a:tcPr marL="90000" marR="90000" marT="76644" marB="46800" horzOverflow="overflow">
                    <a:lnL w="4320" cap="flat" cmpd="sng" algn="ctr">
                      <a:solidFill>
                        <a:srgbClr val="FFFFFF"/>
                      </a:solidFill>
                      <a:prstDash val="solid"/>
                      <a:round/>
                      <a:headEnd type="none" w="med" len="med"/>
                      <a:tailEnd type="none" w="med" len="med"/>
                    </a:lnL>
                    <a:lnR w="6480" cap="flat" cmpd="sng" algn="ctr">
                      <a:solidFill>
                        <a:srgbClr val="99CC00"/>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extLst>
                  <a:ext uri="{0D108BD9-81ED-4DB2-BD59-A6C34878D82A}">
                    <a16:rowId xmlns="" xmlns:a16="http://schemas.microsoft.com/office/drawing/2014/main" val="10000"/>
                  </a:ext>
                </a:extLst>
              </a:tr>
              <a:tr h="59690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1</a:t>
                      </a:r>
                    </a:p>
                  </a:txBody>
                  <a:tcPr marL="90000" marR="90000" marT="70326"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Analista Funcional</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Asignar Trabajo</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Analista Funcional prepara el plan semanal apoyándose en la plantilla de Plan semanal, seguidamente asigna tareas a los miembros del equipo de trabajo.</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Plantilla de Plan Semanal</a:t>
                      </a:r>
                    </a:p>
                  </a:txBody>
                  <a:tcPr marL="90000" marR="90000" marT="70326"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204152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2</a:t>
                      </a:r>
                    </a:p>
                  </a:txBody>
                  <a:tcPr marL="90000" marR="90000" marT="70326"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Equipo de Trabajo</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Ejecutar trabajo asignado</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El equipo realiza el trabajo que le fue asignado, produciendo entregables comprometidos.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La aceptación de los entregables principales son formalizados mediante actas de reunión (en caso se requiera con el cliente), o en las actas de comités con el cliente.</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Cada miembro del equipo reporta el tiempo empleado en las actividades que realizó, en el Informe de Actividades diariamente.</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Adicionalmente, durante la ejecución del proyecto realizan reuniones de trabajo con el cliente según se requiera.</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Actas de reunión</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Cuadro de seguimiento de reuniones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Informe de actividades</a:t>
                      </a:r>
                    </a:p>
                  </a:txBody>
                  <a:tcPr marL="90000" marR="90000" marT="70326"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506663">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3</a:t>
                      </a:r>
                    </a:p>
                  </a:txBody>
                  <a:tcPr marL="90000" marR="90000" marT="70326"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Jefe de Proyecto</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Generación de Informe de Estado</a:t>
                      </a:r>
                    </a:p>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El </a:t>
                      </a: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Jefe de </a:t>
                      </a: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Proyecto prepara la agenda de reuniones y registra y/o actualiza la reunión en el cuadro de seguimiento de reuniones, así mismo prepara la información necesaria para ejecutar la reunión de equipo de trabajo (por proyecto), entiéndase el cronograma del proyecto entre otros necesarios según lo requiera el proyecto.</a:t>
                      </a:r>
                    </a:p>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Luego prepara el informe de estado del proyecto, el cual debe también incluir las métricas del proyecto y se concluye con el Acta de Reunión.</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Cuadro de seguimiento a reuniones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Registro de riesgos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Informe de estado</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Acta de Reunión</a:t>
                      </a:r>
                    </a:p>
                  </a:txBody>
                  <a:tcPr marL="90000" marR="90000" marT="70326"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36902" name="Text Box 71"/>
          <p:cNvSpPr txBox="1">
            <a:spLocks noChangeArrowheads="1"/>
          </p:cNvSpPr>
          <p:nvPr/>
        </p:nvSpPr>
        <p:spPr bwMode="auto">
          <a:xfrm>
            <a:off x="971550" y="100013"/>
            <a:ext cx="76342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Actividades del Subproceso de Ejecución, Seguimiento y Control</a:t>
            </a:r>
          </a:p>
        </p:txBody>
      </p:sp>
      <p:sp>
        <p:nvSpPr>
          <p:cNvPr id="36903" name="AutoShape 72"/>
          <p:cNvSpPr>
            <a:spLocks noChangeArrowheads="1"/>
          </p:cNvSpPr>
          <p:nvPr/>
        </p:nvSpPr>
        <p:spPr bwMode="auto">
          <a:xfrm>
            <a:off x="312738" y="6276975"/>
            <a:ext cx="1008062" cy="287338"/>
          </a:xfrm>
          <a:prstGeom prst="flowChartAlternateProcess">
            <a:avLst/>
          </a:prstGeom>
          <a:solidFill>
            <a:srgbClr val="99CC00"/>
          </a:solidFill>
          <a:ln w="9360" cap="sq">
            <a:solidFill>
              <a:srgbClr val="99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000066"/>
                </a:solidFill>
                <a:cs typeface="Droid Sans Fallback" charset="0"/>
              </a:rPr>
              <a:t>Regresar</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26625" name="Group 1"/>
          <p:cNvGraphicFramePr>
            <a:graphicFrameLocks noGrp="1"/>
          </p:cNvGraphicFramePr>
          <p:nvPr>
            <p:extLst>
              <p:ext uri="{D42A27DB-BD31-4B8C-83A1-F6EECF244321}">
                <p14:modId xmlns:p14="http://schemas.microsoft.com/office/powerpoint/2010/main" val="1037098483"/>
              </p:ext>
            </p:extLst>
          </p:nvPr>
        </p:nvGraphicFramePr>
        <p:xfrm>
          <a:off x="157163" y="1179513"/>
          <a:ext cx="8786812" cy="5378451"/>
        </p:xfrm>
        <a:graphic>
          <a:graphicData uri="http://schemas.openxmlformats.org/drawingml/2006/table">
            <a:tbl>
              <a:tblPr/>
              <a:tblGrid>
                <a:gridCol w="388937">
                  <a:extLst>
                    <a:ext uri="{9D8B030D-6E8A-4147-A177-3AD203B41FA5}">
                      <a16:colId xmlns="" xmlns:a16="http://schemas.microsoft.com/office/drawing/2014/main" val="20000"/>
                    </a:ext>
                  </a:extLst>
                </a:gridCol>
                <a:gridCol w="1123950">
                  <a:extLst>
                    <a:ext uri="{9D8B030D-6E8A-4147-A177-3AD203B41FA5}">
                      <a16:colId xmlns="" xmlns:a16="http://schemas.microsoft.com/office/drawing/2014/main" val="20001"/>
                    </a:ext>
                  </a:extLst>
                </a:gridCol>
                <a:gridCol w="1295400">
                  <a:extLst>
                    <a:ext uri="{9D8B030D-6E8A-4147-A177-3AD203B41FA5}">
                      <a16:colId xmlns="" xmlns:a16="http://schemas.microsoft.com/office/drawing/2014/main" val="20002"/>
                    </a:ext>
                  </a:extLst>
                </a:gridCol>
                <a:gridCol w="3530600">
                  <a:extLst>
                    <a:ext uri="{9D8B030D-6E8A-4147-A177-3AD203B41FA5}">
                      <a16:colId xmlns="" xmlns:a16="http://schemas.microsoft.com/office/drawing/2014/main" val="20003"/>
                    </a:ext>
                  </a:extLst>
                </a:gridCol>
                <a:gridCol w="2447925">
                  <a:extLst>
                    <a:ext uri="{9D8B030D-6E8A-4147-A177-3AD203B41FA5}">
                      <a16:colId xmlns="" xmlns:a16="http://schemas.microsoft.com/office/drawing/2014/main" val="20004"/>
                    </a:ext>
                  </a:extLst>
                </a:gridCol>
              </a:tblGrid>
              <a:tr h="73342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76644" marB="46800" horzOverflow="overflow">
                    <a:lnL w="6480" cap="flat" cmpd="sng" algn="ctr">
                      <a:solidFill>
                        <a:srgbClr val="99CC00"/>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Rol del Responsable</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Nombre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Descripción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Herramientas</a:t>
                      </a:r>
                    </a:p>
                  </a:txBody>
                  <a:tcPr marL="90000" marR="90000" marT="76644" marB="46800" horzOverflow="overflow">
                    <a:lnL w="4320" cap="flat" cmpd="sng" algn="ctr">
                      <a:solidFill>
                        <a:srgbClr val="FFFFFF"/>
                      </a:solidFill>
                      <a:prstDash val="solid"/>
                      <a:round/>
                      <a:headEnd type="none" w="med" len="med"/>
                      <a:tailEnd type="none" w="med" len="med"/>
                    </a:lnL>
                    <a:lnR w="6480" cap="flat" cmpd="sng" algn="ctr">
                      <a:solidFill>
                        <a:srgbClr val="99CC00"/>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extLst>
                  <a:ext uri="{0D108BD9-81ED-4DB2-BD59-A6C34878D82A}">
                    <a16:rowId xmlns="" xmlns:a16="http://schemas.microsoft.com/office/drawing/2014/main" val="10000"/>
                  </a:ext>
                </a:extLst>
              </a:tr>
              <a:tr h="217328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4</a:t>
                      </a:r>
                    </a:p>
                  </a:txBody>
                  <a:tcPr marL="90000" marR="90000" marT="70326"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Analista Funcional</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Revisión de Informes de Estado</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El Analista Funcional prepara la agenda de reuniones y registra y/o actualiza la reunión en el cuadro de seguimiento de reuniones.</a:t>
                      </a:r>
                    </a:p>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Los analistas Líderes a su cargo informan la situación de los proyectos y riesgos presentados, de forma semanal y/o cuando la situación lo requiera.</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Luego, el Analista Funcional consolida la información expuesta por los Analistas Líderes de los Proyectos, en un solo informe a nivel de coordinación y se actualizan de requerirse, los artefactos de gestión por proyecto (riesgos, pendientes, métricas). </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Cuadro de seguimiento a reuniones</a:t>
                      </a:r>
                    </a:p>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-Registro de riesgos de la coordinación.</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Tablero de métricas de la coordinación.</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Acta de Reunión.</a:t>
                      </a:r>
                    </a:p>
                  </a:txBody>
                  <a:tcPr marL="90000" marR="90000" marT="70326"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247173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5</a:t>
                      </a:r>
                    </a:p>
                  </a:txBody>
                  <a:tcPr marL="90000" marR="90000" marT="70326"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Analista Funcional</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Comité Operativo</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El </a:t>
                      </a: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Jefe de </a:t>
                      </a: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Proyecto en comunicación con el Analista Funcional prepara la agenda de reuniones y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En la reunión se presenta y revisa con el cliente, el acta de reunión preliminar. Es de frecuencia semanal y cuando la situación lo requiera. Se actualizaran las plantillas que correspondan según sea el resultado de la reunión.</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Plantillas: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Cuadro de seguimiento a reuniones</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Acta de Reunión.</a:t>
                      </a:r>
                    </a:p>
                    <a:p>
                      <a:pPr marL="0" marR="0" lvl="0" indent="0" algn="l" defTabSz="449263" rtl="0" eaLnBrk="1" fontAlgn="base" latinLnBrk="0" hangingPunct="1">
                        <a:lnSpc>
                          <a:spcPct val="89000"/>
                        </a:lnSpc>
                        <a:spcBef>
                          <a:spcPts val="275"/>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Registro de riesgos actualizado.</a:t>
                      </a:r>
                    </a:p>
                  </a:txBody>
                  <a:tcPr marL="90000" marR="90000" marT="70326"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
        <p:nvSpPr>
          <p:cNvPr id="37920" name="Text Box 55"/>
          <p:cNvSpPr txBox="1">
            <a:spLocks noChangeArrowheads="1"/>
          </p:cNvSpPr>
          <p:nvPr/>
        </p:nvSpPr>
        <p:spPr bwMode="auto">
          <a:xfrm>
            <a:off x="817563" y="100013"/>
            <a:ext cx="76342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Actividades del Subproceso de Ejecución, Seguimiento y Control</a:t>
            </a:r>
          </a:p>
        </p:txBody>
      </p:sp>
      <p:sp>
        <p:nvSpPr>
          <p:cNvPr id="37921" name="AutoShape 56"/>
          <p:cNvSpPr>
            <a:spLocks noChangeArrowheads="1"/>
          </p:cNvSpPr>
          <p:nvPr/>
        </p:nvSpPr>
        <p:spPr bwMode="auto">
          <a:xfrm>
            <a:off x="312738" y="6188075"/>
            <a:ext cx="1008062" cy="287338"/>
          </a:xfrm>
          <a:prstGeom prst="flowChartAlternateProcess">
            <a:avLst/>
          </a:prstGeom>
          <a:solidFill>
            <a:srgbClr val="99CC00"/>
          </a:solidFill>
          <a:ln w="9360" cap="sq">
            <a:solidFill>
              <a:srgbClr val="99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000066"/>
                </a:solidFill>
                <a:cs typeface="Droid Sans Fallback" charset="0"/>
              </a:rPr>
              <a:t>Regresar</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28673" name="Group 1"/>
          <p:cNvGraphicFramePr>
            <a:graphicFrameLocks noGrp="1"/>
          </p:cNvGraphicFramePr>
          <p:nvPr/>
        </p:nvGraphicFramePr>
        <p:xfrm>
          <a:off x="179388" y="1162050"/>
          <a:ext cx="8786812" cy="1330325"/>
        </p:xfrm>
        <a:graphic>
          <a:graphicData uri="http://schemas.openxmlformats.org/drawingml/2006/table">
            <a:tbl>
              <a:tblPr/>
              <a:tblGrid>
                <a:gridCol w="388937">
                  <a:extLst>
                    <a:ext uri="{9D8B030D-6E8A-4147-A177-3AD203B41FA5}">
                      <a16:colId xmlns="" xmlns:a16="http://schemas.microsoft.com/office/drawing/2014/main" val="20000"/>
                    </a:ext>
                  </a:extLst>
                </a:gridCol>
                <a:gridCol w="979488">
                  <a:extLst>
                    <a:ext uri="{9D8B030D-6E8A-4147-A177-3AD203B41FA5}">
                      <a16:colId xmlns="" xmlns:a16="http://schemas.microsoft.com/office/drawing/2014/main" val="20001"/>
                    </a:ext>
                  </a:extLst>
                </a:gridCol>
                <a:gridCol w="1295400">
                  <a:extLst>
                    <a:ext uri="{9D8B030D-6E8A-4147-A177-3AD203B41FA5}">
                      <a16:colId xmlns="" xmlns:a16="http://schemas.microsoft.com/office/drawing/2014/main" val="20002"/>
                    </a:ext>
                  </a:extLst>
                </a:gridCol>
                <a:gridCol w="3890962">
                  <a:extLst>
                    <a:ext uri="{9D8B030D-6E8A-4147-A177-3AD203B41FA5}">
                      <a16:colId xmlns="" xmlns:a16="http://schemas.microsoft.com/office/drawing/2014/main" val="20003"/>
                    </a:ext>
                  </a:extLst>
                </a:gridCol>
                <a:gridCol w="2232025">
                  <a:extLst>
                    <a:ext uri="{9D8B030D-6E8A-4147-A177-3AD203B41FA5}">
                      <a16:colId xmlns="" xmlns:a16="http://schemas.microsoft.com/office/drawing/2014/main" val="20004"/>
                    </a:ext>
                  </a:extLst>
                </a:gridCol>
              </a:tblGrid>
              <a:tr h="73342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76644" marB="46800" horzOverflow="overflow">
                    <a:lnL w="6480" cap="flat" cmpd="sng" algn="ctr">
                      <a:solidFill>
                        <a:srgbClr val="99CC00"/>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Rol del Responsable</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Nombre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Descripción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smtClean="0">
                          <a:ln>
                            <a:noFill/>
                          </a:ln>
                          <a:solidFill>
                            <a:srgbClr val="000066"/>
                          </a:solidFill>
                          <a:effectLst/>
                          <a:latin typeface="Arial" charset="0"/>
                          <a:ea typeface="Droid Sans Fallback" charset="0"/>
                          <a:cs typeface="Droid Sans Fallback" charset="0"/>
                        </a:rPr>
                        <a:t>Herramientas</a:t>
                      </a:r>
                    </a:p>
                  </a:txBody>
                  <a:tcPr marL="90000" marR="90000" marT="76644" marB="46800" horzOverflow="overflow">
                    <a:lnL w="4320" cap="flat" cmpd="sng" algn="ctr">
                      <a:solidFill>
                        <a:srgbClr val="FFFFFF"/>
                      </a:solidFill>
                      <a:prstDash val="solid"/>
                      <a:round/>
                      <a:headEnd type="none" w="med" len="med"/>
                      <a:tailEnd type="none" w="med" len="med"/>
                    </a:lnL>
                    <a:lnR w="6480" cap="flat" cmpd="sng" algn="ctr">
                      <a:solidFill>
                        <a:srgbClr val="99CC00"/>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rgbClr val="99CC00"/>
                    </a:solidFill>
                  </a:tcPr>
                </a:tc>
                <a:extLst>
                  <a:ext uri="{0D108BD9-81ED-4DB2-BD59-A6C34878D82A}">
                    <a16:rowId xmlns="" xmlns:a16="http://schemas.microsoft.com/office/drawing/2014/main" val="10000"/>
                  </a:ext>
                </a:extLst>
              </a:tr>
              <a:tr h="59690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6</a:t>
                      </a:r>
                    </a:p>
                  </a:txBody>
                  <a:tcPr marL="90000" marR="90000" marT="70326"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Analista Funcional</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Procesar cambios al proyecto</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El cambio se procesa según el Proceso de cambios de configuración y de requerimientos.</a:t>
                      </a:r>
                    </a:p>
                  </a:txBody>
                  <a:tcPr marL="90000" marR="90000" marT="70326"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Solicitud de cambios a requerimientos </a:t>
                      </a:r>
                    </a:p>
                  </a:txBody>
                  <a:tcPr marL="90000" marR="90000" marT="70326"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38938" name="Text Box 39"/>
          <p:cNvSpPr txBox="1">
            <a:spLocks noChangeArrowheads="1"/>
          </p:cNvSpPr>
          <p:nvPr/>
        </p:nvSpPr>
        <p:spPr bwMode="auto">
          <a:xfrm>
            <a:off x="1042988" y="88900"/>
            <a:ext cx="76342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Actividades del Subproceso de Ejecución, Seguimiento y Control</a:t>
            </a:r>
          </a:p>
        </p:txBody>
      </p:sp>
      <p:sp>
        <p:nvSpPr>
          <p:cNvPr id="38939" name="AutoShape 40"/>
          <p:cNvSpPr>
            <a:spLocks noChangeArrowheads="1"/>
          </p:cNvSpPr>
          <p:nvPr/>
        </p:nvSpPr>
        <p:spPr bwMode="auto">
          <a:xfrm>
            <a:off x="312738" y="6276975"/>
            <a:ext cx="1008062" cy="287338"/>
          </a:xfrm>
          <a:prstGeom prst="flowChartAlternateProcess">
            <a:avLst/>
          </a:prstGeom>
          <a:solidFill>
            <a:srgbClr val="99CC00"/>
          </a:solidFill>
          <a:ln w="9360" cap="sq">
            <a:solidFill>
              <a:srgbClr val="99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000066"/>
                </a:solidFill>
                <a:cs typeface="Droid Sans Fallback" charset="0"/>
              </a:rPr>
              <a:t>Regresar</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84150" y="273050"/>
            <a:ext cx="8775700" cy="371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marL="4572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ea typeface="ＭＳ Ｐゴシック" panose="020B0600070205080204" pitchFamily="34" charset="-128"/>
                <a:cs typeface="Droid Sans Fallback" charset="0"/>
              </a:rPr>
              <a:t>5. Proceso de Gestión de Proyectos</a:t>
            </a:r>
          </a:p>
          <a:p>
            <a:pPr lvl="1" indent="0" algn="l" eaLnBrk="1" hangingPunct="1">
              <a:spcBef>
                <a:spcPts val="3000"/>
              </a:spcBef>
              <a:buClrTx/>
              <a:buFontTx/>
              <a:buNone/>
            </a:pPr>
            <a:r>
              <a:rPr lang="es-PE" altLang="es-PE" sz="4800">
                <a:solidFill>
                  <a:srgbClr val="000066"/>
                </a:solidFill>
                <a:ea typeface="ＭＳ Ｐゴシック" panose="020B0600070205080204" pitchFamily="34" charset="-128"/>
                <a:cs typeface="Droid Sans Fallback" charset="0"/>
              </a:rPr>
              <a:t>5.2 Actividades</a:t>
            </a:r>
          </a:p>
          <a:p>
            <a:pPr algn="l" eaLnBrk="1" hangingPunct="1">
              <a:lnSpc>
                <a:spcPts val="5575"/>
              </a:lnSpc>
              <a:spcBef>
                <a:spcPts val="3000"/>
              </a:spcBef>
              <a:buClrTx/>
              <a:buFontTx/>
              <a:buNone/>
            </a:pPr>
            <a:r>
              <a:rPr lang="en-US" altLang="es-PE" sz="4800">
                <a:solidFill>
                  <a:srgbClr val="FFFFFF"/>
                </a:solidFill>
                <a:ea typeface="ＭＳ Ｐゴシック" panose="020B0600070205080204" pitchFamily="34" charset="-128"/>
                <a:cs typeface="Droid Sans Fallback" charset="0"/>
              </a:rPr>
              <a:t>	</a:t>
            </a:r>
          </a:p>
        </p:txBody>
      </p:sp>
      <p:grpSp>
        <p:nvGrpSpPr>
          <p:cNvPr id="39939" name="Group 3"/>
          <p:cNvGrpSpPr>
            <a:grpSpLocks/>
          </p:cNvGrpSpPr>
          <p:nvPr/>
        </p:nvGrpSpPr>
        <p:grpSpPr bwMode="auto">
          <a:xfrm>
            <a:off x="1128713" y="2247900"/>
            <a:ext cx="6881812" cy="3481388"/>
            <a:chOff x="711" y="1416"/>
            <a:chExt cx="4335" cy="2193"/>
          </a:xfrm>
        </p:grpSpPr>
        <p:sp>
          <p:nvSpPr>
            <p:cNvPr id="39940"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1"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2"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3"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4"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5"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6"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7"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8"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49"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0"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1"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2"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3"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4"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5"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6"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7"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8"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59"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0"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1"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2"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3"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4"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5"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6"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7"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8"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69"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0"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1"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2"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3"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4"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5"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6"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7"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8"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79"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0"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1"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2"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3"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4"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5"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6"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7"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8"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89"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0"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1"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2"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3"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4"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5"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6"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7"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8"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39999"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0"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1"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2"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3"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4"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5"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6"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7"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8"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09"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0"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1"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2"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3"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4"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5"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6"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7"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8"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19"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0"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1"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2"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3"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4"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5"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6"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7"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8"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29"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0"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1"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2"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3"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4"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5"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6"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7"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8"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39"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0"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1"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2"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3"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4"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5"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6"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7"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8"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49"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50"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0051"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29698"/>
                                        </p:tgtEl>
                                        <p:attrNameLst>
                                          <p:attrName>style.visibility</p:attrName>
                                        </p:attrNameLst>
                                      </p:cBhvr>
                                      <p:to>
                                        <p:strVal val="visible"/>
                                      </p:to>
                                    </p:set>
                                    <p:animEffect transition="in" filter="fade">
                                      <p:cBhvr additive="repl">
                                        <p:cTn id="7" dur="10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996950" y="769938"/>
            <a:ext cx="761206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Actividades del Subproceso de Cierre</a:t>
            </a:r>
          </a:p>
        </p:txBody>
      </p:sp>
      <p:grpSp>
        <p:nvGrpSpPr>
          <p:cNvPr id="40963" name="Group 2"/>
          <p:cNvGrpSpPr>
            <a:grpSpLocks/>
          </p:cNvGrpSpPr>
          <p:nvPr/>
        </p:nvGrpSpPr>
        <p:grpSpPr bwMode="auto">
          <a:xfrm>
            <a:off x="5213350" y="2843213"/>
            <a:ext cx="960438" cy="1149350"/>
            <a:chOff x="3284" y="1791"/>
            <a:chExt cx="605" cy="724"/>
          </a:xfrm>
        </p:grpSpPr>
        <p:sp>
          <p:nvSpPr>
            <p:cNvPr id="40991" name="Rectangle 3"/>
            <p:cNvSpPr>
              <a:spLocks noChangeArrowheads="1"/>
            </p:cNvSpPr>
            <p:nvPr/>
          </p:nvSpPr>
          <p:spPr bwMode="auto">
            <a:xfrm>
              <a:off x="3284" y="1948"/>
              <a:ext cx="605"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Generar Baselines</a:t>
              </a:r>
            </a:p>
          </p:txBody>
        </p:sp>
        <p:sp>
          <p:nvSpPr>
            <p:cNvPr id="40992" name="Rectangle 4"/>
            <p:cNvSpPr>
              <a:spLocks noChangeArrowheads="1"/>
            </p:cNvSpPr>
            <p:nvPr/>
          </p:nvSpPr>
          <p:spPr bwMode="auto">
            <a:xfrm>
              <a:off x="3284" y="1791"/>
              <a:ext cx="605"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(3) Gestor de la Configuración</a:t>
              </a:r>
            </a:p>
          </p:txBody>
        </p:sp>
        <p:sp>
          <p:nvSpPr>
            <p:cNvPr id="40993" name="Rectangle 5"/>
            <p:cNvSpPr>
              <a:spLocks noChangeArrowheads="1"/>
            </p:cNvSpPr>
            <p:nvPr/>
          </p:nvSpPr>
          <p:spPr bwMode="auto">
            <a:xfrm>
              <a:off x="3284" y="2361"/>
              <a:ext cx="605"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Matriz de entregables</a:t>
              </a:r>
            </a:p>
          </p:txBody>
        </p:sp>
      </p:grpSp>
      <p:cxnSp>
        <p:nvCxnSpPr>
          <p:cNvPr id="40964" name="AutoShape 6"/>
          <p:cNvCxnSpPr>
            <a:cxnSpLocks noChangeShapeType="1"/>
            <a:endCxn id="40991" idx="1"/>
          </p:cNvCxnSpPr>
          <p:nvPr/>
        </p:nvCxnSpPr>
        <p:spPr bwMode="auto">
          <a:xfrm flipV="1">
            <a:off x="4951413" y="3419475"/>
            <a:ext cx="261937" cy="1588"/>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sp>
        <p:nvSpPr>
          <p:cNvPr id="40965" name="AutoShape 7"/>
          <p:cNvSpPr>
            <a:spLocks noChangeArrowheads="1"/>
          </p:cNvSpPr>
          <p:nvPr/>
        </p:nvSpPr>
        <p:spPr bwMode="auto">
          <a:xfrm>
            <a:off x="7235825" y="6165850"/>
            <a:ext cx="1008063" cy="287338"/>
          </a:xfrm>
          <a:prstGeom prst="flowChartAlternateProcess">
            <a:avLst/>
          </a:prstGeom>
          <a:solidFill>
            <a:srgbClr val="FFCC00"/>
          </a:solidFill>
          <a:ln w="9360" cap="sq">
            <a:solidFill>
              <a:srgbClr val="FF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000066"/>
                </a:solidFill>
                <a:cs typeface="Droid Sans Fallback" charset="0"/>
              </a:rPr>
              <a:t>Regresar</a:t>
            </a:r>
          </a:p>
        </p:txBody>
      </p:sp>
      <p:grpSp>
        <p:nvGrpSpPr>
          <p:cNvPr id="40966" name="Group 8"/>
          <p:cNvGrpSpPr>
            <a:grpSpLocks/>
          </p:cNvGrpSpPr>
          <p:nvPr/>
        </p:nvGrpSpPr>
        <p:grpSpPr bwMode="auto">
          <a:xfrm>
            <a:off x="2867025" y="2836863"/>
            <a:ext cx="862013" cy="1149350"/>
            <a:chOff x="1806" y="1787"/>
            <a:chExt cx="543" cy="724"/>
          </a:xfrm>
        </p:grpSpPr>
        <p:sp>
          <p:nvSpPr>
            <p:cNvPr id="40988" name="Rectangle 9"/>
            <p:cNvSpPr>
              <a:spLocks noChangeArrowheads="1"/>
            </p:cNvSpPr>
            <p:nvPr/>
          </p:nvSpPr>
          <p:spPr bwMode="auto">
            <a:xfrm>
              <a:off x="1806" y="1944"/>
              <a:ext cx="543"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a:solidFill>
                    <a:srgbClr val="000066"/>
                  </a:solidFill>
                  <a:cs typeface="Droid Sans Fallback" charset="0"/>
                </a:rPr>
                <a:t>Elaborar acta de aceptación y cierre del proyecto </a:t>
              </a:r>
            </a:p>
          </p:txBody>
        </p:sp>
        <p:sp>
          <p:nvSpPr>
            <p:cNvPr id="40989" name="Rectangle 10"/>
            <p:cNvSpPr>
              <a:spLocks noChangeArrowheads="1"/>
            </p:cNvSpPr>
            <p:nvPr/>
          </p:nvSpPr>
          <p:spPr bwMode="auto">
            <a:xfrm>
              <a:off x="1806" y="1787"/>
              <a:ext cx="543"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(1) </a:t>
              </a:r>
              <a:r>
                <a:rPr lang="es-ES" altLang="es-PE" sz="800" dirty="0">
                  <a:solidFill>
                    <a:srgbClr val="000066"/>
                  </a:solidFill>
                  <a:latin typeface="Arial" charset="0"/>
                  <a:ea typeface="Droid Sans Fallback" charset="0"/>
                  <a:cs typeface="Droid Sans Fallback" charset="0"/>
                </a:rPr>
                <a:t>Jefe </a:t>
              </a:r>
              <a:r>
                <a:rPr lang="es-PE" altLang="es-PE" sz="800" b="1" dirty="0" smtClean="0">
                  <a:solidFill>
                    <a:srgbClr val="000066"/>
                  </a:solidFill>
                  <a:cs typeface="Droid Sans Fallback" charset="0"/>
                </a:rPr>
                <a:t>de </a:t>
              </a:r>
              <a:r>
                <a:rPr lang="es-PE" altLang="es-PE" sz="800" b="1" dirty="0">
                  <a:solidFill>
                    <a:srgbClr val="000066"/>
                  </a:solidFill>
                  <a:cs typeface="Droid Sans Fallback" charset="0"/>
                </a:rPr>
                <a:t>Proyecto</a:t>
              </a:r>
            </a:p>
          </p:txBody>
        </p:sp>
        <p:sp>
          <p:nvSpPr>
            <p:cNvPr id="40990" name="Rectangle 11"/>
            <p:cNvSpPr>
              <a:spLocks noChangeArrowheads="1"/>
            </p:cNvSpPr>
            <p:nvPr/>
          </p:nvSpPr>
          <p:spPr bwMode="auto">
            <a:xfrm>
              <a:off x="1806" y="2357"/>
              <a:ext cx="543"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a:solidFill>
                    <a:srgbClr val="000066"/>
                  </a:solidFill>
                  <a:cs typeface="Droid Sans Fallback" charset="0"/>
                </a:rPr>
                <a:t>Acta de cierre del proyecto</a:t>
              </a:r>
            </a:p>
          </p:txBody>
        </p:sp>
      </p:grpSp>
      <p:sp>
        <p:nvSpPr>
          <p:cNvPr id="40967" name="AutoShape 12"/>
          <p:cNvSpPr>
            <a:spLocks noChangeArrowheads="1"/>
          </p:cNvSpPr>
          <p:nvPr/>
        </p:nvSpPr>
        <p:spPr bwMode="auto">
          <a:xfrm>
            <a:off x="179388" y="6165850"/>
            <a:ext cx="1079500" cy="358775"/>
          </a:xfrm>
          <a:prstGeom prst="flowChartAlternateProcess">
            <a:avLst/>
          </a:prstGeom>
          <a:solidFill>
            <a:srgbClr val="99CC00"/>
          </a:solidFill>
          <a:ln w="9360" cap="sq">
            <a:solidFill>
              <a:srgbClr val="99CC00"/>
            </a:solidFill>
            <a:miter lim="800000"/>
            <a:headEnd/>
            <a:tailEnd/>
          </a:ln>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000066"/>
                </a:solidFill>
                <a:cs typeface="Droid Sans Fallback" charset="0"/>
              </a:rPr>
              <a:t>Detalle actividades</a:t>
            </a:r>
          </a:p>
        </p:txBody>
      </p:sp>
      <p:grpSp>
        <p:nvGrpSpPr>
          <p:cNvPr id="40968" name="Group 13"/>
          <p:cNvGrpSpPr>
            <a:grpSpLocks/>
          </p:cNvGrpSpPr>
          <p:nvPr/>
        </p:nvGrpSpPr>
        <p:grpSpPr bwMode="auto">
          <a:xfrm>
            <a:off x="3995738" y="2852738"/>
            <a:ext cx="960437" cy="1149350"/>
            <a:chOff x="2517" y="1797"/>
            <a:chExt cx="605" cy="724"/>
          </a:xfrm>
        </p:grpSpPr>
        <p:sp>
          <p:nvSpPr>
            <p:cNvPr id="40985" name="Rectangle 14"/>
            <p:cNvSpPr>
              <a:spLocks noChangeArrowheads="1"/>
            </p:cNvSpPr>
            <p:nvPr/>
          </p:nvSpPr>
          <p:spPr bwMode="auto">
            <a:xfrm>
              <a:off x="2517" y="1954"/>
              <a:ext cx="605" cy="411"/>
            </a:xfrm>
            <a:prstGeom prst="rect">
              <a:avLst/>
            </a:prstGeom>
            <a:noFill/>
            <a:ln w="9360" cap="sq">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110000"/>
                </a:lnSpc>
                <a:buClrTx/>
                <a:buFontTx/>
                <a:buNone/>
              </a:pPr>
              <a:r>
                <a:rPr lang="es-PE" altLang="es-PE" sz="1000" dirty="0">
                  <a:solidFill>
                    <a:srgbClr val="000066"/>
                  </a:solidFill>
                  <a:cs typeface="Droid Sans Fallback" charset="0"/>
                </a:rPr>
                <a:t>Elaborar y revisar el relatorio del proyecto</a:t>
              </a:r>
            </a:p>
          </p:txBody>
        </p:sp>
        <p:sp>
          <p:nvSpPr>
            <p:cNvPr id="40986" name="Rectangle 15"/>
            <p:cNvSpPr>
              <a:spLocks noChangeArrowheads="1"/>
            </p:cNvSpPr>
            <p:nvPr/>
          </p:nvSpPr>
          <p:spPr bwMode="auto">
            <a:xfrm>
              <a:off x="2517" y="1797"/>
              <a:ext cx="605" cy="157"/>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(2) </a:t>
              </a:r>
              <a:r>
                <a:rPr lang="es-ES" altLang="es-PE" sz="800" dirty="0">
                  <a:solidFill>
                    <a:srgbClr val="000066"/>
                  </a:solidFill>
                  <a:latin typeface="Arial" charset="0"/>
                  <a:ea typeface="Droid Sans Fallback" charset="0"/>
                  <a:cs typeface="Droid Sans Fallback" charset="0"/>
                </a:rPr>
                <a:t>Jefe </a:t>
              </a:r>
              <a:r>
                <a:rPr lang="es-PE" altLang="es-PE" sz="800" b="1" dirty="0" smtClean="0">
                  <a:solidFill>
                    <a:srgbClr val="000066"/>
                  </a:solidFill>
                  <a:cs typeface="Droid Sans Fallback" charset="0"/>
                </a:rPr>
                <a:t>de </a:t>
              </a:r>
              <a:r>
                <a:rPr lang="es-PE" altLang="es-PE" sz="800" b="1" dirty="0">
                  <a:solidFill>
                    <a:srgbClr val="000066"/>
                  </a:solidFill>
                  <a:cs typeface="Droid Sans Fallback" charset="0"/>
                </a:rPr>
                <a:t>Proyecto</a:t>
              </a:r>
            </a:p>
          </p:txBody>
        </p:sp>
        <p:sp>
          <p:nvSpPr>
            <p:cNvPr id="40987" name="Rectangle 16"/>
            <p:cNvSpPr>
              <a:spLocks noChangeArrowheads="1"/>
            </p:cNvSpPr>
            <p:nvPr/>
          </p:nvSpPr>
          <p:spPr bwMode="auto">
            <a:xfrm>
              <a:off x="2517" y="2367"/>
              <a:ext cx="605" cy="154"/>
            </a:xfrm>
            <a:prstGeom prst="rect">
              <a:avLst/>
            </a:prstGeom>
            <a:solidFill>
              <a:srgbClr val="99CC00"/>
            </a:solidFill>
            <a:ln w="9360" cap="sq">
              <a:solidFill>
                <a:srgbClr val="99CC00"/>
              </a:solidFill>
              <a:miter lim="800000"/>
              <a:headEnd/>
              <a:tailEnd/>
            </a:ln>
          </p:spPr>
          <p:txBody>
            <a:bodyPr lIns="0" tIns="0" rIns="0" bIns="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800" b="1" dirty="0">
                  <a:solidFill>
                    <a:srgbClr val="000066"/>
                  </a:solidFill>
                  <a:cs typeface="Droid Sans Fallback" charset="0"/>
                </a:rPr>
                <a:t>Relatorio del proyecto</a:t>
              </a:r>
            </a:p>
          </p:txBody>
        </p:sp>
      </p:grpSp>
      <p:cxnSp>
        <p:nvCxnSpPr>
          <p:cNvPr id="40969" name="AutoShape 17"/>
          <p:cNvCxnSpPr>
            <a:cxnSpLocks noChangeShapeType="1"/>
          </p:cNvCxnSpPr>
          <p:nvPr/>
        </p:nvCxnSpPr>
        <p:spPr bwMode="auto">
          <a:xfrm>
            <a:off x="3741738" y="3440113"/>
            <a:ext cx="261937" cy="1587"/>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pic>
        <p:nvPicPr>
          <p:cNvPr id="4097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3825" y="3205163"/>
            <a:ext cx="5238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cxnSp>
        <p:nvCxnSpPr>
          <p:cNvPr id="40971" name="AutoShape 19"/>
          <p:cNvCxnSpPr>
            <a:cxnSpLocks noChangeShapeType="1"/>
            <a:stCxn id="40991" idx="3"/>
          </p:cNvCxnSpPr>
          <p:nvPr/>
        </p:nvCxnSpPr>
        <p:spPr bwMode="auto">
          <a:xfrm flipV="1">
            <a:off x="6175375" y="3416300"/>
            <a:ext cx="298450" cy="3175"/>
          </a:xfrm>
          <a:prstGeom prst="straightConnector1">
            <a:avLst/>
          </a:prstGeom>
          <a:noFill/>
          <a:ln w="9360" cap="sq">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40972" name="Group 20"/>
          <p:cNvGrpSpPr>
            <a:grpSpLocks/>
          </p:cNvGrpSpPr>
          <p:nvPr/>
        </p:nvGrpSpPr>
        <p:grpSpPr bwMode="auto">
          <a:xfrm>
            <a:off x="1738313" y="3219450"/>
            <a:ext cx="1101725" cy="728663"/>
            <a:chOff x="1095" y="2028"/>
            <a:chExt cx="694" cy="459"/>
          </a:xfrm>
        </p:grpSpPr>
        <p:sp>
          <p:nvSpPr>
            <p:cNvPr id="40983" name="Rectangle 21"/>
            <p:cNvSpPr>
              <a:spLocks noChangeArrowheads="1"/>
            </p:cNvSpPr>
            <p:nvPr/>
          </p:nvSpPr>
          <p:spPr bwMode="auto">
            <a:xfrm>
              <a:off x="1095" y="2291"/>
              <a:ext cx="69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Repositorio de proyecto</a:t>
              </a:r>
            </a:p>
          </p:txBody>
        </p:sp>
        <p:pic>
          <p:nvPicPr>
            <p:cNvPr id="40984"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6" y="2028"/>
              <a:ext cx="3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40973" name="Group 23"/>
          <p:cNvGrpSpPr>
            <a:grpSpLocks/>
          </p:cNvGrpSpPr>
          <p:nvPr/>
        </p:nvGrpSpPr>
        <p:grpSpPr bwMode="auto">
          <a:xfrm>
            <a:off x="903288" y="3213100"/>
            <a:ext cx="931862" cy="812800"/>
            <a:chOff x="569" y="2024"/>
            <a:chExt cx="587" cy="512"/>
          </a:xfrm>
        </p:grpSpPr>
        <p:pic>
          <p:nvPicPr>
            <p:cNvPr id="40981"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 y="2024"/>
              <a:ext cx="49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0982" name="Rectangle 25"/>
            <p:cNvSpPr>
              <a:spLocks noChangeArrowheads="1"/>
            </p:cNvSpPr>
            <p:nvPr/>
          </p:nvSpPr>
          <p:spPr bwMode="auto">
            <a:xfrm>
              <a:off x="569" y="2279"/>
              <a:ext cx="587"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Ejecución, seguimiento y Control</a:t>
              </a:r>
            </a:p>
          </p:txBody>
        </p:sp>
      </p:grpSp>
      <p:cxnSp>
        <p:nvCxnSpPr>
          <p:cNvPr id="40974" name="AutoShape 26"/>
          <p:cNvCxnSpPr>
            <a:cxnSpLocks noChangeShapeType="1"/>
          </p:cNvCxnSpPr>
          <p:nvPr/>
        </p:nvCxnSpPr>
        <p:spPr bwMode="auto">
          <a:xfrm flipV="1">
            <a:off x="1789113" y="3429000"/>
            <a:ext cx="204787" cy="11113"/>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0975" name="AutoShape 27"/>
          <p:cNvCxnSpPr>
            <a:cxnSpLocks noChangeShapeType="1"/>
            <a:endCxn id="40988" idx="1"/>
          </p:cNvCxnSpPr>
          <p:nvPr/>
        </p:nvCxnSpPr>
        <p:spPr bwMode="auto">
          <a:xfrm flipV="1">
            <a:off x="2517775" y="3413125"/>
            <a:ext cx="349250" cy="15875"/>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40976" name="Rectangle 28"/>
          <p:cNvSpPr>
            <a:spLocks noChangeArrowheads="1"/>
          </p:cNvSpPr>
          <p:nvPr/>
        </p:nvSpPr>
        <p:spPr bwMode="auto">
          <a:xfrm>
            <a:off x="6227763" y="3644900"/>
            <a:ext cx="11049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Repositorio de proyecto</a:t>
            </a:r>
          </a:p>
        </p:txBody>
      </p:sp>
      <p:grpSp>
        <p:nvGrpSpPr>
          <p:cNvPr id="40977" name="Group 29"/>
          <p:cNvGrpSpPr>
            <a:grpSpLocks/>
          </p:cNvGrpSpPr>
          <p:nvPr/>
        </p:nvGrpSpPr>
        <p:grpSpPr bwMode="auto">
          <a:xfrm>
            <a:off x="7451725" y="3090863"/>
            <a:ext cx="931863" cy="1035050"/>
            <a:chOff x="4694" y="1947"/>
            <a:chExt cx="587" cy="652"/>
          </a:xfrm>
        </p:grpSpPr>
        <p:sp>
          <p:nvSpPr>
            <p:cNvPr id="40979" name="Rectangle 30"/>
            <p:cNvSpPr>
              <a:spLocks noChangeArrowheads="1"/>
            </p:cNvSpPr>
            <p:nvPr/>
          </p:nvSpPr>
          <p:spPr bwMode="auto">
            <a:xfrm>
              <a:off x="4694" y="2342"/>
              <a:ext cx="587"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lnSpc>
                  <a:spcPct val="80000"/>
                </a:lnSpc>
                <a:spcBef>
                  <a:spcPts val="500"/>
                </a:spcBef>
                <a:buClrTx/>
                <a:buFontTx/>
                <a:buNone/>
              </a:pPr>
              <a:r>
                <a:rPr lang="es-PE" altLang="es-PE" sz="800" b="1">
                  <a:solidFill>
                    <a:srgbClr val="000066"/>
                  </a:solidFill>
                  <a:cs typeface="Droid Sans Fallback" charset="0"/>
                </a:rPr>
                <a:t>Gerencia de Servicio Empresa</a:t>
              </a:r>
            </a:p>
          </p:txBody>
        </p:sp>
        <p:pic>
          <p:nvPicPr>
            <p:cNvPr id="40980" name="Picture 3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09" y="1947"/>
              <a:ext cx="542"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cxnSp>
        <p:nvCxnSpPr>
          <p:cNvPr id="40978" name="AutoShape 32"/>
          <p:cNvCxnSpPr>
            <a:cxnSpLocks noChangeShapeType="1"/>
          </p:cNvCxnSpPr>
          <p:nvPr/>
        </p:nvCxnSpPr>
        <p:spPr bwMode="auto">
          <a:xfrm flipV="1">
            <a:off x="6997700" y="3405188"/>
            <a:ext cx="477838" cy="9525"/>
          </a:xfrm>
          <a:prstGeom prst="straightConnector1">
            <a:avLst/>
          </a:prstGeom>
          <a:noFill/>
          <a:ln w="9360" cap="sq">
            <a:solidFill>
              <a:srgbClr val="000000"/>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31745" name="Group 1"/>
          <p:cNvGraphicFramePr>
            <a:graphicFrameLocks noGrp="1"/>
          </p:cNvGraphicFramePr>
          <p:nvPr>
            <p:extLst>
              <p:ext uri="{D42A27DB-BD31-4B8C-83A1-F6EECF244321}">
                <p14:modId xmlns:p14="http://schemas.microsoft.com/office/powerpoint/2010/main" val="200990471"/>
              </p:ext>
            </p:extLst>
          </p:nvPr>
        </p:nvGraphicFramePr>
        <p:xfrm>
          <a:off x="179388" y="1284288"/>
          <a:ext cx="8788400" cy="5267325"/>
        </p:xfrm>
        <a:graphic>
          <a:graphicData uri="http://schemas.openxmlformats.org/drawingml/2006/table">
            <a:tbl>
              <a:tblPr/>
              <a:tblGrid>
                <a:gridCol w="388937">
                  <a:extLst>
                    <a:ext uri="{9D8B030D-6E8A-4147-A177-3AD203B41FA5}">
                      <a16:colId xmlns="" xmlns:a16="http://schemas.microsoft.com/office/drawing/2014/main" val="20000"/>
                    </a:ext>
                  </a:extLst>
                </a:gridCol>
                <a:gridCol w="1363663">
                  <a:extLst>
                    <a:ext uri="{9D8B030D-6E8A-4147-A177-3AD203B41FA5}">
                      <a16:colId xmlns="" xmlns:a16="http://schemas.microsoft.com/office/drawing/2014/main" val="20001"/>
                    </a:ext>
                  </a:extLst>
                </a:gridCol>
                <a:gridCol w="1666875">
                  <a:extLst>
                    <a:ext uri="{9D8B030D-6E8A-4147-A177-3AD203B41FA5}">
                      <a16:colId xmlns="" xmlns:a16="http://schemas.microsoft.com/office/drawing/2014/main" val="20002"/>
                    </a:ext>
                  </a:extLst>
                </a:gridCol>
                <a:gridCol w="4000500">
                  <a:extLst>
                    <a:ext uri="{9D8B030D-6E8A-4147-A177-3AD203B41FA5}">
                      <a16:colId xmlns="" xmlns:a16="http://schemas.microsoft.com/office/drawing/2014/main" val="20003"/>
                    </a:ext>
                  </a:extLst>
                </a:gridCol>
                <a:gridCol w="1368425">
                  <a:extLst>
                    <a:ext uri="{9D8B030D-6E8A-4147-A177-3AD203B41FA5}">
                      <a16:colId xmlns="" xmlns:a16="http://schemas.microsoft.com/office/drawing/2014/main" val="20004"/>
                    </a:ext>
                  </a:extLst>
                </a:gridCol>
              </a:tblGrid>
              <a:tr h="52070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76644" marB="46800" horzOverflow="overflow">
                    <a:lnL w="6480" cap="flat" cmpd="sng" algn="ctr">
                      <a:solidFill>
                        <a:srgbClr val="99CC00"/>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Rol del Responsable</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Nombre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Descripción de la Actividad</a:t>
                      </a:r>
                    </a:p>
                  </a:txBody>
                  <a:tcPr marL="90000" marR="90000" marT="76644" marB="46800" horzOverflow="overflow">
                    <a:lnL w="4320" cap="flat" cmpd="sng" algn="ctr">
                      <a:solidFill>
                        <a:srgbClr val="FFFFFF"/>
                      </a:solidFill>
                      <a:prstDash val="solid"/>
                      <a:round/>
                      <a:headEnd type="none" w="med" len="med"/>
                      <a:tailEnd type="none" w="med" len="med"/>
                    </a:lnL>
                    <a:lnR w="4320" cap="flat" cmpd="sng" algn="ctr">
                      <a:solidFill>
                        <a:srgbClr val="FFFFFF"/>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1" i="0" u="none" strike="noStrike" cap="none" normalizeH="0" baseline="0" dirty="0" smtClean="0">
                          <a:ln>
                            <a:noFill/>
                          </a:ln>
                          <a:solidFill>
                            <a:srgbClr val="000066"/>
                          </a:solidFill>
                          <a:effectLst/>
                          <a:latin typeface="Arial" charset="0"/>
                          <a:ea typeface="Droid Sans Fallback" charset="0"/>
                          <a:cs typeface="Droid Sans Fallback" charset="0"/>
                        </a:rPr>
                        <a:t>Herramientas</a:t>
                      </a:r>
                    </a:p>
                  </a:txBody>
                  <a:tcPr marL="90000" marR="90000" marT="76644" marB="46800" horzOverflow="overflow">
                    <a:lnL w="4320" cap="flat" cmpd="sng" algn="ctr">
                      <a:solidFill>
                        <a:srgbClr val="FFFFFF"/>
                      </a:solidFill>
                      <a:prstDash val="solid"/>
                      <a:round/>
                      <a:headEnd type="none" w="med" len="med"/>
                      <a:tailEnd type="none" w="med" len="med"/>
                    </a:lnL>
                    <a:lnR w="6480" cap="flat" cmpd="sng" algn="ctr">
                      <a:solidFill>
                        <a:srgbClr val="99CC00"/>
                      </a:solidFill>
                      <a:prstDash val="solid"/>
                      <a:round/>
                      <a:headEnd type="none" w="med" len="med"/>
                      <a:tailEnd type="none" w="med" len="med"/>
                    </a:lnR>
                    <a:lnT w="648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 xmlns:a16="http://schemas.microsoft.com/office/drawing/2014/main" val="10000"/>
                  </a:ext>
                </a:extLst>
              </a:tr>
              <a:tr h="104457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1</a:t>
                      </a:r>
                    </a:p>
                  </a:txBody>
                  <a:tcPr marL="90000" marR="90000" marT="76644"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Jefe de Proyecto</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Elaborar acta de aceptación y cierre del proyecto</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El Líder de Proyecto elabora el acta de aceptación y cierre del proyecto.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El Analista Funcional revisa y acuerda la versión final del acta de aceptación y cierre que luego es entregada al cliente.</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Plantilla Acta de cierre del proyecto</a:t>
                      </a:r>
                    </a:p>
                  </a:txBody>
                  <a:tcPr marL="90000" marR="90000" marT="72432"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265747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2</a:t>
                      </a:r>
                    </a:p>
                  </a:txBody>
                  <a:tcPr marL="90000" marR="90000" marT="76644"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Jefe de Proyecto</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Elaborar y revisar el relatorio del proyecto</a:t>
                      </a:r>
                    </a:p>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PE" altLang="es-PE" sz="12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kern="1200" cap="none" normalizeH="0" baseline="0" dirty="0" smtClean="0">
                          <a:ln>
                            <a:noFill/>
                          </a:ln>
                          <a:solidFill>
                            <a:srgbClr val="000066"/>
                          </a:solidFill>
                          <a:effectLst/>
                          <a:latin typeface="Arial" charset="0"/>
                          <a:ea typeface="Droid Sans Fallback" charset="0"/>
                          <a:cs typeface="Droid Sans Fallback" charset="0"/>
                        </a:rPr>
                        <a:t>El Líder de Proyecto elabora el relatorio del proyecto en base a la plantilla respectiva.</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kern="1200" cap="none" normalizeH="0" baseline="0" dirty="0" smtClean="0">
                          <a:ln>
                            <a:noFill/>
                          </a:ln>
                          <a:solidFill>
                            <a:srgbClr val="000066"/>
                          </a:solidFill>
                          <a:effectLst/>
                          <a:latin typeface="Arial" charset="0"/>
                          <a:ea typeface="Droid Sans Fallback" charset="0"/>
                          <a:cs typeface="Droid Sans Fallback" charset="0"/>
                        </a:rPr>
                        <a:t>El relatorio del proyecto es presentado en la reunión de informe general del servicio.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kern="1200" cap="none" normalizeH="0" baseline="0" dirty="0" smtClean="0">
                          <a:ln>
                            <a:noFill/>
                          </a:ln>
                          <a:solidFill>
                            <a:srgbClr val="000066"/>
                          </a:solidFill>
                          <a:effectLst/>
                          <a:latin typeface="Arial" charset="0"/>
                          <a:ea typeface="Droid Sans Fallback" charset="0"/>
                          <a:cs typeface="Droid Sans Fallback" charset="0"/>
                        </a:rPr>
                        <a:t>Durante el relatorio se analiza el resultado del proyecto.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kern="1200" cap="none" normalizeH="0" baseline="0" dirty="0" smtClean="0">
                          <a:ln>
                            <a:noFill/>
                          </a:ln>
                          <a:solidFill>
                            <a:srgbClr val="000066"/>
                          </a:solidFill>
                          <a:effectLst/>
                          <a:latin typeface="Arial" charset="0"/>
                          <a:ea typeface="Droid Sans Fallback" charset="0"/>
                          <a:cs typeface="Droid Sans Fallback" charset="0"/>
                        </a:rPr>
                        <a:t>Se consignan las brechas entre los planes y los resultados reales.</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kern="1200" cap="none" normalizeH="0" baseline="0" dirty="0" smtClean="0">
                          <a:ln>
                            <a:noFill/>
                          </a:ln>
                          <a:solidFill>
                            <a:srgbClr val="000066"/>
                          </a:solidFill>
                          <a:effectLst/>
                          <a:latin typeface="Arial" charset="0"/>
                          <a:ea typeface="Droid Sans Fallback" charset="0"/>
                          <a:cs typeface="Droid Sans Fallback" charset="0"/>
                        </a:rPr>
                        <a:t>Se registra un resumen de las Lecciones Aprendidas, Buenos Ejemplos y Oportunidades de Mejora, que se han procesado en el proyecto.</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kern="1200" cap="none" normalizeH="0" baseline="0" dirty="0" smtClean="0">
                          <a:ln>
                            <a:noFill/>
                          </a:ln>
                          <a:solidFill>
                            <a:srgbClr val="000066"/>
                          </a:solidFill>
                          <a:effectLst/>
                          <a:latin typeface="Arial" charset="0"/>
                          <a:ea typeface="Droid Sans Fallback" charset="0"/>
                          <a:cs typeface="Droid Sans Fallback" charset="0"/>
                        </a:rPr>
                        <a:t>Se registra un resumen de la evaluación del personal y una encuesta de satisfacción del cliente.</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kern="1200" cap="none" normalizeH="0" baseline="0" dirty="0" smtClean="0">
                          <a:ln>
                            <a:noFill/>
                          </a:ln>
                          <a:solidFill>
                            <a:srgbClr val="000066"/>
                          </a:solidFill>
                          <a:effectLst/>
                          <a:latin typeface="Arial" charset="0"/>
                          <a:ea typeface="Droid Sans Fallback" charset="0"/>
                          <a:cs typeface="Droid Sans Fallback" charset="0"/>
                        </a:rPr>
                        <a:t>Plantilla Relatorio del proyecto</a:t>
                      </a:r>
                    </a:p>
                  </a:txBody>
                  <a:tcPr marL="90000" marR="90000" marT="72432"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432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04457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35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400" b="0" i="0" u="none" strike="noStrike" cap="none" normalizeH="0" baseline="0" smtClean="0">
                          <a:ln>
                            <a:noFill/>
                          </a:ln>
                          <a:solidFill>
                            <a:srgbClr val="000066"/>
                          </a:solidFill>
                          <a:effectLst/>
                          <a:latin typeface="Arial" charset="0"/>
                          <a:ea typeface="Droid Sans Fallback" charset="0"/>
                          <a:cs typeface="Droid Sans Fallback" charset="0"/>
                        </a:rPr>
                        <a:t>3</a:t>
                      </a:r>
                    </a:p>
                  </a:txBody>
                  <a:tcPr marL="90000" marR="90000" marT="76644" marB="46800" horzOverflow="overflow">
                    <a:lnL w="64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Gestor de la Configuración</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smtClean="0">
                          <a:ln>
                            <a:noFill/>
                          </a:ln>
                          <a:solidFill>
                            <a:srgbClr val="000066"/>
                          </a:solidFill>
                          <a:effectLst/>
                          <a:latin typeface="Arial" charset="0"/>
                          <a:ea typeface="Droid Sans Fallback" charset="0"/>
                          <a:cs typeface="Droid Sans Fallback" charset="0"/>
                        </a:rPr>
                        <a:t>Proceso de Gestión de Configuración - Realizar Control de Cambios a Baselines</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200" b="0" i="0" u="none" strike="noStrike" cap="none" normalizeH="0" baseline="0" smtClean="0">
                          <a:ln>
                            <a:noFill/>
                          </a:ln>
                          <a:solidFill>
                            <a:srgbClr val="000066"/>
                          </a:solidFill>
                          <a:effectLst/>
                          <a:latin typeface="Arial" charset="0"/>
                          <a:ea typeface="Droid Sans Fallback" charset="0"/>
                          <a:cs typeface="Droid Sans Fallback" charset="0"/>
                        </a:rPr>
                        <a:t>- Genera baselines de los entregables del proyecto de acuerdo al Proceso de Gestión de Configuración – Subproceso Realizar Control de Cambios a Baselines.</a:t>
                      </a:r>
                    </a:p>
                  </a:txBody>
                  <a:tcPr marL="90000" marR="90000" marT="72432" marB="46800" horzOverflow="overflow">
                    <a:lnL w="2880" cap="flat" cmpd="sng" algn="ctr">
                      <a:solidFill>
                        <a:srgbClr val="99CC00"/>
                      </a:solidFill>
                      <a:prstDash val="solid"/>
                      <a:round/>
                      <a:headEnd type="none" w="med" len="med"/>
                      <a:tailEnd type="none" w="med" len="med"/>
                    </a:lnL>
                    <a:lnR w="28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Plantilla Matriz de entregables  </a:t>
                      </a:r>
                    </a:p>
                    <a:p>
                      <a:pPr marL="0" marR="0" lvl="0" indent="0" algn="l" defTabSz="449263" rtl="0" eaLnBrk="1" fontAlgn="base" latinLnBrk="0" hangingPunct="1">
                        <a:lnSpc>
                          <a:spcPct val="89000"/>
                        </a:lnSpc>
                        <a:spcBef>
                          <a:spcPts val="300"/>
                        </a:spcBef>
                        <a:spcAft>
                          <a:spcPct val="0"/>
                        </a:spcAft>
                        <a:buClr>
                          <a:srgbClr val="000066"/>
                        </a:buClr>
                        <a:buSzPct val="100000"/>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200" b="0" i="0" u="none" strike="noStrike" cap="none" normalizeH="0" baseline="0" dirty="0" smtClean="0">
                          <a:ln>
                            <a:noFill/>
                          </a:ln>
                          <a:solidFill>
                            <a:srgbClr val="000066"/>
                          </a:solidFill>
                          <a:effectLst/>
                          <a:latin typeface="Arial" charset="0"/>
                          <a:ea typeface="Droid Sans Fallback" charset="0"/>
                          <a:cs typeface="Droid Sans Fallback" charset="0"/>
                        </a:rPr>
                        <a:t>Proceso de Gestión de configuración. </a:t>
                      </a:r>
                    </a:p>
                  </a:txBody>
                  <a:tcPr marL="90000" marR="90000" marT="72432" marB="46800" horzOverflow="overflow">
                    <a:lnL w="2880" cap="flat" cmpd="sng" algn="ctr">
                      <a:solidFill>
                        <a:srgbClr val="99CC00"/>
                      </a:solidFill>
                      <a:prstDash val="solid"/>
                      <a:round/>
                      <a:headEnd type="none" w="med" len="med"/>
                      <a:tailEnd type="none" w="med" len="med"/>
                    </a:lnL>
                    <a:lnR w="6480" cap="flat" cmpd="sng" algn="ctr">
                      <a:solidFill>
                        <a:srgbClr val="99CC00"/>
                      </a:solidFill>
                      <a:prstDash val="solid"/>
                      <a:round/>
                      <a:headEnd type="none" w="med" len="med"/>
                      <a:tailEnd type="none" w="med" len="med"/>
                    </a:lnR>
                    <a:lnT w="4320" cap="flat" cmpd="sng" algn="ctr">
                      <a:solidFill>
                        <a:srgbClr val="99CC00"/>
                      </a:solidFill>
                      <a:prstDash val="solid"/>
                      <a:round/>
                      <a:headEnd type="none" w="med" len="med"/>
                      <a:tailEnd type="none" w="med" len="med"/>
                    </a:lnT>
                    <a:lnB w="6480" cap="flat" cmpd="sng" algn="ctr">
                      <a:solidFill>
                        <a:srgbClr val="99CC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42022" name="AutoShape 71"/>
          <p:cNvSpPr>
            <a:spLocks noChangeArrowheads="1"/>
          </p:cNvSpPr>
          <p:nvPr/>
        </p:nvSpPr>
        <p:spPr bwMode="auto">
          <a:xfrm>
            <a:off x="368300" y="5976938"/>
            <a:ext cx="1008063" cy="287337"/>
          </a:xfrm>
          <a:prstGeom prst="flowChartAlternateProcess">
            <a:avLst/>
          </a:prstGeom>
          <a:solidFill>
            <a:srgbClr val="99CC00"/>
          </a:solidFill>
          <a:ln w="9360" cap="sq">
            <a:solidFill>
              <a:srgbClr val="99CC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200">
                <a:solidFill>
                  <a:srgbClr val="000066"/>
                </a:solidFill>
                <a:cs typeface="Droid Sans Fallback" charset="0"/>
              </a:rPr>
              <a:t>Regresar</a:t>
            </a:r>
          </a:p>
        </p:txBody>
      </p:sp>
      <p:sp>
        <p:nvSpPr>
          <p:cNvPr id="42023" name="Text Box 72"/>
          <p:cNvSpPr txBox="1">
            <a:spLocks noChangeArrowheads="1"/>
          </p:cNvSpPr>
          <p:nvPr/>
        </p:nvSpPr>
        <p:spPr bwMode="auto">
          <a:xfrm>
            <a:off x="1116013" y="260350"/>
            <a:ext cx="76120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Actividades del Subproceso de Cierre</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501650" y="439738"/>
            <a:ext cx="7875588"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s-PE" altLang="es-PE" sz="4800">
                <a:solidFill>
                  <a:srgbClr val="000066"/>
                </a:solidFill>
                <a:ea typeface="ＭＳ Ｐゴシック" panose="020B0600070205080204" pitchFamily="34" charset="-128"/>
                <a:cs typeface="Droid Sans Fallback" charset="0"/>
              </a:rPr>
              <a:t>1. Objetivo y alcance del proceso</a:t>
            </a:r>
          </a:p>
        </p:txBody>
      </p:sp>
      <p:grpSp>
        <p:nvGrpSpPr>
          <p:cNvPr id="15363" name="Group 3"/>
          <p:cNvGrpSpPr>
            <a:grpSpLocks/>
          </p:cNvGrpSpPr>
          <p:nvPr/>
        </p:nvGrpSpPr>
        <p:grpSpPr bwMode="auto">
          <a:xfrm>
            <a:off x="1128713" y="2247900"/>
            <a:ext cx="6881812" cy="3481388"/>
            <a:chOff x="711" y="1416"/>
            <a:chExt cx="4335" cy="2193"/>
          </a:xfrm>
        </p:grpSpPr>
        <p:sp>
          <p:nvSpPr>
            <p:cNvPr id="15365"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66"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67"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68"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69"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70"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71"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72"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73"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74"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75"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76"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77"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78"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79"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80"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81"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82"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83"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84"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85"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86"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87"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88"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89"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90"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91"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92"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93"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94"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95"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96"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97"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98"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399"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00"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01"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02"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03"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04"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05"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06"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07"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08"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09"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10"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11"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12"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13"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14"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15"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16"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17"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18"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19"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20"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21"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22"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23"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24"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25"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26"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27"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28"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29"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30"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31"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32"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33"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34"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35"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36"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37"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38"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39"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40"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41"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42"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43"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44"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45"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46"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47"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48"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49"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50"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51"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52"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53"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54"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55"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56"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57"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58"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59"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60"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61"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62"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63"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64"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65"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66"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67"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68"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69"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70"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71"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72"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73"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74"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75"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5476"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
        <p:nvSpPr>
          <p:cNvPr id="15364" name="Text Box 116"/>
          <p:cNvSpPr txBox="1">
            <a:spLocks noChangeArrowheads="1"/>
          </p:cNvSpPr>
          <p:nvPr/>
        </p:nvSpPr>
        <p:spPr bwMode="auto">
          <a:xfrm>
            <a:off x="323850" y="5229225"/>
            <a:ext cx="8064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PE" altLang="es-PE"/>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5122"/>
                                        </p:tgtEl>
                                        <p:attrNameLst>
                                          <p:attrName>style.visibility</p:attrName>
                                        </p:attrNameLst>
                                      </p:cBhvr>
                                      <p:to>
                                        <p:strVal val="visible"/>
                                      </p:to>
                                    </p:set>
                                    <p:animEffect transition="in" filter="fade">
                                      <p:cBhvr additive="repl">
                                        <p:cTn id="7" dur="1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38113" y="188913"/>
            <a:ext cx="8775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ea typeface="ＭＳ Ｐゴシック" panose="020B0600070205080204" pitchFamily="34" charset="-128"/>
                <a:cs typeface="Droid Sans Fallback" charset="0"/>
              </a:rPr>
              <a:t>6. Métricas del proceso</a:t>
            </a:r>
          </a:p>
        </p:txBody>
      </p:sp>
      <p:grpSp>
        <p:nvGrpSpPr>
          <p:cNvPr id="43011" name="Group 3"/>
          <p:cNvGrpSpPr>
            <a:grpSpLocks/>
          </p:cNvGrpSpPr>
          <p:nvPr/>
        </p:nvGrpSpPr>
        <p:grpSpPr bwMode="auto">
          <a:xfrm>
            <a:off x="1128713" y="2247900"/>
            <a:ext cx="6881812" cy="3481388"/>
            <a:chOff x="711" y="1416"/>
            <a:chExt cx="4335" cy="2193"/>
          </a:xfrm>
        </p:grpSpPr>
        <p:sp>
          <p:nvSpPr>
            <p:cNvPr id="43012"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13"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14"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15"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16"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17"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18"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19"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0"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1"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2"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3"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4"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5"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6"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7"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8"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29"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0"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1"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2"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3"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4"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5"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6"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7"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8"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39"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0"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1"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2"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3"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4"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5"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6"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7"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8"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49"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0"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1"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2"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3"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4"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5"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6"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7"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8"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59"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0"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1"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2"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3"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4"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5"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6"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7"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8"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69"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0"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1"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2"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3"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4"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5"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6"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7"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8"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79"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0"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1"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2"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3"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4"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5"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6"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7"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8"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89"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0"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1"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2"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3"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4"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5"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6"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7"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8"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099"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0"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1"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2"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3"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4"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5"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6"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7"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8"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09"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0"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1"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2"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3"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4"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5"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6"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7"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8"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19"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20"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21"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22"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3123"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32770"/>
                                        </p:tgtEl>
                                        <p:attrNameLst>
                                          <p:attrName>style.visibility</p:attrName>
                                        </p:attrNameLst>
                                      </p:cBhvr>
                                      <p:to>
                                        <p:strVal val="visible"/>
                                      </p:to>
                                    </p:set>
                                    <p:animEffect transition="in" filter="fade">
                                      <p:cBhvr additive="repl">
                                        <p:cTn id="7" dur="10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2124075" y="1844675"/>
            <a:ext cx="4392613" cy="2089150"/>
          </a:xfrm>
          <a:prstGeom prst="rect">
            <a:avLst/>
          </a:prstGeom>
          <a:solidFill>
            <a:schemeClr val="accent2">
              <a:lumMod val="50000"/>
            </a:schemeClr>
          </a:solidFill>
          <a:ln w="9360" cap="sq">
            <a:solidFill>
              <a:srgbClr val="993300"/>
            </a:solidFill>
            <a:miter lim="800000"/>
            <a:headEnd/>
            <a:tailEnd/>
          </a:ln>
          <a:effectLst/>
        </p:spPr>
        <p:txBody>
          <a:bodyPr wrap="none" anchor="ctr"/>
          <a:lstStyle/>
          <a:p>
            <a:pPr>
              <a:buFont typeface="Times New Roman" pitchFamily="16" charset="0"/>
              <a:buNone/>
              <a:defRPr/>
            </a:pPr>
            <a:endParaRPr lang="es-PE">
              <a:latin typeface="Arial" charset="0"/>
            </a:endParaRPr>
          </a:p>
        </p:txBody>
      </p:sp>
      <p:sp>
        <p:nvSpPr>
          <p:cNvPr id="44035" name="Text Box 2"/>
          <p:cNvSpPr txBox="1">
            <a:spLocks noChangeArrowheads="1"/>
          </p:cNvSpPr>
          <p:nvPr/>
        </p:nvSpPr>
        <p:spPr bwMode="auto">
          <a:xfrm>
            <a:off x="2265363" y="482600"/>
            <a:ext cx="39624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Métricas del proceso</a:t>
            </a:r>
          </a:p>
        </p:txBody>
      </p:sp>
      <p:sp>
        <p:nvSpPr>
          <p:cNvPr id="33795" name="AutoShape 3"/>
          <p:cNvSpPr>
            <a:spLocks noChangeArrowheads="1"/>
          </p:cNvSpPr>
          <p:nvPr/>
        </p:nvSpPr>
        <p:spPr bwMode="auto">
          <a:xfrm>
            <a:off x="2555875" y="2420938"/>
            <a:ext cx="3671888" cy="863600"/>
          </a:xfrm>
          <a:prstGeom prst="foldedCorner">
            <a:avLst>
              <a:gd name="adj" fmla="val 12500"/>
            </a:avLst>
          </a:prstGeom>
          <a:solidFill>
            <a:schemeClr val="accent3">
              <a:lumMod val="40000"/>
              <a:lumOff val="60000"/>
            </a:schemeClr>
          </a:solidFill>
          <a:ln>
            <a:noFill/>
          </a:ln>
          <a:effectLst>
            <a:outerShdw dist="17819" dir="2700000" algn="ctr" rotWithShape="0">
              <a:srgbClr val="997A00"/>
            </a:outerShdw>
          </a:effectLst>
        </p:spPr>
        <p:txBody>
          <a:bodyPr lIns="90000" tIns="46800" rIns="90000" bIns="4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algn="l">
              <a:buClrTx/>
              <a:buFontTx/>
              <a:buNone/>
              <a:defRPr/>
            </a:pPr>
            <a:r>
              <a:rPr lang="es-PE" altLang="es-PE" sz="1600" b="1" dirty="0" smtClean="0"/>
              <a:t>- Exposición al riesgo</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46050" y="260350"/>
            <a:ext cx="8775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ea typeface="ＭＳ Ｐゴシック" panose="020B0600070205080204" pitchFamily="34" charset="-128"/>
                <a:cs typeface="Droid Sans Fallback" charset="0"/>
              </a:rPr>
              <a:t>7. Artefactos del proceso</a:t>
            </a:r>
          </a:p>
        </p:txBody>
      </p:sp>
      <p:grpSp>
        <p:nvGrpSpPr>
          <p:cNvPr id="45059" name="Group 3"/>
          <p:cNvGrpSpPr>
            <a:grpSpLocks/>
          </p:cNvGrpSpPr>
          <p:nvPr/>
        </p:nvGrpSpPr>
        <p:grpSpPr bwMode="auto">
          <a:xfrm>
            <a:off x="1128713" y="2247900"/>
            <a:ext cx="6881812" cy="3481388"/>
            <a:chOff x="711" y="1416"/>
            <a:chExt cx="4335" cy="2193"/>
          </a:xfrm>
        </p:grpSpPr>
        <p:sp>
          <p:nvSpPr>
            <p:cNvPr id="45060"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1"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2"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3"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4"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5"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6"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7"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8"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69"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0"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1"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2"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3"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4"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5"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6"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7"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8"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79"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0"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1"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2"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3"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4"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5"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6"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7"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8"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89"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0"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1"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2"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3"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4"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5"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6"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7"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8"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099"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0"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1"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2"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3"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4"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5"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6"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7"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8"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09"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0"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1"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2"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3"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4"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5"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6"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7"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8"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19"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0"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1"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2"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3"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4"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5"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6"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7"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8"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29"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0"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1"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2"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3"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4"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5"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6"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7"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8"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39"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0"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1"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2"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3"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4"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5"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6"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7"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8"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49"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0"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1"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2"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3"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4"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5"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6"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7"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8"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59"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0"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1"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2"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3"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4"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5"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6"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7"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8"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69"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70"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5171"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34818"/>
                                        </p:tgtEl>
                                        <p:attrNameLst>
                                          <p:attrName>style.visibility</p:attrName>
                                        </p:attrNameLst>
                                      </p:cBhvr>
                                      <p:to>
                                        <p:strVal val="visible"/>
                                      </p:to>
                                    </p:set>
                                    <p:animEffect transition="in" filter="fade">
                                      <p:cBhvr additive="repl">
                                        <p:cTn id="7" dur="10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2124075" y="260350"/>
            <a:ext cx="461962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b="1">
                <a:solidFill>
                  <a:srgbClr val="FF0000"/>
                </a:solidFill>
                <a:cs typeface="Droid Sans Fallback" charset="0"/>
              </a:rPr>
              <a:t>Artefactos del proceso</a:t>
            </a:r>
          </a:p>
        </p:txBody>
      </p:sp>
      <p:graphicFrame>
        <p:nvGraphicFramePr>
          <p:cNvPr id="35842" name="Group 2"/>
          <p:cNvGraphicFramePr>
            <a:graphicFrameLocks noGrp="1"/>
          </p:cNvGraphicFramePr>
          <p:nvPr>
            <p:extLst>
              <p:ext uri="{D42A27DB-BD31-4B8C-83A1-F6EECF244321}">
                <p14:modId xmlns:p14="http://schemas.microsoft.com/office/powerpoint/2010/main" val="3411895303"/>
              </p:ext>
            </p:extLst>
          </p:nvPr>
        </p:nvGraphicFramePr>
        <p:xfrm>
          <a:off x="323850" y="1268413"/>
          <a:ext cx="8229600" cy="4968900"/>
        </p:xfrm>
        <a:graphic>
          <a:graphicData uri="http://schemas.openxmlformats.org/drawingml/2006/table">
            <a:tbl>
              <a:tblPr/>
              <a:tblGrid>
                <a:gridCol w="431800">
                  <a:extLst>
                    <a:ext uri="{9D8B030D-6E8A-4147-A177-3AD203B41FA5}">
                      <a16:colId xmlns="" xmlns:a16="http://schemas.microsoft.com/office/drawing/2014/main" val="20000"/>
                    </a:ext>
                  </a:extLst>
                </a:gridCol>
                <a:gridCol w="1871663">
                  <a:extLst>
                    <a:ext uri="{9D8B030D-6E8A-4147-A177-3AD203B41FA5}">
                      <a16:colId xmlns="" xmlns:a16="http://schemas.microsoft.com/office/drawing/2014/main" val="20001"/>
                    </a:ext>
                  </a:extLst>
                </a:gridCol>
                <a:gridCol w="1657350">
                  <a:extLst>
                    <a:ext uri="{9D8B030D-6E8A-4147-A177-3AD203B41FA5}">
                      <a16:colId xmlns="" xmlns:a16="http://schemas.microsoft.com/office/drawing/2014/main" val="20002"/>
                    </a:ext>
                  </a:extLst>
                </a:gridCol>
                <a:gridCol w="2232025">
                  <a:extLst>
                    <a:ext uri="{9D8B030D-6E8A-4147-A177-3AD203B41FA5}">
                      <a16:colId xmlns="" xmlns:a16="http://schemas.microsoft.com/office/drawing/2014/main" val="20003"/>
                    </a:ext>
                  </a:extLst>
                </a:gridCol>
                <a:gridCol w="2036762">
                  <a:extLst>
                    <a:ext uri="{9D8B030D-6E8A-4147-A177-3AD203B41FA5}">
                      <a16:colId xmlns="" xmlns:a16="http://schemas.microsoft.com/office/drawing/2014/main" val="20004"/>
                    </a:ext>
                  </a:extLst>
                </a:gridCol>
              </a:tblGrid>
              <a:tr h="72783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dirty="0" smtClean="0">
                          <a:ln>
                            <a:noFill/>
                          </a:ln>
                          <a:solidFill>
                            <a:srgbClr val="FFFFFF"/>
                          </a:solidFill>
                          <a:effectLst/>
                          <a:latin typeface="Arial" charset="0"/>
                          <a:ea typeface="Droid Sans Fallback" charset="0"/>
                          <a:cs typeface="Droid Sans Fallback" charset="0"/>
                        </a:rPr>
                        <a:t>#</a:t>
                      </a:r>
                    </a:p>
                  </a:txBody>
                  <a:tcPr marL="90000" marR="90000" marT="81204" marB="46792"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Artefacto</a:t>
                      </a:r>
                    </a:p>
                  </a:txBody>
                  <a:tcPr marL="90000" marR="90000" marT="81204"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Suproceso</a:t>
                      </a:r>
                    </a:p>
                  </a:txBody>
                  <a:tcPr marL="90000" marR="90000" marT="81204"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Actividad</a:t>
                      </a:r>
                    </a:p>
                  </a:txBody>
                  <a:tcPr marL="90000" marR="90000" marT="81204"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Tarea</a:t>
                      </a:r>
                    </a:p>
                  </a:txBody>
                  <a:tcPr marL="90000" marR="90000" marT="81204" marB="46792"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extLst>
                  <a:ext uri="{0D108BD9-81ED-4DB2-BD59-A6C34878D82A}">
                    <a16:rowId xmlns="" xmlns:a16="http://schemas.microsoft.com/office/drawing/2014/main" val="10000"/>
                  </a:ext>
                </a:extLst>
              </a:tr>
              <a:tr h="58483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1</a:t>
                      </a:r>
                    </a:p>
                  </a:txBody>
                  <a:tcPr marL="90000" marR="90000" marT="70315" marB="46792"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Plan de Gestión del Proyecto</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rowSpan="4">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Inicio</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rowSpan="2">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Planeamiento</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 xmlns:a16="http://schemas.microsoft.com/office/drawing/2014/main" val="10001"/>
                  </a:ext>
                </a:extLst>
              </a:tr>
              <a:tr h="58483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3</a:t>
                      </a:r>
                    </a:p>
                  </a:txBody>
                  <a:tcPr marL="90000" marR="90000" marT="70315" marB="46792"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Cronograma de proyecto interno</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 xmlns:a16="http://schemas.microsoft.com/office/drawing/2014/main" val="10002"/>
                  </a:ext>
                </a:extLst>
              </a:tr>
              <a:tr h="58483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4</a:t>
                      </a:r>
                    </a:p>
                  </a:txBody>
                  <a:tcPr marL="90000" marR="90000" marT="70315" marB="46792"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Presentación kick off meeting – interno</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Control</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 xmlns:a16="http://schemas.microsoft.com/office/drawing/2014/main" val="10003"/>
                  </a:ext>
                </a:extLst>
              </a:tr>
              <a:tr h="58483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5</a:t>
                      </a:r>
                    </a:p>
                  </a:txBody>
                  <a:tcPr marL="90000" marR="90000" marT="70315" marB="46792"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Presentación kick off meeting – externo</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Control</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 xmlns:a16="http://schemas.microsoft.com/office/drawing/2014/main" val="10004"/>
                  </a:ext>
                </a:extLst>
              </a:tr>
              <a:tr h="58483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6</a:t>
                      </a:r>
                    </a:p>
                  </a:txBody>
                  <a:tcPr marL="90000" marR="90000" marT="70315" marB="46792"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Matriz de entregables de proyectos internos</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rowSpan="4">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Ejecución, seguimiento y control</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solidFill>
                      <a:srgbClr val="CDDAF3"/>
                    </a:solidFill>
                  </a:tcPr>
                </a:tc>
                <a:tc rowSpan="2">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rowSpan="2">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 xmlns:a16="http://schemas.microsoft.com/office/drawing/2014/main" val="10005"/>
                  </a:ext>
                </a:extLst>
              </a:tr>
              <a:tr h="357270">
                <a:tc rowSpan="2">
                  <a:txBody>
                    <a:body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7</a:t>
                      </a:r>
                    </a:p>
                  </a:txBody>
                  <a:tcPr marL="90000" marR="90000" marT="70315" marB="46792"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rowSpan="2">
                  <a:txBody>
                    <a:body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Registro de riesgos</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vMerge="1">
                  <a:txBody>
                    <a:bodyPr/>
                    <a:lstStyle/>
                    <a:p>
                      <a:endParaRPr lang="es-PE"/>
                    </a:p>
                  </a:txBody>
                  <a:tcPr/>
                </a:tc>
                <a:tc vMerge="1">
                  <a:txBody>
                    <a:bodyPr/>
                    <a:lstStyle/>
                    <a:p>
                      <a:endParaRPr lang="es-PE"/>
                    </a:p>
                  </a:txBody>
                  <a:tcPr/>
                </a:tc>
                <a:extLst>
                  <a:ext uri="{0D108BD9-81ED-4DB2-BD59-A6C34878D82A}">
                    <a16:rowId xmlns="" xmlns:a16="http://schemas.microsoft.com/office/drawing/2014/main" val="10006"/>
                  </a:ext>
                </a:extLst>
              </a:tr>
              <a:tr h="374820">
                <a:tc vMerge="1">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 xmlns:a16="http://schemas.microsoft.com/office/drawing/2014/main" val="10007"/>
                  </a:ext>
                </a:extLst>
              </a:tr>
              <a:tr h="58483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8</a:t>
                      </a:r>
                    </a:p>
                  </a:txBody>
                  <a:tcPr marL="90000" marR="90000" marT="70315" marB="46792"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Seguimiento de cronogramas</a:t>
                      </a: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0315" marB="46792"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 xmlns:a16="http://schemas.microsoft.com/office/drawing/2014/main" val="10008"/>
                  </a:ext>
                </a:extLst>
              </a:tr>
            </a:tbl>
          </a:graphicData>
        </a:graphic>
      </p:graphicFrame>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2411413" y="188913"/>
            <a:ext cx="46212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b="1">
                <a:solidFill>
                  <a:srgbClr val="FF0000"/>
                </a:solidFill>
                <a:cs typeface="Droid Sans Fallback" charset="0"/>
              </a:rPr>
              <a:t>Artefactos del proceso</a:t>
            </a:r>
          </a:p>
        </p:txBody>
      </p:sp>
      <p:graphicFrame>
        <p:nvGraphicFramePr>
          <p:cNvPr id="36866" name="Group 2"/>
          <p:cNvGraphicFramePr>
            <a:graphicFrameLocks noGrp="1"/>
          </p:cNvGraphicFramePr>
          <p:nvPr>
            <p:extLst>
              <p:ext uri="{D42A27DB-BD31-4B8C-83A1-F6EECF244321}">
                <p14:modId xmlns:p14="http://schemas.microsoft.com/office/powerpoint/2010/main" val="1655431182"/>
              </p:ext>
            </p:extLst>
          </p:nvPr>
        </p:nvGraphicFramePr>
        <p:xfrm>
          <a:off x="323850" y="1268413"/>
          <a:ext cx="8229600" cy="4896891"/>
        </p:xfrm>
        <a:graphic>
          <a:graphicData uri="http://schemas.openxmlformats.org/drawingml/2006/table">
            <a:tbl>
              <a:tblPr/>
              <a:tblGrid>
                <a:gridCol w="431800">
                  <a:extLst>
                    <a:ext uri="{9D8B030D-6E8A-4147-A177-3AD203B41FA5}">
                      <a16:colId xmlns="" xmlns:a16="http://schemas.microsoft.com/office/drawing/2014/main" val="20000"/>
                    </a:ext>
                  </a:extLst>
                </a:gridCol>
                <a:gridCol w="1871663">
                  <a:extLst>
                    <a:ext uri="{9D8B030D-6E8A-4147-A177-3AD203B41FA5}">
                      <a16:colId xmlns="" xmlns:a16="http://schemas.microsoft.com/office/drawing/2014/main" val="20001"/>
                    </a:ext>
                  </a:extLst>
                </a:gridCol>
                <a:gridCol w="1657350">
                  <a:extLst>
                    <a:ext uri="{9D8B030D-6E8A-4147-A177-3AD203B41FA5}">
                      <a16:colId xmlns="" xmlns:a16="http://schemas.microsoft.com/office/drawing/2014/main" val="20002"/>
                    </a:ext>
                  </a:extLst>
                </a:gridCol>
                <a:gridCol w="2232025">
                  <a:extLst>
                    <a:ext uri="{9D8B030D-6E8A-4147-A177-3AD203B41FA5}">
                      <a16:colId xmlns="" xmlns:a16="http://schemas.microsoft.com/office/drawing/2014/main" val="20003"/>
                    </a:ext>
                  </a:extLst>
                </a:gridCol>
                <a:gridCol w="2036762">
                  <a:extLst>
                    <a:ext uri="{9D8B030D-6E8A-4147-A177-3AD203B41FA5}">
                      <a16:colId xmlns="" xmlns:a16="http://schemas.microsoft.com/office/drawing/2014/main" val="20004"/>
                    </a:ext>
                  </a:extLst>
                </a:gridCol>
              </a:tblGrid>
              <a:tr h="860531">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dirty="0" smtClean="0">
                          <a:ln>
                            <a:noFill/>
                          </a:ln>
                          <a:solidFill>
                            <a:srgbClr val="FFFFFF"/>
                          </a:solidFill>
                          <a:effectLst/>
                          <a:latin typeface="Arial" charset="0"/>
                          <a:ea typeface="Droid Sans Fallback" charset="0"/>
                          <a:cs typeface="Droid Sans Fallback" charset="0"/>
                        </a:rPr>
                        <a:t>#</a:t>
                      </a:r>
                    </a:p>
                  </a:txBody>
                  <a:tcPr marL="90000" marR="90000" marT="8121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Artefacto</a:t>
                      </a:r>
                    </a:p>
                  </a:txBody>
                  <a:tcPr marL="90000" marR="90000" marT="8121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Suproceso</a:t>
                      </a:r>
                    </a:p>
                  </a:txBody>
                  <a:tcPr marL="90000" marR="90000" marT="8121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Actividad</a:t>
                      </a:r>
                    </a:p>
                  </a:txBody>
                  <a:tcPr marL="90000" marR="90000" marT="8121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Tarea</a:t>
                      </a:r>
                    </a:p>
                  </a:txBody>
                  <a:tcPr marL="90000" marR="90000" marT="81216"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336699"/>
                    </a:solidFill>
                  </a:tcPr>
                </a:tc>
                <a:extLst>
                  <a:ext uri="{0D108BD9-81ED-4DB2-BD59-A6C34878D82A}">
                    <a16:rowId xmlns="" xmlns:a16="http://schemas.microsoft.com/office/drawing/2014/main" val="10000"/>
                  </a:ext>
                </a:extLst>
              </a:tr>
              <a:tr h="66327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9</a:t>
                      </a:r>
                    </a:p>
                  </a:txBody>
                  <a:tcPr marL="90000" marR="90000" marT="7032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Informe de estado – Proyecto interno</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rowSpan="5">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Ejecución, seguimiento y control</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 xmlns:a16="http://schemas.microsoft.com/office/drawing/2014/main" val="10001"/>
                  </a:ext>
                </a:extLst>
              </a:tr>
              <a:tr h="66327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10</a:t>
                      </a:r>
                    </a:p>
                  </a:txBody>
                  <a:tcPr marL="90000" marR="90000" marT="7032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Informe de estado – Hoja de Trabajo</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 xmlns:a16="http://schemas.microsoft.com/office/drawing/2014/main" val="10002"/>
                  </a:ext>
                </a:extLst>
              </a:tr>
              <a:tr h="685466">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11</a:t>
                      </a:r>
                    </a:p>
                  </a:txBody>
                  <a:tcPr marL="90000" marR="90000" marT="7032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Cuadro seguimiento de reuniones</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 xmlns:a16="http://schemas.microsoft.com/office/drawing/2014/main" val="10003"/>
                  </a:ext>
                </a:extLst>
              </a:tr>
              <a:tr h="431499">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12</a:t>
                      </a:r>
                    </a:p>
                  </a:txBody>
                  <a:tcPr marL="90000" marR="90000" marT="7032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Informe de actividades</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 xmlns:a16="http://schemas.microsoft.com/office/drawing/2014/main" val="10004"/>
                  </a:ext>
                </a:extLst>
              </a:tr>
              <a:tr h="41917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13</a:t>
                      </a:r>
                    </a:p>
                  </a:txBody>
                  <a:tcPr marL="90000" marR="90000" marT="7032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Acta de reunión</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 xmlns:a16="http://schemas.microsoft.com/office/drawing/2014/main" val="10005"/>
                  </a:ext>
                </a:extLst>
              </a:tr>
              <a:tr h="419170">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14</a:t>
                      </a:r>
                    </a:p>
                  </a:txBody>
                  <a:tcPr marL="90000" marR="90000" marT="7032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Acta de cierre de proyecto</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rowSpan="2">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Cierre</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 xmlns:a16="http://schemas.microsoft.com/office/drawing/2014/main" val="10006"/>
                  </a:ext>
                </a:extLst>
              </a:tr>
              <a:tr h="75450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15</a:t>
                      </a:r>
                    </a:p>
                  </a:txBody>
                  <a:tcPr marL="90000" marR="90000" marT="70326" marB="4680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Formato Propuesta de Lección Aprendida</a:t>
                      </a: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solidFill>
                      <a:srgbClr val="CDDAF3"/>
                    </a:solidFill>
                  </a:tcPr>
                </a:tc>
                <a:tc vMerge="1">
                  <a:txBody>
                    <a:bodyPr/>
                    <a:lstStyle/>
                    <a:p>
                      <a:endParaRPr lang="es-PE"/>
                    </a:p>
                  </a:txBody>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solidFill>
                      <a:srgbClr val="CDDAF3"/>
                    </a:solidFill>
                  </a:tcPr>
                </a:tc>
                <a:extLst>
                  <a:ext uri="{0D108BD9-81ED-4DB2-BD59-A6C34878D82A}">
                    <a16:rowId xmlns="" xmlns:a16="http://schemas.microsoft.com/office/drawing/2014/main" val="10007"/>
                  </a:ext>
                </a:extLst>
              </a:tr>
            </a:tbl>
          </a:graphicData>
        </a:graphic>
      </p:graphicFrame>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79388" y="260350"/>
            <a:ext cx="8775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ea typeface="ＭＳ Ｐゴシック" panose="020B0600070205080204" pitchFamily="34" charset="-128"/>
                <a:cs typeface="Droid Sans Fallback" charset="0"/>
              </a:rPr>
              <a:t>8. Historial de Revisiones</a:t>
            </a:r>
          </a:p>
        </p:txBody>
      </p:sp>
      <p:grpSp>
        <p:nvGrpSpPr>
          <p:cNvPr id="48131" name="Group 3"/>
          <p:cNvGrpSpPr>
            <a:grpSpLocks/>
          </p:cNvGrpSpPr>
          <p:nvPr/>
        </p:nvGrpSpPr>
        <p:grpSpPr bwMode="auto">
          <a:xfrm>
            <a:off x="1128713" y="2247900"/>
            <a:ext cx="6881812" cy="3481388"/>
            <a:chOff x="711" y="1416"/>
            <a:chExt cx="4335" cy="2193"/>
          </a:xfrm>
        </p:grpSpPr>
        <p:sp>
          <p:nvSpPr>
            <p:cNvPr id="48132"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33"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34"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35"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36"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37"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38"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39"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0"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1"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2"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3"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4"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5"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6"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7"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8"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49"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0"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1"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2"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3"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4"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5"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6"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7"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8"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59"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0"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1"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2"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3"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4"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5"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6"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7"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8"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69"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0"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1"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2"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3"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4"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5"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6"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7"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8"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79"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0"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1"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2"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3"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4"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5"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6"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7"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8"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89"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0"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1"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2"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3"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4"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5"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6"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7"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8"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199"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0"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1"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2"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3"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4"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5"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6"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7"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8"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09"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0"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1"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2"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3"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4"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5"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6"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7"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8"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19"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0"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1"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2"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3"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4"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5"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6"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7"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8"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29"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0"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1"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2"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3"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4"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5"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6"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7"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8"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39"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40"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41"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42"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48243"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37890"/>
                                        </p:tgtEl>
                                        <p:attrNameLst>
                                          <p:attrName>style.visibility</p:attrName>
                                        </p:attrNameLst>
                                      </p:cBhvr>
                                      <p:to>
                                        <p:strVal val="visible"/>
                                      </p:to>
                                    </p:set>
                                    <p:animEffect transition="in" filter="fade">
                                      <p:cBhvr additive="repl">
                                        <p:cTn id="7" dur="1000"/>
                                        <p:tgtEl>
                                          <p:spTgt spid="37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2195513" y="501650"/>
            <a:ext cx="45529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b="1">
                <a:solidFill>
                  <a:srgbClr val="FF0000"/>
                </a:solidFill>
                <a:cs typeface="Droid Sans Fallback" charset="0"/>
              </a:rPr>
              <a:t>Historial de revisiones</a:t>
            </a:r>
          </a:p>
        </p:txBody>
      </p:sp>
      <p:graphicFrame>
        <p:nvGraphicFramePr>
          <p:cNvPr id="38914" name="Group 2"/>
          <p:cNvGraphicFramePr>
            <a:graphicFrameLocks noGrp="1"/>
          </p:cNvGraphicFramePr>
          <p:nvPr>
            <p:extLst>
              <p:ext uri="{D42A27DB-BD31-4B8C-83A1-F6EECF244321}">
                <p14:modId xmlns:p14="http://schemas.microsoft.com/office/powerpoint/2010/main" val="726658051"/>
              </p:ext>
            </p:extLst>
          </p:nvPr>
        </p:nvGraphicFramePr>
        <p:xfrm>
          <a:off x="322263" y="1484313"/>
          <a:ext cx="8499475" cy="3521381"/>
        </p:xfrm>
        <a:graphic>
          <a:graphicData uri="http://schemas.openxmlformats.org/drawingml/2006/table">
            <a:tbl>
              <a:tblPr/>
              <a:tblGrid>
                <a:gridCol w="436562">
                  <a:extLst>
                    <a:ext uri="{9D8B030D-6E8A-4147-A177-3AD203B41FA5}">
                      <a16:colId xmlns="" xmlns:a16="http://schemas.microsoft.com/office/drawing/2014/main" val="20000"/>
                    </a:ext>
                  </a:extLst>
                </a:gridCol>
                <a:gridCol w="1004888">
                  <a:extLst>
                    <a:ext uri="{9D8B030D-6E8A-4147-A177-3AD203B41FA5}">
                      <a16:colId xmlns="" xmlns:a16="http://schemas.microsoft.com/office/drawing/2014/main" val="20001"/>
                    </a:ext>
                  </a:extLst>
                </a:gridCol>
                <a:gridCol w="1368425">
                  <a:extLst>
                    <a:ext uri="{9D8B030D-6E8A-4147-A177-3AD203B41FA5}">
                      <a16:colId xmlns="" xmlns:a16="http://schemas.microsoft.com/office/drawing/2014/main" val="20002"/>
                    </a:ext>
                  </a:extLst>
                </a:gridCol>
                <a:gridCol w="1957387">
                  <a:extLst>
                    <a:ext uri="{9D8B030D-6E8A-4147-A177-3AD203B41FA5}">
                      <a16:colId xmlns="" xmlns:a16="http://schemas.microsoft.com/office/drawing/2014/main" val="20003"/>
                    </a:ext>
                  </a:extLst>
                </a:gridCol>
                <a:gridCol w="1563688">
                  <a:extLst>
                    <a:ext uri="{9D8B030D-6E8A-4147-A177-3AD203B41FA5}">
                      <a16:colId xmlns="" xmlns:a16="http://schemas.microsoft.com/office/drawing/2014/main" val="20004"/>
                    </a:ext>
                  </a:extLst>
                </a:gridCol>
                <a:gridCol w="2168525">
                  <a:extLst>
                    <a:ext uri="{9D8B030D-6E8A-4147-A177-3AD203B41FA5}">
                      <a16:colId xmlns="" xmlns:a16="http://schemas.microsoft.com/office/drawing/2014/main" val="20005"/>
                    </a:ext>
                  </a:extLst>
                </a:gridCol>
              </a:tblGrid>
              <a:tr h="823962">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dirty="0" smtClean="0">
                          <a:ln>
                            <a:noFill/>
                          </a:ln>
                          <a:solidFill>
                            <a:srgbClr val="000066"/>
                          </a:solidFill>
                          <a:effectLst/>
                          <a:latin typeface="Arial" charset="0"/>
                          <a:ea typeface="Droid Sans Fallback" charset="0"/>
                          <a:cs typeface="Droid Sans Fallback" charset="0"/>
                        </a:rPr>
                        <a:t>#</a:t>
                      </a:r>
                    </a:p>
                  </a:txBody>
                  <a:tcPr marL="90000" marR="90000" marT="81221" marB="46803"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dirty="0" smtClean="0">
                          <a:ln>
                            <a:noFill/>
                          </a:ln>
                          <a:solidFill>
                            <a:srgbClr val="000066"/>
                          </a:solidFill>
                          <a:effectLst/>
                          <a:latin typeface="Arial" charset="0"/>
                          <a:ea typeface="Droid Sans Fallback" charset="0"/>
                          <a:cs typeface="Droid Sans Fallback" charset="0"/>
                        </a:rPr>
                        <a:t>Versión</a:t>
                      </a: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dirty="0" smtClean="0">
                          <a:ln>
                            <a:noFill/>
                          </a:ln>
                          <a:solidFill>
                            <a:srgbClr val="000066"/>
                          </a:solidFill>
                          <a:effectLst/>
                          <a:latin typeface="Arial" charset="0"/>
                          <a:ea typeface="Droid Sans Fallback" charset="0"/>
                          <a:cs typeface="Droid Sans Fallback" charset="0"/>
                        </a:rPr>
                        <a:t>Fecha</a:t>
                      </a: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dirty="0" smtClean="0">
                          <a:ln>
                            <a:noFill/>
                          </a:ln>
                          <a:solidFill>
                            <a:srgbClr val="000066"/>
                          </a:solidFill>
                          <a:effectLst/>
                          <a:latin typeface="Arial" charset="0"/>
                          <a:ea typeface="Droid Sans Fallback" charset="0"/>
                          <a:cs typeface="Droid Sans Fallback" charset="0"/>
                        </a:rPr>
                        <a:t>Autor / Rol</a:t>
                      </a: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dirty="0" smtClean="0">
                          <a:ln>
                            <a:noFill/>
                          </a:ln>
                          <a:solidFill>
                            <a:srgbClr val="000066"/>
                          </a:solidFill>
                          <a:effectLst/>
                          <a:latin typeface="Arial" charset="0"/>
                          <a:ea typeface="Droid Sans Fallback" charset="0"/>
                          <a:cs typeface="Droid Sans Fallback" charset="0"/>
                        </a:rPr>
                        <a:t>Estado</a:t>
                      </a: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dirty="0" smtClean="0">
                          <a:ln>
                            <a:noFill/>
                          </a:ln>
                          <a:solidFill>
                            <a:srgbClr val="000066"/>
                          </a:solidFill>
                          <a:effectLst/>
                          <a:latin typeface="Arial" charset="0"/>
                          <a:ea typeface="Droid Sans Fallback" charset="0"/>
                          <a:cs typeface="Droid Sans Fallback" charset="0"/>
                        </a:rPr>
                        <a:t>Responsable de revisión y/o aprobación / Rol</a:t>
                      </a:r>
                    </a:p>
                  </a:txBody>
                  <a:tcPr marL="90000" marR="90000" marT="81221" marB="46803"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chemeClr val="accent2">
                        <a:lumMod val="75000"/>
                      </a:schemeClr>
                    </a:solidFill>
                  </a:tcPr>
                </a:tc>
                <a:extLst>
                  <a:ext uri="{0D108BD9-81ED-4DB2-BD59-A6C34878D82A}">
                    <a16:rowId xmlns="" xmlns:a16="http://schemas.microsoft.com/office/drawing/2014/main" val="10000"/>
                  </a:ext>
                </a:extLst>
              </a:tr>
              <a:tr h="564977">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0" i="0" u="none" strike="noStrike" cap="none" normalizeH="0" baseline="0" smtClean="0">
                          <a:ln>
                            <a:noFill/>
                          </a:ln>
                          <a:solidFill>
                            <a:srgbClr val="000066"/>
                          </a:solidFill>
                          <a:effectLst/>
                          <a:latin typeface="Arial" charset="0"/>
                          <a:ea typeface="Droid Sans Fallback" charset="0"/>
                          <a:cs typeface="Droid Sans Fallback" charset="0"/>
                        </a:rPr>
                        <a:t>1</a:t>
                      </a:r>
                    </a:p>
                  </a:txBody>
                  <a:tcPr marL="90000" marR="90000" marT="81221" marB="46803"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0" i="0" u="none" strike="noStrike" cap="none" normalizeH="0" baseline="0" smtClean="0">
                          <a:ln>
                            <a:noFill/>
                          </a:ln>
                          <a:solidFill>
                            <a:srgbClr val="000066"/>
                          </a:solidFill>
                          <a:effectLst/>
                          <a:latin typeface="Arial" charset="0"/>
                          <a:ea typeface="Droid Sans Fallback" charset="0"/>
                          <a:cs typeface="Droid Sans Fallback" charset="0"/>
                        </a:rPr>
                        <a:t>1.0</a:t>
                      </a: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0" i="0" u="none" strike="noStrike" cap="none" normalizeH="0" baseline="0" dirty="0" smtClean="0">
                          <a:ln>
                            <a:noFill/>
                          </a:ln>
                          <a:solidFill>
                            <a:srgbClr val="000066"/>
                          </a:solidFill>
                          <a:effectLst/>
                          <a:latin typeface="Arial" charset="0"/>
                          <a:ea typeface="Droid Sans Fallback" charset="0"/>
                          <a:cs typeface="Droid Sans Fallback" charset="0"/>
                        </a:rPr>
                        <a:t>24/05/2017</a:t>
                      </a: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4pPr>
                      <a:lvl5pPr algn="l" eaLnBrk="0" hangingPunct="0">
                        <a:spcBef>
                          <a:spcPts val="500"/>
                        </a:spcBef>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93000"/>
                        </a:lnSpc>
                        <a:spcBef>
                          <a:spcPts val="300"/>
                        </a:spcBef>
                        <a:spcAft>
                          <a:spcPct val="0"/>
                        </a:spcAft>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kumimoji="0" lang="es-PE" altLang="es-PE" sz="1600" b="0" i="0" u="none" strike="noStrike" cap="none" normalizeH="0" baseline="0" dirty="0" smtClean="0">
                          <a:ln>
                            <a:noFill/>
                          </a:ln>
                          <a:solidFill>
                            <a:srgbClr val="000066"/>
                          </a:solidFill>
                          <a:effectLst/>
                          <a:latin typeface="Times New Roman" pitchFamily="16" charset="0"/>
                          <a:ea typeface="DejaVu Sans" charset="0"/>
                          <a:cs typeface="DejaVu Sans" charset="0"/>
                        </a:rPr>
                        <a:t>Huaroto Parra Angel</a:t>
                      </a:r>
                    </a:p>
                    <a:p>
                      <a:pPr marL="0" marR="0" lvl="0" indent="0" algn="l" defTabSz="449263" rtl="0" eaLnBrk="1" fontAlgn="base" latinLnBrk="0" hangingPunct="1">
                        <a:lnSpc>
                          <a:spcPct val="93000"/>
                        </a:lnSpc>
                        <a:spcBef>
                          <a:spcPts val="300"/>
                        </a:spcBef>
                        <a:spcAft>
                          <a:spcPct val="0"/>
                        </a:spcAft>
                        <a:buClr>
                          <a:srgbClr val="000000"/>
                        </a:buClr>
                        <a:buSzPct val="100000"/>
                        <a:buFont typeface="Times New Roman" pitchFamily="16"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pPr>
                      <a:r>
                        <a:rPr kumimoji="0" lang="es-PE" altLang="es-PE" sz="1200" b="0" i="0" u="none" strike="noStrike" cap="none" normalizeH="0" baseline="0" dirty="0" smtClean="0">
                          <a:ln>
                            <a:noFill/>
                          </a:ln>
                          <a:solidFill>
                            <a:srgbClr val="000066"/>
                          </a:solidFill>
                          <a:effectLst/>
                          <a:latin typeface="Times New Roman" pitchFamily="16" charset="0"/>
                          <a:ea typeface="DejaVu Sans" charset="0"/>
                          <a:cs typeface="DejaVu Sans" charset="0"/>
                        </a:rPr>
                        <a:t>(Analista Funcional)</a:t>
                      </a:r>
                    </a:p>
                  </a:txBody>
                  <a:tcPr marL="90000" marR="90000" marT="83237"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0" i="0" u="none" strike="noStrike" cap="none" normalizeH="0" baseline="0" dirty="0" smtClean="0">
                          <a:ln>
                            <a:noFill/>
                          </a:ln>
                          <a:solidFill>
                            <a:srgbClr val="000066"/>
                          </a:solidFill>
                          <a:effectLst/>
                          <a:latin typeface="Arial" charset="0"/>
                          <a:ea typeface="Droid Sans Fallback" charset="0"/>
                          <a:cs typeface="Droid Sans Fallback" charset="0"/>
                        </a:rPr>
                        <a:t>Abierto</a:t>
                      </a: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0" i="0" u="none" strike="noStrike" cap="none" normalizeH="0" baseline="0" dirty="0" smtClean="0">
                          <a:ln>
                            <a:noFill/>
                          </a:ln>
                          <a:solidFill>
                            <a:srgbClr val="000066"/>
                          </a:solidFill>
                          <a:effectLst/>
                          <a:latin typeface="Arial" charset="0"/>
                          <a:ea typeface="Droid Sans Fallback" charset="0"/>
                          <a:cs typeface="Droid Sans Fallback" charset="0"/>
                        </a:rPr>
                        <a:t>Ernesto Chira</a:t>
                      </a:r>
                    </a:p>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0" i="0" u="none" strike="noStrike" cap="none" normalizeH="0" baseline="0" dirty="0" smtClean="0">
                          <a:ln>
                            <a:noFill/>
                          </a:ln>
                          <a:solidFill>
                            <a:srgbClr val="000066"/>
                          </a:solidFill>
                          <a:effectLst/>
                          <a:latin typeface="Arial" charset="0"/>
                          <a:ea typeface="Droid Sans Fallback" charset="0"/>
                          <a:cs typeface="Droid Sans Fallback" charset="0"/>
                        </a:rPr>
                        <a:t>(Jefe de proyecto)</a:t>
                      </a:r>
                    </a:p>
                  </a:txBody>
                  <a:tcPr marL="90000" marR="90000" marT="81221" marB="46803"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3023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0" i="0" u="none" strike="noStrike" cap="none" normalizeH="0" baseline="0" dirty="0" smtClean="0">
                          <a:ln>
                            <a:noFill/>
                          </a:ln>
                          <a:solidFill>
                            <a:srgbClr val="000066"/>
                          </a:solidFill>
                          <a:effectLst/>
                          <a:latin typeface="Arial" charset="0"/>
                          <a:ea typeface="Droid Sans Fallback" charset="0"/>
                          <a:cs typeface="Droid Sans Fallback" charset="0"/>
                        </a:rPr>
                        <a:t>2</a:t>
                      </a:r>
                    </a:p>
                  </a:txBody>
                  <a:tcPr marL="90000" marR="90000" marT="81221" marB="46803"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3182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0" i="0" u="none" strike="noStrike" cap="none" normalizeH="0" baseline="0" smtClean="0">
                          <a:ln>
                            <a:noFill/>
                          </a:ln>
                          <a:solidFill>
                            <a:srgbClr val="000066"/>
                          </a:solidFill>
                          <a:effectLst/>
                          <a:latin typeface="Arial" charset="0"/>
                          <a:ea typeface="Droid Sans Fallback" charset="0"/>
                          <a:cs typeface="Droid Sans Fallback" charset="0"/>
                        </a:rPr>
                        <a:t>3</a:t>
                      </a:r>
                    </a:p>
                  </a:txBody>
                  <a:tcPr marL="90000" marR="90000" marT="81221" marB="46803"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3182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0" i="0" u="none" strike="noStrike" cap="none" normalizeH="0" baseline="0" smtClean="0">
                          <a:ln>
                            <a:noFill/>
                          </a:ln>
                          <a:solidFill>
                            <a:srgbClr val="000066"/>
                          </a:solidFill>
                          <a:effectLst/>
                          <a:latin typeface="Arial" charset="0"/>
                          <a:ea typeface="Droid Sans Fallback" charset="0"/>
                          <a:cs typeface="Droid Sans Fallback" charset="0"/>
                        </a:rPr>
                        <a:t>4</a:t>
                      </a:r>
                    </a:p>
                  </a:txBody>
                  <a:tcPr marL="90000" marR="90000" marT="81221" marB="46803"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3182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0" i="0" u="none" strike="noStrike" cap="none" normalizeH="0" baseline="0" smtClean="0">
                          <a:ln>
                            <a:noFill/>
                          </a:ln>
                          <a:solidFill>
                            <a:srgbClr val="000066"/>
                          </a:solidFill>
                          <a:effectLst/>
                          <a:latin typeface="Arial" charset="0"/>
                          <a:ea typeface="Droid Sans Fallback" charset="0"/>
                          <a:cs typeface="Droid Sans Fallback" charset="0"/>
                        </a:rPr>
                        <a:t>5</a:t>
                      </a:r>
                    </a:p>
                  </a:txBody>
                  <a:tcPr marL="90000" marR="90000" marT="81221" marB="46803"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358796">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0" i="0" u="none" strike="noStrike" cap="none" normalizeH="0" baseline="0" smtClean="0">
                          <a:ln>
                            <a:noFill/>
                          </a:ln>
                          <a:solidFill>
                            <a:srgbClr val="000066"/>
                          </a:solidFill>
                          <a:effectLst/>
                          <a:latin typeface="Arial" charset="0"/>
                          <a:ea typeface="Droid Sans Fallback" charset="0"/>
                          <a:cs typeface="Droid Sans Fallback" charset="0"/>
                        </a:rPr>
                        <a:t>6</a:t>
                      </a:r>
                    </a:p>
                  </a:txBody>
                  <a:tcPr marL="90000" marR="90000" marT="81221" marB="46803"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s-ES" altLang="es-PE" sz="1600" b="0" i="0" u="none" strike="noStrike"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81221" marB="46803"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bl>
          </a:graphicData>
        </a:graphic>
      </p:graphicFrame>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1908175" y="447675"/>
            <a:ext cx="5761038"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Objetivo y alcance del proceso</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268413"/>
            <a:ext cx="26289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147" name="Rectangle 3"/>
          <p:cNvSpPr>
            <a:spLocks noChangeArrowheads="1"/>
          </p:cNvSpPr>
          <p:nvPr/>
        </p:nvSpPr>
        <p:spPr bwMode="auto">
          <a:xfrm>
            <a:off x="2987675" y="1531938"/>
            <a:ext cx="1198563"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ES" altLang="es-PE" sz="2000" b="1">
                <a:solidFill>
                  <a:srgbClr val="000066"/>
                </a:solidFill>
                <a:cs typeface="Droid Sans Fallback" charset="0"/>
              </a:rPr>
              <a:t>Objetivo</a:t>
            </a:r>
          </a:p>
        </p:txBody>
      </p:sp>
      <p:sp>
        <p:nvSpPr>
          <p:cNvPr id="6148" name="Rectangle 4"/>
          <p:cNvSpPr>
            <a:spLocks noChangeArrowheads="1"/>
          </p:cNvSpPr>
          <p:nvPr/>
        </p:nvSpPr>
        <p:spPr bwMode="auto">
          <a:xfrm>
            <a:off x="2987675" y="1989138"/>
            <a:ext cx="5834063" cy="833178"/>
          </a:xfrm>
          <a:prstGeom prst="rect">
            <a:avLst/>
          </a:prstGeom>
          <a:noFill/>
          <a:ln>
            <a:noFill/>
          </a:ln>
          <a:effectLst/>
          <a:extLst/>
        </p:spPr>
        <p:txBody>
          <a:bodyPr lIns="90000" tIns="46800" rIns="90000" bIns="46800">
            <a:spAutoFit/>
          </a:bodyPr>
          <a:lstStyle>
            <a:lvl1pPr marL="174625" indent="-174625">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1pPr>
            <a:lvl2pPr>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2pPr>
            <a:lvl3pPr>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3pPr>
            <a:lvl4pPr>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4pPr>
            <a:lvl5pPr>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5pPr>
            <a:lvl6pPr marL="2514600" indent="-228600" algn="ctr" defTabSz="449263" fontAlgn="base">
              <a:spcBef>
                <a:spcPct val="0"/>
              </a:spcBef>
              <a:spcAft>
                <a:spcPct val="0"/>
              </a:spcAft>
              <a:buClr>
                <a:srgbClr val="000000"/>
              </a:buClr>
              <a:buSzPct val="100000"/>
              <a:buFont typeface="Times New Roman" pitchFamily="16" charset="0"/>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6pPr>
            <a:lvl7pPr marL="2971800" indent="-228600" algn="ctr" defTabSz="449263" fontAlgn="base">
              <a:spcBef>
                <a:spcPct val="0"/>
              </a:spcBef>
              <a:spcAft>
                <a:spcPct val="0"/>
              </a:spcAft>
              <a:buClr>
                <a:srgbClr val="000000"/>
              </a:buClr>
              <a:buSzPct val="100000"/>
              <a:buFont typeface="Times New Roman" pitchFamily="16" charset="0"/>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7pPr>
            <a:lvl8pPr marL="3429000" indent="-228600" algn="ctr" defTabSz="449263" fontAlgn="base">
              <a:spcBef>
                <a:spcPct val="0"/>
              </a:spcBef>
              <a:spcAft>
                <a:spcPct val="0"/>
              </a:spcAft>
              <a:buClr>
                <a:srgbClr val="000000"/>
              </a:buClr>
              <a:buSzPct val="100000"/>
              <a:buFont typeface="Times New Roman" pitchFamily="16" charset="0"/>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8pPr>
            <a:lvl9pPr marL="3886200" indent="-228600" algn="ctr" defTabSz="449263" fontAlgn="base">
              <a:spcBef>
                <a:spcPct val="0"/>
              </a:spcBef>
              <a:spcAft>
                <a:spcPct val="0"/>
              </a:spcAft>
              <a:buClr>
                <a:srgbClr val="000000"/>
              </a:buClr>
              <a:buSzPct val="100000"/>
              <a:buFont typeface="Times New Roman" pitchFamily="16" charset="0"/>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defRPr>
                <a:solidFill>
                  <a:srgbClr val="000000"/>
                </a:solidFill>
                <a:latin typeface="Arial" charset="0"/>
                <a:ea typeface="Droid Sans Fallback" charset="0"/>
                <a:cs typeface="Droid Sans Fallback" charset="0"/>
              </a:defRPr>
            </a:lvl9pPr>
          </a:lstStyle>
          <a:p>
            <a:pPr algn="l">
              <a:buClr>
                <a:srgbClr val="000066"/>
              </a:buClr>
              <a:buFont typeface="Arial" charset="0"/>
              <a:buChar char="•"/>
              <a:defRPr/>
            </a:pPr>
            <a:r>
              <a:rPr lang="es-PE" altLang="es-PE" sz="1600" dirty="0" smtClean="0">
                <a:solidFill>
                  <a:srgbClr val="000066"/>
                </a:solidFill>
              </a:rPr>
              <a:t>Establecer la gestión de proyectos en desarrollo del sistema de información para el proyecto “</a:t>
            </a:r>
            <a:r>
              <a:rPr lang="es-PE" altLang="es-PE" sz="1600" dirty="0" err="1" smtClean="0">
                <a:solidFill>
                  <a:srgbClr val="000066"/>
                </a:solidFill>
              </a:rPr>
              <a:t>Matricula.TE</a:t>
            </a:r>
            <a:r>
              <a:rPr lang="es-PE" altLang="es-PE" sz="1600" dirty="0" smtClean="0">
                <a:solidFill>
                  <a:srgbClr val="000066"/>
                </a:solidFill>
              </a:rPr>
              <a:t>”.</a:t>
            </a:r>
          </a:p>
          <a:p>
            <a:pPr marL="177800" algn="l">
              <a:buClrTx/>
              <a:buFontTx/>
              <a:buNone/>
              <a:defRPr/>
            </a:pPr>
            <a:endParaRPr lang="es-PE" altLang="es-PE" sz="1600" dirty="0" smtClean="0">
              <a:solidFill>
                <a:srgbClr val="000066"/>
              </a:solidFill>
            </a:endParaRPr>
          </a:p>
        </p:txBody>
      </p:sp>
      <p:sp>
        <p:nvSpPr>
          <p:cNvPr id="6149" name="Rectangle 5"/>
          <p:cNvSpPr>
            <a:spLocks noChangeArrowheads="1"/>
          </p:cNvSpPr>
          <p:nvPr/>
        </p:nvSpPr>
        <p:spPr bwMode="auto">
          <a:xfrm>
            <a:off x="3059113" y="3789363"/>
            <a:ext cx="12223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ES" altLang="es-PE" sz="2000" b="1">
                <a:solidFill>
                  <a:srgbClr val="000066"/>
                </a:solidFill>
                <a:cs typeface="Droid Sans Fallback" charset="0"/>
              </a:rPr>
              <a:t>Alcance</a:t>
            </a:r>
            <a:r>
              <a:rPr lang="es-ES" altLang="es-PE" b="1">
                <a:solidFill>
                  <a:srgbClr val="000066"/>
                </a:solidFill>
                <a:cs typeface="Droid Sans Fallback" charset="0"/>
              </a:rPr>
              <a:t> </a:t>
            </a:r>
          </a:p>
        </p:txBody>
      </p:sp>
      <p:sp>
        <p:nvSpPr>
          <p:cNvPr id="6150" name="Rectangle 6"/>
          <p:cNvSpPr>
            <a:spLocks noChangeArrowheads="1"/>
          </p:cNvSpPr>
          <p:nvPr/>
        </p:nvSpPr>
        <p:spPr bwMode="auto">
          <a:xfrm>
            <a:off x="2987675" y="4292600"/>
            <a:ext cx="5000625"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1600" dirty="0">
                <a:solidFill>
                  <a:srgbClr val="000066"/>
                </a:solidFill>
                <a:cs typeface="Droid Sans Fallback" charset="0"/>
              </a:rPr>
              <a:t>Dirigido al desarrollo del sistema de información para la </a:t>
            </a:r>
            <a:r>
              <a:rPr lang="es-PE" altLang="es-PE" sz="1600" dirty="0" smtClean="0">
                <a:solidFill>
                  <a:srgbClr val="000066"/>
                </a:solidFill>
                <a:cs typeface="Droid Sans Fallback" charset="0"/>
              </a:rPr>
              <a:t>gestión  del servicio </a:t>
            </a:r>
            <a:endParaRPr lang="es-PE" altLang="es-PE" sz="1600" dirty="0">
              <a:solidFill>
                <a:srgbClr val="000066"/>
              </a:solidFill>
              <a:cs typeface="Droid Sans Fallback" charset="0"/>
            </a:endParaRPr>
          </a:p>
        </p:txBody>
      </p:sp>
      <p:sp>
        <p:nvSpPr>
          <p:cNvPr id="16392" name="Line 7"/>
          <p:cNvSpPr>
            <a:spLocks noChangeShapeType="1"/>
          </p:cNvSpPr>
          <p:nvPr/>
        </p:nvSpPr>
        <p:spPr bwMode="auto">
          <a:xfrm>
            <a:off x="2916238" y="3716338"/>
            <a:ext cx="6048375" cy="1587"/>
          </a:xfrm>
          <a:prstGeom prst="line">
            <a:avLst/>
          </a:prstGeom>
          <a:noFill/>
          <a:ln w="38160" cap="sq">
            <a:solidFill>
              <a:srgbClr val="FFCC00"/>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6393" name="Line 8"/>
          <p:cNvSpPr>
            <a:spLocks noChangeShapeType="1"/>
          </p:cNvSpPr>
          <p:nvPr/>
        </p:nvSpPr>
        <p:spPr bwMode="auto">
          <a:xfrm>
            <a:off x="107950" y="1268413"/>
            <a:ext cx="8856663" cy="1587"/>
          </a:xfrm>
          <a:prstGeom prst="line">
            <a:avLst/>
          </a:prstGeom>
          <a:noFill/>
          <a:ln w="38160" cap="sq">
            <a:solidFill>
              <a:srgbClr val="FFCC00"/>
            </a:solidFill>
            <a:miter lim="800000"/>
            <a:headEnd/>
            <a:tailEnd/>
          </a:ln>
          <a:extLst>
            <a:ext uri="{909E8E84-426E-40DD-AFC4-6F175D3DCCD1}">
              <a14:hiddenFill xmlns:a14="http://schemas.microsoft.com/office/drawing/2010/main">
                <a:noFill/>
              </a14:hiddenFill>
            </a:ext>
          </a:extLst>
        </p:spPr>
        <p:txBody>
          <a:bodyPr/>
          <a:lstStyle/>
          <a:p>
            <a:endParaRPr lang="es-E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6146"/>
                                        </p:tgtEl>
                                        <p:attrNameLst>
                                          <p:attrName>style.visibility</p:attrName>
                                        </p:attrNameLst>
                                      </p:cBhvr>
                                      <p:to>
                                        <p:strVal val="visible"/>
                                      </p:to>
                                    </p:set>
                                    <p:animEffect transition="in" filter="fade">
                                      <p:cBhvr additive="repl">
                                        <p:cTn id="7" dur="2000"/>
                                        <p:tgtEl>
                                          <p:spTgt spid="6146"/>
                                        </p:tgtEl>
                                      </p:cBhvr>
                                    </p:animEffect>
                                  </p:childTnLst>
                                </p:cTn>
                              </p:par>
                              <p:par>
                                <p:cTn id="8" presetID="10" presetClass="entr" fill="hold" nodeType="withEffect">
                                  <p:stCondLst>
                                    <p:cond delay="0"/>
                                  </p:stCondLst>
                                  <p:childTnLst>
                                    <p:set>
                                      <p:cBhvr additive="repl">
                                        <p:cTn id="9" dur="1" fill="hold">
                                          <p:stCondLst>
                                            <p:cond delay="0"/>
                                          </p:stCondLst>
                                        </p:cTn>
                                        <p:tgtEl>
                                          <p:spTgt spid="6147"/>
                                        </p:tgtEl>
                                        <p:attrNameLst>
                                          <p:attrName>style.visibility</p:attrName>
                                        </p:attrNameLst>
                                      </p:cBhvr>
                                      <p:to>
                                        <p:strVal val="visible"/>
                                      </p:to>
                                    </p:set>
                                    <p:animEffect transition="in" filter="fade">
                                      <p:cBhvr additive="repl">
                                        <p:cTn id="10" dur="2000"/>
                                        <p:tgtEl>
                                          <p:spTgt spid="6147"/>
                                        </p:tgtEl>
                                      </p:cBhvr>
                                    </p:animEffect>
                                  </p:childTnLst>
                                </p:cTn>
                              </p:par>
                              <p:par>
                                <p:cTn id="11" presetID="10" presetClass="entr" fill="hold" nodeType="withEffect">
                                  <p:stCondLst>
                                    <p:cond delay="0"/>
                                  </p:stCondLst>
                                  <p:childTnLst>
                                    <p:set>
                                      <p:cBhvr additive="repl">
                                        <p:cTn id="12" dur="1" fill="hold">
                                          <p:stCondLst>
                                            <p:cond delay="0"/>
                                          </p:stCondLst>
                                        </p:cTn>
                                        <p:tgtEl>
                                          <p:spTgt spid="6148"/>
                                        </p:tgtEl>
                                        <p:attrNameLst>
                                          <p:attrName>style.visibility</p:attrName>
                                        </p:attrNameLst>
                                      </p:cBhvr>
                                      <p:to>
                                        <p:strVal val="visible"/>
                                      </p:to>
                                    </p:set>
                                    <p:animEffect transition="in" filter="fade">
                                      <p:cBhvr additive="repl">
                                        <p:cTn id="13" dur="2000"/>
                                        <p:tgtEl>
                                          <p:spTgt spid="6148"/>
                                        </p:tgtEl>
                                      </p:cBhvr>
                                    </p:animEffect>
                                  </p:childTnLst>
                                </p:cTn>
                              </p:par>
                              <p:par>
                                <p:cTn id="14" presetID="10" presetClass="entr" fill="hold" nodeType="withEffect">
                                  <p:stCondLst>
                                    <p:cond delay="0"/>
                                  </p:stCondLst>
                                  <p:childTnLst>
                                    <p:set>
                                      <p:cBhvr additive="repl">
                                        <p:cTn id="15" dur="1" fill="hold">
                                          <p:stCondLst>
                                            <p:cond delay="0"/>
                                          </p:stCondLst>
                                        </p:cTn>
                                        <p:tgtEl>
                                          <p:spTgt spid="6149"/>
                                        </p:tgtEl>
                                        <p:attrNameLst>
                                          <p:attrName>style.visibility</p:attrName>
                                        </p:attrNameLst>
                                      </p:cBhvr>
                                      <p:to>
                                        <p:strVal val="visible"/>
                                      </p:to>
                                    </p:set>
                                    <p:animEffect transition="in" filter="fade">
                                      <p:cBhvr additive="repl">
                                        <p:cTn id="16" dur="2000"/>
                                        <p:tgtEl>
                                          <p:spTgt spid="6149"/>
                                        </p:tgtEl>
                                      </p:cBhvr>
                                    </p:animEffect>
                                  </p:childTnLst>
                                </p:cTn>
                              </p:par>
                              <p:par>
                                <p:cTn id="17" presetID="10" presetClass="entr" fill="hold" nodeType="withEffect">
                                  <p:stCondLst>
                                    <p:cond delay="0"/>
                                  </p:stCondLst>
                                  <p:childTnLst>
                                    <p:set>
                                      <p:cBhvr additive="repl">
                                        <p:cTn id="18" dur="1" fill="hold">
                                          <p:stCondLst>
                                            <p:cond delay="0"/>
                                          </p:stCondLst>
                                        </p:cTn>
                                        <p:tgtEl>
                                          <p:spTgt spid="6150"/>
                                        </p:tgtEl>
                                        <p:attrNameLst>
                                          <p:attrName>style.visibility</p:attrName>
                                        </p:attrNameLst>
                                      </p:cBhvr>
                                      <p:to>
                                        <p:strVal val="visible"/>
                                      </p:to>
                                    </p:set>
                                    <p:animEffect transition="in" filter="fade">
                                      <p:cBhvr additive="repl">
                                        <p:cTn id="19" dur="20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54000" y="420688"/>
            <a:ext cx="8775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ea typeface="ＭＳ Ｐゴシック" panose="020B0600070205080204" pitchFamily="34" charset="-128"/>
                <a:cs typeface="Droid Sans Fallback" charset="0"/>
              </a:rPr>
              <a:t>2. Términos y definiciones</a:t>
            </a:r>
          </a:p>
        </p:txBody>
      </p:sp>
      <p:grpSp>
        <p:nvGrpSpPr>
          <p:cNvPr id="17411" name="Group 3"/>
          <p:cNvGrpSpPr>
            <a:grpSpLocks/>
          </p:cNvGrpSpPr>
          <p:nvPr/>
        </p:nvGrpSpPr>
        <p:grpSpPr bwMode="auto">
          <a:xfrm>
            <a:off x="1128713" y="2247900"/>
            <a:ext cx="6881812" cy="3481388"/>
            <a:chOff x="711" y="1416"/>
            <a:chExt cx="4335" cy="2193"/>
          </a:xfrm>
        </p:grpSpPr>
        <p:sp>
          <p:nvSpPr>
            <p:cNvPr id="17412"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13"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14"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15"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16"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17"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18"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19"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0"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1"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2"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3"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4"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5"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6"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7"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8"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29"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0"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1"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2"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3"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4"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5"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6"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7"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8"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39"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0"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1"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2"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3"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4"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5"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6"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7"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8"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49"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0"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1"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2"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3"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4"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5"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6"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7"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8"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59"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0"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1"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2"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3"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4"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5"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6"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7"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8"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69"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0"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1"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2"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3"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4"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5"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6"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7"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8"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79"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0"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1"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2"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3"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4"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5"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6"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7"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8"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89"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0"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1"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2"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3"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4"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5"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6"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7"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8"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499"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0"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1"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2"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3"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4"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5"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6"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7"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8"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09"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0"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1"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2"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3"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4"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5"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6"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7"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8"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19"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20"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21"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22"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7523"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7170"/>
                                        </p:tgtEl>
                                        <p:attrNameLst>
                                          <p:attrName>style.visibility</p:attrName>
                                        </p:attrNameLst>
                                      </p:cBhvr>
                                      <p:to>
                                        <p:strVal val="visible"/>
                                      </p:to>
                                    </p:set>
                                    <p:animEffect transition="in" filter="fade">
                                      <p:cBhvr additive="repl">
                                        <p:cTn id="7" dur="1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2268538" y="752475"/>
            <a:ext cx="4484687"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Términos y definiciones</a:t>
            </a:r>
          </a:p>
        </p:txBody>
      </p:sp>
      <p:graphicFrame>
        <p:nvGraphicFramePr>
          <p:cNvPr id="8194" name="Group 2"/>
          <p:cNvGraphicFramePr>
            <a:graphicFrameLocks noGrp="1"/>
          </p:cNvGraphicFramePr>
          <p:nvPr>
            <p:extLst>
              <p:ext uri="{D42A27DB-BD31-4B8C-83A1-F6EECF244321}">
                <p14:modId xmlns:p14="http://schemas.microsoft.com/office/powerpoint/2010/main" val="951902614"/>
              </p:ext>
            </p:extLst>
          </p:nvPr>
        </p:nvGraphicFramePr>
        <p:xfrm>
          <a:off x="323850" y="1916113"/>
          <a:ext cx="8572500" cy="2373314"/>
        </p:xfrm>
        <a:graphic>
          <a:graphicData uri="http://schemas.openxmlformats.org/drawingml/2006/table">
            <a:tbl>
              <a:tblPr/>
              <a:tblGrid>
                <a:gridCol w="458787">
                  <a:extLst>
                    <a:ext uri="{9D8B030D-6E8A-4147-A177-3AD203B41FA5}">
                      <a16:colId xmlns="" xmlns:a16="http://schemas.microsoft.com/office/drawing/2014/main" val="20000"/>
                    </a:ext>
                  </a:extLst>
                </a:gridCol>
                <a:gridCol w="2493963">
                  <a:extLst>
                    <a:ext uri="{9D8B030D-6E8A-4147-A177-3AD203B41FA5}">
                      <a16:colId xmlns="" xmlns:a16="http://schemas.microsoft.com/office/drawing/2014/main" val="20001"/>
                    </a:ext>
                  </a:extLst>
                </a:gridCol>
                <a:gridCol w="5619750">
                  <a:extLst>
                    <a:ext uri="{9D8B030D-6E8A-4147-A177-3AD203B41FA5}">
                      <a16:colId xmlns="" xmlns:a16="http://schemas.microsoft.com/office/drawing/2014/main" val="20002"/>
                    </a:ext>
                  </a:extLst>
                </a:gridCol>
              </a:tblGrid>
              <a:tr h="528637">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dirty="0" smtClean="0">
                          <a:ln>
                            <a:noFill/>
                          </a:ln>
                          <a:solidFill>
                            <a:srgbClr val="FFFFFF"/>
                          </a:solidFill>
                          <a:effectLst/>
                          <a:latin typeface="Arial" charset="0"/>
                          <a:ea typeface="Droid Sans Fallback" charset="0"/>
                          <a:cs typeface="Droid Sans Fallback" charset="0"/>
                        </a:rPr>
                        <a:t>#</a:t>
                      </a:r>
                    </a:p>
                  </a:txBody>
                  <a:tcPr marL="90000" marR="90000" marT="8121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Términos</a:t>
                      </a:r>
                    </a:p>
                  </a:txBody>
                  <a:tcPr marL="90000" marR="90000" marT="8121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4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600" b="1" i="0" u="none" strike="noStrike" cap="none" normalizeH="0" baseline="0" smtClean="0">
                          <a:ln>
                            <a:noFill/>
                          </a:ln>
                          <a:solidFill>
                            <a:srgbClr val="FFFFFF"/>
                          </a:solidFill>
                          <a:effectLst/>
                          <a:latin typeface="Arial" charset="0"/>
                          <a:ea typeface="Droid Sans Fallback" charset="0"/>
                          <a:cs typeface="Droid Sans Fallback" charset="0"/>
                        </a:rPr>
                        <a:t>Definiciones</a:t>
                      </a:r>
                    </a:p>
                  </a:txBody>
                  <a:tcPr marL="90000" marR="90000" marT="8121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336699"/>
                    </a:solidFill>
                  </a:tcPr>
                </a:tc>
                <a:extLst>
                  <a:ext uri="{0D108BD9-81ED-4DB2-BD59-A6C34878D82A}">
                    <a16:rowId xmlns="" xmlns:a16="http://schemas.microsoft.com/office/drawing/2014/main" val="10000"/>
                  </a:ext>
                </a:extLst>
              </a:tr>
              <a:tr h="42703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1</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Comité Operativo</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sz="1100" b="0" i="0" u="none" strike="noStrike" kern="1200" cap="none" normalizeH="0" baseline="0" dirty="0" smtClean="0">
                          <a:ln>
                            <a:noFill/>
                          </a:ln>
                          <a:solidFill>
                            <a:srgbClr val="000066"/>
                          </a:solidFill>
                          <a:effectLst/>
                          <a:latin typeface="Arial" charset="0"/>
                          <a:ea typeface="Droid Sans Fallback" charset="0"/>
                          <a:cs typeface="Droid Sans Fallback" charset="0"/>
                        </a:rPr>
                        <a:t>Equipo de trabajo asignado para las revisiones de status del proyecto, el cual incluye al cliente, jefe de proyecto y demás integrantes que se crean convenientes.</a:t>
                      </a:r>
                      <a:endParaRPr kumimoji="0" lang="es-PE" altLang="es-PE" sz="1100" b="0" i="0" u="none" strike="noStrike" kern="1200"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 xmlns:a16="http://schemas.microsoft.com/office/drawing/2014/main" val="10001"/>
                  </a:ext>
                </a:extLst>
              </a:tr>
              <a:tr h="27463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2</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smtClean="0">
                          <a:ln>
                            <a:noFill/>
                          </a:ln>
                          <a:solidFill>
                            <a:srgbClr val="000066"/>
                          </a:solidFill>
                          <a:effectLst/>
                          <a:latin typeface="Arial" charset="0"/>
                          <a:ea typeface="Droid Sans Fallback" charset="0"/>
                          <a:cs typeface="Droid Sans Fallback" charset="0"/>
                        </a:rPr>
                        <a:t>Reunión de equipo de trabajo</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Reunión del Jefe de Proyecto con el equipo de trabajo a su cargo.</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 xmlns:a16="http://schemas.microsoft.com/office/drawing/2014/main" val="10002"/>
                  </a:ext>
                </a:extLst>
              </a:tr>
              <a:tr h="28733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3</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Kick off Meeting – Interno</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Presentación usada en la reunión interna del lanzamiento del proyecto.</a:t>
                      </a:r>
                      <a:r>
                        <a:rPr kumimoji="0" lang="en-U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 </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 xmlns:a16="http://schemas.microsoft.com/office/drawing/2014/main" val="10003"/>
                  </a:ext>
                </a:extLst>
              </a:tr>
              <a:tr h="428625">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4</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Kick off Meeting – Externo</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altLang="es-PE" sz="1100" b="0" i="0" u="none" strike="noStrike" cap="none" normalizeH="0" baseline="0" smtClean="0">
                          <a:ln>
                            <a:noFill/>
                          </a:ln>
                          <a:solidFill>
                            <a:srgbClr val="000066"/>
                          </a:solidFill>
                          <a:effectLst/>
                          <a:latin typeface="Arial" charset="0"/>
                          <a:ea typeface="Droid Sans Fallback" charset="0"/>
                          <a:cs typeface="Droid Sans Fallback" charset="0"/>
                        </a:rPr>
                        <a:t>Presentación usada en la reunión con el cliente, en la cual se realiza el lanzamiento del proyecto.</a:t>
                      </a:r>
                      <a:r>
                        <a:rPr kumimoji="0" lang="en-US" altLang="es-PE" sz="1100" b="0" i="0" u="none" strike="noStrike" cap="none" normalizeH="0" baseline="0" smtClean="0">
                          <a:ln>
                            <a:noFill/>
                          </a:ln>
                          <a:solidFill>
                            <a:srgbClr val="000066"/>
                          </a:solidFill>
                          <a:effectLst/>
                          <a:latin typeface="Arial" charset="0"/>
                          <a:ea typeface="Droid Sans Fallback" charset="0"/>
                          <a:cs typeface="Droid Sans Fallback" charset="0"/>
                        </a:rPr>
                        <a:t> </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 xmlns:a16="http://schemas.microsoft.com/office/drawing/2014/main" val="10004"/>
                  </a:ext>
                </a:extLst>
              </a:tr>
              <a:tr h="427038">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ctr"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altLang="es-PE" sz="1100" b="0" i="0" u="none" strike="noStrike" cap="none" normalizeH="0" baseline="0" dirty="0" smtClean="0">
                          <a:ln>
                            <a:noFill/>
                          </a:ln>
                          <a:solidFill>
                            <a:srgbClr val="000066"/>
                          </a:solidFill>
                          <a:effectLst/>
                          <a:latin typeface="Arial" charset="0"/>
                          <a:ea typeface="Droid Sans Fallback" charset="0"/>
                          <a:cs typeface="Droid Sans Fallback" charset="0"/>
                        </a:rPr>
                        <a:t>5</a:t>
                      </a: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sz="1100" b="0" i="0" u="none" strike="noStrike" kern="1200" cap="none" normalizeH="0" baseline="0" dirty="0" smtClean="0">
                          <a:ln>
                            <a:noFill/>
                          </a:ln>
                          <a:solidFill>
                            <a:srgbClr val="000066"/>
                          </a:solidFill>
                          <a:effectLst/>
                          <a:latin typeface="Arial" charset="0"/>
                          <a:ea typeface="Droid Sans Fallback" charset="0"/>
                          <a:cs typeface="Droid Sans Fallback" charset="0"/>
                        </a:rPr>
                        <a:t>Informe Quincenal de Estado del Proyecto</a:t>
                      </a:r>
                      <a:endParaRPr kumimoji="0" lang="es-ES" altLang="es-PE" sz="1100" b="0" i="0" u="none" strike="noStrike" kern="1200"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lvl1pPr algn="l"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Droid Sans Fallback" charset="0"/>
                          <a:cs typeface="Droid Sans Fallback" charset="0"/>
                        </a:defRPr>
                      </a:lvl1pPr>
                      <a:lvl2pPr algn="l"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Droid Sans Fallback" charset="0"/>
                          <a:cs typeface="Droid Sans Fallback" charset="0"/>
                        </a:defRPr>
                      </a:lvl2pPr>
                      <a:lvl3pPr algn="l"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Droid Sans Fallback" charset="0"/>
                          <a:cs typeface="Droid Sans Fallback" charset="0"/>
                        </a:defRPr>
                      </a:lvl3pPr>
                      <a:lvl4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4pPr>
                      <a:lvl5pPr algn="l"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Droid Sans Fallback" charset="0"/>
                          <a:cs typeface="Droid Sans Fallback" charset="0"/>
                        </a:defRPr>
                      </a:lvl9pPr>
                    </a:lstStyle>
                    <a:p>
                      <a:pPr marL="0" marR="0" lvl="0" indent="0" algn="l" defTabSz="449263" rtl="0" eaLnBrk="1" fontAlgn="base" latinLnBrk="0" hangingPunct="1">
                        <a:lnSpc>
                          <a:spcPct val="89000"/>
                        </a:lnSpc>
                        <a:spcBef>
                          <a:spcPts val="2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PE" sz="1100" b="0" i="0" u="none" strike="noStrike" kern="1200" cap="none" normalizeH="0" baseline="0" dirty="0" smtClean="0">
                          <a:ln>
                            <a:noFill/>
                          </a:ln>
                          <a:solidFill>
                            <a:srgbClr val="000066"/>
                          </a:solidFill>
                          <a:effectLst/>
                          <a:latin typeface="Arial" charset="0"/>
                          <a:ea typeface="Droid Sans Fallback" charset="0"/>
                          <a:cs typeface="Droid Sans Fallback" charset="0"/>
                        </a:rPr>
                        <a:t>Informe mediante el cual los responsables informan el avance del proyecto.</a:t>
                      </a:r>
                      <a:endParaRPr kumimoji="0" lang="en-US" altLang="es-PE" sz="1100" b="0" i="0" u="none" strike="noStrike" kern="1200" cap="none" normalizeH="0" baseline="0" dirty="0" smtClean="0">
                        <a:ln>
                          <a:noFill/>
                        </a:ln>
                        <a:solidFill>
                          <a:srgbClr val="000066"/>
                        </a:solidFill>
                        <a:effectLst/>
                        <a:latin typeface="Arial" charset="0"/>
                        <a:ea typeface="Droid Sans Fallback" charset="0"/>
                        <a:cs typeface="Droid Sans Fallback" charset="0"/>
                      </a:endParaRPr>
                    </a:p>
                  </a:txBody>
                  <a:tcPr marL="90000" marR="90000" marT="70326" marB="46800" horzOverflow="overflow">
                    <a:lnL w="2880" cap="flat" cmpd="sng" algn="ctr">
                      <a:solidFill>
                        <a:srgbClr val="4782C9"/>
                      </a:solidFill>
                      <a:prstDash val="solid"/>
                      <a:round/>
                      <a:headEnd type="none" w="med" len="med"/>
                      <a:tailEnd type="none" w="med" len="med"/>
                    </a:lnL>
                    <a:lnR w="2880" cap="flat" cmpd="sng" algn="ctr">
                      <a:solidFill>
                        <a:srgbClr val="4782C9"/>
                      </a:solidFill>
                      <a:prstDash val="solid"/>
                      <a:round/>
                      <a:headEnd type="none" w="med" len="med"/>
                      <a:tailEnd type="none" w="med" len="med"/>
                    </a:lnR>
                    <a:lnT w="2880" cap="flat" cmpd="sng" algn="ctr">
                      <a:solidFill>
                        <a:srgbClr val="4782C9"/>
                      </a:solidFill>
                      <a:prstDash val="solid"/>
                      <a:round/>
                      <a:headEnd type="none" w="med" len="med"/>
                      <a:tailEnd type="none" w="med" len="med"/>
                    </a:lnT>
                    <a:lnB w="288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 xmlns:a16="http://schemas.microsoft.com/office/drawing/2014/main" val="10005"/>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19075" y="260350"/>
            <a:ext cx="8775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lnSpc>
                <a:spcPts val="5575"/>
              </a:lnSpc>
              <a:spcBef>
                <a:spcPts val="3000"/>
              </a:spcBef>
              <a:buClrTx/>
              <a:buFontTx/>
              <a:buNone/>
            </a:pPr>
            <a:r>
              <a:rPr lang="en-US" altLang="es-PE" sz="4800">
                <a:solidFill>
                  <a:srgbClr val="000066"/>
                </a:solidFill>
                <a:ea typeface="ＭＳ Ｐゴシック" panose="020B0600070205080204" pitchFamily="34" charset="-128"/>
                <a:cs typeface="Droid Sans Fallback" charset="0"/>
              </a:rPr>
              <a:t>3. Roles y responsabilidades</a:t>
            </a:r>
          </a:p>
        </p:txBody>
      </p:sp>
      <p:grpSp>
        <p:nvGrpSpPr>
          <p:cNvPr id="19459" name="Group 3"/>
          <p:cNvGrpSpPr>
            <a:grpSpLocks/>
          </p:cNvGrpSpPr>
          <p:nvPr/>
        </p:nvGrpSpPr>
        <p:grpSpPr bwMode="auto">
          <a:xfrm>
            <a:off x="1128713" y="2247900"/>
            <a:ext cx="6881812" cy="3481388"/>
            <a:chOff x="711" y="1416"/>
            <a:chExt cx="4335" cy="2193"/>
          </a:xfrm>
        </p:grpSpPr>
        <p:sp>
          <p:nvSpPr>
            <p:cNvPr id="19460" name="Line 4"/>
            <p:cNvSpPr>
              <a:spLocks noChangeShapeType="1"/>
            </p:cNvSpPr>
            <p:nvPr/>
          </p:nvSpPr>
          <p:spPr bwMode="auto">
            <a:xfrm flipV="1">
              <a:off x="78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1" name="Line 5"/>
            <p:cNvSpPr>
              <a:spLocks noChangeShapeType="1"/>
            </p:cNvSpPr>
            <p:nvPr/>
          </p:nvSpPr>
          <p:spPr bwMode="auto">
            <a:xfrm flipV="1">
              <a:off x="711"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2" name="Line 6"/>
            <p:cNvSpPr>
              <a:spLocks noChangeShapeType="1"/>
            </p:cNvSpPr>
            <p:nvPr/>
          </p:nvSpPr>
          <p:spPr bwMode="auto">
            <a:xfrm>
              <a:off x="722"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3" name="Line 7"/>
            <p:cNvSpPr>
              <a:spLocks noChangeShapeType="1"/>
            </p:cNvSpPr>
            <p:nvPr/>
          </p:nvSpPr>
          <p:spPr bwMode="auto">
            <a:xfrm>
              <a:off x="722"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4" name="Line 8"/>
            <p:cNvSpPr>
              <a:spLocks noChangeShapeType="1"/>
            </p:cNvSpPr>
            <p:nvPr/>
          </p:nvSpPr>
          <p:spPr bwMode="auto">
            <a:xfrm flipV="1">
              <a:off x="78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5" name="Line 9"/>
            <p:cNvSpPr>
              <a:spLocks noChangeShapeType="1"/>
            </p:cNvSpPr>
            <p:nvPr/>
          </p:nvSpPr>
          <p:spPr bwMode="auto">
            <a:xfrm flipV="1">
              <a:off x="711"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6" name="Line 10"/>
            <p:cNvSpPr>
              <a:spLocks noChangeShapeType="1"/>
            </p:cNvSpPr>
            <p:nvPr/>
          </p:nvSpPr>
          <p:spPr bwMode="auto">
            <a:xfrm>
              <a:off x="722"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7" name="Line 11"/>
            <p:cNvSpPr>
              <a:spLocks noChangeShapeType="1"/>
            </p:cNvSpPr>
            <p:nvPr/>
          </p:nvSpPr>
          <p:spPr bwMode="auto">
            <a:xfrm>
              <a:off x="722"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8" name="Line 12"/>
            <p:cNvSpPr>
              <a:spLocks noChangeShapeType="1"/>
            </p:cNvSpPr>
            <p:nvPr/>
          </p:nvSpPr>
          <p:spPr bwMode="auto">
            <a:xfrm flipV="1">
              <a:off x="78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69" name="Line 13"/>
            <p:cNvSpPr>
              <a:spLocks noChangeShapeType="1"/>
            </p:cNvSpPr>
            <p:nvPr/>
          </p:nvSpPr>
          <p:spPr bwMode="auto">
            <a:xfrm flipV="1">
              <a:off x="711"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0" name="Line 14"/>
            <p:cNvSpPr>
              <a:spLocks noChangeShapeType="1"/>
            </p:cNvSpPr>
            <p:nvPr/>
          </p:nvSpPr>
          <p:spPr bwMode="auto">
            <a:xfrm>
              <a:off x="722"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1" name="Line 15"/>
            <p:cNvSpPr>
              <a:spLocks noChangeShapeType="1"/>
            </p:cNvSpPr>
            <p:nvPr/>
          </p:nvSpPr>
          <p:spPr bwMode="auto">
            <a:xfrm>
              <a:off x="722"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2" name="Line 16"/>
            <p:cNvSpPr>
              <a:spLocks noChangeShapeType="1"/>
            </p:cNvSpPr>
            <p:nvPr/>
          </p:nvSpPr>
          <p:spPr bwMode="auto">
            <a:xfrm flipV="1">
              <a:off x="78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3" name="Line 17"/>
            <p:cNvSpPr>
              <a:spLocks noChangeShapeType="1"/>
            </p:cNvSpPr>
            <p:nvPr/>
          </p:nvSpPr>
          <p:spPr bwMode="auto">
            <a:xfrm flipV="1">
              <a:off x="711"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4" name="Line 18"/>
            <p:cNvSpPr>
              <a:spLocks noChangeShapeType="1"/>
            </p:cNvSpPr>
            <p:nvPr/>
          </p:nvSpPr>
          <p:spPr bwMode="auto">
            <a:xfrm>
              <a:off x="722"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5" name="Line 19"/>
            <p:cNvSpPr>
              <a:spLocks noChangeShapeType="1"/>
            </p:cNvSpPr>
            <p:nvPr/>
          </p:nvSpPr>
          <p:spPr bwMode="auto">
            <a:xfrm>
              <a:off x="722"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6" name="Line 20"/>
            <p:cNvSpPr>
              <a:spLocks noChangeShapeType="1"/>
            </p:cNvSpPr>
            <p:nvPr/>
          </p:nvSpPr>
          <p:spPr bwMode="auto">
            <a:xfrm flipV="1">
              <a:off x="149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7" name="Line 21"/>
            <p:cNvSpPr>
              <a:spLocks noChangeShapeType="1"/>
            </p:cNvSpPr>
            <p:nvPr/>
          </p:nvSpPr>
          <p:spPr bwMode="auto">
            <a:xfrm flipV="1">
              <a:off x="1422"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8" name="Line 22"/>
            <p:cNvSpPr>
              <a:spLocks noChangeShapeType="1"/>
            </p:cNvSpPr>
            <p:nvPr/>
          </p:nvSpPr>
          <p:spPr bwMode="auto">
            <a:xfrm>
              <a:off x="143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79" name="Line 23"/>
            <p:cNvSpPr>
              <a:spLocks noChangeShapeType="1"/>
            </p:cNvSpPr>
            <p:nvPr/>
          </p:nvSpPr>
          <p:spPr bwMode="auto">
            <a:xfrm>
              <a:off x="143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0" name="Line 24"/>
            <p:cNvSpPr>
              <a:spLocks noChangeShapeType="1"/>
            </p:cNvSpPr>
            <p:nvPr/>
          </p:nvSpPr>
          <p:spPr bwMode="auto">
            <a:xfrm flipV="1">
              <a:off x="149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1" name="Line 25"/>
            <p:cNvSpPr>
              <a:spLocks noChangeShapeType="1"/>
            </p:cNvSpPr>
            <p:nvPr/>
          </p:nvSpPr>
          <p:spPr bwMode="auto">
            <a:xfrm flipV="1">
              <a:off x="1422"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2" name="Line 26"/>
            <p:cNvSpPr>
              <a:spLocks noChangeShapeType="1"/>
            </p:cNvSpPr>
            <p:nvPr/>
          </p:nvSpPr>
          <p:spPr bwMode="auto">
            <a:xfrm>
              <a:off x="143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3" name="Line 27"/>
            <p:cNvSpPr>
              <a:spLocks noChangeShapeType="1"/>
            </p:cNvSpPr>
            <p:nvPr/>
          </p:nvSpPr>
          <p:spPr bwMode="auto">
            <a:xfrm>
              <a:off x="143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4" name="Line 28"/>
            <p:cNvSpPr>
              <a:spLocks noChangeShapeType="1"/>
            </p:cNvSpPr>
            <p:nvPr/>
          </p:nvSpPr>
          <p:spPr bwMode="auto">
            <a:xfrm flipV="1">
              <a:off x="149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5" name="Line 29"/>
            <p:cNvSpPr>
              <a:spLocks noChangeShapeType="1"/>
            </p:cNvSpPr>
            <p:nvPr/>
          </p:nvSpPr>
          <p:spPr bwMode="auto">
            <a:xfrm flipV="1">
              <a:off x="1422"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6" name="Line 30"/>
            <p:cNvSpPr>
              <a:spLocks noChangeShapeType="1"/>
            </p:cNvSpPr>
            <p:nvPr/>
          </p:nvSpPr>
          <p:spPr bwMode="auto">
            <a:xfrm>
              <a:off x="143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7" name="Line 31"/>
            <p:cNvSpPr>
              <a:spLocks noChangeShapeType="1"/>
            </p:cNvSpPr>
            <p:nvPr/>
          </p:nvSpPr>
          <p:spPr bwMode="auto">
            <a:xfrm>
              <a:off x="143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8" name="Line 32"/>
            <p:cNvSpPr>
              <a:spLocks noChangeShapeType="1"/>
            </p:cNvSpPr>
            <p:nvPr/>
          </p:nvSpPr>
          <p:spPr bwMode="auto">
            <a:xfrm flipV="1">
              <a:off x="149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89" name="Line 33"/>
            <p:cNvSpPr>
              <a:spLocks noChangeShapeType="1"/>
            </p:cNvSpPr>
            <p:nvPr/>
          </p:nvSpPr>
          <p:spPr bwMode="auto">
            <a:xfrm flipV="1">
              <a:off x="1422"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0" name="Line 34"/>
            <p:cNvSpPr>
              <a:spLocks noChangeShapeType="1"/>
            </p:cNvSpPr>
            <p:nvPr/>
          </p:nvSpPr>
          <p:spPr bwMode="auto">
            <a:xfrm>
              <a:off x="143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1" name="Line 35"/>
            <p:cNvSpPr>
              <a:spLocks noChangeShapeType="1"/>
            </p:cNvSpPr>
            <p:nvPr/>
          </p:nvSpPr>
          <p:spPr bwMode="auto">
            <a:xfrm>
              <a:off x="143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2" name="Line 36"/>
            <p:cNvSpPr>
              <a:spLocks noChangeShapeType="1"/>
            </p:cNvSpPr>
            <p:nvPr/>
          </p:nvSpPr>
          <p:spPr bwMode="auto">
            <a:xfrm flipV="1">
              <a:off x="220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3" name="Line 37"/>
            <p:cNvSpPr>
              <a:spLocks noChangeShapeType="1"/>
            </p:cNvSpPr>
            <p:nvPr/>
          </p:nvSpPr>
          <p:spPr bwMode="auto">
            <a:xfrm flipV="1">
              <a:off x="2133"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4" name="Line 38"/>
            <p:cNvSpPr>
              <a:spLocks noChangeShapeType="1"/>
            </p:cNvSpPr>
            <p:nvPr/>
          </p:nvSpPr>
          <p:spPr bwMode="auto">
            <a:xfrm>
              <a:off x="2143"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5" name="Line 39"/>
            <p:cNvSpPr>
              <a:spLocks noChangeShapeType="1"/>
            </p:cNvSpPr>
            <p:nvPr/>
          </p:nvSpPr>
          <p:spPr bwMode="auto">
            <a:xfrm>
              <a:off x="2143"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6" name="Line 40"/>
            <p:cNvSpPr>
              <a:spLocks noChangeShapeType="1"/>
            </p:cNvSpPr>
            <p:nvPr/>
          </p:nvSpPr>
          <p:spPr bwMode="auto">
            <a:xfrm flipV="1">
              <a:off x="220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7" name="Line 41"/>
            <p:cNvSpPr>
              <a:spLocks noChangeShapeType="1"/>
            </p:cNvSpPr>
            <p:nvPr/>
          </p:nvSpPr>
          <p:spPr bwMode="auto">
            <a:xfrm flipV="1">
              <a:off x="2133"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8" name="Line 42"/>
            <p:cNvSpPr>
              <a:spLocks noChangeShapeType="1"/>
            </p:cNvSpPr>
            <p:nvPr/>
          </p:nvSpPr>
          <p:spPr bwMode="auto">
            <a:xfrm>
              <a:off x="2143"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499" name="Line 43"/>
            <p:cNvSpPr>
              <a:spLocks noChangeShapeType="1"/>
            </p:cNvSpPr>
            <p:nvPr/>
          </p:nvSpPr>
          <p:spPr bwMode="auto">
            <a:xfrm>
              <a:off x="2143"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0" name="Line 44"/>
            <p:cNvSpPr>
              <a:spLocks noChangeShapeType="1"/>
            </p:cNvSpPr>
            <p:nvPr/>
          </p:nvSpPr>
          <p:spPr bwMode="auto">
            <a:xfrm flipV="1">
              <a:off x="220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1" name="Line 45"/>
            <p:cNvSpPr>
              <a:spLocks noChangeShapeType="1"/>
            </p:cNvSpPr>
            <p:nvPr/>
          </p:nvSpPr>
          <p:spPr bwMode="auto">
            <a:xfrm flipV="1">
              <a:off x="2133"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2" name="Line 46"/>
            <p:cNvSpPr>
              <a:spLocks noChangeShapeType="1"/>
            </p:cNvSpPr>
            <p:nvPr/>
          </p:nvSpPr>
          <p:spPr bwMode="auto">
            <a:xfrm>
              <a:off x="2143"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3" name="Line 47"/>
            <p:cNvSpPr>
              <a:spLocks noChangeShapeType="1"/>
            </p:cNvSpPr>
            <p:nvPr/>
          </p:nvSpPr>
          <p:spPr bwMode="auto">
            <a:xfrm>
              <a:off x="2143"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4" name="Line 48"/>
            <p:cNvSpPr>
              <a:spLocks noChangeShapeType="1"/>
            </p:cNvSpPr>
            <p:nvPr/>
          </p:nvSpPr>
          <p:spPr bwMode="auto">
            <a:xfrm flipV="1">
              <a:off x="220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5" name="Line 49"/>
            <p:cNvSpPr>
              <a:spLocks noChangeShapeType="1"/>
            </p:cNvSpPr>
            <p:nvPr/>
          </p:nvSpPr>
          <p:spPr bwMode="auto">
            <a:xfrm flipV="1">
              <a:off x="2133"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6" name="Line 50"/>
            <p:cNvSpPr>
              <a:spLocks noChangeShapeType="1"/>
            </p:cNvSpPr>
            <p:nvPr/>
          </p:nvSpPr>
          <p:spPr bwMode="auto">
            <a:xfrm>
              <a:off x="2143"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7" name="Line 51"/>
            <p:cNvSpPr>
              <a:spLocks noChangeShapeType="1"/>
            </p:cNvSpPr>
            <p:nvPr/>
          </p:nvSpPr>
          <p:spPr bwMode="auto">
            <a:xfrm>
              <a:off x="2143"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8" name="Line 52"/>
            <p:cNvSpPr>
              <a:spLocks noChangeShapeType="1"/>
            </p:cNvSpPr>
            <p:nvPr/>
          </p:nvSpPr>
          <p:spPr bwMode="auto">
            <a:xfrm flipV="1">
              <a:off x="2914"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09" name="Line 53"/>
            <p:cNvSpPr>
              <a:spLocks noChangeShapeType="1"/>
            </p:cNvSpPr>
            <p:nvPr/>
          </p:nvSpPr>
          <p:spPr bwMode="auto">
            <a:xfrm flipV="1">
              <a:off x="284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0" name="Line 54"/>
            <p:cNvSpPr>
              <a:spLocks noChangeShapeType="1"/>
            </p:cNvSpPr>
            <p:nvPr/>
          </p:nvSpPr>
          <p:spPr bwMode="auto">
            <a:xfrm>
              <a:off x="285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1" name="Line 55"/>
            <p:cNvSpPr>
              <a:spLocks noChangeShapeType="1"/>
            </p:cNvSpPr>
            <p:nvPr/>
          </p:nvSpPr>
          <p:spPr bwMode="auto">
            <a:xfrm>
              <a:off x="285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2" name="Line 56"/>
            <p:cNvSpPr>
              <a:spLocks noChangeShapeType="1"/>
            </p:cNvSpPr>
            <p:nvPr/>
          </p:nvSpPr>
          <p:spPr bwMode="auto">
            <a:xfrm flipV="1">
              <a:off x="2914"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3" name="Line 57"/>
            <p:cNvSpPr>
              <a:spLocks noChangeShapeType="1"/>
            </p:cNvSpPr>
            <p:nvPr/>
          </p:nvSpPr>
          <p:spPr bwMode="auto">
            <a:xfrm flipV="1">
              <a:off x="284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4" name="Line 58"/>
            <p:cNvSpPr>
              <a:spLocks noChangeShapeType="1"/>
            </p:cNvSpPr>
            <p:nvPr/>
          </p:nvSpPr>
          <p:spPr bwMode="auto">
            <a:xfrm>
              <a:off x="285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5" name="Line 59"/>
            <p:cNvSpPr>
              <a:spLocks noChangeShapeType="1"/>
            </p:cNvSpPr>
            <p:nvPr/>
          </p:nvSpPr>
          <p:spPr bwMode="auto">
            <a:xfrm>
              <a:off x="285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6" name="Line 60"/>
            <p:cNvSpPr>
              <a:spLocks noChangeShapeType="1"/>
            </p:cNvSpPr>
            <p:nvPr/>
          </p:nvSpPr>
          <p:spPr bwMode="auto">
            <a:xfrm flipV="1">
              <a:off x="2914"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7" name="Line 61"/>
            <p:cNvSpPr>
              <a:spLocks noChangeShapeType="1"/>
            </p:cNvSpPr>
            <p:nvPr/>
          </p:nvSpPr>
          <p:spPr bwMode="auto">
            <a:xfrm flipV="1">
              <a:off x="284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8" name="Line 62"/>
            <p:cNvSpPr>
              <a:spLocks noChangeShapeType="1"/>
            </p:cNvSpPr>
            <p:nvPr/>
          </p:nvSpPr>
          <p:spPr bwMode="auto">
            <a:xfrm>
              <a:off x="285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19" name="Line 63"/>
            <p:cNvSpPr>
              <a:spLocks noChangeShapeType="1"/>
            </p:cNvSpPr>
            <p:nvPr/>
          </p:nvSpPr>
          <p:spPr bwMode="auto">
            <a:xfrm>
              <a:off x="285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0" name="Line 64"/>
            <p:cNvSpPr>
              <a:spLocks noChangeShapeType="1"/>
            </p:cNvSpPr>
            <p:nvPr/>
          </p:nvSpPr>
          <p:spPr bwMode="auto">
            <a:xfrm flipV="1">
              <a:off x="2914"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1" name="Line 65"/>
            <p:cNvSpPr>
              <a:spLocks noChangeShapeType="1"/>
            </p:cNvSpPr>
            <p:nvPr/>
          </p:nvSpPr>
          <p:spPr bwMode="auto">
            <a:xfrm flipV="1">
              <a:off x="284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2" name="Line 66"/>
            <p:cNvSpPr>
              <a:spLocks noChangeShapeType="1"/>
            </p:cNvSpPr>
            <p:nvPr/>
          </p:nvSpPr>
          <p:spPr bwMode="auto">
            <a:xfrm>
              <a:off x="285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3" name="Line 67"/>
            <p:cNvSpPr>
              <a:spLocks noChangeShapeType="1"/>
            </p:cNvSpPr>
            <p:nvPr/>
          </p:nvSpPr>
          <p:spPr bwMode="auto">
            <a:xfrm>
              <a:off x="285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4" name="Line 68"/>
            <p:cNvSpPr>
              <a:spLocks noChangeShapeType="1"/>
            </p:cNvSpPr>
            <p:nvPr/>
          </p:nvSpPr>
          <p:spPr bwMode="auto">
            <a:xfrm flipV="1">
              <a:off x="362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5" name="Line 69"/>
            <p:cNvSpPr>
              <a:spLocks noChangeShapeType="1"/>
            </p:cNvSpPr>
            <p:nvPr/>
          </p:nvSpPr>
          <p:spPr bwMode="auto">
            <a:xfrm flipV="1">
              <a:off x="3555"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6" name="Line 70"/>
            <p:cNvSpPr>
              <a:spLocks noChangeShapeType="1"/>
            </p:cNvSpPr>
            <p:nvPr/>
          </p:nvSpPr>
          <p:spPr bwMode="auto">
            <a:xfrm>
              <a:off x="3566"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7" name="Line 71"/>
            <p:cNvSpPr>
              <a:spLocks noChangeShapeType="1"/>
            </p:cNvSpPr>
            <p:nvPr/>
          </p:nvSpPr>
          <p:spPr bwMode="auto">
            <a:xfrm>
              <a:off x="3566"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8" name="Line 72"/>
            <p:cNvSpPr>
              <a:spLocks noChangeShapeType="1"/>
            </p:cNvSpPr>
            <p:nvPr/>
          </p:nvSpPr>
          <p:spPr bwMode="auto">
            <a:xfrm flipV="1">
              <a:off x="362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29" name="Line 73"/>
            <p:cNvSpPr>
              <a:spLocks noChangeShapeType="1"/>
            </p:cNvSpPr>
            <p:nvPr/>
          </p:nvSpPr>
          <p:spPr bwMode="auto">
            <a:xfrm flipV="1">
              <a:off x="3555"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0" name="Line 74"/>
            <p:cNvSpPr>
              <a:spLocks noChangeShapeType="1"/>
            </p:cNvSpPr>
            <p:nvPr/>
          </p:nvSpPr>
          <p:spPr bwMode="auto">
            <a:xfrm>
              <a:off x="3566"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1" name="Line 75"/>
            <p:cNvSpPr>
              <a:spLocks noChangeShapeType="1"/>
            </p:cNvSpPr>
            <p:nvPr/>
          </p:nvSpPr>
          <p:spPr bwMode="auto">
            <a:xfrm>
              <a:off x="3566"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2" name="Line 76"/>
            <p:cNvSpPr>
              <a:spLocks noChangeShapeType="1"/>
            </p:cNvSpPr>
            <p:nvPr/>
          </p:nvSpPr>
          <p:spPr bwMode="auto">
            <a:xfrm flipV="1">
              <a:off x="362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3" name="Line 77"/>
            <p:cNvSpPr>
              <a:spLocks noChangeShapeType="1"/>
            </p:cNvSpPr>
            <p:nvPr/>
          </p:nvSpPr>
          <p:spPr bwMode="auto">
            <a:xfrm flipV="1">
              <a:off x="3555"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4" name="Line 78"/>
            <p:cNvSpPr>
              <a:spLocks noChangeShapeType="1"/>
            </p:cNvSpPr>
            <p:nvPr/>
          </p:nvSpPr>
          <p:spPr bwMode="auto">
            <a:xfrm>
              <a:off x="3566"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5" name="Line 79"/>
            <p:cNvSpPr>
              <a:spLocks noChangeShapeType="1"/>
            </p:cNvSpPr>
            <p:nvPr/>
          </p:nvSpPr>
          <p:spPr bwMode="auto">
            <a:xfrm>
              <a:off x="3566"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6" name="Line 80"/>
            <p:cNvSpPr>
              <a:spLocks noChangeShapeType="1"/>
            </p:cNvSpPr>
            <p:nvPr/>
          </p:nvSpPr>
          <p:spPr bwMode="auto">
            <a:xfrm flipV="1">
              <a:off x="362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7" name="Line 81"/>
            <p:cNvSpPr>
              <a:spLocks noChangeShapeType="1"/>
            </p:cNvSpPr>
            <p:nvPr/>
          </p:nvSpPr>
          <p:spPr bwMode="auto">
            <a:xfrm flipV="1">
              <a:off x="3555"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8" name="Line 82"/>
            <p:cNvSpPr>
              <a:spLocks noChangeShapeType="1"/>
            </p:cNvSpPr>
            <p:nvPr/>
          </p:nvSpPr>
          <p:spPr bwMode="auto">
            <a:xfrm>
              <a:off x="3566"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39" name="Line 83"/>
            <p:cNvSpPr>
              <a:spLocks noChangeShapeType="1"/>
            </p:cNvSpPr>
            <p:nvPr/>
          </p:nvSpPr>
          <p:spPr bwMode="auto">
            <a:xfrm>
              <a:off x="3566"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0" name="Line 84"/>
            <p:cNvSpPr>
              <a:spLocks noChangeShapeType="1"/>
            </p:cNvSpPr>
            <p:nvPr/>
          </p:nvSpPr>
          <p:spPr bwMode="auto">
            <a:xfrm flipV="1">
              <a:off x="504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1" name="Line 85"/>
            <p:cNvSpPr>
              <a:spLocks noChangeShapeType="1"/>
            </p:cNvSpPr>
            <p:nvPr/>
          </p:nvSpPr>
          <p:spPr bwMode="auto">
            <a:xfrm flipV="1">
              <a:off x="4977"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2" name="Line 86"/>
            <p:cNvSpPr>
              <a:spLocks noChangeShapeType="1"/>
            </p:cNvSpPr>
            <p:nvPr/>
          </p:nvSpPr>
          <p:spPr bwMode="auto">
            <a:xfrm>
              <a:off x="4988"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3" name="Line 87"/>
            <p:cNvSpPr>
              <a:spLocks noChangeShapeType="1"/>
            </p:cNvSpPr>
            <p:nvPr/>
          </p:nvSpPr>
          <p:spPr bwMode="auto">
            <a:xfrm>
              <a:off x="4988"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4" name="Line 88"/>
            <p:cNvSpPr>
              <a:spLocks noChangeShapeType="1"/>
            </p:cNvSpPr>
            <p:nvPr/>
          </p:nvSpPr>
          <p:spPr bwMode="auto">
            <a:xfrm flipV="1">
              <a:off x="504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5" name="Line 89"/>
            <p:cNvSpPr>
              <a:spLocks noChangeShapeType="1"/>
            </p:cNvSpPr>
            <p:nvPr/>
          </p:nvSpPr>
          <p:spPr bwMode="auto">
            <a:xfrm flipV="1">
              <a:off x="4977"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6" name="Line 90"/>
            <p:cNvSpPr>
              <a:spLocks noChangeShapeType="1"/>
            </p:cNvSpPr>
            <p:nvPr/>
          </p:nvSpPr>
          <p:spPr bwMode="auto">
            <a:xfrm>
              <a:off x="4988"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7" name="Line 91"/>
            <p:cNvSpPr>
              <a:spLocks noChangeShapeType="1"/>
            </p:cNvSpPr>
            <p:nvPr/>
          </p:nvSpPr>
          <p:spPr bwMode="auto">
            <a:xfrm>
              <a:off x="4988"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8" name="Line 92"/>
            <p:cNvSpPr>
              <a:spLocks noChangeShapeType="1"/>
            </p:cNvSpPr>
            <p:nvPr/>
          </p:nvSpPr>
          <p:spPr bwMode="auto">
            <a:xfrm flipV="1">
              <a:off x="504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49" name="Line 93"/>
            <p:cNvSpPr>
              <a:spLocks noChangeShapeType="1"/>
            </p:cNvSpPr>
            <p:nvPr/>
          </p:nvSpPr>
          <p:spPr bwMode="auto">
            <a:xfrm flipV="1">
              <a:off x="4977"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0" name="Line 94"/>
            <p:cNvSpPr>
              <a:spLocks noChangeShapeType="1"/>
            </p:cNvSpPr>
            <p:nvPr/>
          </p:nvSpPr>
          <p:spPr bwMode="auto">
            <a:xfrm>
              <a:off x="4988"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1" name="Line 95"/>
            <p:cNvSpPr>
              <a:spLocks noChangeShapeType="1"/>
            </p:cNvSpPr>
            <p:nvPr/>
          </p:nvSpPr>
          <p:spPr bwMode="auto">
            <a:xfrm>
              <a:off x="4988"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2" name="Line 96"/>
            <p:cNvSpPr>
              <a:spLocks noChangeShapeType="1"/>
            </p:cNvSpPr>
            <p:nvPr/>
          </p:nvSpPr>
          <p:spPr bwMode="auto">
            <a:xfrm flipV="1">
              <a:off x="504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3" name="Line 97"/>
            <p:cNvSpPr>
              <a:spLocks noChangeShapeType="1"/>
            </p:cNvSpPr>
            <p:nvPr/>
          </p:nvSpPr>
          <p:spPr bwMode="auto">
            <a:xfrm flipV="1">
              <a:off x="4977"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4" name="Line 98"/>
            <p:cNvSpPr>
              <a:spLocks noChangeShapeType="1"/>
            </p:cNvSpPr>
            <p:nvPr/>
          </p:nvSpPr>
          <p:spPr bwMode="auto">
            <a:xfrm>
              <a:off x="4988"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5" name="Line 99"/>
            <p:cNvSpPr>
              <a:spLocks noChangeShapeType="1"/>
            </p:cNvSpPr>
            <p:nvPr/>
          </p:nvSpPr>
          <p:spPr bwMode="auto">
            <a:xfrm>
              <a:off x="4988"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6" name="Line 100"/>
            <p:cNvSpPr>
              <a:spLocks noChangeShapeType="1"/>
            </p:cNvSpPr>
            <p:nvPr/>
          </p:nvSpPr>
          <p:spPr bwMode="auto">
            <a:xfrm flipV="1">
              <a:off x="433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7" name="Line 101"/>
            <p:cNvSpPr>
              <a:spLocks noChangeShapeType="1"/>
            </p:cNvSpPr>
            <p:nvPr/>
          </p:nvSpPr>
          <p:spPr bwMode="auto">
            <a:xfrm flipV="1">
              <a:off x="4266" y="1424"/>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8" name="Line 102"/>
            <p:cNvSpPr>
              <a:spLocks noChangeShapeType="1"/>
            </p:cNvSpPr>
            <p:nvPr/>
          </p:nvSpPr>
          <p:spPr bwMode="auto">
            <a:xfrm>
              <a:off x="4277" y="148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59" name="Line 103"/>
            <p:cNvSpPr>
              <a:spLocks noChangeShapeType="1"/>
            </p:cNvSpPr>
            <p:nvPr/>
          </p:nvSpPr>
          <p:spPr bwMode="auto">
            <a:xfrm>
              <a:off x="4277" y="1416"/>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0" name="Line 104"/>
            <p:cNvSpPr>
              <a:spLocks noChangeShapeType="1"/>
            </p:cNvSpPr>
            <p:nvPr/>
          </p:nvSpPr>
          <p:spPr bwMode="auto">
            <a:xfrm flipV="1">
              <a:off x="433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1" name="Line 105"/>
            <p:cNvSpPr>
              <a:spLocks noChangeShapeType="1"/>
            </p:cNvSpPr>
            <p:nvPr/>
          </p:nvSpPr>
          <p:spPr bwMode="auto">
            <a:xfrm flipV="1">
              <a:off x="4266" y="2133"/>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2" name="Line 106"/>
            <p:cNvSpPr>
              <a:spLocks noChangeShapeType="1"/>
            </p:cNvSpPr>
            <p:nvPr/>
          </p:nvSpPr>
          <p:spPr bwMode="auto">
            <a:xfrm>
              <a:off x="4277" y="2194"/>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3" name="Line 107"/>
            <p:cNvSpPr>
              <a:spLocks noChangeShapeType="1"/>
            </p:cNvSpPr>
            <p:nvPr/>
          </p:nvSpPr>
          <p:spPr bwMode="auto">
            <a:xfrm>
              <a:off x="4277" y="2125"/>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4" name="Line 108"/>
            <p:cNvSpPr>
              <a:spLocks noChangeShapeType="1"/>
            </p:cNvSpPr>
            <p:nvPr/>
          </p:nvSpPr>
          <p:spPr bwMode="auto">
            <a:xfrm flipV="1">
              <a:off x="433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5" name="Line 109"/>
            <p:cNvSpPr>
              <a:spLocks noChangeShapeType="1"/>
            </p:cNvSpPr>
            <p:nvPr/>
          </p:nvSpPr>
          <p:spPr bwMode="auto">
            <a:xfrm flipV="1">
              <a:off x="4266" y="2841"/>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6" name="Line 110"/>
            <p:cNvSpPr>
              <a:spLocks noChangeShapeType="1"/>
            </p:cNvSpPr>
            <p:nvPr/>
          </p:nvSpPr>
          <p:spPr bwMode="auto">
            <a:xfrm>
              <a:off x="4277" y="290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7" name="Line 111"/>
            <p:cNvSpPr>
              <a:spLocks noChangeShapeType="1"/>
            </p:cNvSpPr>
            <p:nvPr/>
          </p:nvSpPr>
          <p:spPr bwMode="auto">
            <a:xfrm>
              <a:off x="4277" y="2832"/>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8" name="Line 112"/>
            <p:cNvSpPr>
              <a:spLocks noChangeShapeType="1"/>
            </p:cNvSpPr>
            <p:nvPr/>
          </p:nvSpPr>
          <p:spPr bwMode="auto">
            <a:xfrm flipV="1">
              <a:off x="433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69" name="Line 113"/>
            <p:cNvSpPr>
              <a:spLocks noChangeShapeType="1"/>
            </p:cNvSpPr>
            <p:nvPr/>
          </p:nvSpPr>
          <p:spPr bwMode="auto">
            <a:xfrm flipV="1">
              <a:off x="4266" y="3548"/>
              <a:ext cx="0" cy="5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70" name="Line 114"/>
            <p:cNvSpPr>
              <a:spLocks noChangeShapeType="1"/>
            </p:cNvSpPr>
            <p:nvPr/>
          </p:nvSpPr>
          <p:spPr bwMode="auto">
            <a:xfrm>
              <a:off x="4277" y="361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sp>
          <p:nvSpPr>
            <p:cNvPr id="19571" name="Line 115"/>
            <p:cNvSpPr>
              <a:spLocks noChangeShapeType="1"/>
            </p:cNvSpPr>
            <p:nvPr/>
          </p:nvSpPr>
          <p:spPr bwMode="auto">
            <a:xfrm>
              <a:off x="4277" y="3540"/>
              <a:ext cx="46" cy="0"/>
            </a:xfrm>
            <a:prstGeom prst="line">
              <a:avLst/>
            </a:prstGeom>
            <a:noFill/>
            <a:ln w="1440" cap="sq">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withEffect">
                                  <p:stCondLst>
                                    <p:cond delay="0"/>
                                  </p:stCondLst>
                                  <p:childTnLst>
                                    <p:set>
                                      <p:cBhvr additive="repl">
                                        <p:cTn id="6" dur="1" fill="hold">
                                          <p:stCondLst>
                                            <p:cond delay="0"/>
                                          </p:stCondLst>
                                        </p:cTn>
                                        <p:tgtEl>
                                          <p:spTgt spid="9218"/>
                                        </p:tgtEl>
                                        <p:attrNameLst>
                                          <p:attrName>style.visibility</p:attrName>
                                        </p:attrNameLst>
                                      </p:cBhvr>
                                      <p:to>
                                        <p:strVal val="visible"/>
                                      </p:to>
                                    </p:set>
                                    <p:animEffect transition="in" filter="fade">
                                      <p:cBhvr additive="repl">
                                        <p:cTn id="7" dur="10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2124075" y="381000"/>
            <a:ext cx="621506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algn="l" eaLnBrk="1" hangingPunct="1">
              <a:buClrTx/>
              <a:buFontTx/>
              <a:buNone/>
            </a:pPr>
            <a:r>
              <a:rPr lang="es-PE" altLang="es-PE" sz="3200">
                <a:solidFill>
                  <a:srgbClr val="FF0000"/>
                </a:solidFill>
                <a:cs typeface="Droid Sans Fallback" charset="0"/>
              </a:rPr>
              <a:t>Roles y responsabilidades</a:t>
            </a:r>
          </a:p>
        </p:txBody>
      </p:sp>
      <p:sp>
        <p:nvSpPr>
          <p:cNvPr id="20483" name="AutoShape 2"/>
          <p:cNvSpPr>
            <a:spLocks noChangeArrowheads="1"/>
          </p:cNvSpPr>
          <p:nvPr/>
        </p:nvSpPr>
        <p:spPr bwMode="auto">
          <a:xfrm>
            <a:off x="112713" y="2559050"/>
            <a:ext cx="1655762" cy="792163"/>
          </a:xfrm>
          <a:prstGeom prst="homePlate">
            <a:avLst>
              <a:gd name="adj" fmla="val 52254"/>
            </a:avLst>
          </a:prstGeom>
          <a:solidFill>
            <a:srgbClr val="40979E"/>
          </a:solidFill>
          <a:ln w="9360" cap="sq">
            <a:solidFill>
              <a:srgbClr val="009999"/>
            </a:solidFill>
            <a:miter lim="800000"/>
            <a:headEnd/>
            <a:tailEnd/>
          </a:ln>
          <a:effectLst>
            <a:outerShdw dist="107933" dir="13500000" algn="ctr" rotWithShape="0">
              <a:srgbClr val="808080">
                <a:alpha val="50026"/>
              </a:srgbClr>
            </a:outerShdw>
          </a:effec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400" b="1" dirty="0" smtClean="0">
                <a:solidFill>
                  <a:srgbClr val="000066"/>
                </a:solidFill>
                <a:cs typeface="Droid Sans Fallback" charset="0"/>
              </a:rPr>
              <a:t>Jefe </a:t>
            </a:r>
            <a:r>
              <a:rPr lang="es-PE" altLang="es-PE" sz="1400" b="1" dirty="0">
                <a:solidFill>
                  <a:srgbClr val="000066"/>
                </a:solidFill>
                <a:cs typeface="Droid Sans Fallback" charset="0"/>
              </a:rPr>
              <a:t>de Proyecto</a:t>
            </a:r>
          </a:p>
          <a:p>
            <a:pPr eaLnBrk="1" hangingPunct="1">
              <a:buClrTx/>
              <a:buFontTx/>
              <a:buNone/>
            </a:pPr>
            <a:endParaRPr lang="es-PE" altLang="es-PE" sz="1400" b="1" dirty="0">
              <a:solidFill>
                <a:srgbClr val="000066"/>
              </a:solidFill>
              <a:cs typeface="Droid Sans Fallback" charset="0"/>
            </a:endParaRPr>
          </a:p>
        </p:txBody>
      </p:sp>
      <p:sp>
        <p:nvSpPr>
          <p:cNvPr id="20484" name="AutoShape 4"/>
          <p:cNvSpPr>
            <a:spLocks noChangeArrowheads="1"/>
          </p:cNvSpPr>
          <p:nvPr/>
        </p:nvSpPr>
        <p:spPr bwMode="auto">
          <a:xfrm>
            <a:off x="107950" y="3925888"/>
            <a:ext cx="1655763" cy="792162"/>
          </a:xfrm>
          <a:prstGeom prst="homePlate">
            <a:avLst>
              <a:gd name="adj" fmla="val 52255"/>
            </a:avLst>
          </a:prstGeom>
          <a:solidFill>
            <a:srgbClr val="40979E"/>
          </a:solidFill>
          <a:ln w="9360" cap="sq">
            <a:solidFill>
              <a:srgbClr val="009999"/>
            </a:solidFill>
            <a:miter lim="800000"/>
            <a:headEnd/>
            <a:tailEnd/>
          </a:ln>
          <a:effectLst>
            <a:outerShdw dist="107933" dir="13500000" algn="ctr" rotWithShape="0">
              <a:srgbClr val="808080">
                <a:alpha val="50026"/>
              </a:srgbClr>
            </a:outerShdw>
          </a:effec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400" b="1">
                <a:solidFill>
                  <a:srgbClr val="000066"/>
                </a:solidFill>
                <a:cs typeface="Droid Sans Fallback" charset="0"/>
              </a:rPr>
              <a:t>Analista Funcional</a:t>
            </a:r>
          </a:p>
        </p:txBody>
      </p:sp>
      <p:sp>
        <p:nvSpPr>
          <p:cNvPr id="20485" name="AutoShape 5"/>
          <p:cNvSpPr>
            <a:spLocks noChangeArrowheads="1"/>
          </p:cNvSpPr>
          <p:nvPr/>
        </p:nvSpPr>
        <p:spPr bwMode="auto">
          <a:xfrm>
            <a:off x="1946275" y="3860800"/>
            <a:ext cx="6913563" cy="1192213"/>
          </a:xfrm>
          <a:prstGeom prst="roundRect">
            <a:avLst>
              <a:gd name="adj" fmla="val 16667"/>
            </a:avLst>
          </a:prstGeom>
          <a:solidFill>
            <a:srgbClr val="BBE0E3"/>
          </a:solidFill>
          <a:ln w="9360" cap="sq">
            <a:solidFill>
              <a:srgbClr val="BBE0E3"/>
            </a:solidFill>
            <a:miter lim="800000"/>
            <a:headEnd/>
            <a:tailEnd/>
          </a:ln>
        </p:spPr>
        <p:txBody>
          <a:bodyPr lIns="90000" tIns="46800" rIns="90000" bIns="46800" anchor="ctr"/>
          <a:lstStyle>
            <a:lvl1pPr marL="176213" indent="-176213"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1pPr>
            <a:lvl2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2pPr>
            <a:lvl3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3pPr>
            <a:lvl4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4pPr>
            <a:lvl5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9pPr>
          </a:lstStyle>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Se encarga del levantamiento de la información (requerimientos).</a:t>
            </a:r>
          </a:p>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Esquematiza los requerimientos obtenidos en forma de diagramas estándares.</a:t>
            </a:r>
          </a:p>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Determina si el proyecto es realizable de acuerdo  a los recursos </a:t>
            </a:r>
            <a:r>
              <a:rPr lang="es-PE" altLang="es-ES" sz="1200" dirty="0" err="1">
                <a:solidFill>
                  <a:srgbClr val="000066"/>
                </a:solidFill>
                <a:cs typeface="Droid Sans Fallback" charset="0"/>
              </a:rPr>
              <a:t>disponiblesl</a:t>
            </a:r>
            <a:r>
              <a:rPr lang="es-PE" altLang="es-ES" sz="1200" dirty="0">
                <a:solidFill>
                  <a:srgbClr val="000066"/>
                </a:solidFill>
                <a:cs typeface="Droid Sans Fallback" charset="0"/>
              </a:rPr>
              <a:t>.</a:t>
            </a:r>
          </a:p>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Supervisar la elaboración del manual de desarrollo que cubre toda la información que será requerida para que el usuario final pueda operar, usar el sistema desarrollado.</a:t>
            </a:r>
          </a:p>
        </p:txBody>
      </p:sp>
      <p:sp>
        <p:nvSpPr>
          <p:cNvPr id="20486" name="AutoShape 6"/>
          <p:cNvSpPr>
            <a:spLocks noChangeArrowheads="1"/>
          </p:cNvSpPr>
          <p:nvPr/>
        </p:nvSpPr>
        <p:spPr bwMode="auto">
          <a:xfrm>
            <a:off x="1978025" y="2343150"/>
            <a:ext cx="6913563" cy="1339850"/>
          </a:xfrm>
          <a:prstGeom prst="roundRect">
            <a:avLst>
              <a:gd name="adj" fmla="val 16667"/>
            </a:avLst>
          </a:prstGeom>
          <a:solidFill>
            <a:srgbClr val="BBE0E3"/>
          </a:solidFill>
          <a:ln w="9360" cap="sq">
            <a:solidFill>
              <a:srgbClr val="BBE0E3"/>
            </a:solidFill>
            <a:miter lim="800000"/>
            <a:headEnd/>
            <a:tailEnd/>
          </a:ln>
        </p:spPr>
        <p:txBody>
          <a:bodyPr lIns="90000" tIns="46800" rIns="90000" bIns="46800" anchor="ctr"/>
          <a:lstStyle>
            <a:lvl1pPr marL="176213" indent="-176213"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1pPr>
            <a:lvl2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2pPr>
            <a:lvl3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3pPr>
            <a:lvl4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4pPr>
            <a:lvl5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9pPr>
          </a:lstStyle>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Lidera el equipo de trabajo del proyecto.</a:t>
            </a:r>
          </a:p>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En conjunto con el equipo de trabajo realiza el Plan de Gestión del Proyecto.</a:t>
            </a:r>
          </a:p>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Informa sobre el estado del proyecto al Gestor de la Demanda.</a:t>
            </a:r>
          </a:p>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Representa a </a:t>
            </a:r>
            <a:r>
              <a:rPr lang="es-PE" altLang="es-ES" sz="1200" dirty="0" err="1">
                <a:solidFill>
                  <a:srgbClr val="000066"/>
                </a:solidFill>
                <a:cs typeface="Droid Sans Fallback" charset="0"/>
              </a:rPr>
              <a:t>Code</a:t>
            </a:r>
            <a:r>
              <a:rPr lang="es-PE" altLang="es-ES" sz="1200" dirty="0">
                <a:solidFill>
                  <a:srgbClr val="000066"/>
                </a:solidFill>
                <a:cs typeface="Droid Sans Fallback" charset="0"/>
              </a:rPr>
              <a:t> </a:t>
            </a:r>
            <a:r>
              <a:rPr lang="es-PE" altLang="es-ES" sz="1200" dirty="0" err="1">
                <a:solidFill>
                  <a:srgbClr val="000066"/>
                </a:solidFill>
                <a:cs typeface="Droid Sans Fallback" charset="0"/>
              </a:rPr>
              <a:t>Labs</a:t>
            </a:r>
            <a:r>
              <a:rPr lang="es-PE" altLang="es-ES" sz="1200" dirty="0">
                <a:solidFill>
                  <a:srgbClr val="000066"/>
                </a:solidFill>
                <a:cs typeface="Droid Sans Fallback" charset="0"/>
              </a:rPr>
              <a:t> ante el cliente.</a:t>
            </a:r>
          </a:p>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Asigna los recursos al proyecto.</a:t>
            </a:r>
          </a:p>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Identifica problemas, riesgos y elabora planes de mitigación y contingencia.</a:t>
            </a:r>
          </a:p>
          <a:p>
            <a:pPr algn="l" eaLnBrk="1" hangingPunct="1">
              <a:buClr>
                <a:srgbClr val="000066"/>
              </a:buClr>
              <a:buFont typeface="Arial" panose="020B0604020202020204" pitchFamily="34" charset="0"/>
              <a:buChar char="•"/>
            </a:pPr>
            <a:r>
              <a:rPr lang="es-PE" altLang="es-ES" sz="1200" dirty="0">
                <a:solidFill>
                  <a:srgbClr val="000066"/>
                </a:solidFill>
                <a:cs typeface="Droid Sans Fallback" charset="0"/>
              </a:rPr>
              <a:t>Controla que el proyecto se lleve a cabo en los plazos establecidos.</a:t>
            </a:r>
          </a:p>
        </p:txBody>
      </p:sp>
      <p:sp>
        <p:nvSpPr>
          <p:cNvPr id="20487" name="AutoShape 8"/>
          <p:cNvSpPr>
            <a:spLocks noChangeArrowheads="1"/>
          </p:cNvSpPr>
          <p:nvPr/>
        </p:nvSpPr>
        <p:spPr bwMode="auto">
          <a:xfrm>
            <a:off x="112713" y="1503363"/>
            <a:ext cx="1655762" cy="792162"/>
          </a:xfrm>
          <a:prstGeom prst="homePlate">
            <a:avLst>
              <a:gd name="adj" fmla="val 52255"/>
            </a:avLst>
          </a:prstGeom>
          <a:solidFill>
            <a:srgbClr val="40979E"/>
          </a:solidFill>
          <a:ln w="9360" cap="sq">
            <a:solidFill>
              <a:srgbClr val="009999"/>
            </a:solidFill>
            <a:miter lim="800000"/>
            <a:headEnd/>
            <a:tailEnd/>
          </a:ln>
          <a:effectLst>
            <a:outerShdw dist="107933" dir="13500000" algn="ctr" rotWithShape="0">
              <a:srgbClr val="808080">
                <a:alpha val="50026"/>
              </a:srgbClr>
            </a:outerShdw>
          </a:effec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400" b="1">
                <a:solidFill>
                  <a:srgbClr val="000066"/>
                </a:solidFill>
                <a:cs typeface="Droid Sans Fallback" charset="0"/>
              </a:rPr>
              <a:t>Gestor de la Demanda</a:t>
            </a:r>
          </a:p>
        </p:txBody>
      </p:sp>
      <p:sp>
        <p:nvSpPr>
          <p:cNvPr id="20488" name="AutoShape 9"/>
          <p:cNvSpPr>
            <a:spLocks noChangeArrowheads="1"/>
          </p:cNvSpPr>
          <p:nvPr/>
        </p:nvSpPr>
        <p:spPr bwMode="auto">
          <a:xfrm>
            <a:off x="1946275" y="1485900"/>
            <a:ext cx="6913563" cy="790575"/>
          </a:xfrm>
          <a:prstGeom prst="roundRect">
            <a:avLst>
              <a:gd name="adj" fmla="val 16667"/>
            </a:avLst>
          </a:prstGeom>
          <a:solidFill>
            <a:srgbClr val="BBE0E3"/>
          </a:solidFill>
          <a:ln w="9360" cap="sq">
            <a:solidFill>
              <a:srgbClr val="BBE0E3"/>
            </a:solidFill>
            <a:miter lim="800000"/>
            <a:headEnd/>
            <a:tailEnd/>
          </a:ln>
        </p:spPr>
        <p:txBody>
          <a:bodyPr lIns="90000" tIns="46800" rIns="90000" bIns="46800" anchor="ctr"/>
          <a:lstStyle>
            <a:lvl1pPr marL="176213" indent="-176213"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1pPr>
            <a:lvl2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2pPr>
            <a:lvl3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3pPr>
            <a:lvl4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4pPr>
            <a:lvl5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9pPr>
          </a:lstStyle>
          <a:p>
            <a:pPr algn="l" eaLnBrk="1" hangingPunct="1">
              <a:buClr>
                <a:srgbClr val="000066"/>
              </a:buClr>
              <a:buFont typeface="Arial" panose="020B0604020202020204" pitchFamily="34" charset="0"/>
              <a:buChar char="•"/>
            </a:pPr>
            <a:r>
              <a:rPr lang="es-ES" altLang="es-PE" sz="1200" dirty="0">
                <a:solidFill>
                  <a:srgbClr val="000066"/>
                </a:solidFill>
                <a:cs typeface="Droid Sans Fallback" charset="0"/>
              </a:rPr>
              <a:t>Revisa y aprueba el Plan de Gestión del Proyecto</a:t>
            </a:r>
          </a:p>
          <a:p>
            <a:pPr algn="l" eaLnBrk="1" hangingPunct="1">
              <a:buClr>
                <a:srgbClr val="000066"/>
              </a:buClr>
              <a:buFont typeface="Arial" panose="020B0604020202020204" pitchFamily="34" charset="0"/>
              <a:buChar char="•"/>
            </a:pPr>
            <a:r>
              <a:rPr lang="es-ES" altLang="es-PE" sz="1200" dirty="0">
                <a:solidFill>
                  <a:srgbClr val="000066"/>
                </a:solidFill>
                <a:cs typeface="Droid Sans Fallback" charset="0"/>
              </a:rPr>
              <a:t>Participa en el </a:t>
            </a:r>
            <a:r>
              <a:rPr lang="es-ES" altLang="es-PE" sz="1200" dirty="0" err="1">
                <a:solidFill>
                  <a:srgbClr val="000066"/>
                </a:solidFill>
                <a:cs typeface="Droid Sans Fallback" charset="0"/>
              </a:rPr>
              <a:t>kick</a:t>
            </a:r>
            <a:r>
              <a:rPr lang="es-ES" altLang="es-PE" sz="1200" dirty="0">
                <a:solidFill>
                  <a:srgbClr val="000066"/>
                </a:solidFill>
                <a:cs typeface="Droid Sans Fallback" charset="0"/>
              </a:rPr>
              <a:t> off meeting </a:t>
            </a:r>
            <a:r>
              <a:rPr lang="es-ES" altLang="es-PE" sz="1200" dirty="0" smtClean="0">
                <a:solidFill>
                  <a:srgbClr val="000066"/>
                </a:solidFill>
                <a:cs typeface="Droid Sans Fallback" charset="0"/>
              </a:rPr>
              <a:t>externo</a:t>
            </a:r>
          </a:p>
          <a:p>
            <a:pPr algn="l" eaLnBrk="1" hangingPunct="1">
              <a:buClr>
                <a:srgbClr val="000066"/>
              </a:buClr>
              <a:buFont typeface="Arial" panose="020B0604020202020204" pitchFamily="34" charset="0"/>
              <a:buChar char="•"/>
            </a:pPr>
            <a:r>
              <a:rPr lang="es-ES" altLang="es-PE" sz="1200" dirty="0" smtClean="0">
                <a:solidFill>
                  <a:srgbClr val="000066"/>
                </a:solidFill>
                <a:cs typeface="Droid Sans Fallback" charset="0"/>
              </a:rPr>
              <a:t>Presentar los avances de los principales proyectos en curso</a:t>
            </a:r>
          </a:p>
          <a:p>
            <a:pPr algn="l" eaLnBrk="1" hangingPunct="1">
              <a:buClr>
                <a:srgbClr val="000066"/>
              </a:buClr>
              <a:buFont typeface="Arial" panose="020B0604020202020204" pitchFamily="34" charset="0"/>
              <a:buChar char="•"/>
            </a:pPr>
            <a:r>
              <a:rPr lang="es-ES" altLang="es-PE" sz="1200" dirty="0" smtClean="0">
                <a:solidFill>
                  <a:srgbClr val="000066"/>
                </a:solidFill>
                <a:cs typeface="Droid Sans Fallback" charset="0"/>
              </a:rPr>
              <a:t>Seguimiento de las necesidades dentro del ciclo de la demanda</a:t>
            </a:r>
            <a:endParaRPr lang="es-ES" altLang="es-PE" sz="1200" dirty="0">
              <a:solidFill>
                <a:srgbClr val="000066"/>
              </a:solidFill>
              <a:cs typeface="Droid Sans Fallback"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8"/>
          <p:cNvSpPr>
            <a:spLocks noChangeArrowheads="1"/>
          </p:cNvSpPr>
          <p:nvPr/>
        </p:nvSpPr>
        <p:spPr bwMode="auto">
          <a:xfrm>
            <a:off x="179388" y="1955800"/>
            <a:ext cx="1655762" cy="792163"/>
          </a:xfrm>
          <a:prstGeom prst="homePlate">
            <a:avLst>
              <a:gd name="adj" fmla="val 52254"/>
            </a:avLst>
          </a:prstGeom>
          <a:solidFill>
            <a:srgbClr val="40979E"/>
          </a:solidFill>
          <a:ln w="9360" cap="sq">
            <a:solidFill>
              <a:srgbClr val="009999"/>
            </a:solidFill>
            <a:miter lim="800000"/>
            <a:headEnd/>
            <a:tailEnd/>
          </a:ln>
          <a:effectLst>
            <a:outerShdw dist="107933" dir="13500000" algn="ctr" rotWithShape="0">
              <a:srgbClr val="808080">
                <a:alpha val="50026"/>
              </a:srgbClr>
            </a:outerShdw>
          </a:effec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400" b="1">
                <a:solidFill>
                  <a:srgbClr val="000066"/>
                </a:solidFill>
                <a:cs typeface="Droid Sans Fallback" charset="0"/>
              </a:rPr>
              <a:t>Gestor de la Configuración</a:t>
            </a:r>
          </a:p>
        </p:txBody>
      </p:sp>
      <p:sp>
        <p:nvSpPr>
          <p:cNvPr id="21507" name="AutoShape 9"/>
          <p:cNvSpPr>
            <a:spLocks noChangeArrowheads="1"/>
          </p:cNvSpPr>
          <p:nvPr/>
        </p:nvSpPr>
        <p:spPr bwMode="auto">
          <a:xfrm>
            <a:off x="2058988" y="1957388"/>
            <a:ext cx="6913562" cy="790575"/>
          </a:xfrm>
          <a:prstGeom prst="roundRect">
            <a:avLst>
              <a:gd name="adj" fmla="val 16667"/>
            </a:avLst>
          </a:prstGeom>
          <a:solidFill>
            <a:srgbClr val="BBE0E3"/>
          </a:solidFill>
          <a:ln w="9360" cap="sq">
            <a:solidFill>
              <a:srgbClr val="BBE0E3"/>
            </a:solidFill>
            <a:miter lim="800000"/>
            <a:headEnd/>
            <a:tailEnd/>
          </a:ln>
        </p:spPr>
        <p:txBody>
          <a:bodyPr lIns="90000" tIns="46800" rIns="90000" bIns="46800" anchor="ctr"/>
          <a:lstStyle>
            <a:lvl1pPr marL="176213" indent="-176213"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1pPr>
            <a:lvl2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2pPr>
            <a:lvl3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3pPr>
            <a:lvl4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4pPr>
            <a:lvl5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9pPr>
          </a:lstStyle>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Da soporte a la actividad de desarrollo del producto para que los desarrolladores tengan los espacios de trabajo apropiados para construir y probar su trabajo.</a:t>
            </a:r>
          </a:p>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Da soporte y mantenimiento  a los sistemas de almacenamiento de la información (repositorios), requerida para el desarrollo del proyecto.</a:t>
            </a:r>
          </a:p>
        </p:txBody>
      </p:sp>
      <p:sp>
        <p:nvSpPr>
          <p:cNvPr id="21508" name="AutoShape 8"/>
          <p:cNvSpPr>
            <a:spLocks noChangeArrowheads="1"/>
          </p:cNvSpPr>
          <p:nvPr/>
        </p:nvSpPr>
        <p:spPr bwMode="auto">
          <a:xfrm>
            <a:off x="136525" y="3179763"/>
            <a:ext cx="1655763" cy="792162"/>
          </a:xfrm>
          <a:prstGeom prst="homePlate">
            <a:avLst>
              <a:gd name="adj" fmla="val 52255"/>
            </a:avLst>
          </a:prstGeom>
          <a:solidFill>
            <a:srgbClr val="40979E"/>
          </a:solidFill>
          <a:ln w="9360" cap="sq">
            <a:solidFill>
              <a:srgbClr val="009999"/>
            </a:solidFill>
            <a:miter lim="800000"/>
            <a:headEnd/>
            <a:tailEnd/>
          </a:ln>
          <a:effectLst>
            <a:outerShdw dist="107933" dir="13500000" algn="ctr" rotWithShape="0">
              <a:srgbClr val="808080">
                <a:alpha val="50026"/>
              </a:srgbClr>
            </a:outerShdw>
          </a:effec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400" b="1">
                <a:solidFill>
                  <a:srgbClr val="000066"/>
                </a:solidFill>
                <a:cs typeface="Droid Sans Fallback" charset="0"/>
              </a:rPr>
              <a:t>Analista Programador</a:t>
            </a:r>
          </a:p>
        </p:txBody>
      </p:sp>
      <p:sp>
        <p:nvSpPr>
          <p:cNvPr id="21509" name="AutoShape 8"/>
          <p:cNvSpPr>
            <a:spLocks noChangeArrowheads="1"/>
          </p:cNvSpPr>
          <p:nvPr/>
        </p:nvSpPr>
        <p:spPr bwMode="auto">
          <a:xfrm>
            <a:off x="136525" y="4400550"/>
            <a:ext cx="1655763" cy="792163"/>
          </a:xfrm>
          <a:prstGeom prst="homePlate">
            <a:avLst>
              <a:gd name="adj" fmla="val 52254"/>
            </a:avLst>
          </a:prstGeom>
          <a:solidFill>
            <a:srgbClr val="40979E"/>
          </a:solidFill>
          <a:ln w="9360" cap="sq">
            <a:solidFill>
              <a:srgbClr val="009999"/>
            </a:solidFill>
            <a:miter lim="800000"/>
            <a:headEnd/>
            <a:tailEnd/>
          </a:ln>
          <a:effectLst>
            <a:outerShdw dist="107933" dir="13500000" algn="ctr" rotWithShape="0">
              <a:srgbClr val="808080">
                <a:alpha val="50026"/>
              </a:srgbClr>
            </a:outerShdw>
          </a:effec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400" b="1">
                <a:solidFill>
                  <a:srgbClr val="000066"/>
                </a:solidFill>
                <a:cs typeface="Droid Sans Fallback" charset="0"/>
              </a:rPr>
              <a:t>Analista de Base de Datos</a:t>
            </a:r>
          </a:p>
        </p:txBody>
      </p:sp>
      <p:sp>
        <p:nvSpPr>
          <p:cNvPr id="21510" name="AutoShape 3"/>
          <p:cNvSpPr>
            <a:spLocks noChangeArrowheads="1"/>
          </p:cNvSpPr>
          <p:nvPr/>
        </p:nvSpPr>
        <p:spPr bwMode="auto">
          <a:xfrm>
            <a:off x="96838" y="784225"/>
            <a:ext cx="1655762" cy="792163"/>
          </a:xfrm>
          <a:prstGeom prst="homePlate">
            <a:avLst>
              <a:gd name="adj" fmla="val 52254"/>
            </a:avLst>
          </a:prstGeom>
          <a:solidFill>
            <a:srgbClr val="40979E"/>
          </a:solidFill>
          <a:ln w="9360" cap="sq">
            <a:solidFill>
              <a:srgbClr val="009999"/>
            </a:solidFill>
            <a:miter lim="800000"/>
            <a:headEnd/>
            <a:tailEnd/>
          </a:ln>
          <a:effectLst>
            <a:outerShdw dist="107933" dir="13500000" algn="ctr" rotWithShape="0">
              <a:srgbClr val="808080">
                <a:alpha val="50026"/>
              </a:srgbClr>
            </a:outerShdw>
          </a:effec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defRPr>
            </a:lvl9pPr>
          </a:lstStyle>
          <a:p>
            <a:pPr eaLnBrk="1" hangingPunct="1">
              <a:buClrTx/>
              <a:buFontTx/>
              <a:buNone/>
            </a:pPr>
            <a:r>
              <a:rPr lang="es-PE" altLang="es-PE" sz="1400" b="1">
                <a:solidFill>
                  <a:srgbClr val="000066"/>
                </a:solidFill>
                <a:cs typeface="Droid Sans Fallback" charset="0"/>
              </a:rPr>
              <a:t>Analista de Calidad y Documentador</a:t>
            </a:r>
            <a:endParaRPr lang="es-ES" altLang="es-PE" sz="1400" b="1">
              <a:solidFill>
                <a:srgbClr val="000066"/>
              </a:solidFill>
              <a:cs typeface="Droid Sans Fallback" charset="0"/>
            </a:endParaRPr>
          </a:p>
        </p:txBody>
      </p:sp>
      <p:sp>
        <p:nvSpPr>
          <p:cNvPr id="21511" name="AutoShape 7"/>
          <p:cNvSpPr>
            <a:spLocks noChangeArrowheads="1"/>
          </p:cNvSpPr>
          <p:nvPr/>
        </p:nvSpPr>
        <p:spPr bwMode="auto">
          <a:xfrm>
            <a:off x="2058988" y="593725"/>
            <a:ext cx="6913562" cy="1174750"/>
          </a:xfrm>
          <a:prstGeom prst="roundRect">
            <a:avLst>
              <a:gd name="adj" fmla="val 16667"/>
            </a:avLst>
          </a:prstGeom>
          <a:solidFill>
            <a:srgbClr val="BBE0E3"/>
          </a:solidFill>
          <a:ln w="9360" cap="sq">
            <a:solidFill>
              <a:srgbClr val="BBE0E3"/>
            </a:solidFill>
            <a:miter lim="800000"/>
            <a:headEnd/>
            <a:tailEnd/>
          </a:ln>
        </p:spPr>
        <p:txBody>
          <a:bodyPr lIns="90000" tIns="46800" rIns="90000" bIns="46800" anchor="ctr"/>
          <a:lstStyle>
            <a:lvl1pPr marL="176213" indent="-176213"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1pPr>
            <a:lvl2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2pPr>
            <a:lvl3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3pPr>
            <a:lvl4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4pPr>
            <a:lvl5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9pPr>
          </a:lstStyle>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Analiza el control de calidad del desarrollo de los sistemas asociados al proyecto.</a:t>
            </a:r>
          </a:p>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Garantiza el cumplimiento de las normas y estándares de calidad a fin de garantizar la eficacia del desarrollo del sistema.</a:t>
            </a:r>
          </a:p>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Elabora y/o actualiza los manuales y otros documentos relacionados con el desarrollo del sistema teniendo en cuenta los estándares establecidos por Code Labs.</a:t>
            </a:r>
          </a:p>
        </p:txBody>
      </p:sp>
      <p:sp>
        <p:nvSpPr>
          <p:cNvPr id="21512" name="AutoShape 7"/>
          <p:cNvSpPr>
            <a:spLocks noChangeArrowheads="1"/>
          </p:cNvSpPr>
          <p:nvPr/>
        </p:nvSpPr>
        <p:spPr bwMode="auto">
          <a:xfrm>
            <a:off x="2058988" y="2987675"/>
            <a:ext cx="6913562" cy="1174750"/>
          </a:xfrm>
          <a:prstGeom prst="roundRect">
            <a:avLst>
              <a:gd name="adj" fmla="val 16667"/>
            </a:avLst>
          </a:prstGeom>
          <a:solidFill>
            <a:srgbClr val="BBE0E3"/>
          </a:solidFill>
          <a:ln w="9360" cap="sq">
            <a:solidFill>
              <a:srgbClr val="BBE0E3"/>
            </a:solidFill>
            <a:miter lim="800000"/>
            <a:headEnd/>
            <a:tailEnd/>
          </a:ln>
        </p:spPr>
        <p:txBody>
          <a:bodyPr lIns="90000" tIns="46800" rIns="90000" bIns="46800" anchor="ctr"/>
          <a:lstStyle>
            <a:lvl1pPr marL="176213" indent="-176213"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1pPr>
            <a:lvl2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2pPr>
            <a:lvl3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3pPr>
            <a:lvl4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4pPr>
            <a:lvl5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9pPr>
          </a:lstStyle>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Participa en el diseño tecnico del sistema.</a:t>
            </a:r>
          </a:p>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Elabora la documentación técnica del sistema.</a:t>
            </a:r>
          </a:p>
          <a:p>
            <a:pPr algn="l" eaLnBrk="1" hangingPunct="1">
              <a:buClr>
                <a:srgbClr val="000066"/>
              </a:buClr>
              <a:buFont typeface="Arial" panose="020B0604020202020204" pitchFamily="34" charset="0"/>
              <a:buChar char="•"/>
            </a:pPr>
            <a:r>
              <a:rPr lang="es-PE" altLang="es-ES" sz="1200">
                <a:solidFill>
                  <a:srgbClr val="000066"/>
                </a:solidFill>
                <a:cs typeface="Droid Sans Fallback" charset="0"/>
              </a:rPr>
              <a:t>Desarrolla el sistema cumpliendo la documentación técnica del sistema</a:t>
            </a:r>
            <a:r>
              <a:rPr lang="es-PE" altLang="es-ES" sz="1200">
                <a:solidFill>
                  <a:srgbClr val="404040"/>
                </a:solidFill>
                <a:latin typeface="Trebuchet MS" panose="020B0603020202020204" pitchFamily="34" charset="0"/>
              </a:rPr>
              <a:t>.</a:t>
            </a:r>
          </a:p>
        </p:txBody>
      </p:sp>
      <p:sp>
        <p:nvSpPr>
          <p:cNvPr id="21513" name="AutoShape 7"/>
          <p:cNvSpPr>
            <a:spLocks noChangeArrowheads="1"/>
          </p:cNvSpPr>
          <p:nvPr/>
        </p:nvSpPr>
        <p:spPr bwMode="auto">
          <a:xfrm>
            <a:off x="2057400" y="4278313"/>
            <a:ext cx="6913563" cy="1176337"/>
          </a:xfrm>
          <a:prstGeom prst="roundRect">
            <a:avLst>
              <a:gd name="adj" fmla="val 16667"/>
            </a:avLst>
          </a:prstGeom>
          <a:solidFill>
            <a:srgbClr val="BBE0E3"/>
          </a:solidFill>
          <a:ln w="9360" cap="sq">
            <a:solidFill>
              <a:srgbClr val="BBE0E3"/>
            </a:solidFill>
            <a:miter lim="800000"/>
            <a:headEnd/>
            <a:tailEnd/>
          </a:ln>
        </p:spPr>
        <p:txBody>
          <a:bodyPr lIns="90000" tIns="46800" rIns="90000" bIns="46800" anchor="ctr"/>
          <a:lstStyle>
            <a:lvl1pPr marL="176213" indent="-176213"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1pPr>
            <a:lvl2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2pPr>
            <a:lvl3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3pPr>
            <a:lvl4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4pPr>
            <a:lvl5pPr eaLnBrk="0" hangingPunc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176213" algn="l"/>
                <a:tab pos="623888" algn="l"/>
                <a:tab pos="1073150" algn="l"/>
                <a:tab pos="1522413" algn="l"/>
                <a:tab pos="1971675" algn="l"/>
                <a:tab pos="2420938" algn="l"/>
                <a:tab pos="2870200" algn="l"/>
                <a:tab pos="3319463" algn="l"/>
                <a:tab pos="3768725" algn="l"/>
                <a:tab pos="4217988" algn="l"/>
                <a:tab pos="4667250" algn="l"/>
                <a:tab pos="5116513" algn="l"/>
                <a:tab pos="5565775" algn="l"/>
                <a:tab pos="6015038" algn="l"/>
                <a:tab pos="6464300" algn="l"/>
                <a:tab pos="6913563" algn="l"/>
                <a:tab pos="7362825" algn="l"/>
                <a:tab pos="7812088" algn="l"/>
                <a:tab pos="8261350" algn="l"/>
                <a:tab pos="8710613" algn="l"/>
                <a:tab pos="9159875" algn="l"/>
              </a:tabLst>
              <a:defRPr>
                <a:solidFill>
                  <a:schemeClr val="bg1"/>
                </a:solidFill>
                <a:latin typeface="Arial" panose="020B0604020202020204" pitchFamily="34" charset="0"/>
              </a:defRPr>
            </a:lvl9pPr>
          </a:lstStyle>
          <a:p>
            <a:pPr algn="l">
              <a:buClr>
                <a:srgbClr val="000066"/>
              </a:buClr>
              <a:buFont typeface="Arial" panose="020B0604020202020204" pitchFamily="34" charset="0"/>
              <a:buChar char="•"/>
            </a:pPr>
            <a:r>
              <a:rPr lang="es-PE" altLang="es-ES" sz="1200">
                <a:solidFill>
                  <a:srgbClr val="000066"/>
                </a:solidFill>
                <a:cs typeface="Droid Sans Fallback" charset="0"/>
              </a:rPr>
              <a:t>Diseña, implementa, brinda  soporte y gestiona la base de datos del sistema.</a:t>
            </a:r>
          </a:p>
          <a:p>
            <a:pPr algn="l">
              <a:buClr>
                <a:srgbClr val="000066"/>
              </a:buClr>
              <a:buFont typeface="Arial" panose="020B0604020202020204" pitchFamily="34" charset="0"/>
              <a:buChar char="•"/>
            </a:pPr>
            <a:r>
              <a:rPr lang="es-PE" altLang="es-ES" sz="1200">
                <a:solidFill>
                  <a:srgbClr val="000066"/>
                </a:solidFill>
                <a:cs typeface="Droid Sans Fallback" charset="0"/>
              </a:rPr>
              <a:t>Garantiza la seguri la integridad y la disponibilidad de los datos.</a:t>
            </a:r>
          </a:p>
        </p:txBody>
      </p:sp>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TM03457515[[fn=Vista]]</Template>
  <TotalTime>11495</TotalTime>
  <Words>3618</Words>
  <Application>Microsoft Office PowerPoint</Application>
  <PresentationFormat>Presentación en pantalla (4:3)</PresentationFormat>
  <Paragraphs>550</Paragraphs>
  <Slides>36</Slides>
  <Notes>35</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36</vt:i4>
      </vt:variant>
    </vt:vector>
  </HeadingPairs>
  <TitlesOfParts>
    <vt:vector size="47" baseType="lpstr">
      <vt:lpstr>ＭＳ Ｐゴシック</vt:lpstr>
      <vt:lpstr>Arial</vt:lpstr>
      <vt:lpstr>Arial Black</vt:lpstr>
      <vt:lpstr>Century Schoolbook</vt:lpstr>
      <vt:lpstr>DejaVu Sans</vt:lpstr>
      <vt:lpstr>Droid Sans Fallback</vt:lpstr>
      <vt:lpstr>TheSansCorrespondence</vt:lpstr>
      <vt:lpstr>Times New Roman</vt:lpstr>
      <vt:lpstr>Trebuchet MS</vt:lpstr>
      <vt:lpstr>Wingdings 2</vt:lpstr>
      <vt:lpstr>View</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L_FebresH</dc:creator>
  <cp:keywords/>
  <dc:description/>
  <cp:lastModifiedBy>LAB-USR-AQ265-A0106</cp:lastModifiedBy>
  <cp:revision>430</cp:revision>
  <cp:lastPrinted>1601-01-01T00:00:00Z</cp:lastPrinted>
  <dcterms:created xsi:type="dcterms:W3CDTF">2008-06-17T21:38:12Z</dcterms:created>
  <dcterms:modified xsi:type="dcterms:W3CDTF">2017-05-25T00:12:16Z</dcterms:modified>
</cp:coreProperties>
</file>