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59" r:id="rId4"/>
    <p:sldId id="261" r:id="rId5"/>
    <p:sldId id="256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792" autoAdjust="0"/>
  </p:normalViewPr>
  <p:slideViewPr>
    <p:cSldViewPr snapToGrid="0">
      <p:cViewPr>
        <p:scale>
          <a:sx n="100" d="100"/>
          <a:sy n="100" d="100"/>
        </p:scale>
        <p:origin x="116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E96B6-9355-4ADF-A978-AA04E0A04B3F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A10F-6C17-4A49-866E-6BDF35A238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79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AA10F-6C17-4A49-866E-6BDF35A2385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16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AA10F-6C17-4A49-866E-6BDF35A2385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28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A17F9-96B7-46DB-A705-E220AE08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07A25-36A4-4335-9733-7ABFCF766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DDCD0-6F3E-4C9A-9119-9A9FD323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13072-7574-46B4-914C-3170EFE3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8C5ECC-9F91-4F6E-A721-CF76CFA7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06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6F054-1FF8-4F7A-8490-B34A640A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369B31-D588-4AD0-9740-91F84066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7A93C-81EA-48EB-9312-F6462151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011329-A886-4017-97AA-0BFB67A4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511AE-5DBB-44CB-8E11-3F7C1FC8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7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3C957B-0A59-49C3-B034-D75A672F9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A5CC3-BF29-4BEF-BAD8-5E721F3C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349C2-A00C-4E94-8D87-F5871099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A7713-F94B-4CBE-9DE7-05AF878C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39BD6C-BAE1-49EE-A5C4-5DA8701C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9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06095-17CC-44A0-A2FE-EC8FAA33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21BD8-C868-416C-830F-9B51830C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5FC2E-122C-47EB-B41B-170378E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AC9B2-B423-4F76-B08B-D12DAAD4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53CA2-0E19-47DC-8A9F-78670E01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6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D3767-7D76-4D54-B698-3C805DB8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C57D26-02B0-42BB-84EB-786F0C87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E888DC-358F-4514-9E56-E13BD3F9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376D5-73FB-4ED1-95A1-F3B5B38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DC2D1-6B7E-4FE5-B1E5-FB034B95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69E0-6726-4D9D-B2E6-44000884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3E850-4949-41E3-972E-A74019C87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FE5EE0-ECEC-42BC-ACE6-40A47DCAA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ECC7DD-30F1-416A-A73B-463C2820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28FA5-AF80-457E-9773-37DE19CB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692DF-352B-460A-9441-9CA3A01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063EC-6BCD-455E-8C89-A7D5C2E8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548033-2CA0-43B0-B1D5-EB256853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A6433-FD63-4C55-B68A-D70F4D005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FAF0FD-8E7B-4DDD-8D8B-EA4A039BD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4F87C9-B680-4B66-A29D-5ED18E4E1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B0B86D-0A9A-429B-9CA4-18EBC16B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22ED51-7317-4B84-812B-31BEC74D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934EBC-3DD7-44E6-863B-BB781533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20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E58C6-08E3-428A-9DEA-56658040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AF4B28-544A-4D85-BA1D-50FEFD7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889B37-50B8-474A-B671-EEFFD9E4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9076B3-658F-4281-92F3-E081B14D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34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D02EF1-61EC-4585-A77B-B55CDDF1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7E1C21-A653-4085-AEDD-A87770C3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5E019E-62D7-4F60-9682-1BC53281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91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48CE0-2B5A-4A93-8680-FFFC86B9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9532E-2735-4738-9033-F128EAD6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51E1BF-D718-4842-8144-059C6940C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3BA6E-7E94-4C4F-AB83-05F8F6FF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DDDA4F-BA89-48AB-9ECE-4FA307BA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7DE5B-66D8-472E-BFD4-4D21CA91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33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C3AEE-F737-4624-969E-3682B636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AB965-09A9-4CF3-8DFD-12D7C584B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5A9DD-C6CA-4D12-A94F-5B8993539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6A780-2623-4C24-AA59-0CCA1A9D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AD234-16CF-4BA5-92FD-BC6F3833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E89E88-2E2A-4164-941F-ED1D0651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6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C50387-E8AA-4B84-841E-6C137AA9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12AEC7-E452-407C-9663-E3FF6A3B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3190D7-6C21-43DF-9393-A1BACA184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5C35-64A7-4F61-AC57-C04547C0B356}" type="datetimeFigureOut">
              <a:rPr lang="es-ES" smtClean="0"/>
              <a:t>19/01/2024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B8F848-429C-4747-9EBC-24747C4CE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41A57-8AE3-4EB6-BDBC-D33DE526E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74D0-9229-499C-8BBB-5FD177F7C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6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230.png"/><Relationship Id="rId18" Type="http://schemas.openxmlformats.org/officeDocument/2006/relationships/image" Target="../media/image73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36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elogramo 27">
            <a:extLst>
              <a:ext uri="{FF2B5EF4-FFF2-40B4-BE49-F238E27FC236}">
                <a16:creationId xmlns:a16="http://schemas.microsoft.com/office/drawing/2014/main" id="{7DA9BBE4-AEBF-48B6-AA40-7FCE0F4BB273}"/>
              </a:ext>
            </a:extLst>
          </p:cNvPr>
          <p:cNvSpPr/>
          <p:nvPr/>
        </p:nvSpPr>
        <p:spPr>
          <a:xfrm rot="5400000" flipH="1" flipV="1">
            <a:off x="3188721" y="-473911"/>
            <a:ext cx="3499765" cy="4629902"/>
          </a:xfrm>
          <a:prstGeom prst="parallelogram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DEA72B22-FEDF-408E-9F44-969F723A8D90}"/>
              </a:ext>
            </a:extLst>
          </p:cNvPr>
          <p:cNvSpPr/>
          <p:nvPr/>
        </p:nvSpPr>
        <p:spPr>
          <a:xfrm rot="5400000" flipV="1">
            <a:off x="8170069" y="3483769"/>
            <a:ext cx="2400300" cy="2452688"/>
          </a:xfrm>
          <a:prstGeom prst="parallelogram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700688F-8B9E-4772-B349-7533E68E9B24}"/>
              </a:ext>
            </a:extLst>
          </p:cNvPr>
          <p:cNvCxnSpPr>
            <a:cxnSpLocks/>
          </p:cNvCxnSpPr>
          <p:nvPr/>
        </p:nvCxnSpPr>
        <p:spPr>
          <a:xfrm>
            <a:off x="9373395" y="4829454"/>
            <a:ext cx="903775" cy="140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elogramo 7">
            <a:extLst>
              <a:ext uri="{FF2B5EF4-FFF2-40B4-BE49-F238E27FC236}">
                <a16:creationId xmlns:a16="http://schemas.microsoft.com/office/drawing/2014/main" id="{A9015F2F-EA29-4A85-B6D1-9D73C834D370}"/>
              </a:ext>
            </a:extLst>
          </p:cNvPr>
          <p:cNvSpPr/>
          <p:nvPr/>
        </p:nvSpPr>
        <p:spPr>
          <a:xfrm rot="5400000" flipV="1">
            <a:off x="8650023" y="4069496"/>
            <a:ext cx="223837" cy="228722"/>
          </a:xfrm>
          <a:prstGeom prst="parallelogram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B2CB893-B3C6-43B7-A309-B162B0E96279}"/>
              </a:ext>
            </a:extLst>
          </p:cNvPr>
          <p:cNvCxnSpPr/>
          <p:nvPr/>
        </p:nvCxnSpPr>
        <p:spPr>
          <a:xfrm>
            <a:off x="3162300" y="5534025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C5C9AE3-CDEE-4320-8CDF-6ABE351F1130}"/>
              </a:ext>
            </a:extLst>
          </p:cNvPr>
          <p:cNvCxnSpPr>
            <a:cxnSpLocks/>
          </p:cNvCxnSpPr>
          <p:nvPr/>
        </p:nvCxnSpPr>
        <p:spPr>
          <a:xfrm flipH="1">
            <a:off x="1790700" y="5534025"/>
            <a:ext cx="137160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A4A1325-1C44-4C49-A520-2307721C5168}"/>
              </a:ext>
            </a:extLst>
          </p:cNvPr>
          <p:cNvCxnSpPr>
            <a:cxnSpLocks/>
          </p:cNvCxnSpPr>
          <p:nvPr/>
        </p:nvCxnSpPr>
        <p:spPr>
          <a:xfrm flipV="1">
            <a:off x="3162300" y="4343400"/>
            <a:ext cx="0" cy="119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156E8D-66BC-4FE8-A5DB-E9D2CC43EF6A}"/>
              </a:ext>
            </a:extLst>
          </p:cNvPr>
          <p:cNvCxnSpPr>
            <a:cxnSpLocks/>
          </p:cNvCxnSpPr>
          <p:nvPr/>
        </p:nvCxnSpPr>
        <p:spPr>
          <a:xfrm flipV="1">
            <a:off x="3162300" y="4183857"/>
            <a:ext cx="5592539" cy="1350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79DFD8F-AEC6-4849-A467-9FF5CCEF7E55}"/>
              </a:ext>
            </a:extLst>
          </p:cNvPr>
          <p:cNvCxnSpPr>
            <a:cxnSpLocks/>
          </p:cNvCxnSpPr>
          <p:nvPr/>
        </p:nvCxnSpPr>
        <p:spPr>
          <a:xfrm flipV="1">
            <a:off x="3162299" y="1882775"/>
            <a:ext cx="1527176" cy="3651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119A206-5456-4320-B541-06B6448198BD}"/>
              </a:ext>
            </a:extLst>
          </p:cNvPr>
          <p:cNvCxnSpPr>
            <a:cxnSpLocks/>
          </p:cNvCxnSpPr>
          <p:nvPr/>
        </p:nvCxnSpPr>
        <p:spPr>
          <a:xfrm flipH="1" flipV="1">
            <a:off x="8321675" y="3590925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3A2B1F5-00D5-40D8-BBDB-81BFE5016925}"/>
              </a:ext>
            </a:extLst>
          </p:cNvPr>
          <p:cNvCxnSpPr>
            <a:cxnSpLocks/>
          </p:cNvCxnSpPr>
          <p:nvPr/>
        </p:nvCxnSpPr>
        <p:spPr>
          <a:xfrm flipV="1">
            <a:off x="4675440" y="112583"/>
            <a:ext cx="1480773" cy="1796536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E331E3E-6427-4D2C-88A0-085A0BC41D6C}"/>
              </a:ext>
            </a:extLst>
          </p:cNvPr>
          <p:cNvCxnSpPr>
            <a:cxnSpLocks/>
          </p:cNvCxnSpPr>
          <p:nvPr/>
        </p:nvCxnSpPr>
        <p:spPr>
          <a:xfrm flipH="1" flipV="1">
            <a:off x="5647267" y="-16666"/>
            <a:ext cx="4629903" cy="625526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6C82674-0B0C-488F-ACBE-C5B4EA13BAFF}"/>
                  </a:ext>
                </a:extLst>
              </p:cNvPr>
              <p:cNvSpPr txBox="1"/>
              <p:nvPr/>
            </p:nvSpPr>
            <p:spPr>
              <a:xfrm>
                <a:off x="8088170" y="3635537"/>
                <a:ext cx="43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6C82674-0B0C-488F-ACBE-C5B4EA13B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70" y="3635537"/>
                <a:ext cx="4349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D69AD6AF-AE79-4D9E-AD34-ABED8E5CF111}"/>
                  </a:ext>
                </a:extLst>
              </p:cNvPr>
              <p:cNvSpPr txBox="1"/>
              <p:nvPr/>
            </p:nvSpPr>
            <p:spPr>
              <a:xfrm>
                <a:off x="4555939" y="1323974"/>
                <a:ext cx="46647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D69AD6AF-AE79-4D9E-AD34-ABED8E5C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939" y="1323974"/>
                <a:ext cx="466473" cy="390748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B5CFD1C-5EEE-4C78-A48E-897DC262C6D3}"/>
                  </a:ext>
                </a:extLst>
              </p:cNvPr>
              <p:cNvSpPr txBox="1"/>
              <p:nvPr/>
            </p:nvSpPr>
            <p:spPr>
              <a:xfrm>
                <a:off x="3882551" y="1867650"/>
                <a:ext cx="444075" cy="43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B5CFD1C-5EEE-4C78-A48E-897DC262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51" y="1867650"/>
                <a:ext cx="444075" cy="430695"/>
              </a:xfrm>
              <a:prstGeom prst="rect">
                <a:avLst/>
              </a:prstGeom>
              <a:blipFill>
                <a:blip r:embed="rId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B8C82503-0F2F-4A0C-8F83-2E3BE87B6650}"/>
              </a:ext>
            </a:extLst>
          </p:cNvPr>
          <p:cNvSpPr/>
          <p:nvPr/>
        </p:nvSpPr>
        <p:spPr>
          <a:xfrm>
            <a:off x="6795447" y="1525376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BE353A0-6ACB-478A-A3EF-C049CA62AD45}"/>
              </a:ext>
            </a:extLst>
          </p:cNvPr>
          <p:cNvCxnSpPr>
            <a:cxnSpLocks/>
          </p:cNvCxnSpPr>
          <p:nvPr/>
        </p:nvCxnSpPr>
        <p:spPr>
          <a:xfrm flipV="1">
            <a:off x="4683125" y="1520826"/>
            <a:ext cx="307975" cy="376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6F5E341-B41F-42CB-926E-888870F6D212}"/>
              </a:ext>
            </a:extLst>
          </p:cNvPr>
          <p:cNvSpPr txBox="1"/>
          <p:nvPr/>
        </p:nvSpPr>
        <p:spPr>
          <a:xfrm>
            <a:off x="6366588" y="132397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DA8B7AA-F477-417E-96B6-D3AE80BCCCCE}"/>
              </a:ext>
            </a:extLst>
          </p:cNvPr>
          <p:cNvSpPr txBox="1"/>
          <p:nvPr/>
        </p:nvSpPr>
        <p:spPr>
          <a:xfrm>
            <a:off x="1911187" y="58398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630D568-5C80-4F04-A034-E6AC398481A7}"/>
              </a:ext>
            </a:extLst>
          </p:cNvPr>
          <p:cNvSpPr txBox="1"/>
          <p:nvPr/>
        </p:nvSpPr>
        <p:spPr>
          <a:xfrm>
            <a:off x="4426774" y="55554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EA6BB18-9B3A-4BD5-993A-BB14378D2CF7}"/>
              </a:ext>
            </a:extLst>
          </p:cNvPr>
          <p:cNvSpPr/>
          <p:nvPr/>
        </p:nvSpPr>
        <p:spPr>
          <a:xfrm>
            <a:off x="10236868" y="6173668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9DBD955-D00D-404A-86F2-2281F99667B6}"/>
              </a:ext>
            </a:extLst>
          </p:cNvPr>
          <p:cNvSpPr txBox="1"/>
          <p:nvPr/>
        </p:nvSpPr>
        <p:spPr>
          <a:xfrm>
            <a:off x="2729006" y="422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02A0097-3685-424C-B8C3-0910F0AB13BC}"/>
              </a:ext>
            </a:extLst>
          </p:cNvPr>
          <p:cNvSpPr txBox="1"/>
          <p:nvPr/>
        </p:nvSpPr>
        <p:spPr>
          <a:xfrm>
            <a:off x="3039911" y="560387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A5D24F4-B6F2-4085-A727-5B834A7E6224}"/>
              </a:ext>
            </a:extLst>
          </p:cNvPr>
          <p:cNvCxnSpPr>
            <a:cxnSpLocks/>
          </p:cNvCxnSpPr>
          <p:nvPr/>
        </p:nvCxnSpPr>
        <p:spPr>
          <a:xfrm flipV="1">
            <a:off x="7507008" y="4391543"/>
            <a:ext cx="952375" cy="773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996459F-937D-43DD-B451-4AE5C83EA359}"/>
              </a:ext>
            </a:extLst>
          </p:cNvPr>
          <p:cNvCxnSpPr>
            <a:cxnSpLocks/>
          </p:cNvCxnSpPr>
          <p:nvPr/>
        </p:nvCxnSpPr>
        <p:spPr>
          <a:xfrm flipV="1">
            <a:off x="4666889" y="1560937"/>
            <a:ext cx="2168859" cy="334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E355983-A472-4F9B-894C-320A4727F61A}"/>
              </a:ext>
            </a:extLst>
          </p:cNvPr>
          <p:cNvCxnSpPr>
            <a:cxnSpLocks/>
          </p:cNvCxnSpPr>
          <p:nvPr/>
        </p:nvCxnSpPr>
        <p:spPr>
          <a:xfrm flipH="1" flipV="1">
            <a:off x="7899441" y="3010740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D98E2FA-A7FF-4E44-8AEB-06300737349E}"/>
              </a:ext>
            </a:extLst>
          </p:cNvPr>
          <p:cNvCxnSpPr>
            <a:cxnSpLocks/>
          </p:cNvCxnSpPr>
          <p:nvPr/>
        </p:nvCxnSpPr>
        <p:spPr>
          <a:xfrm flipH="1" flipV="1">
            <a:off x="7466277" y="2417807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56E746A-52B9-45D0-A7D6-17C37767082D}"/>
              </a:ext>
            </a:extLst>
          </p:cNvPr>
          <p:cNvCxnSpPr>
            <a:cxnSpLocks/>
          </p:cNvCxnSpPr>
          <p:nvPr/>
        </p:nvCxnSpPr>
        <p:spPr>
          <a:xfrm flipH="1" flipV="1">
            <a:off x="7029295" y="1831249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552BF01-B002-4003-B153-CA28CBC9D2D8}"/>
              </a:ext>
            </a:extLst>
          </p:cNvPr>
          <p:cNvCxnSpPr>
            <a:cxnSpLocks/>
          </p:cNvCxnSpPr>
          <p:nvPr/>
        </p:nvCxnSpPr>
        <p:spPr>
          <a:xfrm flipH="1" flipV="1">
            <a:off x="6829249" y="1575168"/>
            <a:ext cx="196228" cy="27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2D5A865-9317-4D06-98AC-C744309905AA}"/>
              </a:ext>
            </a:extLst>
          </p:cNvPr>
          <p:cNvSpPr txBox="1"/>
          <p:nvPr/>
        </p:nvSpPr>
        <p:spPr>
          <a:xfrm>
            <a:off x="7983195" y="2306200"/>
            <a:ext cx="16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Li * Vi</a:t>
            </a:r>
          </a:p>
          <a:p>
            <a:r>
              <a:rPr lang="en-CA"/>
              <a:t>Target consists to find Li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9362646-C846-4EBE-BFEB-6E0C420ECD26}"/>
                  </a:ext>
                </a:extLst>
              </p:cNvPr>
              <p:cNvSpPr txBox="1"/>
              <p:nvPr/>
            </p:nvSpPr>
            <p:spPr>
              <a:xfrm>
                <a:off x="7325408" y="531367"/>
                <a:ext cx="3613819" cy="129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Important!! point all points  P intersecting the plane Will be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𝑉𝑝</m:t>
                        </m:r>
                      </m:e>
                    </m:acc>
                  </m:oMath>
                </a14:m>
                <a:r>
                  <a:rPr lang="en-CA" dirty="0"/>
                  <a:t> so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𝑉𝑝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9362646-C846-4EBE-BFEB-6E0C420EC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408" y="531367"/>
                <a:ext cx="3613819" cy="1295291"/>
              </a:xfrm>
              <a:prstGeom prst="rect">
                <a:avLst/>
              </a:prstGeom>
              <a:blipFill>
                <a:blip r:embed="rId5"/>
                <a:stretch>
                  <a:fillRect l="-1520" t="-2347" b="-14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9A3FBB5-3C27-41FB-ACF3-59C46BA9672B}"/>
                  </a:ext>
                </a:extLst>
              </p:cNvPr>
              <p:cNvSpPr txBox="1"/>
              <p:nvPr/>
            </p:nvSpPr>
            <p:spPr>
              <a:xfrm>
                <a:off x="5386608" y="1715387"/>
                <a:ext cx="582705" cy="430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9A3FBB5-3C27-41FB-ACF3-59C46BA9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08" y="1715387"/>
                <a:ext cx="582705" cy="430695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4F734970-0710-420A-AB33-85291F1C2B4F}"/>
                  </a:ext>
                </a:extLst>
              </p:cNvPr>
              <p:cNvSpPr txBox="1"/>
              <p:nvPr/>
            </p:nvSpPr>
            <p:spPr>
              <a:xfrm>
                <a:off x="8458471" y="4290990"/>
                <a:ext cx="444075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4F734970-0710-420A-AB33-85291F1C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471" y="4290990"/>
                <a:ext cx="444075" cy="402931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uadroTexto 48">
            <a:extLst>
              <a:ext uri="{FF2B5EF4-FFF2-40B4-BE49-F238E27FC236}">
                <a16:creationId xmlns:a16="http://schemas.microsoft.com/office/drawing/2014/main" id="{977CCD91-2277-44D7-86BF-90678D495B56}"/>
              </a:ext>
            </a:extLst>
          </p:cNvPr>
          <p:cNvSpPr txBox="1"/>
          <p:nvPr/>
        </p:nvSpPr>
        <p:spPr>
          <a:xfrm>
            <a:off x="10401300" y="5924784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Observer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96A81C-FD65-4513-8D9D-88C848F703D5}"/>
              </a:ext>
            </a:extLst>
          </p:cNvPr>
          <p:cNvSpPr txBox="1"/>
          <p:nvPr/>
        </p:nvSpPr>
        <p:spPr>
          <a:xfrm>
            <a:off x="9963022" y="3140631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Screen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F355FCE-C96F-4D19-B148-2186BCA357AE}"/>
              </a:ext>
            </a:extLst>
          </p:cNvPr>
          <p:cNvSpPr txBox="1"/>
          <p:nvPr/>
        </p:nvSpPr>
        <p:spPr>
          <a:xfrm>
            <a:off x="6991605" y="5164692"/>
            <a:ext cx="10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Pixel number i</a:t>
            </a:r>
          </a:p>
        </p:txBody>
      </p:sp>
    </p:spTree>
    <p:extLst>
      <p:ext uri="{BB962C8B-B14F-4D97-AF65-F5344CB8AC3E}">
        <p14:creationId xmlns:p14="http://schemas.microsoft.com/office/powerpoint/2010/main" val="26780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84BA162-85DA-4AE3-BA02-E9CC8815B306}"/>
                  </a:ext>
                </a:extLst>
              </p:cNvPr>
              <p:cNvSpPr txBox="1"/>
              <p:nvPr/>
            </p:nvSpPr>
            <p:spPr>
              <a:xfrm>
                <a:off x="487159" y="420861"/>
                <a:ext cx="4192418" cy="1896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CA" dirty="0"/>
                  <a:t>P = point of interference.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Position in space of the pixel.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vector of sight direction of the pixel i.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Point in the plane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Direction of the perpendicular 	direction of the plane.</a:t>
                </a: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84BA162-85DA-4AE3-BA02-E9CC8815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9" y="420861"/>
                <a:ext cx="4192418" cy="1896417"/>
              </a:xfrm>
              <a:prstGeom prst="rect">
                <a:avLst/>
              </a:prstGeom>
              <a:blipFill>
                <a:blip r:embed="rId2"/>
                <a:stretch>
                  <a:fillRect l="-1159" t="-1278" b="-2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62D9B6A-822F-4C8E-8AA8-7E1BC8AE5B6C}"/>
                  </a:ext>
                </a:extLst>
              </p:cNvPr>
              <p:cNvSpPr txBox="1"/>
              <p:nvPr/>
            </p:nvSpPr>
            <p:spPr>
              <a:xfrm>
                <a:off x="5597364" y="513213"/>
                <a:ext cx="158370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62D9B6A-822F-4C8E-8AA8-7E1BC8AE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64" y="513213"/>
                <a:ext cx="1583703" cy="402931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84B5C13-4D7F-409A-956F-134751F115C6}"/>
                  </a:ext>
                </a:extLst>
              </p:cNvPr>
              <p:cNvSpPr txBox="1"/>
              <p:nvPr/>
            </p:nvSpPr>
            <p:spPr>
              <a:xfrm>
                <a:off x="5516680" y="867329"/>
                <a:ext cx="2064668" cy="430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· </m:t>
                      </m:r>
                      <m:acc>
                        <m:accPr>
                          <m:chr m:val="⃗"/>
                          <m:ctrlP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84B5C13-4D7F-409A-956F-134751F1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80" y="867329"/>
                <a:ext cx="2064668" cy="430695"/>
              </a:xfrm>
              <a:prstGeom prst="rect">
                <a:avLst/>
              </a:prstGeom>
              <a:blipFill>
                <a:blip r:embed="rId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44282BC-F25A-4996-9EEB-E3377A0CBA77}"/>
                  </a:ext>
                </a:extLst>
              </p:cNvPr>
              <p:cNvSpPr txBox="1"/>
              <p:nvPr/>
            </p:nvSpPr>
            <p:spPr>
              <a:xfrm>
                <a:off x="8242502" y="774128"/>
                <a:ext cx="2882840" cy="430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ES" dirty="0"/>
                            <m:t> + </m:t>
                          </m:r>
                          <m:r>
                            <m:rPr>
                              <m:nor/>
                            </m:rPr>
                            <a:rPr lang="es-ES" dirty="0"/>
                            <m:t>L</m:t>
                          </m:r>
                          <m:r>
                            <m:rPr>
                              <m:nor/>
                            </m:rPr>
                            <a:rPr lang="es-ES" sz="1400" dirty="0"/>
                            <m:t>i</m:t>
                          </m:r>
                          <m:r>
                            <m:rPr>
                              <m:nor/>
                            </m:rPr>
                            <a:rPr lang="es-ES" dirty="0"/>
                            <m:t> </m:t>
                          </m:r>
                          <m:r>
                            <m:rPr>
                              <m:nor/>
                            </m:rPr>
                            <a:rPr lang="es-ES" b="0" i="0" dirty="0" smtClean="0"/>
                            <m:t>*</m:t>
                          </m:r>
                          <m:r>
                            <m:rPr>
                              <m:nor/>
                            </m:rPr>
                            <a:rPr lang="es-ES" dirty="0"/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· </m:t>
                      </m:r>
                      <m:acc>
                        <m:accPr>
                          <m:chr m:val="⃗"/>
                          <m:ctrlP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44282BC-F25A-4996-9EEB-E3377A0C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502" y="774128"/>
                <a:ext cx="2882840" cy="430695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7E7B651-DC1A-4BEB-813A-2EF2994D7E46}"/>
              </a:ext>
            </a:extLst>
          </p:cNvPr>
          <p:cNvSpPr/>
          <p:nvPr/>
        </p:nvSpPr>
        <p:spPr>
          <a:xfrm>
            <a:off x="7640679" y="838382"/>
            <a:ext cx="346876" cy="24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3E952D5-1BBD-4FED-AF3C-7680C63CCE23}"/>
                  </a:ext>
                </a:extLst>
              </p:cNvPr>
              <p:cNvSpPr txBox="1"/>
              <p:nvPr/>
            </p:nvSpPr>
            <p:spPr>
              <a:xfrm>
                <a:off x="5516680" y="1652140"/>
                <a:ext cx="2087687" cy="6745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·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·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3E952D5-1BBD-4FED-AF3C-7680C63CC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80" y="1652140"/>
                <a:ext cx="2087687" cy="674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34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órmulas Esfera - Resuelve Geometría">
            <a:extLst>
              <a:ext uri="{FF2B5EF4-FFF2-40B4-BE49-F238E27FC236}">
                <a16:creationId xmlns:a16="http://schemas.microsoft.com/office/drawing/2014/main" id="{54EE07BB-7DD1-408B-BD15-15E7438A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32" y="199723"/>
            <a:ext cx="2907788" cy="290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elogramo 4">
            <a:extLst>
              <a:ext uri="{FF2B5EF4-FFF2-40B4-BE49-F238E27FC236}">
                <a16:creationId xmlns:a16="http://schemas.microsoft.com/office/drawing/2014/main" id="{DEA72B22-FEDF-408E-9F44-969F723A8D90}"/>
              </a:ext>
            </a:extLst>
          </p:cNvPr>
          <p:cNvSpPr/>
          <p:nvPr/>
        </p:nvSpPr>
        <p:spPr>
          <a:xfrm rot="5400000" flipV="1">
            <a:off x="8170069" y="3483769"/>
            <a:ext cx="2400300" cy="2452688"/>
          </a:xfrm>
          <a:prstGeom prst="parallelogram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700688F-8B9E-4772-B349-7533E68E9B24}"/>
              </a:ext>
            </a:extLst>
          </p:cNvPr>
          <p:cNvCxnSpPr>
            <a:cxnSpLocks/>
          </p:cNvCxnSpPr>
          <p:nvPr/>
        </p:nvCxnSpPr>
        <p:spPr>
          <a:xfrm>
            <a:off x="9373395" y="4829454"/>
            <a:ext cx="903775" cy="140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elogramo 7">
            <a:extLst>
              <a:ext uri="{FF2B5EF4-FFF2-40B4-BE49-F238E27FC236}">
                <a16:creationId xmlns:a16="http://schemas.microsoft.com/office/drawing/2014/main" id="{A9015F2F-EA29-4A85-B6D1-9D73C834D370}"/>
              </a:ext>
            </a:extLst>
          </p:cNvPr>
          <p:cNvSpPr/>
          <p:nvPr/>
        </p:nvSpPr>
        <p:spPr>
          <a:xfrm rot="5400000" flipV="1">
            <a:off x="8650023" y="4069496"/>
            <a:ext cx="223837" cy="228722"/>
          </a:xfrm>
          <a:prstGeom prst="parallelogram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B2CB893-B3C6-43B7-A309-B162B0E96279}"/>
              </a:ext>
            </a:extLst>
          </p:cNvPr>
          <p:cNvCxnSpPr/>
          <p:nvPr/>
        </p:nvCxnSpPr>
        <p:spPr>
          <a:xfrm>
            <a:off x="3162300" y="5534025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C5C9AE3-CDEE-4320-8CDF-6ABE351F1130}"/>
              </a:ext>
            </a:extLst>
          </p:cNvPr>
          <p:cNvCxnSpPr>
            <a:cxnSpLocks/>
          </p:cNvCxnSpPr>
          <p:nvPr/>
        </p:nvCxnSpPr>
        <p:spPr>
          <a:xfrm flipH="1">
            <a:off x="1790700" y="5534025"/>
            <a:ext cx="137160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A4A1325-1C44-4C49-A520-2307721C5168}"/>
              </a:ext>
            </a:extLst>
          </p:cNvPr>
          <p:cNvCxnSpPr>
            <a:cxnSpLocks/>
          </p:cNvCxnSpPr>
          <p:nvPr/>
        </p:nvCxnSpPr>
        <p:spPr>
          <a:xfrm flipV="1">
            <a:off x="3162300" y="4343400"/>
            <a:ext cx="0" cy="119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156E8D-66BC-4FE8-A5DB-E9D2CC43EF6A}"/>
              </a:ext>
            </a:extLst>
          </p:cNvPr>
          <p:cNvCxnSpPr>
            <a:cxnSpLocks/>
          </p:cNvCxnSpPr>
          <p:nvPr/>
        </p:nvCxnSpPr>
        <p:spPr>
          <a:xfrm flipV="1">
            <a:off x="3162300" y="4183857"/>
            <a:ext cx="5592539" cy="1350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79DFD8F-AEC6-4849-A467-9FF5CCEF7E55}"/>
              </a:ext>
            </a:extLst>
          </p:cNvPr>
          <p:cNvCxnSpPr>
            <a:cxnSpLocks/>
          </p:cNvCxnSpPr>
          <p:nvPr/>
        </p:nvCxnSpPr>
        <p:spPr>
          <a:xfrm flipV="1">
            <a:off x="3162299" y="1652314"/>
            <a:ext cx="2829044" cy="3881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119A206-5456-4320-B541-06B6448198BD}"/>
              </a:ext>
            </a:extLst>
          </p:cNvPr>
          <p:cNvCxnSpPr>
            <a:cxnSpLocks/>
          </p:cNvCxnSpPr>
          <p:nvPr/>
        </p:nvCxnSpPr>
        <p:spPr>
          <a:xfrm flipH="1" flipV="1">
            <a:off x="8321675" y="3590925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E331E3E-6427-4D2C-88A0-085A0BC41D6C}"/>
              </a:ext>
            </a:extLst>
          </p:cNvPr>
          <p:cNvCxnSpPr>
            <a:cxnSpLocks/>
          </p:cNvCxnSpPr>
          <p:nvPr/>
        </p:nvCxnSpPr>
        <p:spPr>
          <a:xfrm flipH="1" flipV="1">
            <a:off x="5647267" y="-16666"/>
            <a:ext cx="4629903" cy="625526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B8C82503-0F2F-4A0C-8F83-2E3BE87B6650}"/>
              </a:ext>
            </a:extLst>
          </p:cNvPr>
          <p:cNvSpPr/>
          <p:nvPr/>
        </p:nvSpPr>
        <p:spPr>
          <a:xfrm>
            <a:off x="6795447" y="1525376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DA8B7AA-F477-417E-96B6-D3AE80BCCCCE}"/>
              </a:ext>
            </a:extLst>
          </p:cNvPr>
          <p:cNvSpPr txBox="1"/>
          <p:nvPr/>
        </p:nvSpPr>
        <p:spPr>
          <a:xfrm>
            <a:off x="1911187" y="58398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630D568-5C80-4F04-A034-E6AC398481A7}"/>
              </a:ext>
            </a:extLst>
          </p:cNvPr>
          <p:cNvSpPr txBox="1"/>
          <p:nvPr/>
        </p:nvSpPr>
        <p:spPr>
          <a:xfrm>
            <a:off x="4426774" y="55554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EA6BB18-9B3A-4BD5-993A-BB14378D2CF7}"/>
              </a:ext>
            </a:extLst>
          </p:cNvPr>
          <p:cNvSpPr/>
          <p:nvPr/>
        </p:nvSpPr>
        <p:spPr>
          <a:xfrm>
            <a:off x="10236868" y="6173668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9DBD955-D00D-404A-86F2-2281F99667B6}"/>
              </a:ext>
            </a:extLst>
          </p:cNvPr>
          <p:cNvSpPr txBox="1"/>
          <p:nvPr/>
        </p:nvSpPr>
        <p:spPr>
          <a:xfrm>
            <a:off x="2729006" y="422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86ED101-15BC-4625-8E23-CCB8D5105E64}"/>
              </a:ext>
            </a:extLst>
          </p:cNvPr>
          <p:cNvSpPr/>
          <p:nvPr/>
        </p:nvSpPr>
        <p:spPr>
          <a:xfrm>
            <a:off x="6230297" y="792252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FC11208-AB2E-47CD-8C32-6E771EB9CAF5}"/>
              </a:ext>
            </a:extLst>
          </p:cNvPr>
          <p:cNvSpPr txBox="1"/>
          <p:nvPr/>
        </p:nvSpPr>
        <p:spPr>
          <a:xfrm>
            <a:off x="3039911" y="560387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CFD8FE0-92B6-4862-AD74-C2428D7769F4}"/>
              </a:ext>
            </a:extLst>
          </p:cNvPr>
          <p:cNvCxnSpPr>
            <a:cxnSpLocks/>
          </p:cNvCxnSpPr>
          <p:nvPr/>
        </p:nvCxnSpPr>
        <p:spPr>
          <a:xfrm flipV="1">
            <a:off x="7507008" y="4391543"/>
            <a:ext cx="952375" cy="773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5801AB9-B905-47DE-8701-C97A4840870F}"/>
                  </a:ext>
                </a:extLst>
              </p:cNvPr>
              <p:cNvSpPr txBox="1"/>
              <p:nvPr/>
            </p:nvSpPr>
            <p:spPr>
              <a:xfrm>
                <a:off x="8003389" y="3645226"/>
                <a:ext cx="455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5801AB9-B905-47DE-8701-C97A48408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389" y="3645226"/>
                <a:ext cx="4559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5D20208B-E0AD-4432-A25A-7272D0B8E6B7}"/>
                  </a:ext>
                </a:extLst>
              </p:cNvPr>
              <p:cNvSpPr txBox="1"/>
              <p:nvPr/>
            </p:nvSpPr>
            <p:spPr>
              <a:xfrm>
                <a:off x="5425229" y="1591419"/>
                <a:ext cx="444075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5D20208B-E0AD-4432-A25A-7272D0B8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29" y="1591419"/>
                <a:ext cx="444075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8BBA47-60BE-4106-B562-DCC087ED0F7F}"/>
                  </a:ext>
                </a:extLst>
              </p:cNvPr>
              <p:cNvSpPr txBox="1"/>
              <p:nvPr/>
            </p:nvSpPr>
            <p:spPr>
              <a:xfrm>
                <a:off x="8420650" y="4295776"/>
                <a:ext cx="444075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8BBA47-60BE-4106-B562-DCC087ED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50" y="4295776"/>
                <a:ext cx="444075" cy="402931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B580C3B-8CD1-4B27-871A-56346E003A4B}"/>
              </a:ext>
            </a:extLst>
          </p:cNvPr>
          <p:cNvCxnSpPr>
            <a:cxnSpLocks/>
          </p:cNvCxnSpPr>
          <p:nvPr/>
        </p:nvCxnSpPr>
        <p:spPr>
          <a:xfrm flipV="1">
            <a:off x="5991343" y="836006"/>
            <a:ext cx="260166" cy="81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9D086A6-A4A4-4A01-B967-658F7C5D66B1}"/>
              </a:ext>
            </a:extLst>
          </p:cNvPr>
          <p:cNvCxnSpPr>
            <a:cxnSpLocks/>
          </p:cNvCxnSpPr>
          <p:nvPr/>
        </p:nvCxnSpPr>
        <p:spPr>
          <a:xfrm flipV="1">
            <a:off x="5997278" y="1539976"/>
            <a:ext cx="827688" cy="112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F964BEF-A63D-48C1-B556-36033029A1BE}"/>
                  </a:ext>
                </a:extLst>
              </p:cNvPr>
              <p:cNvSpPr txBox="1"/>
              <p:nvPr/>
            </p:nvSpPr>
            <p:spPr>
              <a:xfrm>
                <a:off x="5828792" y="636746"/>
                <a:ext cx="444075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F964BEF-A63D-48C1-B556-36033029A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92" y="636746"/>
                <a:ext cx="444075" cy="402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990B3C9-7951-41BC-871F-45B5D7139A31}"/>
                  </a:ext>
                </a:extLst>
              </p:cNvPr>
              <p:cNvSpPr txBox="1"/>
              <p:nvPr/>
            </p:nvSpPr>
            <p:spPr>
              <a:xfrm>
                <a:off x="6602928" y="1122509"/>
                <a:ext cx="444075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990B3C9-7951-41BC-871F-45B5D713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28" y="1122509"/>
                <a:ext cx="444075" cy="402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24460AE-9BCF-430C-905A-25B69FA4D85A}"/>
              </a:ext>
            </a:extLst>
          </p:cNvPr>
          <p:cNvCxnSpPr>
            <a:cxnSpLocks/>
          </p:cNvCxnSpPr>
          <p:nvPr/>
        </p:nvCxnSpPr>
        <p:spPr>
          <a:xfrm flipH="1" flipV="1">
            <a:off x="7888511" y="3011728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9DFBBC2-DFC6-4003-82BE-A924EE4EE237}"/>
              </a:ext>
            </a:extLst>
          </p:cNvPr>
          <p:cNvCxnSpPr>
            <a:cxnSpLocks/>
          </p:cNvCxnSpPr>
          <p:nvPr/>
        </p:nvCxnSpPr>
        <p:spPr>
          <a:xfrm flipH="1" flipV="1">
            <a:off x="7455347" y="2425947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7B0A4C9-038D-4DFE-8E39-F97734489798}"/>
              </a:ext>
            </a:extLst>
          </p:cNvPr>
          <p:cNvCxnSpPr>
            <a:cxnSpLocks/>
          </p:cNvCxnSpPr>
          <p:nvPr/>
        </p:nvCxnSpPr>
        <p:spPr>
          <a:xfrm flipH="1" flipV="1">
            <a:off x="7022183" y="1833015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62CAB13-DA94-48F8-8D9E-D710AE6AB21B}"/>
              </a:ext>
            </a:extLst>
          </p:cNvPr>
          <p:cNvCxnSpPr>
            <a:cxnSpLocks/>
          </p:cNvCxnSpPr>
          <p:nvPr/>
        </p:nvCxnSpPr>
        <p:spPr>
          <a:xfrm flipH="1" flipV="1">
            <a:off x="6835748" y="1569756"/>
            <a:ext cx="186435" cy="268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5F7379A0-3499-47A1-9DB6-28F34B66FFC9}"/>
                  </a:ext>
                </a:extLst>
              </p:cNvPr>
              <p:cNvSpPr txBox="1"/>
              <p:nvPr/>
            </p:nvSpPr>
            <p:spPr>
              <a:xfrm>
                <a:off x="7983195" y="2306200"/>
                <a:ext cx="16142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  <m:r>
                        <a:rPr lang="en-CA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acc>
                        <m:accPr>
                          <m:chr m:val="⃗"/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Target consists to find Li</a:t>
                </a:r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5F7379A0-3499-47A1-9DB6-28F34B66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195" y="2306200"/>
                <a:ext cx="1614237" cy="923330"/>
              </a:xfrm>
              <a:prstGeom prst="rect">
                <a:avLst/>
              </a:prstGeom>
              <a:blipFill>
                <a:blip r:embed="rId8"/>
                <a:stretch>
                  <a:fillRect l="-3409" r="-1894" b="-92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adroTexto 56">
            <a:extLst>
              <a:ext uri="{FF2B5EF4-FFF2-40B4-BE49-F238E27FC236}">
                <a16:creationId xmlns:a16="http://schemas.microsoft.com/office/drawing/2014/main" id="{BE383533-29D5-4828-907A-9558D670653A}"/>
              </a:ext>
            </a:extLst>
          </p:cNvPr>
          <p:cNvSpPr txBox="1"/>
          <p:nvPr/>
        </p:nvSpPr>
        <p:spPr>
          <a:xfrm>
            <a:off x="10401300" y="5924784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Observer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A79F7B0-83E6-49E8-BA37-24E0A7C50E47}"/>
              </a:ext>
            </a:extLst>
          </p:cNvPr>
          <p:cNvSpPr txBox="1"/>
          <p:nvPr/>
        </p:nvSpPr>
        <p:spPr>
          <a:xfrm>
            <a:off x="9963022" y="3140631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Screen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0E784E9-59A0-401C-86BB-03A8C392FB0E}"/>
              </a:ext>
            </a:extLst>
          </p:cNvPr>
          <p:cNvSpPr txBox="1"/>
          <p:nvPr/>
        </p:nvSpPr>
        <p:spPr>
          <a:xfrm>
            <a:off x="6991605" y="5164692"/>
            <a:ext cx="10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Pixel number i</a:t>
            </a:r>
          </a:p>
        </p:txBody>
      </p:sp>
    </p:spTree>
    <p:extLst>
      <p:ext uri="{BB962C8B-B14F-4D97-AF65-F5344CB8AC3E}">
        <p14:creationId xmlns:p14="http://schemas.microsoft.com/office/powerpoint/2010/main" val="348246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D8CFB69-6128-4026-802B-AEFE174FB579}"/>
                  </a:ext>
                </a:extLst>
              </p:cNvPr>
              <p:cNvSpPr txBox="1"/>
              <p:nvPr/>
            </p:nvSpPr>
            <p:spPr>
              <a:xfrm>
                <a:off x="494935" y="387262"/>
                <a:ext cx="4192418" cy="15722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CA" dirty="0"/>
                  <a:t>P = point of interference.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Position in space of the pixel.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vector of sight direction of the pixel i.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Center of the sphere</a:t>
                </a:r>
              </a:p>
              <a:p>
                <a:r>
                  <a:rPr lang="en-CA" dirty="0"/>
                  <a:t>R = Radius of the sphere.</a:t>
                </a: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D8CFB69-6128-4026-802B-AEFE174FB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35" y="387262"/>
                <a:ext cx="4192418" cy="1572290"/>
              </a:xfrm>
              <a:prstGeom prst="rect">
                <a:avLst/>
              </a:prstGeom>
              <a:blipFill>
                <a:blip r:embed="rId2"/>
                <a:stretch>
                  <a:fillRect l="-1014" t="-1931" b="-3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884ED8C-B2F9-4C7F-9F64-ABFBA877CC12}"/>
                  </a:ext>
                </a:extLst>
              </p:cNvPr>
              <p:cNvSpPr txBox="1"/>
              <p:nvPr/>
            </p:nvSpPr>
            <p:spPr>
              <a:xfrm>
                <a:off x="5597364" y="513213"/>
                <a:ext cx="178747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s-ES" dirty="0"/>
                        <m:t> + </m:t>
                      </m:r>
                      <m:r>
                        <m:rPr>
                          <m:nor/>
                        </m:rPr>
                        <a:rPr lang="es-ES" dirty="0"/>
                        <m:t>L</m:t>
                      </m:r>
                      <m:r>
                        <m:rPr>
                          <m:nor/>
                        </m:rPr>
                        <a:rPr lang="es-ES" sz="1400" dirty="0"/>
                        <m:t>i</m:t>
                      </m:r>
                      <m:r>
                        <m:rPr>
                          <m:nor/>
                        </m:rPr>
                        <a:rPr lang="es-ES" dirty="0"/>
                        <m:t> </m:t>
                      </m:r>
                      <m:r>
                        <m:rPr>
                          <m:nor/>
                        </m:rPr>
                        <a:rPr lang="es-ES" b="0" i="0" dirty="0" smtClean="0"/>
                        <m:t>*</m:t>
                      </m:r>
                      <m:r>
                        <m:rPr>
                          <m:nor/>
                        </m:rPr>
                        <a:rPr lang="es-ES" dirty="0"/>
                        <m:t> </m:t>
                      </m:r>
                      <m:acc>
                        <m:accPr>
                          <m:chr m:val="⃗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884ED8C-B2F9-4C7F-9F64-ABFBA877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64" y="513213"/>
                <a:ext cx="1787477" cy="40293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924476D-6038-46F1-88DA-286549158652}"/>
                  </a:ext>
                </a:extLst>
              </p:cNvPr>
              <p:cNvSpPr txBox="1"/>
              <p:nvPr/>
            </p:nvSpPr>
            <p:spPr>
              <a:xfrm>
                <a:off x="5516680" y="867329"/>
                <a:ext cx="2073708" cy="479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924476D-6038-46F1-88DA-28654915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80" y="867329"/>
                <a:ext cx="2073708" cy="479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BD4836A-3490-4586-803A-29FDF50085C1}"/>
              </a:ext>
            </a:extLst>
          </p:cNvPr>
          <p:cNvSpPr/>
          <p:nvPr/>
        </p:nvSpPr>
        <p:spPr>
          <a:xfrm>
            <a:off x="7640679" y="838382"/>
            <a:ext cx="346876" cy="24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7A2BA62-CC6E-450F-BFC6-F3A461EE0E8F}"/>
                  </a:ext>
                </a:extLst>
              </p:cNvPr>
              <p:cNvSpPr txBox="1"/>
              <p:nvPr/>
            </p:nvSpPr>
            <p:spPr>
              <a:xfrm>
                <a:off x="8161268" y="679650"/>
                <a:ext cx="2884187" cy="479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 + 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L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sz="1400" dirty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b="0" i="0" dirty="0" smtClean="0"/>
                                    <m:t>*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7A2BA62-CC6E-450F-BFC6-F3A461EE0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268" y="679650"/>
                <a:ext cx="2884187" cy="479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611B870-9783-4CAC-A755-A7D4DC0A4B34}"/>
                  </a:ext>
                </a:extLst>
              </p:cNvPr>
              <p:cNvSpPr txBox="1"/>
              <p:nvPr/>
            </p:nvSpPr>
            <p:spPr>
              <a:xfrm>
                <a:off x="5516680" y="1444362"/>
                <a:ext cx="2831288" cy="479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+ 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L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sz="1400" dirty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b="0" i="0" dirty="0" smtClean="0"/>
                                    <m:t>*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611B870-9783-4CAC-A755-A7D4DC0A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80" y="1444362"/>
                <a:ext cx="2831288" cy="479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brir llave 9">
            <a:extLst>
              <a:ext uri="{FF2B5EF4-FFF2-40B4-BE49-F238E27FC236}">
                <a16:creationId xmlns:a16="http://schemas.microsoft.com/office/drawing/2014/main" id="{9E2DD3E3-2101-49E0-94DB-8AC0BFBBA867}"/>
              </a:ext>
            </a:extLst>
          </p:cNvPr>
          <p:cNvSpPr/>
          <p:nvPr/>
        </p:nvSpPr>
        <p:spPr>
          <a:xfrm rot="16200000">
            <a:off x="6097433" y="1619528"/>
            <a:ext cx="259976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A12AF84-5E56-423C-81C1-1C5314A86E63}"/>
                  </a:ext>
                </a:extLst>
              </p:cNvPr>
              <p:cNvSpPr txBox="1"/>
              <p:nvPr/>
            </p:nvSpPr>
            <p:spPr>
              <a:xfrm>
                <a:off x="6227421" y="2007608"/>
                <a:ext cx="448235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A12AF84-5E56-423C-81C1-1C5314A86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421" y="2007608"/>
                <a:ext cx="448235" cy="402931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EB508E3-B294-492F-B5C8-6461F4EA465F}"/>
                  </a:ext>
                </a:extLst>
              </p:cNvPr>
              <p:cNvSpPr txBox="1"/>
              <p:nvPr/>
            </p:nvSpPr>
            <p:spPr>
              <a:xfrm>
                <a:off x="463014" y="2287044"/>
                <a:ext cx="2385397" cy="479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+ 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L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sz="1400" dirty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b="0" i="0" dirty="0" smtClean="0"/>
                                    <m:t>*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EB508E3-B294-492F-B5C8-6461F4EA4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4" y="2287044"/>
                <a:ext cx="2385397" cy="4798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C9FE3F2-86C9-4685-B37B-7A9F98CEE6AE}"/>
                  </a:ext>
                </a:extLst>
              </p:cNvPr>
              <p:cNvSpPr txBox="1"/>
              <p:nvPr/>
            </p:nvSpPr>
            <p:spPr>
              <a:xfrm>
                <a:off x="463014" y="2790638"/>
                <a:ext cx="5196423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𝑟𝑖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𝑟𝑖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𝐿𝑖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𝐿𝑖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∗2 ∗</m:t>
                      </m:r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𝑟𝑖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C9FE3F2-86C9-4685-B37B-7A9F98CEE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4" y="2790638"/>
                <a:ext cx="5196423" cy="4251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A0E7396-1D75-436F-B04A-8A332BAA98A0}"/>
                  </a:ext>
                </a:extLst>
              </p:cNvPr>
              <p:cNvSpPr txBox="1"/>
              <p:nvPr/>
            </p:nvSpPr>
            <p:spPr>
              <a:xfrm>
                <a:off x="487159" y="3171193"/>
                <a:ext cx="5824800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𝐿𝑖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𝐿𝑖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∗2 ∗</m:t>
                      </m:r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𝑟𝑖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𝑟𝑖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𝑟𝑖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A0E7396-1D75-436F-B04A-8A332BAA9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9" y="3171193"/>
                <a:ext cx="5824800" cy="425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4885192-A8A5-44EB-9CC3-8D7675DF9899}"/>
                  </a:ext>
                </a:extLst>
              </p:cNvPr>
              <p:cNvSpPr txBox="1"/>
              <p:nvPr/>
            </p:nvSpPr>
            <p:spPr>
              <a:xfrm>
                <a:off x="797824" y="3916824"/>
                <a:ext cx="6922023" cy="869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 ∗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∗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𝑟𝑖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acc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4885192-A8A5-44EB-9CC3-8D7675DF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4" y="3916824"/>
                <a:ext cx="6922023" cy="8694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09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B66237-80F7-4C25-B8D9-893BA1AB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86340">
            <a:off x="5679436" y="356464"/>
            <a:ext cx="1609725" cy="2847975"/>
          </a:xfrm>
          <a:prstGeom prst="rect">
            <a:avLst/>
          </a:prstGeom>
        </p:spPr>
      </p:pic>
      <p:sp>
        <p:nvSpPr>
          <p:cNvPr id="5" name="Paralelogramo 4">
            <a:extLst>
              <a:ext uri="{FF2B5EF4-FFF2-40B4-BE49-F238E27FC236}">
                <a16:creationId xmlns:a16="http://schemas.microsoft.com/office/drawing/2014/main" id="{DEA72B22-FEDF-408E-9F44-969F723A8D90}"/>
              </a:ext>
            </a:extLst>
          </p:cNvPr>
          <p:cNvSpPr/>
          <p:nvPr/>
        </p:nvSpPr>
        <p:spPr>
          <a:xfrm rot="5400000" flipV="1">
            <a:off x="8170069" y="3483769"/>
            <a:ext cx="2400300" cy="2452688"/>
          </a:xfrm>
          <a:prstGeom prst="parallelogram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700688F-8B9E-4772-B349-7533E68E9B24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373395" y="4829454"/>
            <a:ext cx="831255" cy="124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elogramo 7">
            <a:extLst>
              <a:ext uri="{FF2B5EF4-FFF2-40B4-BE49-F238E27FC236}">
                <a16:creationId xmlns:a16="http://schemas.microsoft.com/office/drawing/2014/main" id="{A9015F2F-EA29-4A85-B6D1-9D73C834D370}"/>
              </a:ext>
            </a:extLst>
          </p:cNvPr>
          <p:cNvSpPr/>
          <p:nvPr/>
        </p:nvSpPr>
        <p:spPr>
          <a:xfrm rot="5400000" flipV="1">
            <a:off x="8650023" y="4069496"/>
            <a:ext cx="223837" cy="228722"/>
          </a:xfrm>
          <a:prstGeom prst="parallelogram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B2CB893-B3C6-43B7-A309-B162B0E96279}"/>
              </a:ext>
            </a:extLst>
          </p:cNvPr>
          <p:cNvCxnSpPr/>
          <p:nvPr/>
        </p:nvCxnSpPr>
        <p:spPr>
          <a:xfrm>
            <a:off x="3162300" y="5534025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C5C9AE3-CDEE-4320-8CDF-6ABE351F1130}"/>
              </a:ext>
            </a:extLst>
          </p:cNvPr>
          <p:cNvCxnSpPr>
            <a:cxnSpLocks/>
          </p:cNvCxnSpPr>
          <p:nvPr/>
        </p:nvCxnSpPr>
        <p:spPr>
          <a:xfrm flipH="1">
            <a:off x="1790700" y="5534025"/>
            <a:ext cx="137160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A4A1325-1C44-4C49-A520-2307721C5168}"/>
              </a:ext>
            </a:extLst>
          </p:cNvPr>
          <p:cNvCxnSpPr>
            <a:cxnSpLocks/>
          </p:cNvCxnSpPr>
          <p:nvPr/>
        </p:nvCxnSpPr>
        <p:spPr>
          <a:xfrm flipV="1">
            <a:off x="3162300" y="4343400"/>
            <a:ext cx="0" cy="119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156E8D-66BC-4FE8-A5DB-E9D2CC43EF6A}"/>
              </a:ext>
            </a:extLst>
          </p:cNvPr>
          <p:cNvCxnSpPr>
            <a:cxnSpLocks/>
          </p:cNvCxnSpPr>
          <p:nvPr/>
        </p:nvCxnSpPr>
        <p:spPr>
          <a:xfrm flipV="1">
            <a:off x="3162300" y="4165600"/>
            <a:ext cx="5616575" cy="1368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79DFD8F-AEC6-4849-A467-9FF5CCEF7E55}"/>
              </a:ext>
            </a:extLst>
          </p:cNvPr>
          <p:cNvCxnSpPr>
            <a:cxnSpLocks/>
          </p:cNvCxnSpPr>
          <p:nvPr/>
        </p:nvCxnSpPr>
        <p:spPr>
          <a:xfrm flipV="1">
            <a:off x="3162299" y="2571032"/>
            <a:ext cx="2684993" cy="2962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119A206-5456-4320-B541-06B6448198BD}"/>
              </a:ext>
            </a:extLst>
          </p:cNvPr>
          <p:cNvCxnSpPr>
            <a:cxnSpLocks/>
          </p:cNvCxnSpPr>
          <p:nvPr/>
        </p:nvCxnSpPr>
        <p:spPr>
          <a:xfrm flipH="1" flipV="1">
            <a:off x="8349897" y="3576404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3A2B1F5-00D5-40D8-BBDB-81BFE5016925}"/>
              </a:ext>
            </a:extLst>
          </p:cNvPr>
          <p:cNvCxnSpPr>
            <a:cxnSpLocks/>
          </p:cNvCxnSpPr>
          <p:nvPr/>
        </p:nvCxnSpPr>
        <p:spPr>
          <a:xfrm flipV="1">
            <a:off x="5685090" y="947738"/>
            <a:ext cx="1480773" cy="1796536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E331E3E-6427-4D2C-88A0-085A0BC41D6C}"/>
              </a:ext>
            </a:extLst>
          </p:cNvPr>
          <p:cNvCxnSpPr>
            <a:cxnSpLocks/>
          </p:cNvCxnSpPr>
          <p:nvPr/>
        </p:nvCxnSpPr>
        <p:spPr>
          <a:xfrm flipH="1" flipV="1">
            <a:off x="5847292" y="171083"/>
            <a:ext cx="4365440" cy="5938367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B8C82503-0F2F-4A0C-8F83-2E3BE87B6650}"/>
              </a:ext>
            </a:extLst>
          </p:cNvPr>
          <p:cNvSpPr/>
          <p:nvPr/>
        </p:nvSpPr>
        <p:spPr>
          <a:xfrm>
            <a:off x="7085260" y="1906982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11B5641-00B4-4DA4-9A12-B262DF9513BC}"/>
              </a:ext>
            </a:extLst>
          </p:cNvPr>
          <p:cNvSpPr/>
          <p:nvPr/>
        </p:nvSpPr>
        <p:spPr>
          <a:xfrm>
            <a:off x="6351369" y="901334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BE353A0-6ACB-478A-A3EF-C049CA62AD45}"/>
              </a:ext>
            </a:extLst>
          </p:cNvPr>
          <p:cNvCxnSpPr>
            <a:cxnSpLocks/>
          </p:cNvCxnSpPr>
          <p:nvPr/>
        </p:nvCxnSpPr>
        <p:spPr>
          <a:xfrm flipV="1">
            <a:off x="5837852" y="2194794"/>
            <a:ext cx="307975" cy="376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6F5E341-B41F-42CB-926E-888870F6D212}"/>
              </a:ext>
            </a:extLst>
          </p:cNvPr>
          <p:cNvSpPr txBox="1"/>
          <p:nvPr/>
        </p:nvSpPr>
        <p:spPr>
          <a:xfrm>
            <a:off x="5781685" y="678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FE42AB-0486-4B49-9861-7B364F975C76}"/>
              </a:ext>
            </a:extLst>
          </p:cNvPr>
          <p:cNvSpPr txBox="1"/>
          <p:nvPr/>
        </p:nvSpPr>
        <p:spPr>
          <a:xfrm>
            <a:off x="6749040" y="191410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DA8B7AA-F477-417E-96B6-D3AE80BCCCCE}"/>
              </a:ext>
            </a:extLst>
          </p:cNvPr>
          <p:cNvSpPr txBox="1"/>
          <p:nvPr/>
        </p:nvSpPr>
        <p:spPr>
          <a:xfrm>
            <a:off x="1911187" y="58398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630D568-5C80-4F04-A034-E6AC398481A7}"/>
              </a:ext>
            </a:extLst>
          </p:cNvPr>
          <p:cNvSpPr txBox="1"/>
          <p:nvPr/>
        </p:nvSpPr>
        <p:spPr>
          <a:xfrm>
            <a:off x="4426774" y="55554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EA6BB18-9B3A-4BD5-993A-BB14378D2CF7}"/>
              </a:ext>
            </a:extLst>
          </p:cNvPr>
          <p:cNvSpPr/>
          <p:nvPr/>
        </p:nvSpPr>
        <p:spPr>
          <a:xfrm>
            <a:off x="10164348" y="6073890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9DBD955-D00D-404A-86F2-2281F99667B6}"/>
              </a:ext>
            </a:extLst>
          </p:cNvPr>
          <p:cNvSpPr txBox="1"/>
          <p:nvPr/>
        </p:nvSpPr>
        <p:spPr>
          <a:xfrm>
            <a:off x="2729006" y="422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3990DE3-BD82-4622-A1F9-7DFBB975352B}"/>
              </a:ext>
            </a:extLst>
          </p:cNvPr>
          <p:cNvSpPr txBox="1"/>
          <p:nvPr/>
        </p:nvSpPr>
        <p:spPr>
          <a:xfrm>
            <a:off x="3039911" y="560387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0FE487F-C91F-45AA-95DE-801528BA3E2D}"/>
              </a:ext>
            </a:extLst>
          </p:cNvPr>
          <p:cNvCxnSpPr>
            <a:cxnSpLocks/>
          </p:cNvCxnSpPr>
          <p:nvPr/>
        </p:nvCxnSpPr>
        <p:spPr>
          <a:xfrm flipV="1">
            <a:off x="7507008" y="4391543"/>
            <a:ext cx="952375" cy="773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50115F9-0E3A-40B5-8A8C-51491640E6F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653885" y="1565519"/>
            <a:ext cx="443179" cy="351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18DBA11-9CF3-4EDA-8916-0C3037E50562}"/>
              </a:ext>
            </a:extLst>
          </p:cNvPr>
          <p:cNvCxnSpPr>
            <a:cxnSpLocks/>
          </p:cNvCxnSpPr>
          <p:nvPr/>
        </p:nvCxnSpPr>
        <p:spPr>
          <a:xfrm flipH="1" flipV="1">
            <a:off x="6406960" y="956613"/>
            <a:ext cx="433856" cy="394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F039C15-4394-46B4-9518-DBCB2ADEC886}"/>
              </a:ext>
            </a:extLst>
          </p:cNvPr>
          <p:cNvSpPr txBox="1"/>
          <p:nvPr/>
        </p:nvSpPr>
        <p:spPr>
          <a:xfrm>
            <a:off x="6567462" y="167815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D0162C2-846F-42DE-B19E-E56022CC695F}"/>
              </a:ext>
            </a:extLst>
          </p:cNvPr>
          <p:cNvSpPr txBox="1"/>
          <p:nvPr/>
        </p:nvSpPr>
        <p:spPr>
          <a:xfrm>
            <a:off x="6344443" y="105718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86D18536-B811-4F5F-B4B6-C8F6A5DC94C4}"/>
              </a:ext>
            </a:extLst>
          </p:cNvPr>
          <p:cNvCxnSpPr>
            <a:cxnSpLocks/>
          </p:cNvCxnSpPr>
          <p:nvPr/>
        </p:nvCxnSpPr>
        <p:spPr>
          <a:xfrm flipH="1" flipV="1">
            <a:off x="7927293" y="2985340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40ED59A-3305-423D-8E57-34ADE8E1DAA5}"/>
              </a:ext>
            </a:extLst>
          </p:cNvPr>
          <p:cNvCxnSpPr>
            <a:cxnSpLocks/>
          </p:cNvCxnSpPr>
          <p:nvPr/>
        </p:nvCxnSpPr>
        <p:spPr>
          <a:xfrm flipH="1" flipV="1">
            <a:off x="7482500" y="2404896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BB490E0-798D-4FC1-BE2B-662B53F11FED}"/>
              </a:ext>
            </a:extLst>
          </p:cNvPr>
          <p:cNvCxnSpPr>
            <a:cxnSpLocks/>
          </p:cNvCxnSpPr>
          <p:nvPr/>
        </p:nvCxnSpPr>
        <p:spPr>
          <a:xfrm flipH="1" flipV="1">
            <a:off x="7133673" y="1960213"/>
            <a:ext cx="389866" cy="49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ECD9D00D-BADB-471F-8A17-2BDBB29BA106}"/>
                  </a:ext>
                </a:extLst>
              </p:cNvPr>
              <p:cNvSpPr txBox="1"/>
              <p:nvPr/>
            </p:nvSpPr>
            <p:spPr>
              <a:xfrm>
                <a:off x="8349897" y="2120542"/>
                <a:ext cx="21344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Li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 (The target consists to know the variable Li)</a:t>
                </a: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ECD9D00D-BADB-471F-8A17-2BDBB29BA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897" y="2120542"/>
                <a:ext cx="2134422" cy="923330"/>
              </a:xfrm>
              <a:prstGeom prst="rect">
                <a:avLst/>
              </a:prstGeom>
              <a:blipFill>
                <a:blip r:embed="rId3"/>
                <a:stretch>
                  <a:fillRect l="-2571" t="-3974" r="-2286" b="-99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errar llave 26">
            <a:extLst>
              <a:ext uri="{FF2B5EF4-FFF2-40B4-BE49-F238E27FC236}">
                <a16:creationId xmlns:a16="http://schemas.microsoft.com/office/drawing/2014/main" id="{7D64559F-4FF4-489D-B4D2-3979577EABBD}"/>
              </a:ext>
            </a:extLst>
          </p:cNvPr>
          <p:cNvSpPr/>
          <p:nvPr/>
        </p:nvSpPr>
        <p:spPr>
          <a:xfrm rot="19223759">
            <a:off x="7935502" y="1584609"/>
            <a:ext cx="534902" cy="26720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68B5E7E1-0E5E-43C8-82FC-3748E460D9B4}"/>
                  </a:ext>
                </a:extLst>
              </p:cNvPr>
              <p:cNvSpPr txBox="1"/>
              <p:nvPr/>
            </p:nvSpPr>
            <p:spPr>
              <a:xfrm>
                <a:off x="8188824" y="3648290"/>
                <a:ext cx="3288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68B5E7E1-0E5E-43C8-82FC-3748E460D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24" y="3648290"/>
                <a:ext cx="328860" cy="369332"/>
              </a:xfrm>
              <a:prstGeom prst="rect">
                <a:avLst/>
              </a:prstGeom>
              <a:blipFill>
                <a:blip r:embed="rId4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7307F708-DD40-48F4-966C-86B54947B5AA}"/>
                  </a:ext>
                </a:extLst>
              </p:cNvPr>
              <p:cNvSpPr txBox="1"/>
              <p:nvPr/>
            </p:nvSpPr>
            <p:spPr>
              <a:xfrm>
                <a:off x="5053475" y="2543385"/>
                <a:ext cx="328860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7307F708-DD40-48F4-966C-86B54947B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475" y="2543385"/>
                <a:ext cx="328860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BE02BA1-DC48-4E67-BC41-05690E9CE4F5}"/>
                  </a:ext>
                </a:extLst>
              </p:cNvPr>
              <p:cNvSpPr txBox="1"/>
              <p:nvPr/>
            </p:nvSpPr>
            <p:spPr>
              <a:xfrm>
                <a:off x="5606791" y="2155532"/>
                <a:ext cx="3288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BE02BA1-DC48-4E67-BC41-05690E9CE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91" y="2155532"/>
                <a:ext cx="328860" cy="369332"/>
              </a:xfrm>
              <a:prstGeom prst="rect">
                <a:avLst/>
              </a:prstGeom>
              <a:blipFill>
                <a:blip r:embed="rId6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BAF0DF-57AE-4A93-87CF-9D01EC1EA326}"/>
                  </a:ext>
                </a:extLst>
              </p:cNvPr>
              <p:cNvSpPr txBox="1"/>
              <p:nvPr/>
            </p:nvSpPr>
            <p:spPr>
              <a:xfrm>
                <a:off x="8569752" y="4229127"/>
                <a:ext cx="328860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BAF0DF-57AE-4A93-87CF-9D01EC1E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752" y="4229127"/>
                <a:ext cx="328860" cy="402931"/>
              </a:xfrm>
              <a:prstGeom prst="rect">
                <a:avLst/>
              </a:prstGeom>
              <a:blipFill>
                <a:blip r:embed="rId7"/>
                <a:stretch>
                  <a:fillRect r="-1852" b="-15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adroTexto 57">
            <a:extLst>
              <a:ext uri="{FF2B5EF4-FFF2-40B4-BE49-F238E27FC236}">
                <a16:creationId xmlns:a16="http://schemas.microsoft.com/office/drawing/2014/main" id="{E84314BA-BB2C-4448-B840-1553A901CBAF}"/>
              </a:ext>
            </a:extLst>
          </p:cNvPr>
          <p:cNvSpPr txBox="1"/>
          <p:nvPr/>
        </p:nvSpPr>
        <p:spPr>
          <a:xfrm>
            <a:off x="10401300" y="5924784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Observer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FE0045F-CBA7-4BD5-ABA6-2D1E1A53195D}"/>
              </a:ext>
            </a:extLst>
          </p:cNvPr>
          <p:cNvSpPr txBox="1"/>
          <p:nvPr/>
        </p:nvSpPr>
        <p:spPr>
          <a:xfrm>
            <a:off x="9963022" y="3140631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Screen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D7B3EA7-01B0-4067-A55C-458C617A167F}"/>
              </a:ext>
            </a:extLst>
          </p:cNvPr>
          <p:cNvSpPr txBox="1"/>
          <p:nvPr/>
        </p:nvSpPr>
        <p:spPr>
          <a:xfrm>
            <a:off x="6991605" y="5164692"/>
            <a:ext cx="10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Pixel number i</a:t>
            </a:r>
          </a:p>
        </p:txBody>
      </p:sp>
    </p:spTree>
    <p:extLst>
      <p:ext uri="{BB962C8B-B14F-4D97-AF65-F5344CB8AC3E}">
        <p14:creationId xmlns:p14="http://schemas.microsoft.com/office/powerpoint/2010/main" val="216138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87AB837-FFB5-4474-A5D7-32E425DAD0FC}"/>
                  </a:ext>
                </a:extLst>
              </p:cNvPr>
              <p:cNvSpPr txBox="1"/>
              <p:nvPr/>
            </p:nvSpPr>
            <p:spPr>
              <a:xfrm>
                <a:off x="304398" y="154653"/>
                <a:ext cx="4098173" cy="18215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CA" dirty="0" err="1"/>
                  <a:t>Pn</a:t>
                </a:r>
                <a:r>
                  <a:rPr lang="en-CA" dirty="0"/>
                  <a:t> = points of interference. P1 and P2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Position in space of the pixel.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vector of sight direction of the pixel i.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Start point of Cylinder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vector of cylinder direction</a:t>
                </a:r>
              </a:p>
              <a:p>
                <a:r>
                  <a:rPr lang="en-CA" dirty="0"/>
                  <a:t>R = Radius of the cylinder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87AB837-FFB5-4474-A5D7-32E425DA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98" y="154653"/>
                <a:ext cx="4098173" cy="1821524"/>
              </a:xfrm>
              <a:prstGeom prst="rect">
                <a:avLst/>
              </a:prstGeom>
              <a:blipFill>
                <a:blip r:embed="rId3"/>
                <a:stretch>
                  <a:fillRect l="-1187" t="-1329" r="-297" b="-39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D5780F3-8628-459F-90D9-2533CD4A2FAE}"/>
                  </a:ext>
                </a:extLst>
              </p:cNvPr>
              <p:cNvSpPr txBox="1"/>
              <p:nvPr/>
            </p:nvSpPr>
            <p:spPr>
              <a:xfrm>
                <a:off x="5374325" y="151920"/>
                <a:ext cx="2113848" cy="71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D5780F3-8628-459F-90D9-2533CD4A2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25" y="151920"/>
                <a:ext cx="2113848" cy="713529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08CF9DD-DF4B-42D0-A006-0EC95F9F9411}"/>
              </a:ext>
            </a:extLst>
          </p:cNvPr>
          <p:cNvSpPr/>
          <p:nvPr/>
        </p:nvSpPr>
        <p:spPr>
          <a:xfrm flipV="1">
            <a:off x="7317833" y="175584"/>
            <a:ext cx="1239520" cy="508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D079DA6-2D57-400F-9841-9AA158401EF4}"/>
                  </a:ext>
                </a:extLst>
              </p:cNvPr>
              <p:cNvSpPr txBox="1"/>
              <p:nvPr/>
            </p:nvSpPr>
            <p:spPr>
              <a:xfrm>
                <a:off x="8656005" y="238238"/>
                <a:ext cx="280891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D079DA6-2D57-400F-9841-9AA15840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05" y="238238"/>
                <a:ext cx="2808910" cy="402931"/>
              </a:xfrm>
              <a:prstGeom prst="rect">
                <a:avLst/>
              </a:prstGeom>
              <a:blipFill>
                <a:blip r:embed="rId5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9727170-B304-471E-8F7F-4336CFAE6D9F}"/>
                  </a:ext>
                </a:extLst>
              </p:cNvPr>
              <p:cNvSpPr txBox="1"/>
              <p:nvPr/>
            </p:nvSpPr>
            <p:spPr>
              <a:xfrm>
                <a:off x="4760466" y="1341784"/>
                <a:ext cx="4580165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1400" dirty="0"/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1400" dirty="0"/>
                  <a:t> = 0 (Vector 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1400" dirty="0"/>
                  <a:t> and vector radius are perpendicular)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9727170-B304-471E-8F7F-4336CFAE6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66" y="1341784"/>
                <a:ext cx="4580165" cy="392993"/>
              </a:xfrm>
              <a:prstGeom prst="rect">
                <a:avLst/>
              </a:prstGeom>
              <a:blipFill>
                <a:blip r:embed="rId6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738F6E7-7E82-4201-908C-E16D6EA436F1}"/>
                  </a:ext>
                </a:extLst>
              </p:cNvPr>
              <p:cNvSpPr txBox="1"/>
              <p:nvPr/>
            </p:nvSpPr>
            <p:spPr>
              <a:xfrm>
                <a:off x="5498752" y="993083"/>
                <a:ext cx="274838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738F6E7-7E82-4201-908C-E16D6EA43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752" y="993083"/>
                <a:ext cx="2748381" cy="402931"/>
              </a:xfrm>
              <a:prstGeom prst="rect">
                <a:avLst/>
              </a:prstGeom>
              <a:blipFill>
                <a:blip r:embed="rId7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1827DA6-EB6D-4AAC-95DE-6ABE3E1DA1D8}"/>
                  </a:ext>
                </a:extLst>
              </p:cNvPr>
              <p:cNvSpPr txBox="1"/>
              <p:nvPr/>
            </p:nvSpPr>
            <p:spPr>
              <a:xfrm>
                <a:off x="4892962" y="1747348"/>
                <a:ext cx="317920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0</a:t>
                </a:r>
                <a:r>
                  <a:rPr lang="es-ES" dirty="0"/>
                  <a:t> =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)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1827DA6-EB6D-4AAC-95DE-6ABE3E1DA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962" y="1747348"/>
                <a:ext cx="3179204" cy="402931"/>
              </a:xfrm>
              <a:prstGeom prst="rect">
                <a:avLst/>
              </a:prstGeom>
              <a:blipFill>
                <a:blip r:embed="rId8"/>
                <a:stretch>
                  <a:fillRect l="-2111" t="-7576" b="-2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AD5D5AA-2A62-4745-AB04-D5915624FF5E}"/>
              </a:ext>
            </a:extLst>
          </p:cNvPr>
          <p:cNvSpPr/>
          <p:nvPr/>
        </p:nvSpPr>
        <p:spPr>
          <a:xfrm flipV="1">
            <a:off x="4039945" y="3046996"/>
            <a:ext cx="1239520" cy="508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9F48E77-8E42-4EDE-B342-8B1F455340FD}"/>
                  </a:ext>
                </a:extLst>
              </p:cNvPr>
              <p:cNvSpPr txBox="1"/>
              <p:nvPr/>
            </p:nvSpPr>
            <p:spPr>
              <a:xfrm>
                <a:off x="4871161" y="2218229"/>
                <a:ext cx="3263329" cy="646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L</m:t>
                      </m:r>
                      <m:r>
                        <m:rPr>
                          <m:nor/>
                        </m:rPr>
                        <a:rPr lang="es-ES" sz="1400" dirty="0" smtClean="0"/>
                        <m:t>c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ES" dirty="0"/>
                            <m:t> 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9F48E77-8E42-4EDE-B342-8B1F45534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61" y="2218229"/>
                <a:ext cx="3263329" cy="6460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503803E-FE3E-4307-9870-B96F323E72A3}"/>
                  </a:ext>
                </a:extLst>
              </p:cNvPr>
              <p:cNvSpPr txBox="1"/>
              <p:nvPr/>
            </p:nvSpPr>
            <p:spPr>
              <a:xfrm>
                <a:off x="654687" y="2737331"/>
                <a:ext cx="269067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503803E-FE3E-4307-9870-B96F323E7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7" y="2737331"/>
                <a:ext cx="2690673" cy="402931"/>
              </a:xfrm>
              <a:prstGeom prst="rect">
                <a:avLst/>
              </a:prstGeom>
              <a:blipFill>
                <a:blip r:embed="rId10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E3E811A-877B-4D7A-AA58-F5E2FC85AF44}"/>
                  </a:ext>
                </a:extLst>
              </p:cNvPr>
              <p:cNvSpPr txBox="1"/>
              <p:nvPr/>
            </p:nvSpPr>
            <p:spPr>
              <a:xfrm>
                <a:off x="654687" y="3353790"/>
                <a:ext cx="3258521" cy="646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L</m:t>
                      </m:r>
                      <m:r>
                        <m:rPr>
                          <m:nor/>
                        </m:rPr>
                        <a:rPr lang="es-ES" sz="1400" dirty="0" smtClean="0"/>
                        <m:t>c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ES" dirty="0"/>
                            <m:t> 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E3E811A-877B-4D7A-AA58-F5E2FC85A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7" y="3353790"/>
                <a:ext cx="3258521" cy="6460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27D2774-43D5-479B-AC19-49DA35E6E0B9}"/>
                  </a:ext>
                </a:extLst>
              </p:cNvPr>
              <p:cNvSpPr txBox="1"/>
              <p:nvPr/>
            </p:nvSpPr>
            <p:spPr>
              <a:xfrm>
                <a:off x="5498752" y="2976120"/>
                <a:ext cx="4345485" cy="584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s-ES" dirty="0"/>
                          <m:t> −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)·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s-E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𝐿𝑖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s-ES" dirty="0"/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27D2774-43D5-479B-AC19-49DA35E6E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752" y="2976120"/>
                <a:ext cx="4345485" cy="5846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632E43E-9EB8-4E1A-AB69-73E4DE3F0DFD}"/>
                  </a:ext>
                </a:extLst>
              </p:cNvPr>
              <p:cNvSpPr txBox="1"/>
              <p:nvPr/>
            </p:nvSpPr>
            <p:spPr>
              <a:xfrm>
                <a:off x="5569969" y="3554997"/>
                <a:ext cx="4886402" cy="584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s-ES" dirty="0"/>
                      <m:t> − </m:t>
                    </m:r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dirty="0"/>
                  <a:t>-</a:t>
                </a:r>
                <a:r>
                  <a:rPr lang="es-E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s-ES" dirty="0"/>
                          <m:t> −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)·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s-ES" dirty="0"/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</m:e>
                    </m:d>
                  </m:oMath>
                </a14:m>
                <a:r>
                  <a:rPr lang="es-ES" dirty="0"/>
                  <a:t>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632E43E-9EB8-4E1A-AB69-73E4DE3F0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69" y="3554997"/>
                <a:ext cx="4886402" cy="5846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brir llave 23">
            <a:extLst>
              <a:ext uri="{FF2B5EF4-FFF2-40B4-BE49-F238E27FC236}">
                <a16:creationId xmlns:a16="http://schemas.microsoft.com/office/drawing/2014/main" id="{D6FDC3B1-0ED6-4E8B-82F8-E19C00E51420}"/>
              </a:ext>
            </a:extLst>
          </p:cNvPr>
          <p:cNvSpPr/>
          <p:nvPr/>
        </p:nvSpPr>
        <p:spPr>
          <a:xfrm rot="16200000">
            <a:off x="7011599" y="2986157"/>
            <a:ext cx="457164" cy="2308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453A3A2C-23E9-4A66-A865-948098D7A5F8}"/>
              </a:ext>
            </a:extLst>
          </p:cNvPr>
          <p:cNvSpPr/>
          <p:nvPr/>
        </p:nvSpPr>
        <p:spPr>
          <a:xfrm rot="16200000">
            <a:off x="9393927" y="3471545"/>
            <a:ext cx="457164" cy="1424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D489B33-EBA1-432D-B6C3-F53B9AA522C9}"/>
                  </a:ext>
                </a:extLst>
              </p:cNvPr>
              <p:cNvSpPr txBox="1"/>
              <p:nvPr/>
            </p:nvSpPr>
            <p:spPr>
              <a:xfrm>
                <a:off x="9157657" y="4139644"/>
                <a:ext cx="523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D489B33-EBA1-432D-B6C3-F53B9AA52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657" y="4139644"/>
                <a:ext cx="523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839A179-B4A6-4FD2-874A-3BB7571F1725}"/>
                  </a:ext>
                </a:extLst>
              </p:cNvPr>
              <p:cNvSpPr txBox="1"/>
              <p:nvPr/>
            </p:nvSpPr>
            <p:spPr>
              <a:xfrm>
                <a:off x="7170357" y="4152811"/>
                <a:ext cx="523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839A179-B4A6-4FD2-874A-3BB7571F1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357" y="4152811"/>
                <a:ext cx="5232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47AF016-74C1-4F52-A070-04A207F5B5AF}"/>
                  </a:ext>
                </a:extLst>
              </p:cNvPr>
              <p:cNvSpPr txBox="1"/>
              <p:nvPr/>
            </p:nvSpPr>
            <p:spPr>
              <a:xfrm>
                <a:off x="648568" y="4617154"/>
                <a:ext cx="1656031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47AF016-74C1-4F52-A070-04A207F5B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8" y="4617154"/>
                <a:ext cx="1656031" cy="392993"/>
              </a:xfrm>
              <a:prstGeom prst="rect">
                <a:avLst/>
              </a:prstGeom>
              <a:blipFill>
                <a:blip r:embed="rId1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DB041BA1-8442-4F9F-ACCA-B1BF1E508B59}"/>
              </a:ext>
            </a:extLst>
          </p:cNvPr>
          <p:cNvSpPr/>
          <p:nvPr/>
        </p:nvSpPr>
        <p:spPr>
          <a:xfrm flipV="1">
            <a:off x="2320879" y="4559649"/>
            <a:ext cx="1239520" cy="508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4DFF70A-84C4-4EE1-919D-33CF4E94505F}"/>
                  </a:ext>
                </a:extLst>
              </p:cNvPr>
              <p:cNvSpPr txBox="1"/>
              <p:nvPr/>
            </p:nvSpPr>
            <p:spPr>
              <a:xfrm>
                <a:off x="3858691" y="4617154"/>
                <a:ext cx="357328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ES" dirty="0"/>
                          <m:t>L</m:t>
                        </m:r>
                        <m:r>
                          <m:rPr>
                            <m:nor/>
                          </m:rPr>
                          <a:rPr lang="es-ES" sz="1400" dirty="0"/>
                          <m:t>i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*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ES" dirty="0"/>
                          <m:t>L</m:t>
                        </m:r>
                        <m:r>
                          <m:rPr>
                            <m:nor/>
                          </m:rPr>
                          <a:rPr lang="es-ES" sz="1400" dirty="0"/>
                          <m:t>i</m:t>
                        </m:r>
                        <m:r>
                          <m:rPr>
                            <m:nor/>
                          </m:rPr>
                          <a:rPr lang="es-ES" sz="1400" dirty="0"/>
                          <m:t> *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4DFF70A-84C4-4EE1-919D-33CF4E945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91" y="4617154"/>
                <a:ext cx="3573286" cy="392993"/>
              </a:xfrm>
              <a:prstGeom prst="rect">
                <a:avLst/>
              </a:prstGeom>
              <a:blipFill>
                <a:blip r:embed="rId17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31D66DE-2F01-47DF-A9FA-1A90DC862713}"/>
                  </a:ext>
                </a:extLst>
              </p:cNvPr>
              <p:cNvSpPr txBox="1"/>
              <p:nvPr/>
            </p:nvSpPr>
            <p:spPr>
              <a:xfrm>
                <a:off x="648568" y="5141582"/>
                <a:ext cx="5482206" cy="3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E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/>
                  <a:t> 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ES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s-ES" sz="1400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+2 ∗</m:t>
                    </m:r>
                    <m:r>
                      <m:rPr>
                        <m:nor/>
                      </m:rPr>
                      <a:rPr lang="es-ES" dirty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s-ES" sz="1400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s-E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s-ES" dirty="0"/>
                          <m:t> ·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31D66DE-2F01-47DF-A9FA-1A90DC86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8" y="5141582"/>
                <a:ext cx="5482206" cy="399212"/>
              </a:xfrm>
              <a:prstGeom prst="rect">
                <a:avLst/>
              </a:prstGeom>
              <a:blipFill>
                <a:blip r:embed="rId18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8975A6D-7A74-4BDB-9841-D81EE4F41E91}"/>
                  </a:ext>
                </a:extLst>
              </p:cNvPr>
              <p:cNvSpPr txBox="1"/>
              <p:nvPr/>
            </p:nvSpPr>
            <p:spPr>
              <a:xfrm>
                <a:off x="602288" y="5614726"/>
                <a:ext cx="5247399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0 =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s-ES" dirty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s-ES" sz="1400" dirty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dirty="0">
                          <a:latin typeface="Cambria Math" panose="02040503050406030204" pitchFamily="18" charset="0"/>
                        </a:rPr>
                        <m:t>Li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∗2 ∗</m:t>
                      </m:r>
                      <m:d>
                        <m:d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ES" dirty="0"/>
                            <m:t> ·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8975A6D-7A74-4BDB-9841-D81EE4F41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8" y="5614726"/>
                <a:ext cx="5247399" cy="39299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F4C7393-0BAC-4434-B951-197CD192BEA7}"/>
                  </a:ext>
                </a:extLst>
              </p:cNvPr>
              <p:cNvSpPr txBox="1"/>
              <p:nvPr/>
            </p:nvSpPr>
            <p:spPr>
              <a:xfrm>
                <a:off x="5278585" y="5991873"/>
                <a:ext cx="6484147" cy="6053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 ∗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s-ES" dirty="0"/>
                                <m:t> · 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∗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m:rPr>
                                          <m:nor/>
                                        </m:rPr>
                                        <a:rPr lang="es-ES" dirty="0"/>
                                        <m:t> ·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E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F4C7393-0BAC-4434-B951-197CD192B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5" y="5991873"/>
                <a:ext cx="6484147" cy="6053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20F258E-2A91-4586-9230-E138982AFD06}"/>
                  </a:ext>
                </a:extLst>
              </p:cNvPr>
              <p:cNvSpPr txBox="1"/>
              <p:nvPr/>
            </p:nvSpPr>
            <p:spPr>
              <a:xfrm>
                <a:off x="8219195" y="2155808"/>
                <a:ext cx="3379771" cy="646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L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ES" dirty="0"/>
                            <m:t> 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20F258E-2A91-4586-9230-E138982AF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195" y="2155808"/>
                <a:ext cx="3379771" cy="64613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7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órmulas Cono - Resuelve Geometría">
            <a:extLst>
              <a:ext uri="{FF2B5EF4-FFF2-40B4-BE49-F238E27FC236}">
                <a16:creationId xmlns:a16="http://schemas.microsoft.com/office/drawing/2014/main" id="{BDE569B5-46D1-4E0B-AEDE-7FECC943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941">
            <a:off x="4844253" y="-515567"/>
            <a:ext cx="3508215" cy="42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elogramo 4">
            <a:extLst>
              <a:ext uri="{FF2B5EF4-FFF2-40B4-BE49-F238E27FC236}">
                <a16:creationId xmlns:a16="http://schemas.microsoft.com/office/drawing/2014/main" id="{DEA72B22-FEDF-408E-9F44-969F723A8D90}"/>
              </a:ext>
            </a:extLst>
          </p:cNvPr>
          <p:cNvSpPr/>
          <p:nvPr/>
        </p:nvSpPr>
        <p:spPr>
          <a:xfrm rot="5400000" flipV="1">
            <a:off x="8170069" y="3483769"/>
            <a:ext cx="2400300" cy="2452688"/>
          </a:xfrm>
          <a:prstGeom prst="parallelogram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700688F-8B9E-4772-B349-7533E68E9B24}"/>
              </a:ext>
            </a:extLst>
          </p:cNvPr>
          <p:cNvCxnSpPr>
            <a:cxnSpLocks/>
          </p:cNvCxnSpPr>
          <p:nvPr/>
        </p:nvCxnSpPr>
        <p:spPr>
          <a:xfrm>
            <a:off x="9373395" y="4829454"/>
            <a:ext cx="903775" cy="140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elogramo 7">
            <a:extLst>
              <a:ext uri="{FF2B5EF4-FFF2-40B4-BE49-F238E27FC236}">
                <a16:creationId xmlns:a16="http://schemas.microsoft.com/office/drawing/2014/main" id="{A9015F2F-EA29-4A85-B6D1-9D73C834D370}"/>
              </a:ext>
            </a:extLst>
          </p:cNvPr>
          <p:cNvSpPr/>
          <p:nvPr/>
        </p:nvSpPr>
        <p:spPr>
          <a:xfrm rot="5400000" flipV="1">
            <a:off x="8650023" y="4069496"/>
            <a:ext cx="223837" cy="228722"/>
          </a:xfrm>
          <a:prstGeom prst="parallelogram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B2CB893-B3C6-43B7-A309-B162B0E96279}"/>
              </a:ext>
            </a:extLst>
          </p:cNvPr>
          <p:cNvCxnSpPr/>
          <p:nvPr/>
        </p:nvCxnSpPr>
        <p:spPr>
          <a:xfrm>
            <a:off x="3162300" y="5534025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C5C9AE3-CDEE-4320-8CDF-6ABE351F1130}"/>
              </a:ext>
            </a:extLst>
          </p:cNvPr>
          <p:cNvCxnSpPr>
            <a:cxnSpLocks/>
          </p:cNvCxnSpPr>
          <p:nvPr/>
        </p:nvCxnSpPr>
        <p:spPr>
          <a:xfrm flipH="1">
            <a:off x="1790700" y="5534025"/>
            <a:ext cx="1371600" cy="9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A4A1325-1C44-4C49-A520-2307721C5168}"/>
              </a:ext>
            </a:extLst>
          </p:cNvPr>
          <p:cNvCxnSpPr>
            <a:cxnSpLocks/>
          </p:cNvCxnSpPr>
          <p:nvPr/>
        </p:nvCxnSpPr>
        <p:spPr>
          <a:xfrm flipV="1">
            <a:off x="3162300" y="4343400"/>
            <a:ext cx="0" cy="119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156E8D-66BC-4FE8-A5DB-E9D2CC43EF6A}"/>
              </a:ext>
            </a:extLst>
          </p:cNvPr>
          <p:cNvCxnSpPr>
            <a:cxnSpLocks/>
          </p:cNvCxnSpPr>
          <p:nvPr/>
        </p:nvCxnSpPr>
        <p:spPr>
          <a:xfrm flipV="1">
            <a:off x="3162300" y="4183857"/>
            <a:ext cx="5592539" cy="1350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79DFD8F-AEC6-4849-A467-9FF5CCEF7E55}"/>
              </a:ext>
            </a:extLst>
          </p:cNvPr>
          <p:cNvCxnSpPr>
            <a:cxnSpLocks/>
          </p:cNvCxnSpPr>
          <p:nvPr/>
        </p:nvCxnSpPr>
        <p:spPr>
          <a:xfrm flipV="1">
            <a:off x="3162299" y="2528461"/>
            <a:ext cx="3040472" cy="3005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119A206-5456-4320-B541-06B6448198BD}"/>
              </a:ext>
            </a:extLst>
          </p:cNvPr>
          <p:cNvCxnSpPr>
            <a:cxnSpLocks/>
          </p:cNvCxnSpPr>
          <p:nvPr/>
        </p:nvCxnSpPr>
        <p:spPr>
          <a:xfrm flipH="1" flipV="1">
            <a:off x="8321675" y="3590925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3A2B1F5-00D5-40D8-BBDB-81BFE5016925}"/>
              </a:ext>
            </a:extLst>
          </p:cNvPr>
          <p:cNvCxnSpPr>
            <a:cxnSpLocks/>
          </p:cNvCxnSpPr>
          <p:nvPr/>
        </p:nvCxnSpPr>
        <p:spPr>
          <a:xfrm flipV="1">
            <a:off x="5967879" y="154112"/>
            <a:ext cx="1300485" cy="2881686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E331E3E-6427-4D2C-88A0-085A0BC41D6C}"/>
              </a:ext>
            </a:extLst>
          </p:cNvPr>
          <p:cNvCxnSpPr>
            <a:cxnSpLocks/>
          </p:cNvCxnSpPr>
          <p:nvPr/>
        </p:nvCxnSpPr>
        <p:spPr>
          <a:xfrm flipH="1" flipV="1">
            <a:off x="5765547" y="154112"/>
            <a:ext cx="4447185" cy="595533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B8C82503-0F2F-4A0C-8F83-2E3BE87B6650}"/>
              </a:ext>
            </a:extLst>
          </p:cNvPr>
          <p:cNvSpPr/>
          <p:nvPr/>
        </p:nvSpPr>
        <p:spPr>
          <a:xfrm>
            <a:off x="7108586" y="1977229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11B5641-00B4-4DA4-9A12-B262DF9513BC}"/>
              </a:ext>
            </a:extLst>
          </p:cNvPr>
          <p:cNvSpPr/>
          <p:nvPr/>
        </p:nvSpPr>
        <p:spPr>
          <a:xfrm>
            <a:off x="6435705" y="1055067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BE353A0-6ACB-478A-A3EF-C049CA62AD45}"/>
              </a:ext>
            </a:extLst>
          </p:cNvPr>
          <p:cNvCxnSpPr>
            <a:cxnSpLocks/>
          </p:cNvCxnSpPr>
          <p:nvPr/>
        </p:nvCxnSpPr>
        <p:spPr>
          <a:xfrm flipV="1">
            <a:off x="6202771" y="2159129"/>
            <a:ext cx="159622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6F5E341-B41F-42CB-926E-888870F6D212}"/>
              </a:ext>
            </a:extLst>
          </p:cNvPr>
          <p:cNvSpPr txBox="1"/>
          <p:nvPr/>
        </p:nvSpPr>
        <p:spPr>
          <a:xfrm>
            <a:off x="5942085" y="77743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FE42AB-0486-4B49-9861-7B364F975C76}"/>
              </a:ext>
            </a:extLst>
          </p:cNvPr>
          <p:cNvSpPr txBox="1"/>
          <p:nvPr/>
        </p:nvSpPr>
        <p:spPr>
          <a:xfrm>
            <a:off x="7178668" y="178979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DA8B7AA-F477-417E-96B6-D3AE80BCCCCE}"/>
              </a:ext>
            </a:extLst>
          </p:cNvPr>
          <p:cNvSpPr txBox="1"/>
          <p:nvPr/>
        </p:nvSpPr>
        <p:spPr>
          <a:xfrm>
            <a:off x="1911187" y="58398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630D568-5C80-4F04-A034-E6AC398481A7}"/>
              </a:ext>
            </a:extLst>
          </p:cNvPr>
          <p:cNvSpPr txBox="1"/>
          <p:nvPr/>
        </p:nvSpPr>
        <p:spPr>
          <a:xfrm>
            <a:off x="4426774" y="55554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EA6BB18-9B3A-4BD5-993A-BB14378D2CF7}"/>
              </a:ext>
            </a:extLst>
          </p:cNvPr>
          <p:cNvSpPr/>
          <p:nvPr/>
        </p:nvSpPr>
        <p:spPr>
          <a:xfrm>
            <a:off x="10236868" y="6173668"/>
            <a:ext cx="80603" cy="71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9DBD955-D00D-404A-86F2-2281F99667B6}"/>
              </a:ext>
            </a:extLst>
          </p:cNvPr>
          <p:cNvSpPr txBox="1"/>
          <p:nvPr/>
        </p:nvSpPr>
        <p:spPr>
          <a:xfrm>
            <a:off x="2729006" y="422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7BBE0F9-FF06-4744-A134-9EE0546F368F}"/>
              </a:ext>
            </a:extLst>
          </p:cNvPr>
          <p:cNvSpPr txBox="1"/>
          <p:nvPr/>
        </p:nvSpPr>
        <p:spPr>
          <a:xfrm>
            <a:off x="10401300" y="5924784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Observer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3990DE3-BD82-4622-A1F9-7DFBB975352B}"/>
              </a:ext>
            </a:extLst>
          </p:cNvPr>
          <p:cNvSpPr txBox="1"/>
          <p:nvPr/>
        </p:nvSpPr>
        <p:spPr>
          <a:xfrm>
            <a:off x="3039911" y="560387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975860B-F46A-492F-812D-AA7F14FA8128}"/>
              </a:ext>
            </a:extLst>
          </p:cNvPr>
          <p:cNvSpPr txBox="1"/>
          <p:nvPr/>
        </p:nvSpPr>
        <p:spPr>
          <a:xfrm>
            <a:off x="9963022" y="3140631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Screen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8550B6-D18C-49C2-98A4-E9565A52FBF5}"/>
              </a:ext>
            </a:extLst>
          </p:cNvPr>
          <p:cNvSpPr txBox="1"/>
          <p:nvPr/>
        </p:nvSpPr>
        <p:spPr>
          <a:xfrm>
            <a:off x="6991605" y="5164692"/>
            <a:ext cx="10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Pixel number i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255D25D-F1CA-498F-A377-95FE109A9A3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507008" y="4391543"/>
            <a:ext cx="952375" cy="773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BD9D3B17-592F-48CC-86E2-9EB819B111E3}"/>
                  </a:ext>
                </a:extLst>
              </p:cNvPr>
              <p:cNvSpPr txBox="1"/>
              <p:nvPr/>
            </p:nvSpPr>
            <p:spPr>
              <a:xfrm>
                <a:off x="8454293" y="1957214"/>
                <a:ext cx="21939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Li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(The target consists to know the variable Li)</a:t>
                </a:r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BD9D3B17-592F-48CC-86E2-9EB819B11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293" y="1957214"/>
                <a:ext cx="2193952" cy="923330"/>
              </a:xfrm>
              <a:prstGeom prst="rect">
                <a:avLst/>
              </a:prstGeom>
              <a:blipFill>
                <a:blip r:embed="rId3"/>
                <a:stretch>
                  <a:fillRect l="-2500" t="-3289" b="-92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CAFEE9D-C0E8-4860-B73F-EF20A8BCDF31}"/>
              </a:ext>
            </a:extLst>
          </p:cNvPr>
          <p:cNvCxnSpPr>
            <a:cxnSpLocks/>
          </p:cNvCxnSpPr>
          <p:nvPr/>
        </p:nvCxnSpPr>
        <p:spPr>
          <a:xfrm flipH="1" flipV="1">
            <a:off x="7908983" y="3015500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FB7138D-33A5-4E37-8E68-D7A6213852A0}"/>
              </a:ext>
            </a:extLst>
          </p:cNvPr>
          <p:cNvCxnSpPr>
            <a:cxnSpLocks/>
          </p:cNvCxnSpPr>
          <p:nvPr/>
        </p:nvCxnSpPr>
        <p:spPr>
          <a:xfrm flipH="1" flipV="1">
            <a:off x="7503256" y="2460623"/>
            <a:ext cx="433164" cy="592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4A67248-C440-4CD8-8B00-D01058C80EBB}"/>
              </a:ext>
            </a:extLst>
          </p:cNvPr>
          <p:cNvCxnSpPr>
            <a:cxnSpLocks/>
          </p:cNvCxnSpPr>
          <p:nvPr/>
        </p:nvCxnSpPr>
        <p:spPr>
          <a:xfrm flipH="1" flipV="1">
            <a:off x="7141197" y="1999720"/>
            <a:ext cx="342945" cy="454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D041EBA-4AAC-42FE-9692-62A73E4A29FF}"/>
              </a:ext>
            </a:extLst>
          </p:cNvPr>
          <p:cNvCxnSpPr>
            <a:cxnSpLocks/>
          </p:cNvCxnSpPr>
          <p:nvPr/>
        </p:nvCxnSpPr>
        <p:spPr>
          <a:xfrm flipH="1" flipV="1">
            <a:off x="6479282" y="1097379"/>
            <a:ext cx="323949" cy="81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232F7D9-FC00-4DF0-9B40-6EA2BE6E9EE1}"/>
              </a:ext>
            </a:extLst>
          </p:cNvPr>
          <p:cNvCxnSpPr>
            <a:cxnSpLocks/>
          </p:cNvCxnSpPr>
          <p:nvPr/>
        </p:nvCxnSpPr>
        <p:spPr>
          <a:xfrm>
            <a:off x="6527695" y="1791653"/>
            <a:ext cx="629275" cy="208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3E76906-C838-45ED-B3C8-FDAC9BE659CD}"/>
              </a:ext>
            </a:extLst>
          </p:cNvPr>
          <p:cNvSpPr txBox="1"/>
          <p:nvPr/>
        </p:nvSpPr>
        <p:spPr>
          <a:xfrm>
            <a:off x="6476006" y="77584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r1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3225702-98E9-4053-AC03-873F2612B2CE}"/>
              </a:ext>
            </a:extLst>
          </p:cNvPr>
          <p:cNvSpPr txBox="1"/>
          <p:nvPr/>
        </p:nvSpPr>
        <p:spPr>
          <a:xfrm>
            <a:off x="6682776" y="18325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F501B8D6-DF88-47D7-9E89-77B6CA767F05}"/>
                  </a:ext>
                </a:extLst>
              </p:cNvPr>
              <p:cNvSpPr txBox="1"/>
              <p:nvPr/>
            </p:nvSpPr>
            <p:spPr>
              <a:xfrm>
                <a:off x="8084794" y="3683035"/>
                <a:ext cx="428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F501B8D6-DF88-47D7-9E89-77B6CA767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94" y="3683035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727D744-BD62-49FB-9C41-DC70BF75F7E1}"/>
                  </a:ext>
                </a:extLst>
              </p:cNvPr>
              <p:cNvSpPr txBox="1"/>
              <p:nvPr/>
            </p:nvSpPr>
            <p:spPr>
              <a:xfrm>
                <a:off x="8467911" y="4264819"/>
                <a:ext cx="428625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727D744-BD62-49FB-9C41-DC70BF75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911" y="4264819"/>
                <a:ext cx="428625" cy="402931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E9DD9CDC-91A2-4E71-8EA3-6D0F7AB5181C}"/>
                  </a:ext>
                </a:extLst>
              </p:cNvPr>
              <p:cNvSpPr txBox="1"/>
              <p:nvPr/>
            </p:nvSpPr>
            <p:spPr>
              <a:xfrm>
                <a:off x="5923035" y="2056083"/>
                <a:ext cx="428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E9DD9CDC-91A2-4E71-8EA3-6D0F7AB5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035" y="2056083"/>
                <a:ext cx="4286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D531B817-3CF1-473F-8EF4-4247A36CFB30}"/>
                  </a:ext>
                </a:extLst>
              </p:cNvPr>
              <p:cNvSpPr txBox="1"/>
              <p:nvPr/>
            </p:nvSpPr>
            <p:spPr>
              <a:xfrm>
                <a:off x="5770271" y="2287226"/>
                <a:ext cx="428625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D531B817-3CF1-473F-8EF4-4247A36C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271" y="2287226"/>
                <a:ext cx="428625" cy="402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errar llave 62">
            <a:extLst>
              <a:ext uri="{FF2B5EF4-FFF2-40B4-BE49-F238E27FC236}">
                <a16:creationId xmlns:a16="http://schemas.microsoft.com/office/drawing/2014/main" id="{CEDE5C0A-3BD2-45A3-A522-A19312DC2977}"/>
              </a:ext>
            </a:extLst>
          </p:cNvPr>
          <p:cNvSpPr/>
          <p:nvPr/>
        </p:nvSpPr>
        <p:spPr>
          <a:xfrm rot="19223759">
            <a:off x="7893144" y="1466968"/>
            <a:ext cx="744122" cy="2729588"/>
          </a:xfrm>
          <a:prstGeom prst="rightBrace">
            <a:avLst>
              <a:gd name="adj1" fmla="val 8333"/>
              <a:gd name="adj2" fmla="val 49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60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87AB837-FFB5-4474-A5D7-32E425DAD0FC}"/>
                  </a:ext>
                </a:extLst>
              </p:cNvPr>
              <p:cNvSpPr txBox="1"/>
              <p:nvPr/>
            </p:nvSpPr>
            <p:spPr>
              <a:xfrm>
                <a:off x="579446" y="139869"/>
                <a:ext cx="4098173" cy="20985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CA" dirty="0"/>
                  <a:t>Pn = points of interference. P1 and P2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Position in space of the pixel.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vector of sight direction of the pixel i.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Start point of conus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dirty="0"/>
                  <a:t> = vector of cylinder conus</a:t>
                </a:r>
              </a:p>
              <a:p>
                <a:r>
                  <a:rPr lang="en-CA" dirty="0"/>
                  <a:t>R = Radius of the conus</a:t>
                </a:r>
              </a:p>
              <a:p>
                <a:r>
                  <a:rPr lang="en-CA" dirty="0"/>
                  <a:t>h = High of the conus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87AB837-FFB5-4474-A5D7-32E425DA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6" y="139869"/>
                <a:ext cx="4098173" cy="2098523"/>
              </a:xfrm>
              <a:prstGeom prst="rect">
                <a:avLst/>
              </a:prstGeom>
              <a:blipFill>
                <a:blip r:embed="rId3"/>
                <a:stretch>
                  <a:fillRect l="-1039" t="-1445" r="-445" b="-34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D5780F3-8628-459F-90D9-2533CD4A2FAE}"/>
                  </a:ext>
                </a:extLst>
              </p:cNvPr>
              <p:cNvSpPr txBox="1"/>
              <p:nvPr/>
            </p:nvSpPr>
            <p:spPr>
              <a:xfrm>
                <a:off x="5374325" y="151920"/>
                <a:ext cx="2113848" cy="71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D5780F3-8628-459F-90D9-2533CD4A2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25" y="151920"/>
                <a:ext cx="2113848" cy="713529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08CF9DD-DF4B-42D0-A006-0EC95F9F9411}"/>
              </a:ext>
            </a:extLst>
          </p:cNvPr>
          <p:cNvSpPr/>
          <p:nvPr/>
        </p:nvSpPr>
        <p:spPr>
          <a:xfrm flipV="1">
            <a:off x="7317833" y="175584"/>
            <a:ext cx="1239520" cy="508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D079DA6-2D57-400F-9841-9AA158401EF4}"/>
                  </a:ext>
                </a:extLst>
              </p:cNvPr>
              <p:cNvSpPr txBox="1"/>
              <p:nvPr/>
            </p:nvSpPr>
            <p:spPr>
              <a:xfrm>
                <a:off x="8656005" y="238238"/>
                <a:ext cx="2866619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D079DA6-2D57-400F-9841-9AA15840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05" y="238238"/>
                <a:ext cx="2866619" cy="402931"/>
              </a:xfrm>
              <a:prstGeom prst="rect">
                <a:avLst/>
              </a:prstGeom>
              <a:blipFill>
                <a:blip r:embed="rId5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9727170-B304-471E-8F7F-4336CFAE6D9F}"/>
                  </a:ext>
                </a:extLst>
              </p:cNvPr>
              <p:cNvSpPr txBox="1"/>
              <p:nvPr/>
            </p:nvSpPr>
            <p:spPr>
              <a:xfrm>
                <a:off x="8394309" y="911248"/>
                <a:ext cx="2856397" cy="608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sz="1400" dirty="0"/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sz="1400" dirty="0"/>
                  <a:t> = 0 (Vector </a:t>
                </a:r>
                <a:r>
                  <a:rPr lang="es-ES" dirty="0" err="1"/>
                  <a:t>v</a:t>
                </a:r>
                <a:r>
                  <a:rPr lang="es-ES" sz="1400" dirty="0" err="1"/>
                  <a:t>c</a:t>
                </a:r>
                <a:r>
                  <a:rPr lang="es-ES" sz="1400" dirty="0"/>
                  <a:t> and vector </a:t>
                </a:r>
                <a:r>
                  <a:rPr lang="es-ES" sz="1400" dirty="0" err="1"/>
                  <a:t>radius</a:t>
                </a:r>
                <a:r>
                  <a:rPr lang="es-ES" sz="1400" dirty="0"/>
                  <a:t> are perpendicular)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9727170-B304-471E-8F7F-4336CFAE6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309" y="911248"/>
                <a:ext cx="2856397" cy="608436"/>
              </a:xfrm>
              <a:prstGeom prst="rect">
                <a:avLst/>
              </a:prstGeom>
              <a:blipFill>
                <a:blip r:embed="rId6"/>
                <a:stretch>
                  <a:fillRect l="-640" t="-1000"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738F6E7-7E82-4201-908C-E16D6EA436F1}"/>
                  </a:ext>
                </a:extLst>
              </p:cNvPr>
              <p:cNvSpPr txBox="1"/>
              <p:nvPr/>
            </p:nvSpPr>
            <p:spPr>
              <a:xfrm>
                <a:off x="5498752" y="993083"/>
                <a:ext cx="274838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738F6E7-7E82-4201-908C-E16D6EA43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752" y="993083"/>
                <a:ext cx="2748381" cy="402931"/>
              </a:xfrm>
              <a:prstGeom prst="rect">
                <a:avLst/>
              </a:prstGeom>
              <a:blipFill>
                <a:blip r:embed="rId7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1827DA6-EB6D-4AAC-95DE-6ABE3E1DA1D8}"/>
                  </a:ext>
                </a:extLst>
              </p:cNvPr>
              <p:cNvSpPr txBox="1"/>
              <p:nvPr/>
            </p:nvSpPr>
            <p:spPr>
              <a:xfrm>
                <a:off x="7261692" y="1549683"/>
                <a:ext cx="315355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0</a:t>
                </a:r>
                <a:r>
                  <a:rPr lang="es-ES" dirty="0"/>
                  <a:t> =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 </a:t>
                </a:r>
                <a:r>
                  <a:rPr lang="es-ES" dirty="0"/>
                  <a:t>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sz="1400" dirty="0"/>
                  <a:t> </a:t>
                </a:r>
                <a:r>
                  <a:rPr lang="es-ES" dirty="0"/>
                  <a:t>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)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1827DA6-EB6D-4AAC-95DE-6ABE3E1DA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92" y="1549683"/>
                <a:ext cx="3153556" cy="402931"/>
              </a:xfrm>
              <a:prstGeom prst="rect">
                <a:avLst/>
              </a:prstGeom>
              <a:blipFill>
                <a:blip r:embed="rId8"/>
                <a:stretch>
                  <a:fillRect l="-1931" t="-6061" b="-2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AD5D5AA-2A62-4745-AB04-D5915624FF5E}"/>
              </a:ext>
            </a:extLst>
          </p:cNvPr>
          <p:cNvSpPr/>
          <p:nvPr/>
        </p:nvSpPr>
        <p:spPr>
          <a:xfrm flipV="1">
            <a:off x="4039945" y="3046996"/>
            <a:ext cx="1239520" cy="508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9F48E77-8E42-4EDE-B342-8B1F455340FD}"/>
                  </a:ext>
                </a:extLst>
              </p:cNvPr>
              <p:cNvSpPr txBox="1"/>
              <p:nvPr/>
            </p:nvSpPr>
            <p:spPr>
              <a:xfrm>
                <a:off x="5471236" y="2218229"/>
                <a:ext cx="3212033" cy="646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L</m:t>
                      </m:r>
                      <m:r>
                        <m:rPr>
                          <m:nor/>
                        </m:rPr>
                        <a:rPr lang="es-ES" sz="1400" dirty="0" smtClean="0"/>
                        <m:t>c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ES" dirty="0"/>
                            <m:t> 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9F48E77-8E42-4EDE-B342-8B1F45534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236" y="2218229"/>
                <a:ext cx="3212033" cy="6460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503803E-FE3E-4307-9870-B96F323E72A3}"/>
                  </a:ext>
                </a:extLst>
              </p:cNvPr>
              <p:cNvSpPr txBox="1"/>
              <p:nvPr/>
            </p:nvSpPr>
            <p:spPr>
              <a:xfrm>
                <a:off x="644971" y="2739436"/>
                <a:ext cx="274838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L</a:t>
                </a:r>
                <a:r>
                  <a:rPr lang="es-ES" sz="1400" dirty="0"/>
                  <a:t>i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503803E-FE3E-4307-9870-B96F323E7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1" y="2739436"/>
                <a:ext cx="2748381" cy="402931"/>
              </a:xfrm>
              <a:prstGeom prst="rect">
                <a:avLst/>
              </a:prstGeom>
              <a:blipFill>
                <a:blip r:embed="rId10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632E43E-9EB8-4E1A-AB69-73E4DE3F0DFD}"/>
                  </a:ext>
                </a:extLst>
              </p:cNvPr>
              <p:cNvSpPr txBox="1"/>
              <p:nvPr/>
            </p:nvSpPr>
            <p:spPr>
              <a:xfrm>
                <a:off x="5569969" y="3554997"/>
                <a:ext cx="6652270" cy="586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s-ES" dirty="0"/>
                      <m:t> − </m:t>
                    </m:r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dirty="0"/>
                  <a:t>-</a:t>
                </a:r>
                <a:r>
                  <a:rPr lang="es-E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s-ES" dirty="0"/>
                          <m:t> −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)·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.</m:t>
                            </m:r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s-ES" dirty="0"/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Lc</m:t>
                    </m:r>
                    <m:r>
                      <a:rPr lang="es-E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s-E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E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s-E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E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 .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s-E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 ·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s-ES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+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632E43E-9EB8-4E1A-AB69-73E4DE3F0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69" y="3554997"/>
                <a:ext cx="6652270" cy="5866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brir llave 23">
            <a:extLst>
              <a:ext uri="{FF2B5EF4-FFF2-40B4-BE49-F238E27FC236}">
                <a16:creationId xmlns:a16="http://schemas.microsoft.com/office/drawing/2014/main" id="{D6FDC3B1-0ED6-4E8B-82F8-E19C00E51420}"/>
              </a:ext>
            </a:extLst>
          </p:cNvPr>
          <p:cNvSpPr/>
          <p:nvPr/>
        </p:nvSpPr>
        <p:spPr>
          <a:xfrm rot="16200000">
            <a:off x="7011599" y="2986157"/>
            <a:ext cx="457164" cy="2308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453A3A2C-23E9-4A66-A865-948098D7A5F8}"/>
              </a:ext>
            </a:extLst>
          </p:cNvPr>
          <p:cNvSpPr/>
          <p:nvPr/>
        </p:nvSpPr>
        <p:spPr>
          <a:xfrm rot="16200000">
            <a:off x="9792859" y="3300912"/>
            <a:ext cx="457164" cy="1902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D489B33-EBA1-432D-B6C3-F53B9AA522C9}"/>
                  </a:ext>
                </a:extLst>
              </p:cNvPr>
              <p:cNvSpPr txBox="1"/>
              <p:nvPr/>
            </p:nvSpPr>
            <p:spPr>
              <a:xfrm>
                <a:off x="9523414" y="4243338"/>
                <a:ext cx="523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D489B33-EBA1-432D-B6C3-F53B9AA52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414" y="4243338"/>
                <a:ext cx="5232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839A179-B4A6-4FD2-874A-3BB7571F1725}"/>
                  </a:ext>
                </a:extLst>
              </p:cNvPr>
              <p:cNvSpPr txBox="1"/>
              <p:nvPr/>
            </p:nvSpPr>
            <p:spPr>
              <a:xfrm>
                <a:off x="7152401" y="4166912"/>
                <a:ext cx="523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839A179-B4A6-4FD2-874A-3BB7571F1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401" y="4166912"/>
                <a:ext cx="523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47AF016-74C1-4F52-A070-04A207F5B5AF}"/>
                  </a:ext>
                </a:extLst>
              </p:cNvPr>
              <p:cNvSpPr txBox="1"/>
              <p:nvPr/>
            </p:nvSpPr>
            <p:spPr>
              <a:xfrm>
                <a:off x="744839" y="5111825"/>
                <a:ext cx="1521379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+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47AF016-74C1-4F52-A070-04A207F5B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39" y="5111825"/>
                <a:ext cx="1521379" cy="392993"/>
              </a:xfrm>
              <a:prstGeom prst="rect">
                <a:avLst/>
              </a:prstGeom>
              <a:blipFill>
                <a:blip r:embed="rId14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DB041BA1-8442-4F9F-ACCA-B1BF1E508B59}"/>
              </a:ext>
            </a:extLst>
          </p:cNvPr>
          <p:cNvSpPr/>
          <p:nvPr/>
        </p:nvSpPr>
        <p:spPr>
          <a:xfrm flipV="1">
            <a:off x="2800425" y="4862874"/>
            <a:ext cx="1239520" cy="508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4DFF70A-84C4-4EE1-919D-33CF4E94505F}"/>
                  </a:ext>
                </a:extLst>
              </p:cNvPr>
              <p:cNvSpPr txBox="1"/>
              <p:nvPr/>
            </p:nvSpPr>
            <p:spPr>
              <a:xfrm>
                <a:off x="4142430" y="4927983"/>
                <a:ext cx="3597331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ES" dirty="0"/>
                          <m:t>L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 ·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ES" dirty="0"/>
                          <m:t>L</m:t>
                        </m:r>
                        <m:r>
                          <m:rPr>
                            <m:nor/>
                          </m:rPr>
                          <a:rPr lang="es-ES" sz="1400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s-ES" sz="1400" dirty="0"/>
                          <m:t> ·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4DFF70A-84C4-4EE1-919D-33CF4E945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30" y="4927983"/>
                <a:ext cx="3597331" cy="392993"/>
              </a:xfrm>
              <a:prstGeom prst="rect">
                <a:avLst/>
              </a:prstGeom>
              <a:blipFill>
                <a:blip r:embed="rId15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31D66DE-2F01-47DF-A9FA-1A90DC862713}"/>
                  </a:ext>
                </a:extLst>
              </p:cNvPr>
              <p:cNvSpPr txBox="1"/>
              <p:nvPr/>
            </p:nvSpPr>
            <p:spPr>
              <a:xfrm>
                <a:off x="741242" y="5488353"/>
                <a:ext cx="7552580" cy="634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E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ES" dirty="0"/>
                          <m:t>=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𝐿𝑐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/>
                  <a:t> 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ES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+2 ∗</m:t>
                    </m:r>
                    <m:r>
                      <m:rPr>
                        <m:nor/>
                      </m:rPr>
                      <a:rPr lang="es-ES" dirty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s-ES" sz="14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s-ES" dirty="0"/>
                          <m:t> ·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31D66DE-2F01-47DF-A9FA-1A90DC86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2" y="5488353"/>
                <a:ext cx="7552580" cy="6349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25EA07-C471-4975-AB8C-FED20858361E}"/>
                  </a:ext>
                </a:extLst>
              </p:cNvPr>
              <p:cNvSpPr txBox="1"/>
              <p:nvPr/>
            </p:nvSpPr>
            <p:spPr>
              <a:xfrm>
                <a:off x="8751011" y="2237943"/>
                <a:ext cx="3328475" cy="646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L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ES" dirty="0"/>
                            <m:t> 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25EA07-C471-4975-AB8C-FED20858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011" y="2237943"/>
                <a:ext cx="3328475" cy="6461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782ED37-1DA5-46B6-A314-4691B775204A}"/>
                  </a:ext>
                </a:extLst>
              </p:cNvPr>
              <p:cNvSpPr txBox="1"/>
              <p:nvPr/>
            </p:nvSpPr>
            <p:spPr>
              <a:xfrm>
                <a:off x="644971" y="3105930"/>
                <a:ext cx="3328475" cy="646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L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ES" dirty="0"/>
                            <m:t> 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782ED37-1DA5-46B6-A314-4691B775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1" y="3105930"/>
                <a:ext cx="3328475" cy="6461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7E229521-F221-4ABF-B494-36438A256553}"/>
                  </a:ext>
                </a:extLst>
              </p:cNvPr>
              <p:cNvSpPr txBox="1"/>
              <p:nvPr/>
            </p:nvSpPr>
            <p:spPr>
              <a:xfrm>
                <a:off x="5635912" y="3002131"/>
                <a:ext cx="4457246" cy="586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𝐿𝑐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s-ES" dirty="0"/>
                          <m:t> − 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)·</m:t>
                        </m:r>
                        <m:acc>
                          <m:accPr>
                            <m:chr m:val="⃗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.</m:t>
                            </m:r>
                            <m:acc>
                              <m:accPr>
                                <m:chr m:val="⃗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s-ES" dirty="0"/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" dirty="0"/>
                  <a:t> - </a:t>
                </a:r>
                <a:r>
                  <a:rPr lang="es-ES" dirty="0" err="1"/>
                  <a:t>L</a:t>
                </a:r>
                <a:r>
                  <a:rPr lang="es-ES" sz="1400" dirty="0" err="1"/>
                  <a:t>c</a:t>
                </a:r>
                <a:r>
                  <a:rPr lang="es-ES" dirty="0"/>
                  <a:t> *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7E229521-F221-4ABF-B494-36438A256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912" y="3002131"/>
                <a:ext cx="4457246" cy="5866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068D91-1BB0-4746-A0E4-7D148A10F428}"/>
                  </a:ext>
                </a:extLst>
              </p:cNvPr>
              <p:cNvSpPr txBox="1"/>
              <p:nvPr/>
            </p:nvSpPr>
            <p:spPr>
              <a:xfrm>
                <a:off x="839252" y="4526053"/>
                <a:ext cx="196169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𝐿𝑐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E068D91-1BB0-4746-A0E4-7D148A10F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2" y="4526053"/>
                <a:ext cx="1961691" cy="62235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5B79B5BB-1C4F-4F54-A9C3-910E9DD98E59}"/>
              </a:ext>
            </a:extLst>
          </p:cNvPr>
          <p:cNvSpPr/>
          <p:nvPr/>
        </p:nvSpPr>
        <p:spPr>
          <a:xfrm rot="10177397" flipV="1">
            <a:off x="7320684" y="2056360"/>
            <a:ext cx="1239520" cy="144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5F99575D-872B-4699-9BD6-03D24DCE0AE9}"/>
              </a:ext>
            </a:extLst>
          </p:cNvPr>
          <p:cNvSpPr/>
          <p:nvPr/>
        </p:nvSpPr>
        <p:spPr>
          <a:xfrm rot="11422603" flipH="1" flipV="1">
            <a:off x="9202746" y="2072317"/>
            <a:ext cx="1239520" cy="144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3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6E867B-0882-420D-8FAA-89C428EFDB27}"/>
                  </a:ext>
                </a:extLst>
              </p:cNvPr>
              <p:cNvSpPr txBox="1"/>
              <p:nvPr/>
            </p:nvSpPr>
            <p:spPr>
              <a:xfrm>
                <a:off x="353439" y="1863381"/>
                <a:ext cx="10299743" cy="1365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 ∗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s-ES" dirty="0"/>
                                    <m:t> ·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∗</m:t>
                                  </m:r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m:rPr>
                                              <m:nor/>
                                            </m:rPr>
                                            <a:rPr lang="es-ES" dirty="0"/>
                                            <m:t> · 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𝑚𝑎𝑥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d>
                                <m:d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𝑚𝑎𝑥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6E867B-0882-420D-8FAA-89C428EF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39" y="1863381"/>
                <a:ext cx="10299743" cy="1365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E61F1BB-8D4E-4921-95D0-1456C951748B}"/>
                  </a:ext>
                </a:extLst>
              </p:cNvPr>
              <p:cNvSpPr txBox="1"/>
              <p:nvPr/>
            </p:nvSpPr>
            <p:spPr>
              <a:xfrm>
                <a:off x="495565" y="3804303"/>
                <a:ext cx="3113673" cy="646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L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ES" dirty="0"/>
                            <m:t> − 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)·</m:t>
                          </m:r>
                          <m:acc>
                            <m:accPr>
                              <m:chr m:val="⃗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E61F1BB-8D4E-4921-95D0-1456C9517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65" y="3804303"/>
                <a:ext cx="3113673" cy="646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D51B4C2-7283-413E-AC28-7C96D2C86B28}"/>
              </a:ext>
            </a:extLst>
          </p:cNvPr>
          <p:cNvSpPr/>
          <p:nvPr/>
        </p:nvSpPr>
        <p:spPr>
          <a:xfrm rot="3802280">
            <a:off x="259286" y="3339838"/>
            <a:ext cx="1045350" cy="1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7AFBCFF-4AA2-4A7A-B3EC-B4B95413D0F8}"/>
                  </a:ext>
                </a:extLst>
              </p:cNvPr>
              <p:cNvSpPr txBox="1"/>
              <p:nvPr/>
            </p:nvSpPr>
            <p:spPr>
              <a:xfrm>
                <a:off x="190500" y="634199"/>
                <a:ext cx="8163838" cy="812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0 =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s-ES" dirty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s-ES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dirty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s-ES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∗2 ∗</m:t>
                      </m:r>
                      <m:d>
                        <m:d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s-ES" dirty="0"/>
                                <m:t> · 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  <m:sup>
                          <m: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7AFBCFF-4AA2-4A7A-B3EC-B4B95413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634199"/>
                <a:ext cx="8163838" cy="812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DD4E1C1-6697-4356-9471-3618B2A08CB8}"/>
              </a:ext>
            </a:extLst>
          </p:cNvPr>
          <p:cNvSpPr txBox="1"/>
          <p:nvPr/>
        </p:nvSpPr>
        <p:spPr>
          <a:xfrm>
            <a:off x="8254555" y="808766"/>
            <a:ext cx="301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2nd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ecuation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Lc</a:t>
            </a:r>
            <a:endParaRPr lang="es-ES" dirty="0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A87816E1-F321-4CF5-BBAE-B31E4204FFB3}"/>
              </a:ext>
            </a:extLst>
          </p:cNvPr>
          <p:cNvSpPr/>
          <p:nvPr/>
        </p:nvSpPr>
        <p:spPr>
          <a:xfrm rot="16200000">
            <a:off x="2110634" y="143995"/>
            <a:ext cx="457164" cy="2308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F1EC4C-9D80-49D2-87EC-4EA3B5D6C4D5}"/>
              </a:ext>
            </a:extLst>
          </p:cNvPr>
          <p:cNvSpPr txBox="1"/>
          <p:nvPr/>
        </p:nvSpPr>
        <p:spPr>
          <a:xfrm>
            <a:off x="2339216" y="1287689"/>
            <a:ext cx="35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s-ES" dirty="0"/>
              <a:t>a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B64F7F6-FA89-4BA9-8859-0C8560BB2147}"/>
              </a:ext>
            </a:extLst>
          </p:cNvPr>
          <p:cNvSpPr/>
          <p:nvPr/>
        </p:nvSpPr>
        <p:spPr>
          <a:xfrm rot="16200000">
            <a:off x="4952859" y="152358"/>
            <a:ext cx="457164" cy="2308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1F004C-9D9B-4269-8D01-9B8498BED172}"/>
              </a:ext>
            </a:extLst>
          </p:cNvPr>
          <p:cNvSpPr txBox="1"/>
          <p:nvPr/>
        </p:nvSpPr>
        <p:spPr>
          <a:xfrm>
            <a:off x="5159640" y="1314583"/>
            <a:ext cx="35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s-ES" dirty="0"/>
              <a:t>b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2720E830-DF78-4456-BF8B-5F41784166F6}"/>
              </a:ext>
            </a:extLst>
          </p:cNvPr>
          <p:cNvSpPr/>
          <p:nvPr/>
        </p:nvSpPr>
        <p:spPr>
          <a:xfrm rot="16200000">
            <a:off x="7115438" y="578703"/>
            <a:ext cx="457164" cy="15895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0C772AD-C0C7-464C-AA02-384E8DD189FD}"/>
                  </a:ext>
                </a:extLst>
              </p:cNvPr>
              <p:cNvSpPr txBox="1"/>
              <p:nvPr/>
            </p:nvSpPr>
            <p:spPr>
              <a:xfrm>
                <a:off x="7255061" y="1384633"/>
                <a:ext cx="5232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0C772AD-C0C7-464C-AA02-384E8DD1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061" y="1384633"/>
                <a:ext cx="523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77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753</Words>
  <Application>Microsoft Office PowerPoint</Application>
  <PresentationFormat>Panorámica</PresentationFormat>
  <Paragraphs>145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 Avedillo</dc:creator>
  <cp:lastModifiedBy>Ernesto Avedillo</cp:lastModifiedBy>
  <cp:revision>34</cp:revision>
  <dcterms:created xsi:type="dcterms:W3CDTF">2024-01-17T11:24:16Z</dcterms:created>
  <dcterms:modified xsi:type="dcterms:W3CDTF">2024-01-19T07:41:37Z</dcterms:modified>
</cp:coreProperties>
</file>