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5670550" cy="1008062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FFE4BB-DA7B-4B39-9F54-D936131C18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819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510264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83320" y="5411880"/>
            <a:ext cx="510264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4C97B1-0BBE-42D4-AEB7-79FB0D78E6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819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89800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83320" y="541188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898000" y="541188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7622D8-905A-494B-9AD2-41FCE2AE85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819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008440" y="235836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733560" y="235836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83320" y="541188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008440" y="541188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733560" y="541188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A4677E-3BBC-495D-92CA-34A8DD4AFF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819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83320" y="2358360"/>
            <a:ext cx="510264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2E068C-9FCC-4718-B2DD-088FC3F4DA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819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510264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2C9126-BA18-4403-BAFD-698455CE89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819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248976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898000" y="2358360"/>
            <a:ext cx="248976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2B03C4-411F-42C6-A1FD-56E00E5F39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819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FD5F2B-B723-40D0-8DD4-D041DA277E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83320" y="401760"/>
            <a:ext cx="5102640" cy="78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2AF2E0-7D12-4B69-A554-9B8FBFE945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819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898000" y="2358360"/>
            <a:ext cx="248976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83320" y="541188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B26D86-9EB3-4E04-AA57-F779EBDCE1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819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248976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89800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898000" y="541188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7DC19E-D578-4CD2-B272-620812A384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7819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89800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83320" y="5411880"/>
            <a:ext cx="510264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56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0546A6-E8CE-4A8A-9016-2CEF2AC1F1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2640" cy="168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7819" spc="-1" strike="noStrike">
                <a:latin typeface="Arial"/>
              </a:rPr>
              <a:t>C</a:t>
            </a:r>
            <a:r>
              <a:rPr b="0" lang="es-ES" sz="7819" spc="-1" strike="noStrike">
                <a:latin typeface="Arial"/>
              </a:rPr>
              <a:t>li</a:t>
            </a:r>
            <a:r>
              <a:rPr b="0" lang="es-ES" sz="7819" spc="-1" strike="noStrike">
                <a:latin typeface="Arial"/>
              </a:rPr>
              <a:t>c</a:t>
            </a:r>
            <a:r>
              <a:rPr b="0" lang="es-ES" sz="7819" spc="-1" strike="noStrike">
                <a:latin typeface="Arial"/>
              </a:rPr>
              <a:t>k </a:t>
            </a:r>
            <a:r>
              <a:rPr b="0" lang="es-ES" sz="7819" spc="-1" strike="noStrike">
                <a:latin typeface="Arial"/>
              </a:rPr>
              <a:t>t</a:t>
            </a:r>
            <a:r>
              <a:rPr b="0" lang="es-ES" sz="7819" spc="-1" strike="noStrike">
                <a:latin typeface="Arial"/>
              </a:rPr>
              <a:t>o </a:t>
            </a:r>
            <a:r>
              <a:rPr b="0" lang="es-ES" sz="7819" spc="-1" strike="noStrike">
                <a:latin typeface="Arial"/>
              </a:rPr>
              <a:t>e</a:t>
            </a:r>
            <a:r>
              <a:rPr b="0" lang="es-ES" sz="7819" spc="-1" strike="noStrike">
                <a:latin typeface="Arial"/>
              </a:rPr>
              <a:t>d</a:t>
            </a:r>
            <a:r>
              <a:rPr b="0" lang="es-ES" sz="7819" spc="-1" strike="noStrike">
                <a:latin typeface="Arial"/>
              </a:rPr>
              <a:t>it </a:t>
            </a:r>
            <a:r>
              <a:rPr b="0" lang="es-ES" sz="7819" spc="-1" strike="noStrike">
                <a:latin typeface="Arial"/>
              </a:rPr>
              <a:t>t</a:t>
            </a:r>
            <a:r>
              <a:rPr b="0" lang="es-ES" sz="7819" spc="-1" strike="noStrike">
                <a:latin typeface="Arial"/>
              </a:rPr>
              <a:t>h</a:t>
            </a:r>
            <a:r>
              <a:rPr b="0" lang="es-ES" sz="7819" spc="-1" strike="noStrike">
                <a:latin typeface="Arial"/>
              </a:rPr>
              <a:t>e </a:t>
            </a:r>
            <a:r>
              <a:rPr b="0" lang="es-ES" sz="7819" spc="-1" strike="noStrike">
                <a:latin typeface="Arial"/>
              </a:rPr>
              <a:t>ti</a:t>
            </a:r>
            <a:r>
              <a:rPr b="0" lang="es-ES" sz="7819" spc="-1" strike="noStrike">
                <a:latin typeface="Arial"/>
              </a:rPr>
              <a:t>tl</a:t>
            </a:r>
            <a:r>
              <a:rPr b="0" lang="es-ES" sz="7819" spc="-1" strike="noStrike">
                <a:latin typeface="Arial"/>
              </a:rPr>
              <a:t>e </a:t>
            </a:r>
            <a:r>
              <a:rPr b="0" lang="es-ES" sz="7819" spc="-1" strike="noStrike">
                <a:latin typeface="Arial"/>
              </a:rPr>
              <a:t>t</a:t>
            </a:r>
            <a:r>
              <a:rPr b="0" lang="es-ES" sz="7819" spc="-1" strike="noStrike">
                <a:latin typeface="Arial"/>
              </a:rPr>
              <a:t>e</a:t>
            </a:r>
            <a:r>
              <a:rPr b="0" lang="es-ES" sz="7819" spc="-1" strike="noStrike">
                <a:latin typeface="Arial"/>
              </a:rPr>
              <a:t>x</a:t>
            </a:r>
            <a:r>
              <a:rPr b="0" lang="es-ES" sz="7819" spc="-1" strike="noStrike">
                <a:latin typeface="Arial"/>
              </a:rPr>
              <a:t>t </a:t>
            </a:r>
            <a:r>
              <a:rPr b="0" lang="es-ES" sz="7819" spc="-1" strike="noStrike">
                <a:latin typeface="Arial"/>
              </a:rPr>
              <a:t>f</a:t>
            </a:r>
            <a:r>
              <a:rPr b="0" lang="es-ES" sz="7819" spc="-1" strike="noStrike">
                <a:latin typeface="Arial"/>
              </a:rPr>
              <a:t>o</a:t>
            </a:r>
            <a:r>
              <a:rPr b="0" lang="es-ES" sz="7819" spc="-1" strike="noStrike">
                <a:latin typeface="Arial"/>
              </a:rPr>
              <a:t>r</a:t>
            </a:r>
            <a:r>
              <a:rPr b="0" lang="es-ES" sz="7819" spc="-1" strike="noStrike">
                <a:latin typeface="Arial"/>
              </a:rPr>
              <a:t>m</a:t>
            </a:r>
            <a:r>
              <a:rPr b="0" lang="es-ES" sz="7819" spc="-1" strike="noStrike">
                <a:latin typeface="Arial"/>
              </a:rPr>
              <a:t>a</a:t>
            </a:r>
            <a:r>
              <a:rPr b="0" lang="es-ES" sz="7819" spc="-1" strike="noStrike">
                <a:latin typeface="Arial"/>
              </a:rPr>
              <a:t>t</a:t>
            </a:r>
            <a:endParaRPr b="0" lang="es-ES" sz="7819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83320" y="2358360"/>
            <a:ext cx="510264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25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5690" spc="-1" strike="noStrike">
                <a:latin typeface="Arial"/>
              </a:rPr>
              <a:t>C</a:t>
            </a:r>
            <a:r>
              <a:rPr b="0" lang="es-ES" sz="5690" spc="-1" strike="noStrike">
                <a:latin typeface="Arial"/>
              </a:rPr>
              <a:t>l</a:t>
            </a:r>
            <a:r>
              <a:rPr b="0" lang="es-ES" sz="5690" spc="-1" strike="noStrike">
                <a:latin typeface="Arial"/>
              </a:rPr>
              <a:t>i</a:t>
            </a:r>
            <a:r>
              <a:rPr b="0" lang="es-ES" sz="5690" spc="-1" strike="noStrike">
                <a:latin typeface="Arial"/>
              </a:rPr>
              <a:t>c</a:t>
            </a:r>
            <a:r>
              <a:rPr b="0" lang="es-ES" sz="5690" spc="-1" strike="noStrike">
                <a:latin typeface="Arial"/>
              </a:rPr>
              <a:t>k</a:t>
            </a:r>
            <a:r>
              <a:rPr b="0" lang="es-ES" sz="5690" spc="-1" strike="noStrike">
                <a:latin typeface="Arial"/>
              </a:rPr>
              <a:t> </a:t>
            </a:r>
            <a:r>
              <a:rPr b="0" lang="es-ES" sz="5690" spc="-1" strike="noStrike">
                <a:latin typeface="Arial"/>
              </a:rPr>
              <a:t>t</a:t>
            </a:r>
            <a:r>
              <a:rPr b="0" lang="es-ES" sz="5690" spc="-1" strike="noStrike">
                <a:latin typeface="Arial"/>
              </a:rPr>
              <a:t>o</a:t>
            </a:r>
            <a:r>
              <a:rPr b="0" lang="es-ES" sz="5690" spc="-1" strike="noStrike">
                <a:latin typeface="Arial"/>
              </a:rPr>
              <a:t> </a:t>
            </a:r>
            <a:r>
              <a:rPr b="0" lang="es-ES" sz="5690" spc="-1" strike="noStrike">
                <a:latin typeface="Arial"/>
              </a:rPr>
              <a:t>e</a:t>
            </a:r>
            <a:r>
              <a:rPr b="0" lang="es-ES" sz="5690" spc="-1" strike="noStrike">
                <a:latin typeface="Arial"/>
              </a:rPr>
              <a:t>d</a:t>
            </a:r>
            <a:r>
              <a:rPr b="0" lang="es-ES" sz="5690" spc="-1" strike="noStrike">
                <a:latin typeface="Arial"/>
              </a:rPr>
              <a:t>i</a:t>
            </a:r>
            <a:r>
              <a:rPr b="0" lang="es-ES" sz="5690" spc="-1" strike="noStrike">
                <a:latin typeface="Arial"/>
              </a:rPr>
              <a:t>t</a:t>
            </a:r>
            <a:r>
              <a:rPr b="0" lang="es-ES" sz="5690" spc="-1" strike="noStrike">
                <a:latin typeface="Arial"/>
              </a:rPr>
              <a:t> </a:t>
            </a:r>
            <a:r>
              <a:rPr b="0" lang="es-ES" sz="5690" spc="-1" strike="noStrike">
                <a:latin typeface="Arial"/>
              </a:rPr>
              <a:t>t</a:t>
            </a:r>
            <a:r>
              <a:rPr b="0" lang="es-ES" sz="5690" spc="-1" strike="noStrike">
                <a:latin typeface="Arial"/>
              </a:rPr>
              <a:t>h</a:t>
            </a:r>
            <a:r>
              <a:rPr b="0" lang="es-ES" sz="5690" spc="-1" strike="noStrike">
                <a:latin typeface="Arial"/>
              </a:rPr>
              <a:t>e</a:t>
            </a:r>
            <a:r>
              <a:rPr b="0" lang="es-ES" sz="5690" spc="-1" strike="noStrike">
                <a:latin typeface="Arial"/>
              </a:rPr>
              <a:t> </a:t>
            </a:r>
            <a:r>
              <a:rPr b="0" lang="es-ES" sz="5690" spc="-1" strike="noStrike">
                <a:latin typeface="Arial"/>
              </a:rPr>
              <a:t>o</a:t>
            </a:r>
            <a:r>
              <a:rPr b="0" lang="es-ES" sz="5690" spc="-1" strike="noStrike">
                <a:latin typeface="Arial"/>
              </a:rPr>
              <a:t>u</a:t>
            </a:r>
            <a:r>
              <a:rPr b="0" lang="es-ES" sz="5690" spc="-1" strike="noStrike">
                <a:latin typeface="Arial"/>
              </a:rPr>
              <a:t>t</a:t>
            </a:r>
            <a:r>
              <a:rPr b="0" lang="es-ES" sz="5690" spc="-1" strike="noStrike">
                <a:latin typeface="Arial"/>
              </a:rPr>
              <a:t>l</a:t>
            </a:r>
            <a:r>
              <a:rPr b="0" lang="es-ES" sz="5690" spc="-1" strike="noStrike">
                <a:latin typeface="Arial"/>
              </a:rPr>
              <a:t>i</a:t>
            </a:r>
            <a:r>
              <a:rPr b="0" lang="es-ES" sz="5690" spc="-1" strike="noStrike">
                <a:latin typeface="Arial"/>
              </a:rPr>
              <a:t>n</a:t>
            </a:r>
            <a:r>
              <a:rPr b="0" lang="es-ES" sz="5690" spc="-1" strike="noStrike">
                <a:latin typeface="Arial"/>
              </a:rPr>
              <a:t>e</a:t>
            </a:r>
            <a:r>
              <a:rPr b="0" lang="es-ES" sz="5690" spc="-1" strike="noStrike">
                <a:latin typeface="Arial"/>
              </a:rPr>
              <a:t> </a:t>
            </a:r>
            <a:r>
              <a:rPr b="0" lang="es-ES" sz="5690" spc="-1" strike="noStrike">
                <a:latin typeface="Arial"/>
              </a:rPr>
              <a:t>t</a:t>
            </a:r>
            <a:r>
              <a:rPr b="0" lang="es-ES" sz="5690" spc="-1" strike="noStrike">
                <a:latin typeface="Arial"/>
              </a:rPr>
              <a:t>e</a:t>
            </a:r>
            <a:r>
              <a:rPr b="0" lang="es-ES" sz="5690" spc="-1" strike="noStrike">
                <a:latin typeface="Arial"/>
              </a:rPr>
              <a:t>x</a:t>
            </a:r>
            <a:r>
              <a:rPr b="0" lang="es-ES" sz="5690" spc="-1" strike="noStrike">
                <a:latin typeface="Arial"/>
              </a:rPr>
              <a:t>t</a:t>
            </a:r>
            <a:r>
              <a:rPr b="0" lang="es-ES" sz="5690" spc="-1" strike="noStrike">
                <a:latin typeface="Arial"/>
              </a:rPr>
              <a:t> </a:t>
            </a:r>
            <a:r>
              <a:rPr b="0" lang="es-ES" sz="5690" spc="-1" strike="noStrike">
                <a:latin typeface="Arial"/>
              </a:rPr>
              <a:t>f</a:t>
            </a:r>
            <a:r>
              <a:rPr b="0" lang="es-ES" sz="5690" spc="-1" strike="noStrike">
                <a:latin typeface="Arial"/>
              </a:rPr>
              <a:t>o</a:t>
            </a:r>
            <a:r>
              <a:rPr b="0" lang="es-ES" sz="5690" spc="-1" strike="noStrike">
                <a:latin typeface="Arial"/>
              </a:rPr>
              <a:t>r</a:t>
            </a:r>
            <a:r>
              <a:rPr b="0" lang="es-ES" sz="5690" spc="-1" strike="noStrike">
                <a:latin typeface="Arial"/>
              </a:rPr>
              <a:t>m</a:t>
            </a:r>
            <a:r>
              <a:rPr b="0" lang="es-ES" sz="5690" spc="-1" strike="noStrike">
                <a:latin typeface="Arial"/>
              </a:rPr>
              <a:t>a</a:t>
            </a:r>
            <a:r>
              <a:rPr b="0" lang="es-ES" sz="5690" spc="-1" strike="noStrike">
                <a:latin typeface="Arial"/>
              </a:rPr>
              <a:t>t</a:t>
            </a:r>
            <a:endParaRPr b="0" lang="es-ES" sz="5690" spc="-1" strike="noStrike">
              <a:latin typeface="Arial"/>
            </a:endParaRPr>
          </a:p>
          <a:p>
            <a:pPr lvl="1" marL="864000" indent="-324000">
              <a:spcBef>
                <a:spcPts val="201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4980" spc="-1" strike="noStrike">
                <a:latin typeface="Arial"/>
              </a:rPr>
              <a:t>S</a:t>
            </a:r>
            <a:r>
              <a:rPr b="0" lang="es-ES" sz="4980" spc="-1" strike="noStrike">
                <a:latin typeface="Arial"/>
              </a:rPr>
              <a:t>e</a:t>
            </a:r>
            <a:r>
              <a:rPr b="0" lang="es-ES" sz="4980" spc="-1" strike="noStrike">
                <a:latin typeface="Arial"/>
              </a:rPr>
              <a:t>c</a:t>
            </a:r>
            <a:r>
              <a:rPr b="0" lang="es-ES" sz="4980" spc="-1" strike="noStrike">
                <a:latin typeface="Arial"/>
              </a:rPr>
              <a:t>o</a:t>
            </a:r>
            <a:r>
              <a:rPr b="0" lang="es-ES" sz="4980" spc="-1" strike="noStrike">
                <a:latin typeface="Arial"/>
              </a:rPr>
              <a:t>n</a:t>
            </a:r>
            <a:r>
              <a:rPr b="0" lang="es-ES" sz="4980" spc="-1" strike="noStrike">
                <a:latin typeface="Arial"/>
              </a:rPr>
              <a:t>d</a:t>
            </a:r>
            <a:r>
              <a:rPr b="0" lang="es-ES" sz="4980" spc="-1" strike="noStrike">
                <a:latin typeface="Arial"/>
              </a:rPr>
              <a:t> </a:t>
            </a:r>
            <a:r>
              <a:rPr b="0" lang="es-ES" sz="4980" spc="-1" strike="noStrike">
                <a:latin typeface="Arial"/>
              </a:rPr>
              <a:t>O</a:t>
            </a:r>
            <a:r>
              <a:rPr b="0" lang="es-ES" sz="4980" spc="-1" strike="noStrike">
                <a:latin typeface="Arial"/>
              </a:rPr>
              <a:t>u</a:t>
            </a:r>
            <a:r>
              <a:rPr b="0" lang="es-ES" sz="4980" spc="-1" strike="noStrike">
                <a:latin typeface="Arial"/>
              </a:rPr>
              <a:t>t</a:t>
            </a:r>
            <a:r>
              <a:rPr b="0" lang="es-ES" sz="4980" spc="-1" strike="noStrike">
                <a:latin typeface="Arial"/>
              </a:rPr>
              <a:t>l</a:t>
            </a:r>
            <a:r>
              <a:rPr b="0" lang="es-ES" sz="4980" spc="-1" strike="noStrike">
                <a:latin typeface="Arial"/>
              </a:rPr>
              <a:t>i</a:t>
            </a:r>
            <a:r>
              <a:rPr b="0" lang="es-ES" sz="4980" spc="-1" strike="noStrike">
                <a:latin typeface="Arial"/>
              </a:rPr>
              <a:t>n</a:t>
            </a:r>
            <a:r>
              <a:rPr b="0" lang="es-ES" sz="4980" spc="-1" strike="noStrike">
                <a:latin typeface="Arial"/>
              </a:rPr>
              <a:t>e</a:t>
            </a:r>
            <a:r>
              <a:rPr b="0" lang="es-ES" sz="4980" spc="-1" strike="noStrike">
                <a:latin typeface="Arial"/>
              </a:rPr>
              <a:t> </a:t>
            </a:r>
            <a:r>
              <a:rPr b="0" lang="es-ES" sz="4980" spc="-1" strike="noStrike">
                <a:latin typeface="Arial"/>
              </a:rPr>
              <a:t>L</a:t>
            </a:r>
            <a:r>
              <a:rPr b="0" lang="es-ES" sz="4980" spc="-1" strike="noStrike">
                <a:latin typeface="Arial"/>
              </a:rPr>
              <a:t>e</a:t>
            </a:r>
            <a:r>
              <a:rPr b="0" lang="es-ES" sz="4980" spc="-1" strike="noStrike">
                <a:latin typeface="Arial"/>
              </a:rPr>
              <a:t>v</a:t>
            </a:r>
            <a:r>
              <a:rPr b="0" lang="es-ES" sz="4980" spc="-1" strike="noStrike">
                <a:latin typeface="Arial"/>
              </a:rPr>
              <a:t>e</a:t>
            </a:r>
            <a:r>
              <a:rPr b="0" lang="es-ES" sz="4980" spc="-1" strike="noStrike">
                <a:latin typeface="Arial"/>
              </a:rPr>
              <a:t>l</a:t>
            </a:r>
            <a:endParaRPr b="0" lang="es-ES" sz="4980" spc="-1" strike="noStrike">
              <a:latin typeface="Arial"/>
            </a:endParaRPr>
          </a:p>
          <a:p>
            <a:pPr lvl="2" marL="1296000" indent="-288000">
              <a:spcBef>
                <a:spcPts val="15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270" spc="-1" strike="noStrike">
                <a:latin typeface="Arial"/>
              </a:rPr>
              <a:t>T</a:t>
            </a:r>
            <a:r>
              <a:rPr b="0" lang="es-ES" sz="4270" spc="-1" strike="noStrike">
                <a:latin typeface="Arial"/>
              </a:rPr>
              <a:t>h</a:t>
            </a:r>
            <a:r>
              <a:rPr b="0" lang="es-ES" sz="4270" spc="-1" strike="noStrike">
                <a:latin typeface="Arial"/>
              </a:rPr>
              <a:t>i</a:t>
            </a:r>
            <a:r>
              <a:rPr b="0" lang="es-ES" sz="4270" spc="-1" strike="noStrike">
                <a:latin typeface="Arial"/>
              </a:rPr>
              <a:t>r</a:t>
            </a:r>
            <a:r>
              <a:rPr b="0" lang="es-ES" sz="4270" spc="-1" strike="noStrike">
                <a:latin typeface="Arial"/>
              </a:rPr>
              <a:t>d</a:t>
            </a:r>
            <a:r>
              <a:rPr b="0" lang="es-ES" sz="4270" spc="-1" strike="noStrike">
                <a:latin typeface="Arial"/>
              </a:rPr>
              <a:t> </a:t>
            </a:r>
            <a:r>
              <a:rPr b="0" lang="es-ES" sz="4270" spc="-1" strike="noStrike">
                <a:latin typeface="Arial"/>
              </a:rPr>
              <a:t>O</a:t>
            </a:r>
            <a:r>
              <a:rPr b="0" lang="es-ES" sz="4270" spc="-1" strike="noStrike">
                <a:latin typeface="Arial"/>
              </a:rPr>
              <a:t>u</a:t>
            </a:r>
            <a:r>
              <a:rPr b="0" lang="es-ES" sz="4270" spc="-1" strike="noStrike">
                <a:latin typeface="Arial"/>
              </a:rPr>
              <a:t>t</a:t>
            </a:r>
            <a:r>
              <a:rPr b="0" lang="es-ES" sz="4270" spc="-1" strike="noStrike">
                <a:latin typeface="Arial"/>
              </a:rPr>
              <a:t>l</a:t>
            </a:r>
            <a:r>
              <a:rPr b="0" lang="es-ES" sz="4270" spc="-1" strike="noStrike">
                <a:latin typeface="Arial"/>
              </a:rPr>
              <a:t>i</a:t>
            </a:r>
            <a:r>
              <a:rPr b="0" lang="es-ES" sz="4270" spc="-1" strike="noStrike">
                <a:latin typeface="Arial"/>
              </a:rPr>
              <a:t>n</a:t>
            </a:r>
            <a:r>
              <a:rPr b="0" lang="es-ES" sz="4270" spc="-1" strike="noStrike">
                <a:latin typeface="Arial"/>
              </a:rPr>
              <a:t>e</a:t>
            </a:r>
            <a:r>
              <a:rPr b="0" lang="es-ES" sz="4270" spc="-1" strike="noStrike">
                <a:latin typeface="Arial"/>
              </a:rPr>
              <a:t> </a:t>
            </a:r>
            <a:r>
              <a:rPr b="0" lang="es-ES" sz="4270" spc="-1" strike="noStrike">
                <a:latin typeface="Arial"/>
              </a:rPr>
              <a:t>L</a:t>
            </a:r>
            <a:r>
              <a:rPr b="0" lang="es-ES" sz="4270" spc="-1" strike="noStrike">
                <a:latin typeface="Arial"/>
              </a:rPr>
              <a:t>e</a:t>
            </a:r>
            <a:r>
              <a:rPr b="0" lang="es-ES" sz="4270" spc="-1" strike="noStrike">
                <a:latin typeface="Arial"/>
              </a:rPr>
              <a:t>v</a:t>
            </a:r>
            <a:r>
              <a:rPr b="0" lang="es-ES" sz="4270" spc="-1" strike="noStrike">
                <a:latin typeface="Arial"/>
              </a:rPr>
              <a:t>e</a:t>
            </a:r>
            <a:r>
              <a:rPr b="0" lang="es-ES" sz="4270" spc="-1" strike="noStrike">
                <a:latin typeface="Arial"/>
              </a:rPr>
              <a:t>l</a:t>
            </a:r>
            <a:endParaRPr b="0" lang="es-ES" sz="4270" spc="-1" strike="noStrike">
              <a:latin typeface="Arial"/>
            </a:endParaRPr>
          </a:p>
          <a:p>
            <a:pPr lvl="3" marL="1728000" indent="-216000">
              <a:spcBef>
                <a:spcPts val="100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559" spc="-1" strike="noStrike">
                <a:latin typeface="Arial"/>
              </a:rPr>
              <a:t>F</a:t>
            </a:r>
            <a:r>
              <a:rPr b="0" lang="es-ES" sz="3559" spc="-1" strike="noStrike">
                <a:latin typeface="Arial"/>
              </a:rPr>
              <a:t>o</a:t>
            </a:r>
            <a:r>
              <a:rPr b="0" lang="es-ES" sz="3559" spc="-1" strike="noStrike">
                <a:latin typeface="Arial"/>
              </a:rPr>
              <a:t>u</a:t>
            </a:r>
            <a:r>
              <a:rPr b="0" lang="es-ES" sz="3559" spc="-1" strike="noStrike">
                <a:latin typeface="Arial"/>
              </a:rPr>
              <a:t>r</a:t>
            </a:r>
            <a:r>
              <a:rPr b="0" lang="es-ES" sz="3559" spc="-1" strike="noStrike">
                <a:latin typeface="Arial"/>
              </a:rPr>
              <a:t>t</a:t>
            </a:r>
            <a:r>
              <a:rPr b="0" lang="es-ES" sz="3559" spc="-1" strike="noStrike">
                <a:latin typeface="Arial"/>
              </a:rPr>
              <a:t>h</a:t>
            </a:r>
            <a:r>
              <a:rPr b="0" lang="es-ES" sz="3559" spc="-1" strike="noStrike">
                <a:latin typeface="Arial"/>
              </a:rPr>
              <a:t> </a:t>
            </a:r>
            <a:r>
              <a:rPr b="0" lang="es-ES" sz="3559" spc="-1" strike="noStrike">
                <a:latin typeface="Arial"/>
              </a:rPr>
              <a:t>O</a:t>
            </a:r>
            <a:r>
              <a:rPr b="0" lang="es-ES" sz="3559" spc="-1" strike="noStrike">
                <a:latin typeface="Arial"/>
              </a:rPr>
              <a:t>u</a:t>
            </a:r>
            <a:r>
              <a:rPr b="0" lang="es-ES" sz="3559" spc="-1" strike="noStrike">
                <a:latin typeface="Arial"/>
              </a:rPr>
              <a:t>t</a:t>
            </a:r>
            <a:r>
              <a:rPr b="0" lang="es-ES" sz="3559" spc="-1" strike="noStrike">
                <a:latin typeface="Arial"/>
              </a:rPr>
              <a:t>l</a:t>
            </a:r>
            <a:r>
              <a:rPr b="0" lang="es-ES" sz="3559" spc="-1" strike="noStrike">
                <a:latin typeface="Arial"/>
              </a:rPr>
              <a:t>i</a:t>
            </a:r>
            <a:r>
              <a:rPr b="0" lang="es-ES" sz="3559" spc="-1" strike="noStrike">
                <a:latin typeface="Arial"/>
              </a:rPr>
              <a:t>n</a:t>
            </a:r>
            <a:r>
              <a:rPr b="0" lang="es-ES" sz="3559" spc="-1" strike="noStrike">
                <a:latin typeface="Arial"/>
              </a:rPr>
              <a:t>e</a:t>
            </a:r>
            <a:r>
              <a:rPr b="0" lang="es-ES" sz="3559" spc="-1" strike="noStrike">
                <a:latin typeface="Arial"/>
              </a:rPr>
              <a:t> </a:t>
            </a:r>
            <a:r>
              <a:rPr b="0" lang="es-ES" sz="3559" spc="-1" strike="noStrike">
                <a:latin typeface="Arial"/>
              </a:rPr>
              <a:t>L</a:t>
            </a:r>
            <a:r>
              <a:rPr b="0" lang="es-ES" sz="3559" spc="-1" strike="noStrike">
                <a:latin typeface="Arial"/>
              </a:rPr>
              <a:t>e</a:t>
            </a:r>
            <a:r>
              <a:rPr b="0" lang="es-ES" sz="3559" spc="-1" strike="noStrike">
                <a:latin typeface="Arial"/>
              </a:rPr>
              <a:t>v</a:t>
            </a:r>
            <a:r>
              <a:rPr b="0" lang="es-ES" sz="3559" spc="-1" strike="noStrike">
                <a:latin typeface="Arial"/>
              </a:rPr>
              <a:t>e</a:t>
            </a:r>
            <a:r>
              <a:rPr b="0" lang="es-ES" sz="3559" spc="-1" strike="noStrike">
                <a:latin typeface="Arial"/>
              </a:rPr>
              <a:t>l</a:t>
            </a:r>
            <a:endParaRPr b="0" lang="es-ES" sz="3559" spc="-1" strike="noStrike">
              <a:latin typeface="Arial"/>
            </a:endParaRPr>
          </a:p>
          <a:p>
            <a:pPr lvl="4" marL="2160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559" spc="-1" strike="noStrike">
                <a:latin typeface="Arial"/>
              </a:rPr>
              <a:t>F</a:t>
            </a:r>
            <a:r>
              <a:rPr b="0" lang="es-ES" sz="3559" spc="-1" strike="noStrike">
                <a:latin typeface="Arial"/>
              </a:rPr>
              <a:t>i</a:t>
            </a:r>
            <a:r>
              <a:rPr b="0" lang="es-ES" sz="3559" spc="-1" strike="noStrike">
                <a:latin typeface="Arial"/>
              </a:rPr>
              <a:t>f</a:t>
            </a:r>
            <a:r>
              <a:rPr b="0" lang="es-ES" sz="3559" spc="-1" strike="noStrike">
                <a:latin typeface="Arial"/>
              </a:rPr>
              <a:t>t</a:t>
            </a:r>
            <a:r>
              <a:rPr b="0" lang="es-ES" sz="3559" spc="-1" strike="noStrike">
                <a:latin typeface="Arial"/>
              </a:rPr>
              <a:t>h</a:t>
            </a:r>
            <a:r>
              <a:rPr b="0" lang="es-ES" sz="3559" spc="-1" strike="noStrike">
                <a:latin typeface="Arial"/>
              </a:rPr>
              <a:t> </a:t>
            </a:r>
            <a:r>
              <a:rPr b="0" lang="es-ES" sz="3559" spc="-1" strike="noStrike">
                <a:latin typeface="Arial"/>
              </a:rPr>
              <a:t>O</a:t>
            </a:r>
            <a:r>
              <a:rPr b="0" lang="es-ES" sz="3559" spc="-1" strike="noStrike">
                <a:latin typeface="Arial"/>
              </a:rPr>
              <a:t>u</a:t>
            </a:r>
            <a:r>
              <a:rPr b="0" lang="es-ES" sz="3559" spc="-1" strike="noStrike">
                <a:latin typeface="Arial"/>
              </a:rPr>
              <a:t>t</a:t>
            </a:r>
            <a:r>
              <a:rPr b="0" lang="es-ES" sz="3559" spc="-1" strike="noStrike">
                <a:latin typeface="Arial"/>
              </a:rPr>
              <a:t>l</a:t>
            </a:r>
            <a:r>
              <a:rPr b="0" lang="es-ES" sz="3559" spc="-1" strike="noStrike">
                <a:latin typeface="Arial"/>
              </a:rPr>
              <a:t>i</a:t>
            </a:r>
            <a:r>
              <a:rPr b="0" lang="es-ES" sz="3559" spc="-1" strike="noStrike">
                <a:latin typeface="Arial"/>
              </a:rPr>
              <a:t>n</a:t>
            </a:r>
            <a:r>
              <a:rPr b="0" lang="es-ES" sz="3559" spc="-1" strike="noStrike">
                <a:latin typeface="Arial"/>
              </a:rPr>
              <a:t>e</a:t>
            </a:r>
            <a:r>
              <a:rPr b="0" lang="es-ES" sz="3559" spc="-1" strike="noStrike">
                <a:latin typeface="Arial"/>
              </a:rPr>
              <a:t> </a:t>
            </a:r>
            <a:r>
              <a:rPr b="0" lang="es-ES" sz="3559" spc="-1" strike="noStrike">
                <a:latin typeface="Arial"/>
              </a:rPr>
              <a:t>L</a:t>
            </a:r>
            <a:r>
              <a:rPr b="0" lang="es-ES" sz="3559" spc="-1" strike="noStrike">
                <a:latin typeface="Arial"/>
              </a:rPr>
              <a:t>e</a:t>
            </a:r>
            <a:r>
              <a:rPr b="0" lang="es-ES" sz="3559" spc="-1" strike="noStrike">
                <a:latin typeface="Arial"/>
              </a:rPr>
              <a:t>v</a:t>
            </a:r>
            <a:r>
              <a:rPr b="0" lang="es-ES" sz="3559" spc="-1" strike="noStrike">
                <a:latin typeface="Arial"/>
              </a:rPr>
              <a:t>e</a:t>
            </a:r>
            <a:r>
              <a:rPr b="0" lang="es-ES" sz="3559" spc="-1" strike="noStrike">
                <a:latin typeface="Arial"/>
              </a:rPr>
              <a:t>l</a:t>
            </a:r>
            <a:endParaRPr b="0" lang="es-ES" sz="3559" spc="-1" strike="noStrike">
              <a:latin typeface="Arial"/>
            </a:endParaRPr>
          </a:p>
          <a:p>
            <a:pPr lvl="5" marL="2592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559" spc="-1" strike="noStrike">
                <a:latin typeface="Arial"/>
              </a:rPr>
              <a:t>S</a:t>
            </a:r>
            <a:r>
              <a:rPr b="0" lang="es-ES" sz="3559" spc="-1" strike="noStrike">
                <a:latin typeface="Arial"/>
              </a:rPr>
              <a:t>i</a:t>
            </a:r>
            <a:r>
              <a:rPr b="0" lang="es-ES" sz="3559" spc="-1" strike="noStrike">
                <a:latin typeface="Arial"/>
              </a:rPr>
              <a:t>x</a:t>
            </a:r>
            <a:r>
              <a:rPr b="0" lang="es-ES" sz="3559" spc="-1" strike="noStrike">
                <a:latin typeface="Arial"/>
              </a:rPr>
              <a:t>t</a:t>
            </a:r>
            <a:r>
              <a:rPr b="0" lang="es-ES" sz="3559" spc="-1" strike="noStrike">
                <a:latin typeface="Arial"/>
              </a:rPr>
              <a:t>h</a:t>
            </a:r>
            <a:r>
              <a:rPr b="0" lang="es-ES" sz="3559" spc="-1" strike="noStrike">
                <a:latin typeface="Arial"/>
              </a:rPr>
              <a:t> </a:t>
            </a:r>
            <a:r>
              <a:rPr b="0" lang="es-ES" sz="3559" spc="-1" strike="noStrike">
                <a:latin typeface="Arial"/>
              </a:rPr>
              <a:t>O</a:t>
            </a:r>
            <a:r>
              <a:rPr b="0" lang="es-ES" sz="3559" spc="-1" strike="noStrike">
                <a:latin typeface="Arial"/>
              </a:rPr>
              <a:t>u</a:t>
            </a:r>
            <a:r>
              <a:rPr b="0" lang="es-ES" sz="3559" spc="-1" strike="noStrike">
                <a:latin typeface="Arial"/>
              </a:rPr>
              <a:t>t</a:t>
            </a:r>
            <a:r>
              <a:rPr b="0" lang="es-ES" sz="3559" spc="-1" strike="noStrike">
                <a:latin typeface="Arial"/>
              </a:rPr>
              <a:t>l</a:t>
            </a:r>
            <a:r>
              <a:rPr b="0" lang="es-ES" sz="3559" spc="-1" strike="noStrike">
                <a:latin typeface="Arial"/>
              </a:rPr>
              <a:t>i</a:t>
            </a:r>
            <a:r>
              <a:rPr b="0" lang="es-ES" sz="3559" spc="-1" strike="noStrike">
                <a:latin typeface="Arial"/>
              </a:rPr>
              <a:t>n</a:t>
            </a:r>
            <a:r>
              <a:rPr b="0" lang="es-ES" sz="3559" spc="-1" strike="noStrike">
                <a:latin typeface="Arial"/>
              </a:rPr>
              <a:t>e</a:t>
            </a:r>
            <a:r>
              <a:rPr b="0" lang="es-ES" sz="3559" spc="-1" strike="noStrike">
                <a:latin typeface="Arial"/>
              </a:rPr>
              <a:t> </a:t>
            </a:r>
            <a:r>
              <a:rPr b="0" lang="es-ES" sz="3559" spc="-1" strike="noStrike">
                <a:latin typeface="Arial"/>
              </a:rPr>
              <a:t>L</a:t>
            </a:r>
            <a:r>
              <a:rPr b="0" lang="es-ES" sz="3559" spc="-1" strike="noStrike">
                <a:latin typeface="Arial"/>
              </a:rPr>
              <a:t>e</a:t>
            </a:r>
            <a:r>
              <a:rPr b="0" lang="es-ES" sz="3559" spc="-1" strike="noStrike">
                <a:latin typeface="Arial"/>
              </a:rPr>
              <a:t>v</a:t>
            </a:r>
            <a:r>
              <a:rPr b="0" lang="es-ES" sz="3559" spc="-1" strike="noStrike">
                <a:latin typeface="Arial"/>
              </a:rPr>
              <a:t>e</a:t>
            </a:r>
            <a:r>
              <a:rPr b="0" lang="es-ES" sz="3559" spc="-1" strike="noStrike">
                <a:latin typeface="Arial"/>
              </a:rPr>
              <a:t>l</a:t>
            </a:r>
            <a:endParaRPr b="0" lang="es-ES" sz="3559" spc="-1" strike="noStrike">
              <a:latin typeface="Arial"/>
            </a:endParaRPr>
          </a:p>
          <a:p>
            <a:pPr lvl="6" marL="3024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559" spc="-1" strike="noStrike">
                <a:latin typeface="Arial"/>
              </a:rPr>
              <a:t>S</a:t>
            </a:r>
            <a:r>
              <a:rPr b="0" lang="es-ES" sz="3559" spc="-1" strike="noStrike">
                <a:latin typeface="Arial"/>
              </a:rPr>
              <a:t>e</a:t>
            </a:r>
            <a:r>
              <a:rPr b="0" lang="es-ES" sz="3559" spc="-1" strike="noStrike">
                <a:latin typeface="Arial"/>
              </a:rPr>
              <a:t>v</a:t>
            </a:r>
            <a:r>
              <a:rPr b="0" lang="es-ES" sz="3559" spc="-1" strike="noStrike">
                <a:latin typeface="Arial"/>
              </a:rPr>
              <a:t>e</a:t>
            </a:r>
            <a:r>
              <a:rPr b="0" lang="es-ES" sz="3559" spc="-1" strike="noStrike">
                <a:latin typeface="Arial"/>
              </a:rPr>
              <a:t>n</a:t>
            </a:r>
            <a:r>
              <a:rPr b="0" lang="es-ES" sz="3559" spc="-1" strike="noStrike">
                <a:latin typeface="Arial"/>
              </a:rPr>
              <a:t>t</a:t>
            </a:r>
            <a:r>
              <a:rPr b="0" lang="es-ES" sz="3559" spc="-1" strike="noStrike">
                <a:latin typeface="Arial"/>
              </a:rPr>
              <a:t>h</a:t>
            </a:r>
            <a:r>
              <a:rPr b="0" lang="es-ES" sz="3559" spc="-1" strike="noStrike">
                <a:latin typeface="Arial"/>
              </a:rPr>
              <a:t> </a:t>
            </a:r>
            <a:r>
              <a:rPr b="0" lang="es-ES" sz="3559" spc="-1" strike="noStrike">
                <a:latin typeface="Arial"/>
              </a:rPr>
              <a:t>O</a:t>
            </a:r>
            <a:r>
              <a:rPr b="0" lang="es-ES" sz="3559" spc="-1" strike="noStrike">
                <a:latin typeface="Arial"/>
              </a:rPr>
              <a:t>u</a:t>
            </a:r>
            <a:r>
              <a:rPr b="0" lang="es-ES" sz="3559" spc="-1" strike="noStrike">
                <a:latin typeface="Arial"/>
              </a:rPr>
              <a:t>t</a:t>
            </a:r>
            <a:r>
              <a:rPr b="0" lang="es-ES" sz="3559" spc="-1" strike="noStrike">
                <a:latin typeface="Arial"/>
              </a:rPr>
              <a:t>l</a:t>
            </a:r>
            <a:r>
              <a:rPr b="0" lang="es-ES" sz="3559" spc="-1" strike="noStrike">
                <a:latin typeface="Arial"/>
              </a:rPr>
              <a:t>i</a:t>
            </a:r>
            <a:r>
              <a:rPr b="0" lang="es-ES" sz="3559" spc="-1" strike="noStrike">
                <a:latin typeface="Arial"/>
              </a:rPr>
              <a:t>n</a:t>
            </a:r>
            <a:r>
              <a:rPr b="0" lang="es-ES" sz="3559" spc="-1" strike="noStrike">
                <a:latin typeface="Arial"/>
              </a:rPr>
              <a:t>e</a:t>
            </a:r>
            <a:r>
              <a:rPr b="0" lang="es-ES" sz="3559" spc="-1" strike="noStrike">
                <a:latin typeface="Arial"/>
              </a:rPr>
              <a:t> </a:t>
            </a:r>
            <a:r>
              <a:rPr b="0" lang="es-ES" sz="3559" spc="-1" strike="noStrike">
                <a:latin typeface="Arial"/>
              </a:rPr>
              <a:t>L</a:t>
            </a:r>
            <a:r>
              <a:rPr b="0" lang="es-ES" sz="3559" spc="-1" strike="noStrike">
                <a:latin typeface="Arial"/>
              </a:rPr>
              <a:t>e</a:t>
            </a:r>
            <a:r>
              <a:rPr b="0" lang="es-ES" sz="3559" spc="-1" strike="noStrike">
                <a:latin typeface="Arial"/>
              </a:rPr>
              <a:t>v</a:t>
            </a:r>
            <a:r>
              <a:rPr b="0" lang="es-ES" sz="3559" spc="-1" strike="noStrike">
                <a:latin typeface="Arial"/>
              </a:rPr>
              <a:t>e</a:t>
            </a:r>
            <a:r>
              <a:rPr b="0" lang="es-ES" sz="3559" spc="-1" strike="noStrike">
                <a:latin typeface="Arial"/>
              </a:rPr>
              <a:t>l</a:t>
            </a:r>
            <a:endParaRPr b="0" lang="es-ES" sz="3559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283320" y="9182520"/>
            <a:ext cx="1320840" cy="6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ES" sz="1400" spc="-1" strike="noStrike">
                <a:latin typeface="Times New Roman"/>
              </a:defRPr>
            </a:lvl1pPr>
          </a:lstStyle>
          <a:p>
            <a:r>
              <a:rPr b="0" lang="es-ES" sz="1400" spc="-1" strike="noStrike">
                <a:latin typeface="Times New Roman"/>
              </a:rPr>
              <a:t>&lt;date/time&gt;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1938960" y="9182520"/>
            <a:ext cx="1797120" cy="6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E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ES" sz="1400" spc="-1" strike="noStrike">
                <a:latin typeface="Times New Roman"/>
              </a:rPr>
              <a:t>&lt;footer&gt;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4065120" y="9182520"/>
            <a:ext cx="1320840" cy="6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E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BB42A9A-BE91-41E5-8265-B4EF9707B1DA}" type="slidenum">
              <a:rPr b="0" lang="es-ES" sz="1400" spc="-1" strike="noStrike">
                <a:latin typeface="Times New Roman"/>
              </a:rPr>
              <a:t>&lt;number&gt;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codereview.stackexchange.com/questions/155755/simple-and-effective-port-checker-in-c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odereview.stackexchange.com/questions/155755/simple-and-effective-port-checker-in-c" TargetMode="External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1553040" y="369360"/>
            <a:ext cx="1098000" cy="259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Execute</a:t>
            </a:r>
            <a:r>
              <a:rPr b="0" lang="es-ES" sz="1000" spc="-1" strike="noStrike">
                <a:latin typeface="Arial"/>
              </a:rPr>
              <a:t> ./Websrv port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1350000" y="1200240"/>
            <a:ext cx="1530000" cy="9597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Open port TCP IP </a:t>
            </a:r>
            <a:endParaRPr b="0" lang="es-ES" sz="1000" spc="-1" strike="noStrike">
              <a:latin typeface="Arial"/>
            </a:endParaRPr>
          </a:p>
          <a:p>
            <a:pPr algn="ctr">
              <a:buNone/>
            </a:pPr>
            <a:r>
              <a:rPr b="0" lang="es-ES" sz="1000" spc="-1" strike="noStrike">
                <a:latin typeface="Arial"/>
                <a:hlinkClick r:id="rId1"/>
              </a:rPr>
              <a:t>https://codereview.stackexchange.com/questions/155755/simple-and-effective-port-checker-in-c</a:t>
            </a:r>
            <a:endParaRPr b="0" lang="es-ES" sz="1000" spc="-1" strike="noStrike">
              <a:latin typeface="Arial"/>
            </a:endParaRPr>
          </a:p>
          <a:p>
            <a:pPr algn="ctr">
              <a:buNone/>
            </a:pPr>
            <a:endParaRPr b="0" lang="es-ES" sz="1000" spc="-1" strike="noStrike">
              <a:latin typeface="Arial"/>
            </a:endParaRPr>
          </a:p>
        </p:txBody>
      </p:sp>
      <p:cxnSp>
        <p:nvCxnSpPr>
          <p:cNvPr id="43" name=""/>
          <p:cNvCxnSpPr>
            <a:stCxn id="41" idx="2"/>
            <a:endCxn id="42" idx="0"/>
          </p:cNvCxnSpPr>
          <p:nvPr/>
        </p:nvCxnSpPr>
        <p:spPr>
          <a:xfrm>
            <a:off x="2102040" y="629280"/>
            <a:ext cx="13320" cy="57132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44" name=""/>
          <p:cNvCxnSpPr>
            <a:stCxn id="42" idx="2"/>
          </p:cNvCxnSpPr>
          <p:nvPr/>
        </p:nvCxnSpPr>
        <p:spPr>
          <a:xfrm flipH="1">
            <a:off x="2070000" y="2160000"/>
            <a:ext cx="45360" cy="360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45" name=""/>
          <p:cNvSpPr/>
          <p:nvPr/>
        </p:nvSpPr>
        <p:spPr>
          <a:xfrm>
            <a:off x="1440000" y="3448080"/>
            <a:ext cx="1260000" cy="439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While loop</a:t>
            </a:r>
            <a:endParaRPr b="0" lang="es-ES" sz="1000" spc="-1" strike="noStrike">
              <a:latin typeface="Arial"/>
            </a:endParaRPr>
          </a:p>
        </p:txBody>
      </p:sp>
      <p:cxnSp>
        <p:nvCxnSpPr>
          <p:cNvPr id="46" name=""/>
          <p:cNvCxnSpPr>
            <a:endCxn id="45" idx="0"/>
          </p:cNvCxnSpPr>
          <p:nvPr/>
        </p:nvCxnSpPr>
        <p:spPr>
          <a:xfrm>
            <a:off x="2070000" y="3240000"/>
            <a:ext cx="360" cy="2084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47" name=""/>
          <p:cNvSpPr/>
          <p:nvPr/>
        </p:nvSpPr>
        <p:spPr>
          <a:xfrm>
            <a:off x="1260000" y="4248000"/>
            <a:ext cx="1440000" cy="12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Receive request</a:t>
            </a:r>
            <a:endParaRPr b="0" lang="es-ES" sz="1000" spc="-1" strike="noStrike">
              <a:latin typeface="Arial"/>
            </a:endParaRPr>
          </a:p>
        </p:txBody>
      </p:sp>
      <p:cxnSp>
        <p:nvCxnSpPr>
          <p:cNvPr id="48" name=""/>
          <p:cNvCxnSpPr>
            <a:stCxn id="47" idx="1"/>
            <a:endCxn id="45" idx="1"/>
          </p:cNvCxnSpPr>
          <p:nvPr/>
        </p:nvCxnSpPr>
        <p:spPr>
          <a:xfrm flipV="1">
            <a:off x="1260000" y="3668040"/>
            <a:ext cx="180360" cy="121032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49" name=""/>
          <p:cNvSpPr/>
          <p:nvPr/>
        </p:nvSpPr>
        <p:spPr>
          <a:xfrm>
            <a:off x="1440000" y="2520000"/>
            <a:ext cx="126000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Open port is OK?</a:t>
            </a:r>
            <a:endParaRPr b="0" lang="es-ES" sz="1000" spc="-1" strike="noStrike">
              <a:latin typeface="Arial"/>
            </a:endParaRPr>
          </a:p>
        </p:txBody>
      </p:sp>
      <p:cxnSp>
        <p:nvCxnSpPr>
          <p:cNvPr id="50" name=""/>
          <p:cNvCxnSpPr>
            <a:stCxn id="49" idx="1"/>
            <a:endCxn id="42" idx="1"/>
          </p:cNvCxnSpPr>
          <p:nvPr/>
        </p:nvCxnSpPr>
        <p:spPr>
          <a:xfrm flipH="1" flipV="1">
            <a:off x="1350000" y="1680120"/>
            <a:ext cx="90360" cy="12002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1" name=""/>
          <p:cNvCxnSpPr>
            <a:stCxn id="45" idx="2"/>
            <a:endCxn id="47" idx="0"/>
          </p:cNvCxnSpPr>
          <p:nvPr/>
        </p:nvCxnSpPr>
        <p:spPr>
          <a:xfrm flipH="1">
            <a:off x="1980000" y="3888000"/>
            <a:ext cx="90360" cy="360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52" name=""/>
          <p:cNvSpPr/>
          <p:nvPr/>
        </p:nvSpPr>
        <p:spPr>
          <a:xfrm>
            <a:off x="2268000" y="5472000"/>
            <a:ext cx="1260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Open </a:t>
            </a:r>
            <a:r>
              <a:rPr b="0" lang="es-ES" sz="1000" spc="-1" strike="noStrike">
                <a:latin typeface="Arial"/>
              </a:rPr>
              <a:t>new </a:t>
            </a:r>
            <a:r>
              <a:rPr b="0" lang="es-ES" sz="1000" spc="-1" strike="noStrike">
                <a:latin typeface="Arial"/>
              </a:rPr>
              <a:t>thread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268000" y="6472080"/>
            <a:ext cx="1260000" cy="439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Analyze request GET, </a:t>
            </a:r>
            <a:r>
              <a:rPr b="0" lang="es-ES" sz="1000" spc="-1" strike="noStrike">
                <a:latin typeface="Arial"/>
              </a:rPr>
              <a:t>POST, HEAD</a:t>
            </a:r>
            <a:endParaRPr b="0" lang="es-ES" sz="1000" spc="-1" strike="noStrike">
              <a:latin typeface="Arial"/>
            </a:endParaRPr>
          </a:p>
        </p:txBody>
      </p:sp>
      <p:cxnSp>
        <p:nvCxnSpPr>
          <p:cNvPr id="54" name=""/>
          <p:cNvCxnSpPr>
            <a:stCxn id="52" idx="2"/>
            <a:endCxn id="53" idx="0"/>
          </p:cNvCxnSpPr>
          <p:nvPr/>
        </p:nvCxnSpPr>
        <p:spPr>
          <a:xfrm>
            <a:off x="2898000" y="6012000"/>
            <a:ext cx="360" cy="4604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5" name=""/>
          <p:cNvCxnSpPr>
            <a:stCxn id="47" idx="3"/>
            <a:endCxn id="52" idx="0"/>
          </p:cNvCxnSpPr>
          <p:nvPr/>
        </p:nvCxnSpPr>
        <p:spPr>
          <a:xfrm>
            <a:off x="2700000" y="4878000"/>
            <a:ext cx="198360" cy="594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56" name=""/>
          <p:cNvSpPr/>
          <p:nvPr/>
        </p:nvSpPr>
        <p:spPr>
          <a:xfrm>
            <a:off x="2249280" y="9252000"/>
            <a:ext cx="1260000" cy="439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Send rewquest </a:t>
            </a:r>
            <a:endParaRPr b="0" lang="es-ES" sz="1000" spc="-1" strike="noStrike">
              <a:latin typeface="Arial"/>
            </a:endParaRPr>
          </a:p>
        </p:txBody>
      </p:sp>
      <p:cxnSp>
        <p:nvCxnSpPr>
          <p:cNvPr id="57" name=""/>
          <p:cNvCxnSpPr>
            <a:stCxn id="53" idx="2"/>
          </p:cNvCxnSpPr>
          <p:nvPr/>
        </p:nvCxnSpPr>
        <p:spPr>
          <a:xfrm flipH="1">
            <a:off x="2880000" y="6912000"/>
            <a:ext cx="18360" cy="576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8" name=""/>
          <p:cNvCxnSpPr/>
          <p:nvPr/>
        </p:nvCxnSpPr>
        <p:spPr>
          <a:xfrm flipV="1">
            <a:off x="1120320" y="6692040"/>
            <a:ext cx="1148040" cy="11606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59" name=""/>
          <p:cNvSpPr/>
          <p:nvPr/>
        </p:nvSpPr>
        <p:spPr>
          <a:xfrm>
            <a:off x="490320" y="7852320"/>
            <a:ext cx="1260000" cy="439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Wait for a new request</a:t>
            </a:r>
            <a:endParaRPr b="0" lang="es-ES" sz="1000" spc="-1" strike="noStrike">
              <a:latin typeface="Arial"/>
            </a:endParaRPr>
          </a:p>
        </p:txBody>
      </p:sp>
      <p:cxnSp>
        <p:nvCxnSpPr>
          <p:cNvPr id="60" name=""/>
          <p:cNvCxnSpPr>
            <a:stCxn id="56" idx="1"/>
            <a:endCxn id="59" idx="2"/>
          </p:cNvCxnSpPr>
          <p:nvPr/>
        </p:nvCxnSpPr>
        <p:spPr>
          <a:xfrm flipH="1" flipV="1">
            <a:off x="1120320" y="8292240"/>
            <a:ext cx="1129320" cy="1180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61" name=""/>
          <p:cNvSpPr txBox="1"/>
          <p:nvPr/>
        </p:nvSpPr>
        <p:spPr>
          <a:xfrm>
            <a:off x="720000" y="4968000"/>
            <a:ext cx="540000" cy="533880"/>
          </a:xfrm>
          <a:prstGeom prst="rect">
            <a:avLst/>
          </a:prstGeom>
          <a:noFill/>
          <a:ln w="0">
            <a:noFill/>
          </a:ln>
        </p:spPr>
        <p:txBody>
          <a:bodyPr lIns="18000" rIns="18000" tIns="10800" bIns="10800" anchor="t">
            <a:noAutofit/>
          </a:bodyPr>
          <a:p>
            <a:r>
              <a:rPr b="0" lang="es-ES" sz="1800" spc="-1" strike="noStrike">
                <a:latin typeface="Arial"/>
              </a:rPr>
              <a:t>N</a:t>
            </a:r>
            <a:r>
              <a:rPr b="0" lang="es-ES" sz="1800" spc="-1" strike="noStrike">
                <a:latin typeface="Arial"/>
              </a:rPr>
              <a:t>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3060000" y="4680000"/>
            <a:ext cx="720000" cy="533880"/>
          </a:xfrm>
          <a:prstGeom prst="rect">
            <a:avLst/>
          </a:prstGeom>
          <a:noFill/>
          <a:ln w="0">
            <a:noFill/>
          </a:ln>
        </p:spPr>
        <p:txBody>
          <a:bodyPr lIns="18000" rIns="18000" tIns="10800" bIns="10800" anchor="t">
            <a:noAutofit/>
          </a:bodyPr>
          <a:p>
            <a:r>
              <a:rPr b="0" lang="es-ES" sz="1800" spc="-1" strike="noStrike">
                <a:latin typeface="Arial"/>
              </a:rPr>
              <a:t>Y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1980000" y="7488000"/>
            <a:ext cx="1800000" cy="12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Close comunication?</a:t>
            </a:r>
            <a:endParaRPr b="0" lang="es-ES" sz="1000" spc="-1" strike="noStrike">
              <a:latin typeface="Arial"/>
            </a:endParaRPr>
          </a:p>
        </p:txBody>
      </p:sp>
      <p:cxnSp>
        <p:nvCxnSpPr>
          <p:cNvPr id="64" name=""/>
          <p:cNvCxnSpPr>
            <a:stCxn id="63" idx="2"/>
            <a:endCxn id="56" idx="0"/>
          </p:cNvCxnSpPr>
          <p:nvPr/>
        </p:nvCxnSpPr>
        <p:spPr>
          <a:xfrm flipH="1">
            <a:off x="2879280" y="8748000"/>
            <a:ext cx="1080" cy="504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65" name=""/>
          <p:cNvSpPr/>
          <p:nvPr/>
        </p:nvSpPr>
        <p:spPr>
          <a:xfrm>
            <a:off x="4140000" y="793872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Kill thread</a:t>
            </a:r>
            <a:endParaRPr b="0" lang="es-ES" sz="1000" spc="-1" strike="noStrike">
              <a:latin typeface="Arial"/>
            </a:endParaRPr>
          </a:p>
        </p:txBody>
      </p:sp>
      <p:cxnSp>
        <p:nvCxnSpPr>
          <p:cNvPr id="66" name=""/>
          <p:cNvCxnSpPr>
            <a:stCxn id="63" idx="3"/>
            <a:endCxn id="65" idx="1"/>
          </p:cNvCxnSpPr>
          <p:nvPr/>
        </p:nvCxnSpPr>
        <p:spPr>
          <a:xfrm>
            <a:off x="3780000" y="8118000"/>
            <a:ext cx="360360" cy="1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67" name=""/>
          <p:cNvSpPr txBox="1"/>
          <p:nvPr/>
        </p:nvSpPr>
        <p:spPr>
          <a:xfrm>
            <a:off x="3600000" y="8280000"/>
            <a:ext cx="720000" cy="533880"/>
          </a:xfrm>
          <a:prstGeom prst="rect">
            <a:avLst/>
          </a:prstGeom>
          <a:noFill/>
          <a:ln w="0">
            <a:noFill/>
          </a:ln>
        </p:spPr>
        <p:txBody>
          <a:bodyPr lIns="18000" rIns="18000" tIns="10800" bIns="10800" anchor="t">
            <a:noAutofit/>
          </a:bodyPr>
          <a:p>
            <a:r>
              <a:rPr b="0" lang="es-ES" sz="1800" spc="-1" strike="noStrike">
                <a:latin typeface="Arial"/>
              </a:rPr>
              <a:t>Y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2339280" y="8718120"/>
            <a:ext cx="540000" cy="533880"/>
          </a:xfrm>
          <a:prstGeom prst="rect">
            <a:avLst/>
          </a:prstGeom>
          <a:noFill/>
          <a:ln w="0">
            <a:noFill/>
          </a:ln>
        </p:spPr>
        <p:txBody>
          <a:bodyPr lIns="18000" rIns="18000" tIns="10800" bIns="10800" anchor="t">
            <a:noAutofit/>
          </a:bodyPr>
          <a:p>
            <a:r>
              <a:rPr b="0" lang="es-ES" sz="1800" spc="-1" strike="noStrike">
                <a:latin typeface="Arial"/>
              </a:rPr>
              <a:t>No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3068280" y="199440"/>
            <a:ext cx="2340000" cy="2581560"/>
          </a:xfrm>
          <a:prstGeom prst="rect">
            <a:avLst/>
          </a:prstGeom>
          <a:noFill/>
          <a:ln w="0">
            <a:noFill/>
          </a:ln>
        </p:spPr>
        <p:txBody>
          <a:bodyPr lIns="18000" rIns="18000" tIns="10800" bIns="10800" anchor="t">
            <a:noAutofit/>
          </a:bodyPr>
          <a:p>
            <a:r>
              <a:rPr b="0" lang="es-ES" sz="1800" spc="-1" strike="noStrike">
                <a:latin typeface="Arial"/>
              </a:rPr>
              <a:t>Opción 1_ El servidor recibe un request y se le envía la informacion reuqerida. </a:t>
            </a:r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Posteriormente se queda a la espera de recibir mas peticiones del mismo nodo (No estoy muy seguro de este último punto)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>
            <a:off x="1553040" y="369360"/>
            <a:ext cx="1098000" cy="259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Execute</a:t>
            </a:r>
            <a:r>
              <a:rPr b="0" lang="es-ES" sz="1000" spc="-1" strike="noStrike">
                <a:latin typeface="Arial"/>
              </a:rPr>
              <a:t> ./Websrv </a:t>
            </a:r>
            <a:r>
              <a:rPr b="0" lang="es-ES" sz="1000" spc="-1" strike="noStrike">
                <a:latin typeface="Arial"/>
              </a:rPr>
              <a:t>port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1350000" y="1200240"/>
            <a:ext cx="1530000" cy="9597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Open port TCP IP </a:t>
            </a:r>
            <a:endParaRPr b="0" lang="es-ES" sz="1000" spc="-1" strike="noStrike">
              <a:latin typeface="Arial"/>
            </a:endParaRPr>
          </a:p>
          <a:p>
            <a:pPr algn="ctr">
              <a:buNone/>
            </a:pPr>
            <a:r>
              <a:rPr b="0" lang="es-ES" sz="1000" spc="-1" strike="noStrike">
                <a:latin typeface="Arial"/>
                <a:hlinkClick r:id="rId1"/>
              </a:rPr>
              <a:t>https://codereview.stackexchange.com/questions/155755/simple-and-effective-port-checker-in-c</a:t>
            </a:r>
            <a:endParaRPr b="0" lang="es-ES" sz="1000" spc="-1" strike="noStrike">
              <a:latin typeface="Arial"/>
            </a:endParaRPr>
          </a:p>
          <a:p>
            <a:pPr algn="ctr">
              <a:buNone/>
            </a:pPr>
            <a:endParaRPr b="0" lang="es-ES" sz="1000" spc="-1" strike="noStrike">
              <a:latin typeface="Arial"/>
            </a:endParaRPr>
          </a:p>
        </p:txBody>
      </p:sp>
      <p:cxnSp>
        <p:nvCxnSpPr>
          <p:cNvPr id="72" name=""/>
          <p:cNvCxnSpPr>
            <a:stCxn id="70" idx="2"/>
            <a:endCxn id="71" idx="0"/>
          </p:cNvCxnSpPr>
          <p:nvPr/>
        </p:nvCxnSpPr>
        <p:spPr>
          <a:xfrm>
            <a:off x="2102040" y="629280"/>
            <a:ext cx="13320" cy="57132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73" name=""/>
          <p:cNvCxnSpPr>
            <a:stCxn id="71" idx="2"/>
          </p:cNvCxnSpPr>
          <p:nvPr/>
        </p:nvCxnSpPr>
        <p:spPr>
          <a:xfrm flipH="1">
            <a:off x="2070000" y="2160000"/>
            <a:ext cx="45360" cy="360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74" name=""/>
          <p:cNvSpPr/>
          <p:nvPr/>
        </p:nvSpPr>
        <p:spPr>
          <a:xfrm>
            <a:off x="1440000" y="3448080"/>
            <a:ext cx="1260000" cy="439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While loop</a:t>
            </a:r>
            <a:endParaRPr b="0" lang="es-ES" sz="1000" spc="-1" strike="noStrike">
              <a:latin typeface="Arial"/>
            </a:endParaRPr>
          </a:p>
        </p:txBody>
      </p:sp>
      <p:cxnSp>
        <p:nvCxnSpPr>
          <p:cNvPr id="75" name=""/>
          <p:cNvCxnSpPr>
            <a:endCxn id="74" idx="0"/>
          </p:cNvCxnSpPr>
          <p:nvPr/>
        </p:nvCxnSpPr>
        <p:spPr>
          <a:xfrm>
            <a:off x="2070000" y="3240000"/>
            <a:ext cx="360" cy="2084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76" name=""/>
          <p:cNvSpPr/>
          <p:nvPr/>
        </p:nvSpPr>
        <p:spPr>
          <a:xfrm>
            <a:off x="1260000" y="4248000"/>
            <a:ext cx="1440000" cy="12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Receive request</a:t>
            </a:r>
            <a:endParaRPr b="0" lang="es-ES" sz="1000" spc="-1" strike="noStrike">
              <a:latin typeface="Arial"/>
            </a:endParaRPr>
          </a:p>
        </p:txBody>
      </p:sp>
      <p:cxnSp>
        <p:nvCxnSpPr>
          <p:cNvPr id="77" name=""/>
          <p:cNvCxnSpPr>
            <a:stCxn id="76" idx="1"/>
            <a:endCxn id="74" idx="1"/>
          </p:cNvCxnSpPr>
          <p:nvPr/>
        </p:nvCxnSpPr>
        <p:spPr>
          <a:xfrm flipV="1">
            <a:off x="1260000" y="3668040"/>
            <a:ext cx="180360" cy="121032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78" name=""/>
          <p:cNvSpPr/>
          <p:nvPr/>
        </p:nvSpPr>
        <p:spPr>
          <a:xfrm>
            <a:off x="1440000" y="2520000"/>
            <a:ext cx="126000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Open port is OK?</a:t>
            </a:r>
            <a:endParaRPr b="0" lang="es-ES" sz="1000" spc="-1" strike="noStrike">
              <a:latin typeface="Arial"/>
            </a:endParaRPr>
          </a:p>
        </p:txBody>
      </p:sp>
      <p:cxnSp>
        <p:nvCxnSpPr>
          <p:cNvPr id="79" name=""/>
          <p:cNvCxnSpPr>
            <a:stCxn id="78" idx="1"/>
            <a:endCxn id="71" idx="1"/>
          </p:cNvCxnSpPr>
          <p:nvPr/>
        </p:nvCxnSpPr>
        <p:spPr>
          <a:xfrm flipH="1" flipV="1">
            <a:off x="1350000" y="1680120"/>
            <a:ext cx="90360" cy="12002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80" name=""/>
          <p:cNvCxnSpPr>
            <a:stCxn id="74" idx="2"/>
            <a:endCxn id="76" idx="0"/>
          </p:cNvCxnSpPr>
          <p:nvPr/>
        </p:nvCxnSpPr>
        <p:spPr>
          <a:xfrm flipH="1">
            <a:off x="1980000" y="3888000"/>
            <a:ext cx="90360" cy="360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81" name=""/>
          <p:cNvSpPr/>
          <p:nvPr/>
        </p:nvSpPr>
        <p:spPr>
          <a:xfrm>
            <a:off x="2268000" y="5472000"/>
            <a:ext cx="1260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Open new thread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2268000" y="6472080"/>
            <a:ext cx="1260000" cy="439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Analyze request GET, POST, HEAD</a:t>
            </a:r>
            <a:endParaRPr b="0" lang="es-ES" sz="1000" spc="-1" strike="noStrike">
              <a:latin typeface="Arial"/>
            </a:endParaRPr>
          </a:p>
        </p:txBody>
      </p:sp>
      <p:cxnSp>
        <p:nvCxnSpPr>
          <p:cNvPr id="83" name=""/>
          <p:cNvCxnSpPr>
            <a:stCxn id="81" idx="2"/>
            <a:endCxn id="82" idx="0"/>
          </p:cNvCxnSpPr>
          <p:nvPr/>
        </p:nvCxnSpPr>
        <p:spPr>
          <a:xfrm>
            <a:off x="2898000" y="6012000"/>
            <a:ext cx="360" cy="4604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84" name=""/>
          <p:cNvCxnSpPr>
            <a:stCxn id="76" idx="3"/>
            <a:endCxn id="81" idx="0"/>
          </p:cNvCxnSpPr>
          <p:nvPr/>
        </p:nvCxnSpPr>
        <p:spPr>
          <a:xfrm>
            <a:off x="2700000" y="4878000"/>
            <a:ext cx="198360" cy="594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85" name=""/>
          <p:cNvSpPr/>
          <p:nvPr/>
        </p:nvSpPr>
        <p:spPr>
          <a:xfrm>
            <a:off x="2262600" y="7710480"/>
            <a:ext cx="1260000" cy="439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Send rewquest </a:t>
            </a:r>
            <a:endParaRPr b="0" lang="es-ES" sz="1000" spc="-1" strike="noStrike">
              <a:latin typeface="Arial"/>
            </a:endParaRPr>
          </a:p>
        </p:txBody>
      </p:sp>
      <p:cxnSp>
        <p:nvCxnSpPr>
          <p:cNvPr id="86" name=""/>
          <p:cNvCxnSpPr>
            <a:stCxn id="82" idx="2"/>
            <a:endCxn id="85" idx="0"/>
          </p:cNvCxnSpPr>
          <p:nvPr/>
        </p:nvCxnSpPr>
        <p:spPr>
          <a:xfrm flipH="1">
            <a:off x="2892600" y="6912000"/>
            <a:ext cx="5760" cy="7988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87" name=""/>
          <p:cNvSpPr txBox="1"/>
          <p:nvPr/>
        </p:nvSpPr>
        <p:spPr>
          <a:xfrm>
            <a:off x="720000" y="4968000"/>
            <a:ext cx="540000" cy="533880"/>
          </a:xfrm>
          <a:prstGeom prst="rect">
            <a:avLst/>
          </a:prstGeom>
          <a:noFill/>
          <a:ln w="0">
            <a:noFill/>
          </a:ln>
        </p:spPr>
        <p:txBody>
          <a:bodyPr lIns="18000" rIns="18000" tIns="10800" bIns="10800" anchor="t">
            <a:noAutofit/>
          </a:bodyPr>
          <a:p>
            <a:r>
              <a:rPr b="0" lang="es-ES" sz="1800" spc="-1" strike="noStrike">
                <a:latin typeface="Arial"/>
              </a:rPr>
              <a:t>No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3060000" y="4680000"/>
            <a:ext cx="720000" cy="533880"/>
          </a:xfrm>
          <a:prstGeom prst="rect">
            <a:avLst/>
          </a:prstGeom>
          <a:noFill/>
          <a:ln w="0">
            <a:noFill/>
          </a:ln>
        </p:spPr>
        <p:txBody>
          <a:bodyPr lIns="18000" rIns="18000" tIns="10800" bIns="10800" anchor="t">
            <a:noAutofit/>
          </a:bodyPr>
          <a:p>
            <a:r>
              <a:rPr b="0" lang="es-ES" sz="1800" spc="-1" strike="noStrike">
                <a:latin typeface="Arial"/>
              </a:rPr>
              <a:t>Yes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2268000" y="900000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 anchor="ctr">
            <a:noAutofit/>
          </a:bodyPr>
          <a:p>
            <a:pPr algn="ctr">
              <a:buNone/>
            </a:pPr>
            <a:r>
              <a:rPr b="0" lang="es-ES" sz="1000" spc="-1" strike="noStrike">
                <a:latin typeface="Arial"/>
              </a:rPr>
              <a:t>Kill thread</a:t>
            </a:r>
            <a:endParaRPr b="0" lang="es-ES" sz="1000" spc="-1" strike="noStrike">
              <a:latin typeface="Arial"/>
            </a:endParaRPr>
          </a:p>
        </p:txBody>
      </p:sp>
      <p:cxnSp>
        <p:nvCxnSpPr>
          <p:cNvPr id="90" name=""/>
          <p:cNvCxnSpPr>
            <a:stCxn id="85" idx="2"/>
            <a:endCxn id="89" idx="0"/>
          </p:cNvCxnSpPr>
          <p:nvPr/>
        </p:nvCxnSpPr>
        <p:spPr>
          <a:xfrm>
            <a:off x="2892600" y="8150400"/>
            <a:ext cx="5760" cy="8499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91" name=""/>
          <p:cNvSpPr txBox="1"/>
          <p:nvPr/>
        </p:nvSpPr>
        <p:spPr>
          <a:xfrm>
            <a:off x="3068280" y="199080"/>
            <a:ext cx="2340000" cy="2069640"/>
          </a:xfrm>
          <a:prstGeom prst="rect">
            <a:avLst/>
          </a:prstGeom>
          <a:noFill/>
          <a:ln w="0">
            <a:noFill/>
          </a:ln>
        </p:spPr>
        <p:txBody>
          <a:bodyPr lIns="18000" rIns="18000" tIns="10800" bIns="10800" anchor="t">
            <a:noAutofit/>
          </a:bodyPr>
          <a:p>
            <a:r>
              <a:rPr b="0" lang="es-ES" sz="1800" spc="-1" strike="noStrike">
                <a:latin typeface="Arial"/>
              </a:rPr>
              <a:t>Opción 2_ Cuando el servidor envia la información reuqerida, cierra el puerto y hace un kill del thread.</a:t>
            </a:r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Quizás esta sea la forma mas lógica de realizar la labor.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2024-04-09T20:59:52Z</dcterms:created>
  <dc:creator/>
  <dc:description/>
  <dc:language>es-ES</dc:language>
  <cp:lastModifiedBy/>
  <dcterms:modified xsi:type="dcterms:W3CDTF">2024-04-09T21:55:27Z</dcterms:modified>
  <cp:revision>2</cp:revision>
  <dc:subject/>
  <dc:title/>
</cp:coreProperties>
</file>