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>
        <p:scale>
          <a:sx n="70" d="100"/>
          <a:sy n="70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1F3F293-87C8-491C-944B-A645EAC24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79B3C-FC67-45D5-88C3-C6149421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56" y="1036124"/>
            <a:ext cx="4457015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Proyecto Final y Obtención de microinstrucción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3C7236-1AEF-4469-A488-FCF72FED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s-MX" dirty="0"/>
              <a:t>Sánchez Becerra Ernesto Daniel</a:t>
            </a:r>
          </a:p>
        </p:txBody>
      </p:sp>
    </p:spTree>
    <p:extLst>
      <p:ext uri="{BB962C8B-B14F-4D97-AF65-F5344CB8AC3E}">
        <p14:creationId xmlns:p14="http://schemas.microsoft.com/office/powerpoint/2010/main" val="38665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B102EF-69BB-4791-927A-295FB375D5AD}"/>
              </a:ext>
            </a:extLst>
          </p:cNvPr>
          <p:cNvSpPr txBox="1"/>
          <p:nvPr/>
        </p:nvSpPr>
        <p:spPr>
          <a:xfrm>
            <a:off x="887896" y="177421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Tabla de resultados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7558257-4626-41AE-9104-C2CEF298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2375"/>
              </p:ext>
            </p:extLst>
          </p:nvPr>
        </p:nvGraphicFramePr>
        <p:xfrm>
          <a:off x="0" y="3429000"/>
          <a:ext cx="12192000" cy="325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890">
                  <a:extLst>
                    <a:ext uri="{9D8B030D-6E8A-4147-A177-3AD203B41FA5}">
                      <a16:colId xmlns:a16="http://schemas.microsoft.com/office/drawing/2014/main" val="1633987765"/>
                    </a:ext>
                  </a:extLst>
                </a:gridCol>
                <a:gridCol w="749110">
                  <a:extLst>
                    <a:ext uri="{9D8B030D-6E8A-4147-A177-3AD203B41FA5}">
                      <a16:colId xmlns:a16="http://schemas.microsoft.com/office/drawing/2014/main" val="1416043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6118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49558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7457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34626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72129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52324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99459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0632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0111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407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Puerto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Ciclo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2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3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4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5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Ciclo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7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7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8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Ciclo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Ciclo 11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5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5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Instrucción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LI R1, 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LI R1, 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LI R2,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ADD R3,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ADDI R0,R0,#1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BLTI R2,R0,0x3FE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ADD R3, R3, R1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ADDI R0,R0,#1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BLTI R2,R0,0x3FE</a:t>
                      </a:r>
                    </a:p>
                    <a:p>
                      <a:pPr algn="ctr"/>
                      <a:endParaRPr lang="es-MX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1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readData1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9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readData2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Resultado 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65534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65534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err="1"/>
                        <a:t>BusSR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2050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922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2075C651-04ED-49A8-8409-B9C74EF5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891612"/>
            <a:ext cx="2838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970992-E556-4219-82B1-9A5D1ADB0182}"/>
              </a:ext>
            </a:extLst>
          </p:cNvPr>
          <p:cNvSpPr txBox="1"/>
          <p:nvPr/>
        </p:nvSpPr>
        <p:spPr>
          <a:xfrm>
            <a:off x="3432313" y="119269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Microinstrucción SUBI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6299FF-8A2B-4F0C-BB8E-3E9687E101D0}"/>
              </a:ext>
            </a:extLst>
          </p:cNvPr>
          <p:cNvSpPr txBox="1"/>
          <p:nvPr/>
        </p:nvSpPr>
        <p:spPr>
          <a:xfrm>
            <a:off x="351183" y="1028666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Formato de instrucción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6253B07-7EB5-4162-87C0-FC7829E32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1472"/>
              </p:ext>
            </p:extLst>
          </p:nvPr>
        </p:nvGraphicFramePr>
        <p:xfrm>
          <a:off x="-71788" y="2235016"/>
          <a:ext cx="12335575" cy="7910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3423">
                  <a:extLst>
                    <a:ext uri="{9D8B030D-6E8A-4147-A177-3AD203B41FA5}">
                      <a16:colId xmlns:a16="http://schemas.microsoft.com/office/drawing/2014/main" val="65474247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05234719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99422459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89298948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29704381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77728985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35424394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68069621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3919251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12915527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418481579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629243838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22621395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027747028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84086462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84631507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33337817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4192424663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44551156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79767324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59758061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9528863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74130279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6337691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741713526"/>
                    </a:ext>
                  </a:extLst>
                </a:gridCol>
              </a:tblGrid>
              <a:tr h="395541">
                <a:tc>
                  <a:txBody>
                    <a:bodyPr/>
                    <a:lstStyle/>
                    <a:p>
                      <a:r>
                        <a:rPr lang="es-MX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982"/>
                  </a:ext>
                </a:extLst>
              </a:tr>
              <a:tr h="395541">
                <a:tc gridSpan="5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Op_code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Rd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Rt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#Slit12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8140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E8A1CB8-FDD3-4D3D-B94A-AD8BC16EB3D0}"/>
              </a:ext>
            </a:extLst>
          </p:cNvPr>
          <p:cNvSpPr txBox="1"/>
          <p:nvPr/>
        </p:nvSpPr>
        <p:spPr>
          <a:xfrm>
            <a:off x="563217" y="3770783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¿Qué hace la instrucción?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DBD053-7DDC-4F2E-A701-13CF78334AB1}"/>
              </a:ext>
            </a:extLst>
          </p:cNvPr>
          <p:cNvSpPr txBox="1"/>
          <p:nvPr/>
        </p:nvSpPr>
        <p:spPr>
          <a:xfrm>
            <a:off x="3896140" y="4786197"/>
            <a:ext cx="4943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err="1"/>
              <a:t>Rd</a:t>
            </a:r>
            <a:r>
              <a:rPr lang="es-MX" sz="4400" b="1" dirty="0"/>
              <a:t> = </a:t>
            </a:r>
            <a:r>
              <a:rPr lang="es-MX" sz="4400" b="1" dirty="0" err="1"/>
              <a:t>Rt</a:t>
            </a:r>
            <a:r>
              <a:rPr lang="es-MX" sz="4400" b="1" dirty="0"/>
              <a:t> – #Slit12</a:t>
            </a:r>
          </a:p>
        </p:txBody>
      </p:sp>
    </p:spTree>
    <p:extLst>
      <p:ext uri="{BB962C8B-B14F-4D97-AF65-F5344CB8AC3E}">
        <p14:creationId xmlns:p14="http://schemas.microsoft.com/office/powerpoint/2010/main" val="42240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B52800-B7D5-4209-94D3-430948556A03}"/>
              </a:ext>
            </a:extLst>
          </p:cNvPr>
          <p:cNvSpPr txBox="1"/>
          <p:nvPr/>
        </p:nvSpPr>
        <p:spPr>
          <a:xfrm>
            <a:off x="695740" y="167274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32 : SUBI R1, R2, 0x158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4A2F6E-AAE5-43A3-9656-F64A1294F97E}"/>
              </a:ext>
            </a:extLst>
          </p:cNvPr>
          <p:cNvSpPr txBox="1"/>
          <p:nvPr/>
        </p:nvSpPr>
        <p:spPr>
          <a:xfrm>
            <a:off x="1709531" y="509670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Supongamos que R2 = 0x10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FC2A9D-25C4-473D-8324-89B078A0BBA4}"/>
              </a:ext>
            </a:extLst>
          </p:cNvPr>
          <p:cNvSpPr txBox="1"/>
          <p:nvPr/>
        </p:nvSpPr>
        <p:spPr>
          <a:xfrm>
            <a:off x="1199323" y="971335"/>
            <a:ext cx="1040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Pasos:</a:t>
            </a:r>
          </a:p>
          <a:p>
            <a:pPr marL="457200" indent="-457200" algn="just">
              <a:buAutoNum type="arabicPeriod"/>
            </a:pPr>
            <a:r>
              <a:rPr lang="es-MX" sz="2400" dirty="0"/>
              <a:t>Entender qué hace la instrucción</a:t>
            </a:r>
          </a:p>
          <a:p>
            <a:pPr lvl="2" algn="just"/>
            <a:r>
              <a:rPr lang="es-MX" sz="2400" dirty="0"/>
              <a:t>		R1 = R2 – #Slit12 </a:t>
            </a:r>
            <a:r>
              <a:rPr lang="es-MX" sz="2400" dirty="0">
                <a:sym typeface="Wingdings" panose="05000000000000000000" pitchFamily="2" charset="2"/>
              </a:rPr>
              <a:t> R2 – 0x158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B71F44-B8EB-4E82-A8DC-AD4961649866}"/>
              </a:ext>
            </a:extLst>
          </p:cNvPr>
          <p:cNvSpPr txBox="1"/>
          <p:nvPr/>
        </p:nvSpPr>
        <p:spPr>
          <a:xfrm>
            <a:off x="1199323" y="2228671"/>
            <a:ext cx="10409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Pasos:</a:t>
            </a:r>
          </a:p>
          <a:p>
            <a:pPr marL="457200" indent="-457200" algn="just">
              <a:buAutoNum type="arabicPeriod" startAt="2"/>
            </a:pPr>
            <a:r>
              <a:rPr lang="es-MX" sz="2400" dirty="0">
                <a:sym typeface="Wingdings" panose="05000000000000000000" pitchFamily="2" charset="2"/>
              </a:rPr>
              <a:t>Desglosar en pequeños pasos la ejecución de la instrucción</a:t>
            </a:r>
          </a:p>
          <a:p>
            <a:pPr lvl="1" algn="just"/>
            <a:r>
              <a:rPr lang="es-MX" sz="2400" dirty="0">
                <a:sym typeface="Wingdings" panose="05000000000000000000" pitchFamily="2" charset="2"/>
              </a:rPr>
              <a:t>2.1 Hacer </a:t>
            </a:r>
            <a:r>
              <a:rPr lang="es-MX" sz="2400" dirty="0" err="1">
                <a:sym typeface="Wingdings" panose="05000000000000000000" pitchFamily="2" charset="2"/>
              </a:rPr>
              <a:t>fetch</a:t>
            </a:r>
            <a:r>
              <a:rPr lang="es-MX" sz="2400" dirty="0">
                <a:sym typeface="Wingdings" panose="05000000000000000000" pitchFamily="2" charset="2"/>
              </a:rPr>
              <a:t> a la memoria del programa</a:t>
            </a:r>
          </a:p>
          <a:p>
            <a:pPr lvl="1" algn="just"/>
            <a:r>
              <a:rPr lang="es-MX" sz="2400" dirty="0">
                <a:sym typeface="Wingdings" panose="05000000000000000000" pitchFamily="2" charset="2"/>
              </a:rPr>
              <a:t>2.2 Leer R2</a:t>
            </a:r>
          </a:p>
          <a:p>
            <a:pPr lvl="1" algn="just"/>
            <a:r>
              <a:rPr lang="es-MX" sz="2400" dirty="0">
                <a:sym typeface="Wingdings" panose="05000000000000000000" pitchFamily="2" charset="2"/>
              </a:rPr>
              <a:t>2.3 Llevar R2 y 0x158 a la ALU</a:t>
            </a:r>
          </a:p>
          <a:p>
            <a:pPr lvl="1" algn="just"/>
            <a:r>
              <a:rPr lang="es-MX" sz="2400" dirty="0">
                <a:sym typeface="Wingdings" panose="05000000000000000000" pitchFamily="2" charset="2"/>
              </a:rPr>
              <a:t>2.4 Restar R2 y 0x158</a:t>
            </a:r>
          </a:p>
          <a:p>
            <a:pPr lvl="1" algn="just"/>
            <a:r>
              <a:rPr lang="es-MX" sz="2400" dirty="0">
                <a:sym typeface="Wingdings" panose="05000000000000000000" pitchFamily="2" charset="2"/>
              </a:rPr>
              <a:t>2.5 Guardar el resultado en R1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21E9A40-E643-4C9C-835C-9C9681EF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36872"/>
              </p:ext>
            </p:extLst>
          </p:nvPr>
        </p:nvGraphicFramePr>
        <p:xfrm>
          <a:off x="-71788" y="5349277"/>
          <a:ext cx="12335575" cy="11866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3423">
                  <a:extLst>
                    <a:ext uri="{9D8B030D-6E8A-4147-A177-3AD203B41FA5}">
                      <a16:colId xmlns:a16="http://schemas.microsoft.com/office/drawing/2014/main" val="65474247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05234719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99422459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89298948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29704381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77728985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35424394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68069621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3919251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12915527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418481579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629243838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226213950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027747028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84086462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84631507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333378174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4192424663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44551156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79767324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597580617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9528863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1741302791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2633769119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741713526"/>
                    </a:ext>
                  </a:extLst>
                </a:gridCol>
              </a:tblGrid>
              <a:tr h="395541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5982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99518"/>
                  </a:ext>
                </a:extLst>
              </a:tr>
              <a:tr h="395541">
                <a:tc gridSpan="5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Op_code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Rd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Rt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#Slit12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8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4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E46545-8C5D-4011-9FD9-FBF68F65BB58}"/>
              </a:ext>
            </a:extLst>
          </p:cNvPr>
          <p:cNvSpPr txBox="1"/>
          <p:nvPr/>
        </p:nvSpPr>
        <p:spPr>
          <a:xfrm>
            <a:off x="470453" y="0"/>
            <a:ext cx="11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2.2 Ubicar en donde van cada uno delos bits de la instrucción en la ruta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30212F-EA23-459A-B192-791E3A8D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" y="400110"/>
            <a:ext cx="10535478" cy="5622298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CAA8D69-A6BA-4375-8DE1-DAF97DB31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21778"/>
              </p:ext>
            </p:extLst>
          </p:nvPr>
        </p:nvGraphicFramePr>
        <p:xfrm>
          <a:off x="59630" y="6022408"/>
          <a:ext cx="12072740" cy="78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3637">
                  <a:extLst>
                    <a:ext uri="{9D8B030D-6E8A-4147-A177-3AD203B41FA5}">
                      <a16:colId xmlns:a16="http://schemas.microsoft.com/office/drawing/2014/main" val="2345662617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9163349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62639935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698579731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29063057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3225544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2697852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710140359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16374588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59091438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36595367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99295168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46340235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95862164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093063414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953539152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135193216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70210505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35946405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212729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SMDP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SDMD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4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0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C0D1E3B-151C-495E-9139-CA5E04CF6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37407"/>
              </p:ext>
            </p:extLst>
          </p:nvPr>
        </p:nvGraphicFramePr>
        <p:xfrm>
          <a:off x="59630" y="6075680"/>
          <a:ext cx="12072740" cy="78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3637">
                  <a:extLst>
                    <a:ext uri="{9D8B030D-6E8A-4147-A177-3AD203B41FA5}">
                      <a16:colId xmlns:a16="http://schemas.microsoft.com/office/drawing/2014/main" val="2345662617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9163349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62639935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698579731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29063057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3225544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22697852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710140359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16374588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59091438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365953675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99295168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46340235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95862164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4093063414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953539152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1135193216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2702105050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359464053"/>
                    </a:ext>
                  </a:extLst>
                </a:gridCol>
                <a:gridCol w="603637">
                  <a:extLst>
                    <a:ext uri="{9D8B030D-6E8A-4147-A177-3AD203B41FA5}">
                      <a16:colId xmlns:a16="http://schemas.microsoft.com/office/drawing/2014/main" val="3212729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SMDP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 err="1"/>
                        <a:t>aluOp</a:t>
                      </a:r>
                      <a:r>
                        <a:rPr lang="es-MX" sz="1050" b="1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SDMD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b="1" dirty="0"/>
                        <a:t>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4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0654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90BE754-064C-423C-A0C4-C5B56A9B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" y="493276"/>
            <a:ext cx="10224057" cy="54561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42375B-2742-4376-BDB8-508C1B03CEA2}"/>
              </a:ext>
            </a:extLst>
          </p:cNvPr>
          <p:cNvSpPr txBox="1"/>
          <p:nvPr/>
        </p:nvSpPr>
        <p:spPr>
          <a:xfrm>
            <a:off x="470453" y="0"/>
            <a:ext cx="1172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2.3 Colocar el valor correspondiente a las señales de control para ejecutar la operación</a:t>
            </a:r>
          </a:p>
        </p:txBody>
      </p:sp>
    </p:spTree>
    <p:extLst>
      <p:ext uri="{BB962C8B-B14F-4D97-AF65-F5344CB8AC3E}">
        <p14:creationId xmlns:p14="http://schemas.microsoft.com/office/powerpoint/2010/main" val="15054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2C0661-9721-4290-9A5A-AC319609837F}"/>
              </a:ext>
            </a:extLst>
          </p:cNvPr>
          <p:cNvSpPr txBox="1"/>
          <p:nvPr/>
        </p:nvSpPr>
        <p:spPr>
          <a:xfrm>
            <a:off x="3221039" y="1247775"/>
            <a:ext cx="3856418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Proyecto Final</a:t>
            </a:r>
          </a:p>
        </p:txBody>
      </p:sp>
      <p:pic>
        <p:nvPicPr>
          <p:cNvPr id="6" name="Graphic 5" descr="Trofeo">
            <a:extLst>
              <a:ext uri="{FF2B5EF4-FFF2-40B4-BE49-F238E27FC236}">
                <a16:creationId xmlns:a16="http://schemas.microsoft.com/office/drawing/2014/main" id="{5E930766-CB5C-43E2-8CB3-27E53154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7" y="1704805"/>
            <a:ext cx="3895343" cy="3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E903F-111B-43A3-8980-88C3697C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8" y="630138"/>
            <a:ext cx="11094449" cy="59438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ECA7F0-0E5A-483D-9828-BFF9B87DF9CB}"/>
              </a:ext>
            </a:extLst>
          </p:cNvPr>
          <p:cNvSpPr txBox="1"/>
          <p:nvPr/>
        </p:nvSpPr>
        <p:spPr>
          <a:xfrm>
            <a:off x="887896" y="0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Diagrama RTL</a:t>
            </a:r>
          </a:p>
        </p:txBody>
      </p:sp>
    </p:spTree>
    <p:extLst>
      <p:ext uri="{BB962C8B-B14F-4D97-AF65-F5344CB8AC3E}">
        <p14:creationId xmlns:p14="http://schemas.microsoft.com/office/powerpoint/2010/main" val="31770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B14150-9398-4938-9085-B02BE0FDF9CC}"/>
              </a:ext>
            </a:extLst>
          </p:cNvPr>
          <p:cNvSpPr txBox="1"/>
          <p:nvPr/>
        </p:nvSpPr>
        <p:spPr>
          <a:xfrm>
            <a:off x="887896" y="0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Forma de onda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A95486-1DF3-4853-8311-F4A46AED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8" y="793063"/>
            <a:ext cx="9600481" cy="2424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2AFE0F-5902-440A-81A9-A0118165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09" y="3524535"/>
            <a:ext cx="9600481" cy="24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B14150-9398-4938-9085-B02BE0FDF9CC}"/>
              </a:ext>
            </a:extLst>
          </p:cNvPr>
          <p:cNvSpPr txBox="1"/>
          <p:nvPr/>
        </p:nvSpPr>
        <p:spPr>
          <a:xfrm>
            <a:off x="887896" y="0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Forma de onda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5C2AAC-80D0-4FD9-94A8-71907AE8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20" y="774012"/>
            <a:ext cx="9507752" cy="24766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58E0E9-8691-477A-8BDB-DA35AB85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90" y="3636572"/>
            <a:ext cx="9630582" cy="24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792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RightStep">
      <a:dk1>
        <a:srgbClr val="000000"/>
      </a:dk1>
      <a:lt1>
        <a:srgbClr val="FFFFFF"/>
      </a:lt1>
      <a:dk2>
        <a:srgbClr val="1B302C"/>
      </a:dk2>
      <a:lt2>
        <a:srgbClr val="F3F0F1"/>
      </a:lt2>
      <a:accent1>
        <a:srgbClr val="45B19F"/>
      </a:accent1>
      <a:accent2>
        <a:srgbClr val="3B94B1"/>
      </a:accent2>
      <a:accent3>
        <a:srgbClr val="4D74C3"/>
      </a:accent3>
      <a:accent4>
        <a:srgbClr val="534AB7"/>
      </a:accent4>
      <a:accent5>
        <a:srgbClr val="884DC3"/>
      </a:accent5>
      <a:accent6>
        <a:srgbClr val="A73BB1"/>
      </a:accent6>
      <a:hlink>
        <a:srgbClr val="74953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461</Words>
  <Application>Microsoft Office PowerPoint</Application>
  <PresentationFormat>Panorámica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Proyecto Final y Obtención de microinstrucción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Daniel Sanchez Becerra</dc:creator>
  <cp:lastModifiedBy>Ernesto Daniel Sanchez Becerra</cp:lastModifiedBy>
  <cp:revision>29</cp:revision>
  <dcterms:created xsi:type="dcterms:W3CDTF">2021-12-19T19:49:08Z</dcterms:created>
  <dcterms:modified xsi:type="dcterms:W3CDTF">2021-12-20T07:40:49Z</dcterms:modified>
</cp:coreProperties>
</file>