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handoutMasterIdLst>
    <p:handoutMasterId r:id="rId22"/>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16398875"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0F394C"/>
    <a:srgbClr val="FFFFFF"/>
    <a:srgbClr val="E6E6E6"/>
    <a:srgbClr val="A6A6A6"/>
    <a:srgbClr val="0F3B4F"/>
    <a:srgbClr val="0E3749"/>
    <a:srgbClr val="B4C7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9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A65C69-5930-7D60-A9A9-501213AE86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C576FA4-E8FE-F1DE-9485-B9664874C3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07C04B-C5DA-449E-8677-F8A5862F071B}" type="datetimeFigureOut">
              <a:rPr lang="es-MX" smtClean="0"/>
              <a:t>08/01/2024</a:t>
            </a:fld>
            <a:endParaRPr lang="es-MX"/>
          </a:p>
        </p:txBody>
      </p:sp>
      <p:sp>
        <p:nvSpPr>
          <p:cNvPr id="4" name="Marcador de pie de página 3">
            <a:extLst>
              <a:ext uri="{FF2B5EF4-FFF2-40B4-BE49-F238E27FC236}">
                <a16:creationId xmlns:a16="http://schemas.microsoft.com/office/drawing/2014/main" id="{4615AF9A-BC49-C3AF-E6DF-5CBA64D95B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59E606D-E2E9-6001-63C0-9BE3418268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AE5BB0-F438-45D0-B60F-CA5787E14BB3}" type="slidenum">
              <a:rPr lang="es-MX" smtClean="0"/>
              <a:t>‹Nº›</a:t>
            </a:fld>
            <a:endParaRPr lang="es-MX"/>
          </a:p>
        </p:txBody>
      </p:sp>
    </p:spTree>
    <p:extLst>
      <p:ext uri="{BB962C8B-B14F-4D97-AF65-F5344CB8AC3E}">
        <p14:creationId xmlns:p14="http://schemas.microsoft.com/office/powerpoint/2010/main" val="2272447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320D2-0DAD-4E3A-A604-76867ABD8AA3}" type="datetimeFigureOut">
              <a:rPr lang="es-MX" smtClean="0"/>
              <a:t>08/01/2024</a:t>
            </a:fld>
            <a:endParaRPr lang="es-MX"/>
          </a:p>
        </p:txBody>
      </p:sp>
      <p:sp>
        <p:nvSpPr>
          <p:cNvPr id="4" name="Marcador de imagen de diapositiva 3"/>
          <p:cNvSpPr>
            <a:spLocks noGrp="1" noRot="1" noChangeAspect="1"/>
          </p:cNvSpPr>
          <p:nvPr>
            <p:ph type="sldImg" idx="2"/>
          </p:nvPr>
        </p:nvSpPr>
        <p:spPr>
          <a:xfrm>
            <a:off x="-85725" y="1143000"/>
            <a:ext cx="70294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FE72D-574C-49C3-B70B-FCFA4A230B7D}" type="slidenum">
              <a:rPr lang="es-MX" smtClean="0"/>
              <a:t>‹Nº›</a:t>
            </a:fld>
            <a:endParaRPr lang="es-MX"/>
          </a:p>
        </p:txBody>
      </p:sp>
    </p:spTree>
    <p:extLst>
      <p:ext uri="{BB962C8B-B14F-4D97-AF65-F5344CB8AC3E}">
        <p14:creationId xmlns:p14="http://schemas.microsoft.com/office/powerpoint/2010/main" val="40705982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2296" y="4686196"/>
            <a:ext cx="12299156" cy="1723185"/>
          </a:xfrm>
        </p:spPr>
        <p:txBody>
          <a:bodyPr wrap="none" anchor="t">
            <a:normAutofit/>
          </a:bodyPr>
          <a:lstStyle>
            <a:lvl1pPr algn="r">
              <a:defRPr sz="10078" b="0" spc="-31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72295" y="3878239"/>
            <a:ext cx="12299156" cy="791552"/>
          </a:xfrm>
        </p:spPr>
        <p:txBody>
          <a:bodyPr anchor="b">
            <a:normAutofit/>
          </a:bodyPr>
          <a:lstStyle>
            <a:lvl1pPr marL="0" indent="0" algn="r">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4B22C98-7845-4823-9D87-7E7327A7821C}" type="datetime1">
              <a:rPr lang="es-MX" smtClean="0"/>
              <a:t>08/01/2024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88600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4584508"/>
            <a:ext cx="14144030" cy="860133"/>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29558" y="1036568"/>
            <a:ext cx="14144030" cy="3547940"/>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9558" y="5444641"/>
            <a:ext cx="14141894" cy="716438"/>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7440CF-2614-4165-9C4C-D1AD9C69E1D8}"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905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3710243"/>
          </a:xfrm>
        </p:spPr>
        <p:txBody>
          <a:bodyPr anchor="ctr"/>
          <a:lstStyle>
            <a:lvl1pPr>
              <a:defRPr sz="335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4712830"/>
            <a:ext cx="14141894" cy="1576570"/>
          </a:xfrm>
        </p:spPr>
        <p:txBody>
          <a:bodyPr anchor="ct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A8A6CA-423B-43B2-82B6-3F422B77BBB2}"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65744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5230" y="383297"/>
            <a:ext cx="12512686" cy="3141857"/>
          </a:xfrm>
        </p:spPr>
        <p:txBody>
          <a:bodyPr anchor="ctr"/>
          <a:lstStyle>
            <a:lvl1pPr>
              <a:defRPr sz="4619"/>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314356" y="3533056"/>
            <a:ext cx="11772298" cy="576289"/>
          </a:xfrm>
        </p:spPr>
        <p:txBody>
          <a:bodyPr anchor="t">
            <a:normAutofit/>
          </a:bodyPr>
          <a:lstStyle>
            <a:lvl1pPr marL="0" indent="0">
              <a:buNone/>
              <a:defRPr sz="147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4" name="Text Placeholder 3"/>
          <p:cNvSpPr>
            <a:spLocks noGrp="1"/>
          </p:cNvSpPr>
          <p:nvPr>
            <p:ph type="body" sz="half" idx="2"/>
          </p:nvPr>
        </p:nvSpPr>
        <p:spPr>
          <a:xfrm>
            <a:off x="1127423" y="4725774"/>
            <a:ext cx="14139758" cy="1563626"/>
          </a:xfrm>
        </p:spPr>
        <p:txBody>
          <a:bodyPr anchor="ctr">
            <a:normAutofit/>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8B55D2-556F-4171-B51A-7E5B338337B8}"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
        <p:nvSpPr>
          <p:cNvPr id="9" name="TextBox 8"/>
          <p:cNvSpPr txBox="1"/>
          <p:nvPr/>
        </p:nvSpPr>
        <p:spPr>
          <a:xfrm>
            <a:off x="1494412" y="825983"/>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398" dirty="0">
                <a:solidFill>
                  <a:schemeClr val="tx1"/>
                </a:solidFill>
                <a:effectLst/>
              </a:rPr>
              <a:t>“</a:t>
            </a:r>
          </a:p>
        </p:txBody>
      </p:sp>
      <p:sp>
        <p:nvSpPr>
          <p:cNvPr id="10" name="TextBox 9"/>
          <p:cNvSpPr txBox="1"/>
          <p:nvPr/>
        </p:nvSpPr>
        <p:spPr>
          <a:xfrm>
            <a:off x="14039401" y="2879725"/>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398" dirty="0">
                <a:solidFill>
                  <a:schemeClr val="tx1"/>
                </a:solidFill>
                <a:effectLst/>
              </a:rPr>
              <a:t>”</a:t>
            </a:r>
          </a:p>
        </p:txBody>
      </p:sp>
    </p:spTree>
    <p:extLst>
      <p:ext uri="{BB962C8B-B14F-4D97-AF65-F5344CB8AC3E}">
        <p14:creationId xmlns:p14="http://schemas.microsoft.com/office/powerpoint/2010/main" val="153195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29558" y="2442778"/>
            <a:ext cx="14144030" cy="2636845"/>
          </a:xfrm>
        </p:spPr>
        <p:txBody>
          <a:bodyPr anchor="b">
            <a:normAutofit/>
          </a:bodyPr>
          <a:lstStyle>
            <a:lvl1pPr>
              <a:defRPr sz="566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5091988"/>
            <a:ext cx="14141894" cy="1197412"/>
          </a:xfrm>
        </p:spPr>
        <p:txBody>
          <a:bodyPr anchor="t"/>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449607-ECB9-4F34-9E2C-635904DD299F}"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47898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798714" y="1979811"/>
            <a:ext cx="3963688" cy="604942"/>
          </a:xfrm>
        </p:spPr>
        <p:txBody>
          <a:bodyPr anchor="b">
            <a:noAutofit/>
          </a:bodyPr>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8" name="Text Placeholder 3"/>
          <p:cNvSpPr>
            <a:spLocks noGrp="1"/>
          </p:cNvSpPr>
          <p:nvPr>
            <p:ph type="body" sz="half" idx="15"/>
          </p:nvPr>
        </p:nvSpPr>
        <p:spPr>
          <a:xfrm>
            <a:off x="1824964" y="2699743"/>
            <a:ext cx="3937438"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9" name="Text Placeholder 4"/>
          <p:cNvSpPr>
            <a:spLocks noGrp="1"/>
          </p:cNvSpPr>
          <p:nvPr>
            <p:ph type="body" sz="quarter" idx="3"/>
          </p:nvPr>
        </p:nvSpPr>
        <p:spPr>
          <a:xfrm>
            <a:off x="6171092" y="1979811"/>
            <a:ext cx="3949397" cy="604942"/>
          </a:xfrm>
        </p:spPr>
        <p:txBody>
          <a:bodyPr vert="horz" lIns="91440" tIns="45720" rIns="91440" bIns="45720" rtlCol="0" anchor="b">
            <a:no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6156897" y="2699743"/>
            <a:ext cx="3963591"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11" name="Text Placeholder 4"/>
          <p:cNvSpPr>
            <a:spLocks noGrp="1"/>
          </p:cNvSpPr>
          <p:nvPr>
            <p:ph type="body" sz="quarter" idx="13"/>
          </p:nvPr>
        </p:nvSpPr>
        <p:spPr>
          <a:xfrm>
            <a:off x="10530460" y="1979811"/>
            <a:ext cx="3943845" cy="604942"/>
          </a:xfrm>
        </p:spPr>
        <p:txBody>
          <a:bodyPr vert="horz" lIns="91440" tIns="45720" rIns="91440" bIns="45720" rtlCol="0" anchor="b">
            <a:noAutofit/>
          </a:bodyPr>
          <a:lstStyle>
            <a:lvl1pPr>
              <a:buNone/>
              <a:defRPr lang="en-US" sz="252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10530460" y="2699743"/>
            <a:ext cx="3943845"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6CF6CD1-CA9D-48D7-9CD6-3697390ACD67}"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69965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791724" y="4511384"/>
            <a:ext cx="3954520"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791724" y="2368650"/>
            <a:ext cx="3954520"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791724" y="5116326"/>
            <a:ext cx="3954520"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2" name="Text Placeholder 4"/>
          <p:cNvSpPr>
            <a:spLocks noGrp="1"/>
          </p:cNvSpPr>
          <p:nvPr>
            <p:ph type="body" sz="quarter" idx="3"/>
          </p:nvPr>
        </p:nvSpPr>
        <p:spPr>
          <a:xfrm>
            <a:off x="6145539" y="4511384"/>
            <a:ext cx="3941709"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6145538" y="2368650"/>
            <a:ext cx="3941709"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6143719" y="5116325"/>
            <a:ext cx="394692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5" name="Text Placeholder 4"/>
          <p:cNvSpPr>
            <a:spLocks noGrp="1"/>
          </p:cNvSpPr>
          <p:nvPr>
            <p:ph type="body" sz="quarter" idx="13"/>
          </p:nvPr>
        </p:nvSpPr>
        <p:spPr>
          <a:xfrm>
            <a:off x="10497220" y="4511384"/>
            <a:ext cx="3943845"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10497219" y="2368650"/>
            <a:ext cx="3943845"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10497052" y="5116323"/>
            <a:ext cx="394906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6AEA93-CDB0-4405-B328-F2306E0D34CA}"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8261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FB692A-8628-4902-B7B6-599AF04C845D}"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8769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35445" y="383297"/>
            <a:ext cx="3536007" cy="610108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27423" y="383297"/>
            <a:ext cx="10403036" cy="610108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B2BB11-5FBB-43C1-9F52-16377FF66CD4}"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7282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DF8A6F-A648-4BD7-A609-14CA288C4B88}"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5413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1149390" y="4686196"/>
            <a:ext cx="12299156" cy="1723185"/>
          </a:xfrm>
        </p:spPr>
        <p:txBody>
          <a:bodyPr wrap="none" anchor="t">
            <a:normAutofit/>
          </a:bodyPr>
          <a:lstStyle>
            <a:lvl1pPr algn="l">
              <a:defRPr sz="10078" b="0" spc="-31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1149390" y="3877503"/>
            <a:ext cx="12299156" cy="791552"/>
          </a:xfrm>
        </p:spPr>
        <p:txBody>
          <a:bodyPr anchor="b">
            <a:normAutofit/>
          </a:bodyPr>
          <a:lstStyle>
            <a:lvl1pPr marL="0" indent="0" algn="l">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19A69F-2EC4-4839-A156-4B1B52880F43}"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967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06458" y="1916484"/>
            <a:ext cx="6759177"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8500514" y="1916484"/>
            <a:ext cx="6770938"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52671E-9B8F-41CE-AAC5-CC5EC7525C09}"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46381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139153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764832"/>
            <a:ext cx="6759177" cy="864917"/>
          </a:xfrm>
        </p:spPr>
        <p:txBody>
          <a:bodyPr anchor="b"/>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4" name="Content Placeholder 3"/>
          <p:cNvSpPr>
            <a:spLocks noGrp="1"/>
          </p:cNvSpPr>
          <p:nvPr>
            <p:ph sz="half" idx="2"/>
          </p:nvPr>
        </p:nvSpPr>
        <p:spPr>
          <a:xfrm>
            <a:off x="1506458" y="2629749"/>
            <a:ext cx="6759177"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8500514" y="1764832"/>
            <a:ext cx="6773074" cy="864917"/>
          </a:xfrm>
        </p:spPr>
        <p:txBody>
          <a:bodyPr vert="horz" lIns="91440" tIns="45720" rIns="91440" bIns="45720" rtlCol="0" anchor="b">
            <a:norm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8500514" y="2629749"/>
            <a:ext cx="6773074"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55EF67-DA34-4E5F-9BED-D459D9B71127}" type="datetime1">
              <a:rPr lang="es-MX" smtClean="0"/>
              <a:t>08/01/2024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807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CBD242-34E2-4437-85F1-4105D3093524}"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41904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41979-F49B-4210-95C4-594327ADB3B7}" type="datetime1">
              <a:rPr lang="es-MX" smtClean="0"/>
              <a:t>08/01/2024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9713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971658" y="1036569"/>
            <a:ext cx="8301930" cy="511617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874C067-744C-4AF7-9A9C-8F09F11420F7}"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41693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71658" y="1036569"/>
            <a:ext cx="830193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77B7-A186-4673-8CAF-D554A22CA708}"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753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7423" y="383297"/>
            <a:ext cx="14144030" cy="139153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916484"/>
            <a:ext cx="13764994" cy="456789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27423" y="6672697"/>
            <a:ext cx="3689747" cy="383297"/>
          </a:xfrm>
          <a:prstGeom prst="rect">
            <a:avLst/>
          </a:prstGeom>
        </p:spPr>
        <p:txBody>
          <a:bodyPr vert="horz" lIns="91440" tIns="45720" rIns="91440" bIns="45720" rtlCol="0" anchor="ctr"/>
          <a:lstStyle>
            <a:lvl1pPr algn="l">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D45460E-56AA-4A36-B582-34711A992FDA}" type="datetime1">
              <a:rPr lang="es-MX" smtClean="0"/>
              <a:t>08/01/2024</a:t>
            </a:fld>
            <a:endParaRPr lang="es-MX"/>
          </a:p>
        </p:txBody>
      </p:sp>
      <p:sp>
        <p:nvSpPr>
          <p:cNvPr id="5" name="Footer Placeholder 4"/>
          <p:cNvSpPr>
            <a:spLocks noGrp="1"/>
          </p:cNvSpPr>
          <p:nvPr>
            <p:ph type="ftr" sz="quarter" idx="3"/>
          </p:nvPr>
        </p:nvSpPr>
        <p:spPr>
          <a:xfrm>
            <a:off x="5432128" y="6672697"/>
            <a:ext cx="5534620" cy="383297"/>
          </a:xfrm>
          <a:prstGeom prst="rect">
            <a:avLst/>
          </a:prstGeom>
        </p:spPr>
        <p:txBody>
          <a:bodyPr vert="horz" lIns="91440" tIns="45720" rIns="91440" bIns="45720" rtlCol="0" anchor="ctr"/>
          <a:lstStyle>
            <a:lvl1pPr algn="ct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MX"/>
          </a:p>
        </p:txBody>
      </p:sp>
      <p:sp>
        <p:nvSpPr>
          <p:cNvPr id="6" name="Slide Number Placeholder 5"/>
          <p:cNvSpPr>
            <a:spLocks noGrp="1"/>
          </p:cNvSpPr>
          <p:nvPr>
            <p:ph type="sldNum" sz="quarter" idx="4"/>
          </p:nvPr>
        </p:nvSpPr>
        <p:spPr>
          <a:xfrm>
            <a:off x="11581705" y="6672697"/>
            <a:ext cx="3689747" cy="383297"/>
          </a:xfrm>
          <a:prstGeom prst="rect">
            <a:avLst/>
          </a:prstGeom>
        </p:spPr>
        <p:txBody>
          <a:bodyPr vert="horz" lIns="91440" tIns="45720" rIns="91440" bIns="45720" rtlCol="0" anchor="ctr"/>
          <a:lstStyle>
            <a:lvl1pPr algn="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569E57-A1D0-47AE-A3E4-85DA6C503064}" type="slidenum">
              <a:rPr lang="es-MX" smtClean="0"/>
              <a:t>‹Nº›</a:t>
            </a:fld>
            <a:endParaRPr lang="es-MX"/>
          </a:p>
        </p:txBody>
      </p:sp>
    </p:spTree>
    <p:extLst>
      <p:ext uri="{BB962C8B-B14F-4D97-AF65-F5344CB8AC3E}">
        <p14:creationId xmlns:p14="http://schemas.microsoft.com/office/powerpoint/2010/main" val="3717768835"/>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l" defTabSz="959937" rtl="0" eaLnBrk="1" latinLnBrk="0" hangingPunct="1">
        <a:lnSpc>
          <a:spcPct val="90000"/>
        </a:lnSpc>
        <a:spcBef>
          <a:spcPct val="0"/>
        </a:spcBef>
        <a:buNone/>
        <a:defRPr sz="5669"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Introducción</a:t>
            </a:r>
          </a:p>
        </p:txBody>
      </p:sp>
      <p:sp>
        <p:nvSpPr>
          <p:cNvPr id="4" name="Rectángulo 3">
            <a:extLst>
              <a:ext uri="{FF2B5EF4-FFF2-40B4-BE49-F238E27FC236}">
                <a16:creationId xmlns:a16="http://schemas.microsoft.com/office/drawing/2014/main" id="{FF89383B-7D8A-40CC-A6C1-BFCDDBD36E00}"/>
              </a:ext>
            </a:extLst>
          </p:cNvPr>
          <p:cNvSpPr/>
          <p:nvPr/>
        </p:nvSpPr>
        <p:spPr>
          <a:xfrm>
            <a:off x="1098106" y="201747"/>
            <a:ext cx="15006493" cy="1292662"/>
          </a:xfrm>
          <a:prstGeom prst="rect">
            <a:avLst/>
          </a:prstGeom>
        </p:spPr>
        <p:txBody>
          <a:bodyPr wrap="square">
            <a:spAutoFit/>
          </a:bodyPr>
          <a:lstStyle/>
          <a:p>
            <a:r>
              <a:rPr lang="es-MX" dirty="0"/>
              <a:t>¿Qué es Python?</a:t>
            </a:r>
          </a:p>
          <a:p>
            <a:endParaRPr lang="es-ES" dirty="0"/>
          </a:p>
          <a:p>
            <a:r>
              <a:rPr lang="es-MX" sz="1400" dirty="0">
                <a:latin typeface="Calibri" panose="020F0502020204030204" pitchFamily="34" charset="0"/>
                <a:cs typeface="Calibri" panose="020F0502020204030204" pitchFamily="34" charset="0"/>
              </a:rPr>
              <a:t>Python es un lenguaje de programación creado por Guido van Rossum a principios de los años 90 cuyo nombre está inspirado en el grupo de cómicos ingleses “Monty Python”. Es un lenguaje similar a Perl, pero con una sintaxis muy limpia y que favorece un código legible. Se trata de un lenguaje interpretado o de script, con tipado dinámico, fuertemente tipado, multiplataforma y orientado</a:t>
            </a:r>
          </a:p>
          <a:p>
            <a:r>
              <a:rPr lang="es-MX" sz="1400" dirty="0">
                <a:latin typeface="Calibri" panose="020F0502020204030204" pitchFamily="34" charset="0"/>
                <a:cs typeface="Calibri" panose="020F0502020204030204" pitchFamily="34" charset="0"/>
              </a:rPr>
              <a:t>a objetos.</a:t>
            </a:r>
          </a:p>
        </p:txBody>
      </p:sp>
      <p:sp>
        <p:nvSpPr>
          <p:cNvPr id="11" name="CuadroTexto 10">
            <a:extLst>
              <a:ext uri="{FF2B5EF4-FFF2-40B4-BE49-F238E27FC236}">
                <a16:creationId xmlns:a16="http://schemas.microsoft.com/office/drawing/2014/main" id="{D72D3139-C82F-CB6B-05BE-656F5AAE4D86}"/>
              </a:ext>
            </a:extLst>
          </p:cNvPr>
          <p:cNvSpPr txBox="1"/>
          <p:nvPr/>
        </p:nvSpPr>
        <p:spPr>
          <a:xfrm>
            <a:off x="1098105" y="1494383"/>
            <a:ext cx="14872721" cy="738664"/>
          </a:xfrm>
          <a:prstGeom prst="rect">
            <a:avLst/>
          </a:prstGeom>
          <a:noFill/>
        </p:spPr>
        <p:txBody>
          <a:bodyPr wrap="square">
            <a:spAutoFit/>
          </a:bodyPr>
          <a:lstStyle/>
          <a:p>
            <a:r>
              <a:rPr lang="es-MX" sz="1400" b="1" dirty="0"/>
              <a:t>Lenguaje interpretado o de script </a:t>
            </a:r>
          </a:p>
          <a:p>
            <a:r>
              <a:rPr lang="es-MX" sz="1400" dirty="0"/>
              <a:t>Un lenguaje interpretado o de script es aquel que se ejecuta utilizando un programa intermedio llamado intérprete, en lugar de compilar el código a lenguaje máquina que pueda comprender y ejecutar directamente una computadora (lenguajes compilados).</a:t>
            </a:r>
          </a:p>
        </p:txBody>
      </p:sp>
      <p:sp>
        <p:nvSpPr>
          <p:cNvPr id="13" name="CuadroTexto 12">
            <a:extLst>
              <a:ext uri="{FF2B5EF4-FFF2-40B4-BE49-F238E27FC236}">
                <a16:creationId xmlns:a16="http://schemas.microsoft.com/office/drawing/2014/main" id="{0A37FC07-E841-56AD-2830-4E3BFC7E8272}"/>
              </a:ext>
            </a:extLst>
          </p:cNvPr>
          <p:cNvSpPr txBox="1"/>
          <p:nvPr/>
        </p:nvSpPr>
        <p:spPr>
          <a:xfrm>
            <a:off x="1098103" y="2233047"/>
            <a:ext cx="14727251" cy="954107"/>
          </a:xfrm>
          <a:prstGeom prst="rect">
            <a:avLst/>
          </a:prstGeom>
          <a:noFill/>
        </p:spPr>
        <p:txBody>
          <a:bodyPr wrap="square">
            <a:spAutoFit/>
          </a:bodyPr>
          <a:lstStyle/>
          <a:p>
            <a:r>
              <a:rPr lang="es-MX" sz="1400" b="1" dirty="0"/>
              <a:t>Fuertemente tipado </a:t>
            </a:r>
          </a:p>
          <a:p>
            <a:r>
              <a:rPr lang="es-MX" sz="1400" dirty="0"/>
              <a:t>No se permite tratar a una variable como si fuera de un tipo distinto al que tiene, es necesario convertir de forma explícita dicha variable al nuevo tipo previamente. Por ejemplo, si tenemos una variable que contiene un texto (variable de tipo cadena o </a:t>
            </a:r>
            <a:r>
              <a:rPr lang="es-MX" sz="1400" dirty="0" err="1"/>
              <a:t>string</a:t>
            </a:r>
            <a:r>
              <a:rPr lang="es-MX" sz="1400" dirty="0"/>
              <a:t>) no podremos tratarla como un número (sumar la cadena “9” y el número 8). En otros lenguajes el tipo de la variable cambiaría para adaptarse al comportamiento esperado, aunque esto es más propenso a errores.</a:t>
            </a:r>
          </a:p>
        </p:txBody>
      </p:sp>
      <p:sp>
        <p:nvSpPr>
          <p:cNvPr id="15" name="CuadroTexto 14">
            <a:extLst>
              <a:ext uri="{FF2B5EF4-FFF2-40B4-BE49-F238E27FC236}">
                <a16:creationId xmlns:a16="http://schemas.microsoft.com/office/drawing/2014/main" id="{B2076CC2-A6DC-DF32-A73A-7CD36C216794}"/>
              </a:ext>
            </a:extLst>
          </p:cNvPr>
          <p:cNvSpPr txBox="1"/>
          <p:nvPr/>
        </p:nvSpPr>
        <p:spPr>
          <a:xfrm>
            <a:off x="1098103" y="3325627"/>
            <a:ext cx="14727250" cy="738664"/>
          </a:xfrm>
          <a:prstGeom prst="rect">
            <a:avLst/>
          </a:prstGeom>
          <a:noFill/>
        </p:spPr>
        <p:txBody>
          <a:bodyPr wrap="square">
            <a:spAutoFit/>
          </a:bodyPr>
          <a:lstStyle/>
          <a:p>
            <a:r>
              <a:rPr lang="es-MX" sz="1400" b="1" dirty="0"/>
              <a:t>Multiplataforma </a:t>
            </a:r>
          </a:p>
          <a:p>
            <a:r>
              <a:rPr lang="es-MX" sz="1400" dirty="0"/>
              <a:t>El intérprete de Python está disponible en multitud de plataformas (UNIX, Solaris, Linux, DOS, Windows, OS/2, Mac OS, etc.) por lo que si no utilizamos librerías específicas de cada plataforma nuestro programa podrá correr en todos estos sistemas sin grandes cambios.</a:t>
            </a:r>
          </a:p>
        </p:txBody>
      </p:sp>
      <p:sp>
        <p:nvSpPr>
          <p:cNvPr id="18" name="CuadroTexto 17">
            <a:extLst>
              <a:ext uri="{FF2B5EF4-FFF2-40B4-BE49-F238E27FC236}">
                <a16:creationId xmlns:a16="http://schemas.microsoft.com/office/drawing/2014/main" id="{B2389028-31AD-59CB-4809-4E51857199B1}"/>
              </a:ext>
            </a:extLst>
          </p:cNvPr>
          <p:cNvSpPr txBox="1"/>
          <p:nvPr/>
        </p:nvSpPr>
        <p:spPr>
          <a:xfrm>
            <a:off x="1098102" y="4202764"/>
            <a:ext cx="14727249" cy="738664"/>
          </a:xfrm>
          <a:prstGeom prst="rect">
            <a:avLst/>
          </a:prstGeom>
          <a:noFill/>
        </p:spPr>
        <p:txBody>
          <a:bodyPr wrap="square">
            <a:spAutoFit/>
          </a:bodyPr>
          <a:lstStyle/>
          <a:p>
            <a:r>
              <a:rPr lang="es-MX" sz="1400" b="1" dirty="0"/>
              <a:t>Orientado a objetos </a:t>
            </a:r>
          </a:p>
          <a:p>
            <a:r>
              <a:rPr lang="es-MX" sz="1400" dirty="0"/>
              <a:t>La orientación a objetos es un paradigma de programación en el que los conceptos del mundo real relevantes para nuestro problema se trasladan a clases y objetos en nuestro programa. La ejecución del programa consiste en una serie de interacciones entre los objetos. Python también permite la programación imperativa, programación funcional y programación orientada a aspectos.</a:t>
            </a:r>
          </a:p>
        </p:txBody>
      </p:sp>
    </p:spTree>
    <p:extLst>
      <p:ext uri="{BB962C8B-B14F-4D97-AF65-F5344CB8AC3E}">
        <p14:creationId xmlns:p14="http://schemas.microsoft.com/office/powerpoint/2010/main" val="141310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10</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Sentencias condicionales</a:t>
            </a:r>
          </a:p>
        </p:txBody>
      </p:sp>
      <p:sp>
        <p:nvSpPr>
          <p:cNvPr id="4" name="CuadroTexto 3">
            <a:extLst>
              <a:ext uri="{FF2B5EF4-FFF2-40B4-BE49-F238E27FC236}">
                <a16:creationId xmlns:a16="http://schemas.microsoft.com/office/drawing/2014/main" id="{207C2291-7B05-80DD-E07F-ED5D6ADF572C}"/>
              </a:ext>
            </a:extLst>
          </p:cNvPr>
          <p:cNvSpPr txBox="1"/>
          <p:nvPr/>
        </p:nvSpPr>
        <p:spPr>
          <a:xfrm>
            <a:off x="1098106" y="416505"/>
            <a:ext cx="14031058" cy="738664"/>
          </a:xfrm>
          <a:prstGeom prst="rect">
            <a:avLst/>
          </a:prstGeom>
          <a:noFill/>
        </p:spPr>
        <p:txBody>
          <a:bodyPr wrap="square">
            <a:spAutoFit/>
          </a:bodyPr>
          <a:lstStyle/>
          <a:p>
            <a:r>
              <a:rPr lang="es-MX" sz="1400" dirty="0"/>
              <a:t>Si un programa no fuera más que una lista de órdenes a ejecutar de forma secuencial, una por una, no tendría mucha utilidad. Los condicionales nos permiten comprobar condiciones y hacer que nuestro programa se comporte de una forma u otra, que ejecute un fragmento de código u otro, dependiendo de esta condición. Aquí es donde cobran su importancia el tipo booleano y los operadores lógicos y relacionales que aprendimos en el capítulo sobre los tipos básicos de Python.</a:t>
            </a:r>
          </a:p>
        </p:txBody>
      </p:sp>
      <p:sp>
        <p:nvSpPr>
          <p:cNvPr id="8" name="CuadroTexto 7">
            <a:extLst>
              <a:ext uri="{FF2B5EF4-FFF2-40B4-BE49-F238E27FC236}">
                <a16:creationId xmlns:a16="http://schemas.microsoft.com/office/drawing/2014/main" id="{98F4522A-FE70-571E-E029-3BFAF06F32FD}"/>
              </a:ext>
            </a:extLst>
          </p:cNvPr>
          <p:cNvSpPr txBox="1"/>
          <p:nvPr/>
        </p:nvSpPr>
        <p:spPr>
          <a:xfrm>
            <a:off x="1098106" y="1155169"/>
            <a:ext cx="8198426" cy="369332"/>
          </a:xfrm>
          <a:prstGeom prst="rect">
            <a:avLst/>
          </a:prstGeom>
          <a:noFill/>
        </p:spPr>
        <p:txBody>
          <a:bodyPr wrap="square">
            <a:spAutoFit/>
          </a:bodyPr>
          <a:lstStyle/>
          <a:p>
            <a:r>
              <a:rPr lang="es-MX" dirty="0" err="1"/>
              <a:t>If</a:t>
            </a:r>
            <a:endParaRPr lang="es-MX" dirty="0"/>
          </a:p>
        </p:txBody>
      </p:sp>
      <p:sp>
        <p:nvSpPr>
          <p:cNvPr id="12" name="CuadroTexto 11">
            <a:extLst>
              <a:ext uri="{FF2B5EF4-FFF2-40B4-BE49-F238E27FC236}">
                <a16:creationId xmlns:a16="http://schemas.microsoft.com/office/drawing/2014/main" id="{D8F0AA3E-6FF6-67F3-267E-943945F7ECDF}"/>
              </a:ext>
            </a:extLst>
          </p:cNvPr>
          <p:cNvSpPr txBox="1"/>
          <p:nvPr/>
        </p:nvSpPr>
        <p:spPr>
          <a:xfrm>
            <a:off x="1098106" y="1667879"/>
            <a:ext cx="8198426" cy="523220"/>
          </a:xfrm>
          <a:prstGeom prst="rect">
            <a:avLst/>
          </a:prstGeom>
          <a:noFill/>
        </p:spPr>
        <p:txBody>
          <a:bodyPr wrap="square">
            <a:spAutoFit/>
          </a:bodyPr>
          <a:lstStyle/>
          <a:p>
            <a:r>
              <a:rPr lang="es-MX" sz="1400" dirty="0"/>
              <a:t>La forma más simple de un estamento condicional es un </a:t>
            </a:r>
            <a:r>
              <a:rPr lang="es-MX" sz="1400" dirty="0" err="1"/>
              <a:t>if</a:t>
            </a:r>
            <a:r>
              <a:rPr lang="es-MX" sz="1400" dirty="0"/>
              <a:t> (del inglés si) seguido de la condición a evaluar, dos puntos (:) y en la siguiente línea e </a:t>
            </a:r>
            <a:r>
              <a:rPr lang="es-MX" sz="1400" dirty="0" err="1"/>
              <a:t>indentado</a:t>
            </a:r>
            <a:r>
              <a:rPr lang="es-MX" sz="1400" dirty="0"/>
              <a:t>, el código a ejecutar en caso de que se cumpla dicha condición.</a:t>
            </a:r>
          </a:p>
        </p:txBody>
      </p:sp>
      <p:sp>
        <p:nvSpPr>
          <p:cNvPr id="16" name="CuadroTexto 15">
            <a:extLst>
              <a:ext uri="{FF2B5EF4-FFF2-40B4-BE49-F238E27FC236}">
                <a16:creationId xmlns:a16="http://schemas.microsoft.com/office/drawing/2014/main" id="{36C9FD30-AF34-1DA2-533D-927147901F41}"/>
              </a:ext>
            </a:extLst>
          </p:cNvPr>
          <p:cNvSpPr txBox="1"/>
          <p:nvPr/>
        </p:nvSpPr>
        <p:spPr>
          <a:xfrm>
            <a:off x="10262033" y="1833667"/>
            <a:ext cx="4690485" cy="1200329"/>
          </a:xfrm>
          <a:prstGeom prst="rect">
            <a:avLst/>
          </a:prstGeom>
          <a:noFill/>
        </p:spPr>
        <p:txBody>
          <a:bodyPr wrap="square">
            <a:spAutoFit/>
          </a:bodyPr>
          <a:lstStyle/>
          <a:p>
            <a:r>
              <a:rPr lang="es-MX" dirty="0" err="1"/>
              <a:t>fav</a:t>
            </a:r>
            <a:r>
              <a:rPr lang="es-MX" dirty="0"/>
              <a:t> = “PILARES” </a:t>
            </a:r>
          </a:p>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a:t>
            </a:r>
          </a:p>
        </p:txBody>
      </p:sp>
      <p:sp>
        <p:nvSpPr>
          <p:cNvPr id="21" name="CuadroTexto 20">
            <a:extLst>
              <a:ext uri="{FF2B5EF4-FFF2-40B4-BE49-F238E27FC236}">
                <a16:creationId xmlns:a16="http://schemas.microsoft.com/office/drawing/2014/main" id="{74BAB907-CC43-2075-43FF-692E07ADAFE2}"/>
              </a:ext>
            </a:extLst>
          </p:cNvPr>
          <p:cNvSpPr txBox="1"/>
          <p:nvPr/>
        </p:nvSpPr>
        <p:spPr>
          <a:xfrm>
            <a:off x="1098106" y="2472115"/>
            <a:ext cx="8198426" cy="954107"/>
          </a:xfrm>
          <a:prstGeom prst="rect">
            <a:avLst/>
          </a:prstGeom>
          <a:noFill/>
        </p:spPr>
        <p:txBody>
          <a:bodyPr wrap="square">
            <a:spAutoFit/>
          </a:bodyPr>
          <a:lstStyle/>
          <a:p>
            <a:r>
              <a:rPr lang="es-MX" sz="1400" dirty="0"/>
              <a:t>Eso sí, aseguraros de que el código tal cual se ha hecho en el ejemplo, es decir, aseguraros de pulsar Tabulación antes de las dos órdenes </a:t>
            </a:r>
            <a:r>
              <a:rPr lang="es-MX" sz="1400" dirty="0" err="1"/>
              <a:t>print</a:t>
            </a:r>
            <a:r>
              <a:rPr lang="es-MX" sz="1400" dirty="0"/>
              <a:t>, dado que esta es la forma de Python de saber que nuestra intención es la de que los dos </a:t>
            </a:r>
            <a:r>
              <a:rPr lang="es-MX" sz="1400" dirty="0" err="1"/>
              <a:t>print</a:t>
            </a:r>
            <a:r>
              <a:rPr lang="es-MX" sz="1400" dirty="0"/>
              <a:t> se ejecuten sólo en el caso de que se cumpla la condición, y no la de que se imprima la primera cadena si se cumple la condición y la otra siempre, cosa que se expresaría así:</a:t>
            </a:r>
          </a:p>
        </p:txBody>
      </p:sp>
      <p:sp>
        <p:nvSpPr>
          <p:cNvPr id="25" name="CuadroTexto 24">
            <a:extLst>
              <a:ext uri="{FF2B5EF4-FFF2-40B4-BE49-F238E27FC236}">
                <a16:creationId xmlns:a16="http://schemas.microsoft.com/office/drawing/2014/main" id="{736BE31E-25F0-D8FC-6814-22E33106E849}"/>
              </a:ext>
            </a:extLst>
          </p:cNvPr>
          <p:cNvSpPr txBox="1"/>
          <p:nvPr/>
        </p:nvSpPr>
        <p:spPr>
          <a:xfrm>
            <a:off x="1098106" y="3773091"/>
            <a:ext cx="8198426" cy="369332"/>
          </a:xfrm>
          <a:prstGeom prst="rect">
            <a:avLst/>
          </a:prstGeom>
          <a:noFill/>
        </p:spPr>
        <p:txBody>
          <a:bodyPr wrap="square">
            <a:spAutoFit/>
          </a:bodyPr>
          <a:lstStyle/>
          <a:p>
            <a:r>
              <a:rPr lang="es-MX" dirty="0" err="1"/>
              <a:t>if</a:t>
            </a:r>
            <a:r>
              <a:rPr lang="es-MX" dirty="0"/>
              <a:t> … </a:t>
            </a:r>
            <a:r>
              <a:rPr lang="es-MX" dirty="0" err="1"/>
              <a:t>else</a:t>
            </a:r>
            <a:r>
              <a:rPr lang="es-MX" dirty="0"/>
              <a:t> </a:t>
            </a:r>
          </a:p>
        </p:txBody>
      </p:sp>
      <p:sp>
        <p:nvSpPr>
          <p:cNvPr id="30" name="CuadroTexto 29">
            <a:extLst>
              <a:ext uri="{FF2B5EF4-FFF2-40B4-BE49-F238E27FC236}">
                <a16:creationId xmlns:a16="http://schemas.microsoft.com/office/drawing/2014/main" id="{709A1084-FB37-BBAB-3D8E-2FCF36673B07}"/>
              </a:ext>
            </a:extLst>
          </p:cNvPr>
          <p:cNvSpPr txBox="1"/>
          <p:nvPr/>
        </p:nvSpPr>
        <p:spPr>
          <a:xfrm>
            <a:off x="1023505" y="4340058"/>
            <a:ext cx="8198426" cy="738664"/>
          </a:xfrm>
          <a:prstGeom prst="rect">
            <a:avLst/>
          </a:prstGeom>
          <a:noFill/>
        </p:spPr>
        <p:txBody>
          <a:bodyPr wrap="square">
            <a:spAutoFit/>
          </a:bodyPr>
          <a:lstStyle/>
          <a:p>
            <a:r>
              <a:rPr lang="es-MX" sz="1400" dirty="0"/>
              <a:t>Vamos a ver ahora un condicional algo más complicado. ¿Qué haríamos si quisiéramos que se ejecutaran unas ciertas órdenes en el caso de que la condición no se cumpliera? Sin duda podríamos añadir otro </a:t>
            </a:r>
            <a:r>
              <a:rPr lang="es-MX" sz="1400" dirty="0" err="1"/>
              <a:t>if</a:t>
            </a:r>
            <a:r>
              <a:rPr lang="es-MX" sz="1400" dirty="0"/>
              <a:t> que tuviera como condición la negación del primero: </a:t>
            </a:r>
          </a:p>
        </p:txBody>
      </p:sp>
      <p:sp>
        <p:nvSpPr>
          <p:cNvPr id="33" name="CuadroTexto 32">
            <a:extLst>
              <a:ext uri="{FF2B5EF4-FFF2-40B4-BE49-F238E27FC236}">
                <a16:creationId xmlns:a16="http://schemas.microsoft.com/office/drawing/2014/main" id="{F742BDCC-2BB5-E9D0-1EA3-1D0F58363371}"/>
              </a:ext>
            </a:extLst>
          </p:cNvPr>
          <p:cNvSpPr txBox="1"/>
          <p:nvPr/>
        </p:nvSpPr>
        <p:spPr>
          <a:xfrm>
            <a:off x="10126951" y="3699671"/>
            <a:ext cx="3829050" cy="1477328"/>
          </a:xfrm>
          <a:prstGeom prst="rect">
            <a:avLst/>
          </a:prstGeom>
          <a:noFill/>
        </p:spPr>
        <p:txBody>
          <a:bodyPr wrap="square">
            <a:spAutoFit/>
          </a:bodyPr>
          <a:lstStyle/>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 </a:t>
            </a:r>
          </a:p>
          <a:p>
            <a:r>
              <a:rPr lang="es-MX" dirty="0" err="1"/>
              <a:t>if</a:t>
            </a:r>
            <a:r>
              <a:rPr lang="es-MX" dirty="0"/>
              <a:t> </a:t>
            </a:r>
            <a:r>
              <a:rPr lang="es-MX" dirty="0" err="1"/>
              <a:t>fav</a:t>
            </a:r>
            <a:r>
              <a:rPr lang="es-MX" dirty="0"/>
              <a:t> != “PILARES”: </a:t>
            </a:r>
          </a:p>
          <a:p>
            <a:r>
              <a:rPr lang="es-MX" dirty="0"/>
              <a:t>	</a:t>
            </a:r>
            <a:r>
              <a:rPr lang="es-MX" dirty="0" err="1"/>
              <a:t>print</a:t>
            </a:r>
            <a:r>
              <a:rPr lang="es-MX" dirty="0"/>
              <a:t> “Vaya, que lástima”</a:t>
            </a:r>
          </a:p>
        </p:txBody>
      </p:sp>
      <p:sp>
        <p:nvSpPr>
          <p:cNvPr id="35" name="CuadroTexto 34">
            <a:extLst>
              <a:ext uri="{FF2B5EF4-FFF2-40B4-BE49-F238E27FC236}">
                <a16:creationId xmlns:a16="http://schemas.microsoft.com/office/drawing/2014/main" id="{1E303F68-0C31-2099-183D-25EDB5A769E9}"/>
              </a:ext>
            </a:extLst>
          </p:cNvPr>
          <p:cNvSpPr txBox="1"/>
          <p:nvPr/>
        </p:nvSpPr>
        <p:spPr>
          <a:xfrm>
            <a:off x="943362" y="5934002"/>
            <a:ext cx="8198426" cy="307777"/>
          </a:xfrm>
          <a:prstGeom prst="rect">
            <a:avLst/>
          </a:prstGeom>
          <a:noFill/>
        </p:spPr>
        <p:txBody>
          <a:bodyPr wrap="square">
            <a:spAutoFit/>
          </a:bodyPr>
          <a:lstStyle/>
          <a:p>
            <a:r>
              <a:rPr lang="es-MX" sz="1400" dirty="0"/>
              <a:t>pero el condicional tiene una segunda construcción mucho más útil:</a:t>
            </a:r>
          </a:p>
        </p:txBody>
      </p:sp>
      <p:sp>
        <p:nvSpPr>
          <p:cNvPr id="37" name="CuadroTexto 36">
            <a:extLst>
              <a:ext uri="{FF2B5EF4-FFF2-40B4-BE49-F238E27FC236}">
                <a16:creationId xmlns:a16="http://schemas.microsoft.com/office/drawing/2014/main" id="{E39C877A-D6D1-1480-8324-96CE349A3471}"/>
              </a:ext>
            </a:extLst>
          </p:cNvPr>
          <p:cNvSpPr txBox="1"/>
          <p:nvPr/>
        </p:nvSpPr>
        <p:spPr>
          <a:xfrm>
            <a:off x="6692756" y="5349226"/>
            <a:ext cx="3569277" cy="1477328"/>
          </a:xfrm>
          <a:prstGeom prst="rect">
            <a:avLst/>
          </a:prstGeom>
          <a:noFill/>
        </p:spPr>
        <p:txBody>
          <a:bodyPr wrap="square">
            <a:spAutoFit/>
          </a:bodyPr>
          <a:lstStyle/>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 </a:t>
            </a:r>
          </a:p>
          <a:p>
            <a:r>
              <a:rPr lang="es-MX" dirty="0" err="1"/>
              <a:t>else</a:t>
            </a:r>
            <a:r>
              <a:rPr lang="es-MX" dirty="0"/>
              <a:t>: </a:t>
            </a:r>
          </a:p>
          <a:p>
            <a:r>
              <a:rPr lang="es-MX" dirty="0"/>
              <a:t>	</a:t>
            </a:r>
            <a:r>
              <a:rPr lang="es-MX" dirty="0" err="1"/>
              <a:t>print</a:t>
            </a:r>
            <a:r>
              <a:rPr lang="es-MX" dirty="0"/>
              <a:t> “Vaya, que lástima” </a:t>
            </a:r>
          </a:p>
        </p:txBody>
      </p:sp>
      <p:sp>
        <p:nvSpPr>
          <p:cNvPr id="39" name="CuadroTexto 38">
            <a:extLst>
              <a:ext uri="{FF2B5EF4-FFF2-40B4-BE49-F238E27FC236}">
                <a16:creationId xmlns:a16="http://schemas.microsoft.com/office/drawing/2014/main" id="{3F56E832-D7A7-CBD4-A002-308F5D49BC4E}"/>
              </a:ext>
            </a:extLst>
          </p:cNvPr>
          <p:cNvSpPr txBox="1"/>
          <p:nvPr/>
        </p:nvSpPr>
        <p:spPr>
          <a:xfrm>
            <a:off x="10879281" y="5934002"/>
            <a:ext cx="4980386" cy="954107"/>
          </a:xfrm>
          <a:prstGeom prst="rect">
            <a:avLst/>
          </a:prstGeom>
          <a:noFill/>
        </p:spPr>
        <p:txBody>
          <a:bodyPr wrap="square">
            <a:spAutoFit/>
          </a:bodyPr>
          <a:lstStyle/>
          <a:p>
            <a:r>
              <a:rPr lang="es-MX" sz="1400" dirty="0"/>
              <a:t>Vemos que la segunda condición se puede sustituir con un </a:t>
            </a:r>
            <a:r>
              <a:rPr lang="es-MX" sz="1400" dirty="0" err="1"/>
              <a:t>else</a:t>
            </a:r>
            <a:r>
              <a:rPr lang="es-MX" sz="1400" dirty="0"/>
              <a:t> (del inglés: si no, en caso contrario). Si leemos el código vemos que tiene bastante sentido: “si </a:t>
            </a:r>
            <a:r>
              <a:rPr lang="es-MX" sz="1400" dirty="0" err="1"/>
              <a:t>fav</a:t>
            </a:r>
            <a:r>
              <a:rPr lang="es-MX" sz="1400" dirty="0"/>
              <a:t> es igual a mundogeek.net, imprime esto y esto, si no, imprime esto otro”. </a:t>
            </a:r>
          </a:p>
        </p:txBody>
      </p:sp>
    </p:spTree>
    <p:extLst>
      <p:ext uri="{BB962C8B-B14F-4D97-AF65-F5344CB8AC3E}">
        <p14:creationId xmlns:p14="http://schemas.microsoft.com/office/powerpoint/2010/main" val="158438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11</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Bucles</a:t>
            </a:r>
          </a:p>
        </p:txBody>
      </p:sp>
      <p:sp>
        <p:nvSpPr>
          <p:cNvPr id="3" name="CuadroTexto 2">
            <a:extLst>
              <a:ext uri="{FF2B5EF4-FFF2-40B4-BE49-F238E27FC236}">
                <a16:creationId xmlns:a16="http://schemas.microsoft.com/office/drawing/2014/main" id="{F2DA9FE8-D7E4-5B20-A2C2-34CCD62A529D}"/>
              </a:ext>
            </a:extLst>
          </p:cNvPr>
          <p:cNvSpPr txBox="1"/>
          <p:nvPr/>
        </p:nvSpPr>
        <p:spPr>
          <a:xfrm>
            <a:off x="723154" y="310462"/>
            <a:ext cx="14821645" cy="523220"/>
          </a:xfrm>
          <a:prstGeom prst="rect">
            <a:avLst/>
          </a:prstGeom>
          <a:noFill/>
        </p:spPr>
        <p:txBody>
          <a:bodyPr wrap="square">
            <a:spAutoFit/>
          </a:bodyPr>
          <a:lstStyle/>
          <a:p>
            <a:r>
              <a:rPr lang="es-MX" sz="1400" dirty="0"/>
              <a:t>Mientras que los condicionales nos permiten ejecutar distintos fragmentos de código dependiendo de ciertas condiciones, los bucles nos permiten ejecutar un mismo fragmento de código un cierto número de veces, mientras se cumpla una determinada condición.</a:t>
            </a:r>
          </a:p>
        </p:txBody>
      </p:sp>
      <p:sp>
        <p:nvSpPr>
          <p:cNvPr id="6" name="CuadroTexto 5">
            <a:extLst>
              <a:ext uri="{FF2B5EF4-FFF2-40B4-BE49-F238E27FC236}">
                <a16:creationId xmlns:a16="http://schemas.microsoft.com/office/drawing/2014/main" id="{F9D13C95-8EAC-BBC9-C58F-863B75805E7B}"/>
              </a:ext>
            </a:extLst>
          </p:cNvPr>
          <p:cNvSpPr txBox="1"/>
          <p:nvPr/>
        </p:nvSpPr>
        <p:spPr>
          <a:xfrm>
            <a:off x="723154" y="941971"/>
            <a:ext cx="8198426" cy="369332"/>
          </a:xfrm>
          <a:prstGeom prst="rect">
            <a:avLst/>
          </a:prstGeom>
          <a:noFill/>
        </p:spPr>
        <p:txBody>
          <a:bodyPr wrap="square">
            <a:spAutoFit/>
          </a:bodyPr>
          <a:lstStyle/>
          <a:p>
            <a:r>
              <a:rPr lang="es-MX" dirty="0" err="1"/>
              <a:t>while</a:t>
            </a:r>
            <a:endParaRPr lang="es-MX" dirty="0"/>
          </a:p>
        </p:txBody>
      </p:sp>
      <p:sp>
        <p:nvSpPr>
          <p:cNvPr id="9" name="CuadroTexto 8">
            <a:extLst>
              <a:ext uri="{FF2B5EF4-FFF2-40B4-BE49-F238E27FC236}">
                <a16:creationId xmlns:a16="http://schemas.microsoft.com/office/drawing/2014/main" id="{56B9C179-73F4-E406-0295-18A481D7ED1C}"/>
              </a:ext>
            </a:extLst>
          </p:cNvPr>
          <p:cNvSpPr txBox="1"/>
          <p:nvPr/>
        </p:nvSpPr>
        <p:spPr>
          <a:xfrm>
            <a:off x="723154" y="1583566"/>
            <a:ext cx="3682591" cy="523220"/>
          </a:xfrm>
          <a:prstGeom prst="rect">
            <a:avLst/>
          </a:prstGeom>
          <a:noFill/>
        </p:spPr>
        <p:txBody>
          <a:bodyPr wrap="square">
            <a:spAutoFit/>
          </a:bodyPr>
          <a:lstStyle/>
          <a:p>
            <a:r>
              <a:rPr lang="es-MX" sz="1400" dirty="0"/>
              <a:t>El bucle </a:t>
            </a:r>
            <a:r>
              <a:rPr lang="es-MX" sz="1400" dirty="0" err="1"/>
              <a:t>while</a:t>
            </a:r>
            <a:r>
              <a:rPr lang="es-MX" sz="1400" dirty="0"/>
              <a:t> (mientras) ejecuta un fragmento de código mientras se cumpla una condición.</a:t>
            </a:r>
          </a:p>
        </p:txBody>
      </p:sp>
      <p:sp>
        <p:nvSpPr>
          <p:cNvPr id="11" name="CuadroTexto 10">
            <a:extLst>
              <a:ext uri="{FF2B5EF4-FFF2-40B4-BE49-F238E27FC236}">
                <a16:creationId xmlns:a16="http://schemas.microsoft.com/office/drawing/2014/main" id="{BA3D095B-DDC6-6990-FCE6-C04DF28C44AC}"/>
              </a:ext>
            </a:extLst>
          </p:cNvPr>
          <p:cNvSpPr txBox="1"/>
          <p:nvPr/>
        </p:nvSpPr>
        <p:spPr>
          <a:xfrm>
            <a:off x="4822367" y="1078103"/>
            <a:ext cx="5204860" cy="1200329"/>
          </a:xfrm>
          <a:prstGeom prst="rect">
            <a:avLst/>
          </a:prstGeom>
          <a:noFill/>
        </p:spPr>
        <p:txBody>
          <a:bodyPr wrap="square">
            <a:spAutoFit/>
          </a:bodyPr>
          <a:lstStyle/>
          <a:p>
            <a:r>
              <a:rPr lang="es-MX" dirty="0"/>
              <a:t>edad = 0 </a:t>
            </a:r>
          </a:p>
          <a:p>
            <a:r>
              <a:rPr lang="es-MX" dirty="0" err="1"/>
              <a:t>while</a:t>
            </a:r>
            <a:r>
              <a:rPr lang="es-MX" dirty="0"/>
              <a:t> edad &lt; 18: </a:t>
            </a:r>
          </a:p>
          <a:p>
            <a:r>
              <a:rPr lang="es-MX" dirty="0"/>
              <a:t>	edad = edad + 1 </a:t>
            </a:r>
          </a:p>
          <a:p>
            <a:r>
              <a:rPr lang="es-MX" dirty="0"/>
              <a:t>	</a:t>
            </a:r>
            <a:r>
              <a:rPr lang="es-MX" dirty="0" err="1"/>
              <a:t>print</a:t>
            </a:r>
            <a:r>
              <a:rPr lang="es-MX" dirty="0"/>
              <a:t> “Felicidades, tienes “ + </a:t>
            </a:r>
            <a:r>
              <a:rPr lang="es-MX" dirty="0" err="1"/>
              <a:t>str</a:t>
            </a:r>
            <a:r>
              <a:rPr lang="es-MX" dirty="0"/>
              <a:t>(edad)</a:t>
            </a:r>
          </a:p>
        </p:txBody>
      </p:sp>
      <p:sp>
        <p:nvSpPr>
          <p:cNvPr id="14" name="CuadroTexto 13">
            <a:extLst>
              <a:ext uri="{FF2B5EF4-FFF2-40B4-BE49-F238E27FC236}">
                <a16:creationId xmlns:a16="http://schemas.microsoft.com/office/drawing/2014/main" id="{B4CDF43D-31EE-FFED-E0EB-864ED74AA094}"/>
              </a:ext>
            </a:extLst>
          </p:cNvPr>
          <p:cNvSpPr txBox="1"/>
          <p:nvPr/>
        </p:nvSpPr>
        <p:spPr>
          <a:xfrm>
            <a:off x="723154" y="2686223"/>
            <a:ext cx="14821644" cy="954107"/>
          </a:xfrm>
          <a:prstGeom prst="rect">
            <a:avLst/>
          </a:prstGeom>
          <a:noFill/>
        </p:spPr>
        <p:txBody>
          <a:bodyPr wrap="square">
            <a:spAutoFit/>
          </a:bodyPr>
          <a:lstStyle/>
          <a:p>
            <a:r>
              <a:rPr lang="es-MX" sz="1400" dirty="0"/>
              <a:t>La variable edad comienza valiendo 0. Como la condición de que edad es menor que 18 es cierta (0 es menor que 18), se entra en el bucle. Se aumenta edad en 1 y se imprime el mensaje informando de que el usuario ha cumplido un año. Recordad que el operador + para las cadenas funciona concatenando ambas cadenas. Es necesario utilizar la función </a:t>
            </a:r>
            <a:r>
              <a:rPr lang="es-MX" sz="1400" dirty="0" err="1"/>
              <a:t>str</a:t>
            </a:r>
            <a:r>
              <a:rPr lang="es-MX" sz="1400" dirty="0"/>
              <a:t> (de </a:t>
            </a:r>
            <a:r>
              <a:rPr lang="es-MX" sz="1400" dirty="0" err="1"/>
              <a:t>string</a:t>
            </a:r>
            <a:r>
              <a:rPr lang="es-MX" sz="1400" dirty="0"/>
              <a:t>, cadena) para crear una cadena a partir del número, dado que no podemos concatenar números y cadenas, pero ya comentaremos esto y mucho más en próximos capítulos. Ahora se vuelve a evaluar la condición, y 1 sigue siendo menor que 18, por lo que se vuelve a ejecutar el código que aumenta la edad en un año e imprime la edad en la pantalla. </a:t>
            </a:r>
          </a:p>
        </p:txBody>
      </p:sp>
      <p:sp>
        <p:nvSpPr>
          <p:cNvPr id="18" name="CuadroTexto 17">
            <a:extLst>
              <a:ext uri="{FF2B5EF4-FFF2-40B4-BE49-F238E27FC236}">
                <a16:creationId xmlns:a16="http://schemas.microsoft.com/office/drawing/2014/main" id="{4853A955-2057-D02E-CBB5-DC7DBE63C7DC}"/>
              </a:ext>
            </a:extLst>
          </p:cNvPr>
          <p:cNvSpPr txBox="1"/>
          <p:nvPr/>
        </p:nvSpPr>
        <p:spPr>
          <a:xfrm>
            <a:off x="723153" y="3704180"/>
            <a:ext cx="14946337" cy="307777"/>
          </a:xfrm>
          <a:prstGeom prst="rect">
            <a:avLst/>
          </a:prstGeom>
          <a:noFill/>
        </p:spPr>
        <p:txBody>
          <a:bodyPr wrap="square">
            <a:spAutoFit/>
          </a:bodyPr>
          <a:lstStyle/>
          <a:p>
            <a:r>
              <a:rPr lang="es-MX" sz="1400" dirty="0"/>
              <a:t>El bucle continuará ejecutándose hasta que edad sea igual a 18, momento en el cual la condición dejará de cumplirse y el programa continuaría ejecutando las instrucciones siguientes al bucle. </a:t>
            </a:r>
          </a:p>
        </p:txBody>
      </p:sp>
      <p:sp>
        <p:nvSpPr>
          <p:cNvPr id="20" name="CuadroTexto 19">
            <a:extLst>
              <a:ext uri="{FF2B5EF4-FFF2-40B4-BE49-F238E27FC236}">
                <a16:creationId xmlns:a16="http://schemas.microsoft.com/office/drawing/2014/main" id="{A92A1777-1F39-0292-37BD-B8EA8F3F7F28}"/>
              </a:ext>
            </a:extLst>
          </p:cNvPr>
          <p:cNvSpPr txBox="1"/>
          <p:nvPr/>
        </p:nvSpPr>
        <p:spPr>
          <a:xfrm>
            <a:off x="723153" y="4130973"/>
            <a:ext cx="8198426" cy="369332"/>
          </a:xfrm>
          <a:prstGeom prst="rect">
            <a:avLst/>
          </a:prstGeom>
          <a:noFill/>
        </p:spPr>
        <p:txBody>
          <a:bodyPr wrap="square">
            <a:spAutoFit/>
          </a:bodyPr>
          <a:lstStyle/>
          <a:p>
            <a:r>
              <a:rPr lang="es-MX" dirty="0" err="1"/>
              <a:t>for</a:t>
            </a:r>
            <a:r>
              <a:rPr lang="es-MX" dirty="0"/>
              <a:t> … in</a:t>
            </a:r>
          </a:p>
        </p:txBody>
      </p:sp>
      <p:sp>
        <p:nvSpPr>
          <p:cNvPr id="23" name="CuadroTexto 22">
            <a:extLst>
              <a:ext uri="{FF2B5EF4-FFF2-40B4-BE49-F238E27FC236}">
                <a16:creationId xmlns:a16="http://schemas.microsoft.com/office/drawing/2014/main" id="{64B7A249-B1B6-44A7-35AB-C3B992DDA9AE}"/>
              </a:ext>
            </a:extLst>
          </p:cNvPr>
          <p:cNvSpPr txBox="1"/>
          <p:nvPr/>
        </p:nvSpPr>
        <p:spPr>
          <a:xfrm>
            <a:off x="723152" y="4502348"/>
            <a:ext cx="9117039" cy="738664"/>
          </a:xfrm>
          <a:prstGeom prst="rect">
            <a:avLst/>
          </a:prstGeom>
          <a:noFill/>
        </p:spPr>
        <p:txBody>
          <a:bodyPr wrap="square">
            <a:spAutoFit/>
          </a:bodyPr>
          <a:lstStyle/>
          <a:p>
            <a:r>
              <a:rPr lang="es-MX" sz="1400" dirty="0"/>
              <a:t>A los que tenga experiencia previa con según que lenguajes este bucle nos va a sorprender gratamente. En Python </a:t>
            </a:r>
            <a:r>
              <a:rPr lang="es-MX" sz="1400" dirty="0" err="1"/>
              <a:t>for</a:t>
            </a:r>
            <a:r>
              <a:rPr lang="es-MX" sz="1400" dirty="0"/>
              <a:t> se utiliza como una forma genérica de iterar sobre una secuencia. Y como tal intenta facilitar su uso para este fin. Este es el aspecto de un bucle </a:t>
            </a:r>
            <a:r>
              <a:rPr lang="es-MX" sz="1400" dirty="0" err="1"/>
              <a:t>for</a:t>
            </a:r>
            <a:r>
              <a:rPr lang="es-MX" sz="1400" dirty="0"/>
              <a:t> en Python: </a:t>
            </a:r>
          </a:p>
        </p:txBody>
      </p:sp>
      <p:sp>
        <p:nvSpPr>
          <p:cNvPr id="27" name="CuadroTexto 26">
            <a:extLst>
              <a:ext uri="{FF2B5EF4-FFF2-40B4-BE49-F238E27FC236}">
                <a16:creationId xmlns:a16="http://schemas.microsoft.com/office/drawing/2014/main" id="{6D8601B5-2F8E-EFED-0244-290B576A186D}"/>
              </a:ext>
            </a:extLst>
          </p:cNvPr>
          <p:cNvSpPr txBox="1"/>
          <p:nvPr/>
        </p:nvSpPr>
        <p:spPr>
          <a:xfrm>
            <a:off x="10408599" y="4393363"/>
            <a:ext cx="4386069" cy="923330"/>
          </a:xfrm>
          <a:prstGeom prst="rect">
            <a:avLst/>
          </a:prstGeom>
          <a:noFill/>
        </p:spPr>
        <p:txBody>
          <a:bodyPr wrap="square">
            <a:spAutoFit/>
          </a:bodyPr>
          <a:lstStyle/>
          <a:p>
            <a:r>
              <a:rPr lang="es-MX" dirty="0"/>
              <a:t>secuencia = [“uno”, “dos”, “tres”] </a:t>
            </a:r>
          </a:p>
          <a:p>
            <a:r>
              <a:rPr lang="es-MX" dirty="0" err="1"/>
              <a:t>for</a:t>
            </a:r>
            <a:r>
              <a:rPr lang="es-MX" dirty="0"/>
              <a:t> elemento in secuencia: </a:t>
            </a:r>
          </a:p>
          <a:p>
            <a:r>
              <a:rPr lang="es-MX" dirty="0"/>
              <a:t>	</a:t>
            </a:r>
            <a:r>
              <a:rPr lang="es-MX" dirty="0" err="1"/>
              <a:t>print</a:t>
            </a:r>
            <a:r>
              <a:rPr lang="es-MX" dirty="0"/>
              <a:t> elemento</a:t>
            </a:r>
          </a:p>
        </p:txBody>
      </p:sp>
      <p:sp>
        <p:nvSpPr>
          <p:cNvPr id="29" name="CuadroTexto 28">
            <a:extLst>
              <a:ext uri="{FF2B5EF4-FFF2-40B4-BE49-F238E27FC236}">
                <a16:creationId xmlns:a16="http://schemas.microsoft.com/office/drawing/2014/main" id="{E9370DCB-B813-DF29-C95E-E952FB9C06C3}"/>
              </a:ext>
            </a:extLst>
          </p:cNvPr>
          <p:cNvSpPr txBox="1"/>
          <p:nvPr/>
        </p:nvSpPr>
        <p:spPr>
          <a:xfrm>
            <a:off x="723152" y="5706198"/>
            <a:ext cx="15310022" cy="954107"/>
          </a:xfrm>
          <a:prstGeom prst="rect">
            <a:avLst/>
          </a:prstGeom>
          <a:noFill/>
        </p:spPr>
        <p:txBody>
          <a:bodyPr wrap="square">
            <a:spAutoFit/>
          </a:bodyPr>
          <a:lstStyle/>
          <a:p>
            <a:r>
              <a:rPr lang="es-MX" sz="1400" dirty="0"/>
              <a:t>Como hemos dicho los </a:t>
            </a:r>
            <a:r>
              <a:rPr lang="es-MX" sz="1400" dirty="0" err="1"/>
              <a:t>for</a:t>
            </a:r>
            <a:r>
              <a:rPr lang="es-MX" sz="1400" dirty="0"/>
              <a:t> se utilizan en Python para recorrer secuencias, por lo que vamos a utilizar un tipo secuencia, como es la lista, para nuestro ejemplo. Leamos la cabecera del bucle como si de lenguaje natural se tratara: “para cada elemento en secuencia”. Y esto es exactamente lo que hace el bucle: para cada elemento que tengamos en la secuencia, ejecuta estas líneas de código. Lo que hace la cabecera del bucle es obtener el siguiente elemento de la secuencia y almacenarlo en una variable de nombre elemento. Por esta razón en la primera iteración del bucle elemento valdrá “uno”, en la segunda “dos”, y en la tercera “tres”.</a:t>
            </a:r>
          </a:p>
        </p:txBody>
      </p:sp>
    </p:spTree>
    <p:extLst>
      <p:ext uri="{BB962C8B-B14F-4D97-AF65-F5344CB8AC3E}">
        <p14:creationId xmlns:p14="http://schemas.microsoft.com/office/powerpoint/2010/main" val="25252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12</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Funciones</a:t>
            </a:r>
          </a:p>
        </p:txBody>
      </p:sp>
      <p:sp>
        <p:nvSpPr>
          <p:cNvPr id="3" name="CuadroTexto 2">
            <a:extLst>
              <a:ext uri="{FF2B5EF4-FFF2-40B4-BE49-F238E27FC236}">
                <a16:creationId xmlns:a16="http://schemas.microsoft.com/office/drawing/2014/main" id="{1627B681-0FD3-8597-0C8F-6F69A54DAA36}"/>
              </a:ext>
            </a:extLst>
          </p:cNvPr>
          <p:cNvSpPr txBox="1"/>
          <p:nvPr/>
        </p:nvSpPr>
        <p:spPr>
          <a:xfrm>
            <a:off x="723155" y="125796"/>
            <a:ext cx="8198426" cy="369332"/>
          </a:xfrm>
          <a:prstGeom prst="rect">
            <a:avLst/>
          </a:prstGeom>
          <a:noFill/>
        </p:spPr>
        <p:txBody>
          <a:bodyPr wrap="square">
            <a:spAutoFit/>
          </a:bodyPr>
          <a:lstStyle/>
          <a:p>
            <a:r>
              <a:rPr lang="es-MX" dirty="0"/>
              <a:t>Funciones</a:t>
            </a:r>
          </a:p>
        </p:txBody>
      </p:sp>
      <p:sp>
        <p:nvSpPr>
          <p:cNvPr id="5" name="CuadroTexto 4">
            <a:extLst>
              <a:ext uri="{FF2B5EF4-FFF2-40B4-BE49-F238E27FC236}">
                <a16:creationId xmlns:a16="http://schemas.microsoft.com/office/drawing/2014/main" id="{5545C6F4-3838-2EE5-DB72-5321F4DA35EF}"/>
              </a:ext>
            </a:extLst>
          </p:cNvPr>
          <p:cNvSpPr txBox="1"/>
          <p:nvPr/>
        </p:nvSpPr>
        <p:spPr>
          <a:xfrm>
            <a:off x="723155" y="620925"/>
            <a:ext cx="14769690" cy="738664"/>
          </a:xfrm>
          <a:prstGeom prst="rect">
            <a:avLst/>
          </a:prstGeom>
          <a:noFill/>
        </p:spPr>
        <p:txBody>
          <a:bodyPr wrap="square">
            <a:spAutoFit/>
          </a:bodyPr>
          <a:lstStyle/>
          <a:p>
            <a:r>
              <a:rPr lang="es-MX" sz="1400" dirty="0"/>
              <a:t>Una función es un fragmento de código con un nombre asociado que realiza una serie de tareas y devuelve un valor. A los fragmentos de código que tienen un nombre asociado y no devuelven valores se les suele llamar procedimientos. En Python no existen los procedimientos, ya que cuando el programador no especifica un valor de retorno la función devuelve el valor </a:t>
            </a:r>
            <a:r>
              <a:rPr lang="es-MX" sz="1400" dirty="0" err="1"/>
              <a:t>None</a:t>
            </a:r>
            <a:r>
              <a:rPr lang="es-MX" sz="1400" dirty="0"/>
              <a:t> (nada), equivalente al </a:t>
            </a:r>
            <a:r>
              <a:rPr lang="es-MX" sz="1400" dirty="0" err="1"/>
              <a:t>null</a:t>
            </a:r>
            <a:r>
              <a:rPr lang="es-MX" sz="1400" dirty="0"/>
              <a:t> de Java. Además de ayudarnos a programar y depurar dividiendo el programa en partes las funciones también permiten reutilizar </a:t>
            </a:r>
            <a:r>
              <a:rPr lang="es-MX" sz="1400" dirty="0" err="1"/>
              <a:t>código.En</a:t>
            </a:r>
            <a:r>
              <a:rPr lang="es-MX" sz="1400" dirty="0"/>
              <a:t> Python las funciones se declaran de la siguiente forma: </a:t>
            </a:r>
          </a:p>
        </p:txBody>
      </p:sp>
      <p:sp>
        <p:nvSpPr>
          <p:cNvPr id="7" name="CuadroTexto 6">
            <a:extLst>
              <a:ext uri="{FF2B5EF4-FFF2-40B4-BE49-F238E27FC236}">
                <a16:creationId xmlns:a16="http://schemas.microsoft.com/office/drawing/2014/main" id="{9BAE13DC-4AB9-50BE-B463-D819818B5A3A}"/>
              </a:ext>
            </a:extLst>
          </p:cNvPr>
          <p:cNvSpPr txBox="1"/>
          <p:nvPr/>
        </p:nvSpPr>
        <p:spPr>
          <a:xfrm>
            <a:off x="5907232" y="1992229"/>
            <a:ext cx="8198426" cy="923330"/>
          </a:xfrm>
          <a:prstGeom prst="rect">
            <a:avLst/>
          </a:prstGeom>
          <a:noFill/>
        </p:spPr>
        <p:txBody>
          <a:bodyPr wrap="square">
            <a:spAutoFit/>
          </a:bodyPr>
          <a:lstStyle/>
          <a:p>
            <a:r>
              <a:rPr lang="pt-BR" dirty="0" err="1"/>
              <a:t>def</a:t>
            </a:r>
            <a:r>
              <a:rPr lang="pt-BR" dirty="0"/>
              <a:t> </a:t>
            </a:r>
            <a:r>
              <a:rPr lang="pt-BR" dirty="0" err="1"/>
              <a:t>mi_funcion</a:t>
            </a:r>
            <a:r>
              <a:rPr lang="pt-BR" dirty="0"/>
              <a:t>(param1, param2): </a:t>
            </a:r>
          </a:p>
          <a:p>
            <a:r>
              <a:rPr lang="pt-BR" dirty="0"/>
              <a:t>	print param1 </a:t>
            </a:r>
          </a:p>
          <a:p>
            <a:r>
              <a:rPr lang="pt-BR" dirty="0"/>
              <a:t>	print param2</a:t>
            </a:r>
            <a:endParaRPr lang="es-MX" dirty="0"/>
          </a:p>
        </p:txBody>
      </p:sp>
      <p:sp>
        <p:nvSpPr>
          <p:cNvPr id="9" name="CuadroTexto 8">
            <a:extLst>
              <a:ext uri="{FF2B5EF4-FFF2-40B4-BE49-F238E27FC236}">
                <a16:creationId xmlns:a16="http://schemas.microsoft.com/office/drawing/2014/main" id="{70034B8A-F730-DDEE-82A3-FEABEDC80AA1}"/>
              </a:ext>
            </a:extLst>
          </p:cNvPr>
          <p:cNvSpPr txBox="1"/>
          <p:nvPr/>
        </p:nvSpPr>
        <p:spPr>
          <a:xfrm>
            <a:off x="723155" y="3334661"/>
            <a:ext cx="14624218" cy="523220"/>
          </a:xfrm>
          <a:prstGeom prst="rect">
            <a:avLst/>
          </a:prstGeom>
          <a:noFill/>
        </p:spPr>
        <p:txBody>
          <a:bodyPr wrap="square">
            <a:spAutoFit/>
          </a:bodyPr>
          <a:lstStyle/>
          <a:p>
            <a:r>
              <a:rPr lang="es-MX" sz="1400" dirty="0"/>
              <a:t>Es decir, la palabra clave </a:t>
            </a:r>
            <a:r>
              <a:rPr lang="es-MX" sz="1400" dirty="0" err="1"/>
              <a:t>def</a:t>
            </a:r>
            <a:r>
              <a:rPr lang="es-MX" sz="1400" dirty="0"/>
              <a:t> seguida del nombre de la función y entre paréntesis los argumentos separados por comas. A continuación, en otra línea, </a:t>
            </a:r>
            <a:r>
              <a:rPr lang="es-MX" sz="1400" dirty="0" err="1"/>
              <a:t>indentado</a:t>
            </a:r>
            <a:r>
              <a:rPr lang="es-MX" sz="1400" dirty="0"/>
              <a:t> y después de los dos puntos tendríamos las líneas de código que conforman el código a ejecutar por la función.</a:t>
            </a:r>
          </a:p>
        </p:txBody>
      </p:sp>
      <p:sp>
        <p:nvSpPr>
          <p:cNvPr id="11" name="CuadroTexto 10">
            <a:extLst>
              <a:ext uri="{FF2B5EF4-FFF2-40B4-BE49-F238E27FC236}">
                <a16:creationId xmlns:a16="http://schemas.microsoft.com/office/drawing/2014/main" id="{C2F61BE8-09A0-1933-996C-E5C181657467}"/>
              </a:ext>
            </a:extLst>
          </p:cNvPr>
          <p:cNvSpPr txBox="1"/>
          <p:nvPr/>
        </p:nvSpPr>
        <p:spPr>
          <a:xfrm>
            <a:off x="723155" y="4132895"/>
            <a:ext cx="14104672" cy="523220"/>
          </a:xfrm>
          <a:prstGeom prst="rect">
            <a:avLst/>
          </a:prstGeom>
          <a:noFill/>
        </p:spPr>
        <p:txBody>
          <a:bodyPr wrap="square">
            <a:spAutoFit/>
          </a:bodyPr>
          <a:lstStyle/>
          <a:p>
            <a:r>
              <a:rPr lang="es-MX" sz="1400" dirty="0"/>
              <a:t>También podemos encontrarnos con una cadena de texto como primera línea del cuerpo de la función. Estas cadenas se conocen con el nombre de </a:t>
            </a:r>
            <a:r>
              <a:rPr lang="es-MX" sz="1400" dirty="0" err="1"/>
              <a:t>docstring</a:t>
            </a:r>
            <a:r>
              <a:rPr lang="es-MX" sz="1400" dirty="0"/>
              <a:t> (cadena de documentación) y sirven, como su nombre indica, a modo de documentación de la función.</a:t>
            </a:r>
          </a:p>
        </p:txBody>
      </p:sp>
      <p:sp>
        <p:nvSpPr>
          <p:cNvPr id="13" name="CuadroTexto 12">
            <a:extLst>
              <a:ext uri="{FF2B5EF4-FFF2-40B4-BE49-F238E27FC236}">
                <a16:creationId xmlns:a16="http://schemas.microsoft.com/office/drawing/2014/main" id="{33CC7224-4C1B-1B98-1778-E22E00850392}"/>
              </a:ext>
            </a:extLst>
          </p:cNvPr>
          <p:cNvSpPr txBox="1"/>
          <p:nvPr/>
        </p:nvSpPr>
        <p:spPr>
          <a:xfrm>
            <a:off x="3864312" y="4909623"/>
            <a:ext cx="10241346" cy="923330"/>
          </a:xfrm>
          <a:prstGeom prst="rect">
            <a:avLst/>
          </a:prstGeom>
          <a:noFill/>
        </p:spPr>
        <p:txBody>
          <a:bodyPr wrap="square">
            <a:spAutoFit/>
          </a:bodyPr>
          <a:lstStyle/>
          <a:p>
            <a:r>
              <a:rPr lang="es-MX" dirty="0" err="1"/>
              <a:t>def</a:t>
            </a:r>
            <a:r>
              <a:rPr lang="es-MX" dirty="0"/>
              <a:t> </a:t>
            </a:r>
            <a:r>
              <a:rPr lang="es-MX" dirty="0" err="1"/>
              <a:t>mi_funcion</a:t>
            </a:r>
            <a:r>
              <a:rPr lang="es-MX" dirty="0"/>
              <a:t>(param1, param2):“““Esta función imprime los dos valores pasados como parámetros””” 	</a:t>
            </a:r>
            <a:r>
              <a:rPr lang="es-MX" dirty="0" err="1"/>
              <a:t>print</a:t>
            </a:r>
            <a:r>
              <a:rPr lang="es-MX" dirty="0"/>
              <a:t> param1 </a:t>
            </a:r>
          </a:p>
          <a:p>
            <a:r>
              <a:rPr lang="es-MX" dirty="0"/>
              <a:t>	</a:t>
            </a:r>
            <a:r>
              <a:rPr lang="es-MX" dirty="0" err="1"/>
              <a:t>print</a:t>
            </a:r>
            <a:r>
              <a:rPr lang="es-MX" dirty="0"/>
              <a:t> param2</a:t>
            </a:r>
          </a:p>
        </p:txBody>
      </p:sp>
      <p:sp>
        <p:nvSpPr>
          <p:cNvPr id="15" name="CuadroTexto 14">
            <a:extLst>
              <a:ext uri="{FF2B5EF4-FFF2-40B4-BE49-F238E27FC236}">
                <a16:creationId xmlns:a16="http://schemas.microsoft.com/office/drawing/2014/main" id="{DAFFAC3C-DD1C-B00A-4E6D-8748B2F340D6}"/>
              </a:ext>
            </a:extLst>
          </p:cNvPr>
          <p:cNvSpPr txBox="1"/>
          <p:nvPr/>
        </p:nvSpPr>
        <p:spPr>
          <a:xfrm>
            <a:off x="703359" y="6005835"/>
            <a:ext cx="14446586" cy="523220"/>
          </a:xfrm>
          <a:prstGeom prst="rect">
            <a:avLst/>
          </a:prstGeom>
          <a:noFill/>
        </p:spPr>
        <p:txBody>
          <a:bodyPr wrap="square">
            <a:spAutoFit/>
          </a:bodyPr>
          <a:lstStyle/>
          <a:p>
            <a:r>
              <a:rPr lang="es-MX" sz="1400" dirty="0"/>
              <a:t>Esto es lo que imprime el operador ? de </a:t>
            </a:r>
            <a:r>
              <a:rPr lang="es-MX" sz="1400" dirty="0" err="1"/>
              <a:t>iPython</a:t>
            </a:r>
            <a:r>
              <a:rPr lang="es-MX" sz="1400" dirty="0"/>
              <a:t> o la función </a:t>
            </a:r>
            <a:r>
              <a:rPr lang="es-MX" sz="1400" dirty="0" err="1"/>
              <a:t>help</a:t>
            </a:r>
            <a:r>
              <a:rPr lang="es-MX" sz="1400" dirty="0"/>
              <a:t> del lenguaje para proporcionar una ayuda sobre el uso y utilidad de las funciones. Todos los objetos pueden tener </a:t>
            </a:r>
            <a:r>
              <a:rPr lang="es-MX" sz="1400" dirty="0" err="1"/>
              <a:t>docstrings</a:t>
            </a:r>
            <a:r>
              <a:rPr lang="es-MX" sz="1400" dirty="0"/>
              <a:t>, no solo las funciones, como veremos más adelante.</a:t>
            </a:r>
          </a:p>
        </p:txBody>
      </p:sp>
    </p:spTree>
    <p:extLst>
      <p:ext uri="{BB962C8B-B14F-4D97-AF65-F5344CB8AC3E}">
        <p14:creationId xmlns:p14="http://schemas.microsoft.com/office/powerpoint/2010/main" val="225564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13</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3" name="CuadroTexto 2">
            <a:extLst>
              <a:ext uri="{FF2B5EF4-FFF2-40B4-BE49-F238E27FC236}">
                <a16:creationId xmlns:a16="http://schemas.microsoft.com/office/drawing/2014/main" id="{2F251771-9AEC-726F-768C-645943808EC8}"/>
              </a:ext>
            </a:extLst>
          </p:cNvPr>
          <p:cNvSpPr txBox="1"/>
          <p:nvPr/>
        </p:nvSpPr>
        <p:spPr>
          <a:xfrm>
            <a:off x="943362" y="156221"/>
            <a:ext cx="15006683" cy="523220"/>
          </a:xfrm>
          <a:prstGeom prst="rect">
            <a:avLst/>
          </a:prstGeom>
          <a:noFill/>
        </p:spPr>
        <p:txBody>
          <a:bodyPr wrap="square">
            <a:spAutoFit/>
          </a:bodyPr>
          <a:lstStyle/>
          <a:p>
            <a:r>
              <a:rPr lang="es-MX" sz="1400" dirty="0"/>
              <a:t>La Programación Orientada a Objetos (POO u OOP según sus siglas en inglés) es un paradigma de programación en el que los conceptos del mundo real relevantes para nuestro problema se modelan a través de clases y objetos, y en el que nuestro programa consiste en una serie de interacciones entre estos objetos.</a:t>
            </a:r>
          </a:p>
        </p:txBody>
      </p:sp>
      <p:sp>
        <p:nvSpPr>
          <p:cNvPr id="5" name="CuadroTexto 4">
            <a:extLst>
              <a:ext uri="{FF2B5EF4-FFF2-40B4-BE49-F238E27FC236}">
                <a16:creationId xmlns:a16="http://schemas.microsoft.com/office/drawing/2014/main" id="{732D3BF4-5B16-3386-8A14-79B3A345292D}"/>
              </a:ext>
            </a:extLst>
          </p:cNvPr>
          <p:cNvSpPr txBox="1"/>
          <p:nvPr/>
        </p:nvSpPr>
        <p:spPr>
          <a:xfrm>
            <a:off x="943362" y="712568"/>
            <a:ext cx="8673423" cy="369332"/>
          </a:xfrm>
          <a:prstGeom prst="rect">
            <a:avLst/>
          </a:prstGeom>
          <a:noFill/>
        </p:spPr>
        <p:txBody>
          <a:bodyPr wrap="square">
            <a:spAutoFit/>
          </a:bodyPr>
          <a:lstStyle/>
          <a:p>
            <a:r>
              <a:rPr lang="es-MX" dirty="0"/>
              <a:t>Clases y Objetos </a:t>
            </a:r>
          </a:p>
        </p:txBody>
      </p:sp>
      <p:sp>
        <p:nvSpPr>
          <p:cNvPr id="7" name="CuadroTexto 6">
            <a:extLst>
              <a:ext uri="{FF2B5EF4-FFF2-40B4-BE49-F238E27FC236}">
                <a16:creationId xmlns:a16="http://schemas.microsoft.com/office/drawing/2014/main" id="{E71459BB-FAFA-69EF-B99C-774ED545A01A}"/>
              </a:ext>
            </a:extLst>
          </p:cNvPr>
          <p:cNvSpPr txBox="1"/>
          <p:nvPr/>
        </p:nvSpPr>
        <p:spPr>
          <a:xfrm>
            <a:off x="1267691" y="1141709"/>
            <a:ext cx="9590808" cy="2893100"/>
          </a:xfrm>
          <a:prstGeom prst="rect">
            <a:avLst/>
          </a:prstGeom>
          <a:noFill/>
        </p:spPr>
        <p:txBody>
          <a:bodyPr wrap="square">
            <a:spAutoFit/>
          </a:bodyPr>
          <a:lstStyle/>
          <a:p>
            <a:r>
              <a:rPr lang="es-MX" sz="1400" dirty="0"/>
              <a:t>Para entender este paradigma primero tenemos que comprender qué es una clase y qué es un objeto. Un objeto es una entidad que agrupa un estado y una funcionalidad relacionadas. El estado del objeto se define a través de variables llamadas atributos, mientras que la funcionalidad se modela a través de funciones a las que se les conoce con el nombre de métodos del objeto. Un ejemplo de objeto podría ser un coche, en el que tendríamos atributos como la marca, el número de puertas o el tipo de carburante y métodos como arrancar y parar. O bien cualquier otra combinación de atributos y métodos según lo que fuera relevante para nuestro programa. Una clase, por otro lado, no es más que una plantilla genérica a partir de la cuál instanciar los objetos; plantilla que es la que define qué atributos y métodos tendrán los objetos de esa clase. Volviendo a nuestro ejemplo: en el mundo real existe un conjunto de objetos a los que llamamos coches y que tienen un conjunto de atributos comunes y un comportamiento común, esto es a lo que llamamos clase. Sin embargo, mi coche no es igual que el coche de mi vecino, y aunque pertenecen a la misma clase de objetos, son objetos distintos. En Python las clases se definen mediante la palabra clave </a:t>
            </a:r>
            <a:r>
              <a:rPr lang="es-MX" sz="1400" dirty="0" err="1"/>
              <a:t>class</a:t>
            </a:r>
            <a:r>
              <a:rPr lang="es-MX" sz="1400" dirty="0"/>
              <a:t> seguida del nombre de la clase, dos puntos (:) y a continuación, </a:t>
            </a:r>
            <a:r>
              <a:rPr lang="es-MX" sz="1400" dirty="0" err="1"/>
              <a:t>indentado</a:t>
            </a:r>
            <a:r>
              <a:rPr lang="es-MX" sz="1400" dirty="0"/>
              <a:t>, el cuerpo de la clase. Como en el caso de las funciones, si la primera línea del cuerpo se trata de una cadena de texto, esta será la cadena de documentación de la clase o </a:t>
            </a:r>
            <a:r>
              <a:rPr lang="es-MX" sz="1400" dirty="0" err="1"/>
              <a:t>docstring</a:t>
            </a:r>
            <a:r>
              <a:rPr lang="es-MX" sz="1400" dirty="0"/>
              <a:t>.</a:t>
            </a:r>
          </a:p>
        </p:txBody>
      </p:sp>
      <p:pic>
        <p:nvPicPr>
          <p:cNvPr id="9" name="Imagen 8">
            <a:extLst>
              <a:ext uri="{FF2B5EF4-FFF2-40B4-BE49-F238E27FC236}">
                <a16:creationId xmlns:a16="http://schemas.microsoft.com/office/drawing/2014/main" id="{8481BF1C-A8D3-06F9-2F7E-55C23AF37879}"/>
              </a:ext>
            </a:extLst>
          </p:cNvPr>
          <p:cNvPicPr>
            <a:picLocks noChangeAspect="1"/>
          </p:cNvPicPr>
          <p:nvPr/>
        </p:nvPicPr>
        <p:blipFill>
          <a:blip r:embed="rId2"/>
          <a:stretch>
            <a:fillRect/>
          </a:stretch>
        </p:blipFill>
        <p:spPr>
          <a:xfrm>
            <a:off x="11103378" y="532617"/>
            <a:ext cx="4587476" cy="3239283"/>
          </a:xfrm>
          <a:prstGeom prst="rect">
            <a:avLst/>
          </a:prstGeom>
        </p:spPr>
      </p:pic>
      <p:sp>
        <p:nvSpPr>
          <p:cNvPr id="11" name="CuadroTexto 10">
            <a:extLst>
              <a:ext uri="{FF2B5EF4-FFF2-40B4-BE49-F238E27FC236}">
                <a16:creationId xmlns:a16="http://schemas.microsoft.com/office/drawing/2014/main" id="{3070E588-7307-002E-D08E-E89214ECDF24}"/>
              </a:ext>
            </a:extLst>
          </p:cNvPr>
          <p:cNvSpPr txBox="1"/>
          <p:nvPr/>
        </p:nvSpPr>
        <p:spPr>
          <a:xfrm>
            <a:off x="1267691" y="4052344"/>
            <a:ext cx="14266717" cy="954107"/>
          </a:xfrm>
          <a:prstGeom prst="rect">
            <a:avLst/>
          </a:prstGeom>
          <a:noFill/>
        </p:spPr>
        <p:txBody>
          <a:bodyPr wrap="square">
            <a:spAutoFit/>
          </a:bodyPr>
          <a:lstStyle/>
          <a:p>
            <a:r>
              <a:rPr lang="es-MX" sz="1400" dirty="0"/>
              <a:t>Lo primero que llama la atención en el ejemplo anterior es el nombre tan curioso que tiene el método __</a:t>
            </a:r>
            <a:r>
              <a:rPr lang="es-MX" sz="1400" dirty="0" err="1"/>
              <a:t>init</a:t>
            </a:r>
            <a:r>
              <a:rPr lang="es-MX" sz="1400" dirty="0"/>
              <a:t>__. Este nombre es una convención y no un capricho. El método __</a:t>
            </a:r>
            <a:r>
              <a:rPr lang="es-MX" sz="1400" dirty="0" err="1"/>
              <a:t>init</a:t>
            </a:r>
            <a:r>
              <a:rPr lang="es-MX" sz="1400" dirty="0"/>
              <a:t>__, con una doble barra baja al principio y final del nombre, se ejecuta justo después de crear un nuevo objeto a partir de la clase, proceso que se conoce con el nombre de instanciación. El método __</a:t>
            </a:r>
            <a:r>
              <a:rPr lang="es-MX" sz="1400" dirty="0" err="1"/>
              <a:t>init</a:t>
            </a:r>
            <a:r>
              <a:rPr lang="es-MX" sz="1400" dirty="0"/>
              <a:t>__ sirve, como sugiere su nombre, para realizar cualquier proceso de inicialización que sea necesario. Como vemos el primer parámetro de __</a:t>
            </a:r>
            <a:r>
              <a:rPr lang="es-MX" sz="1400" dirty="0" err="1"/>
              <a:t>init</a:t>
            </a:r>
            <a:r>
              <a:rPr lang="es-MX" sz="1400" dirty="0"/>
              <a:t>__ y del resto de métodos de la clase es siempre </a:t>
            </a:r>
            <a:r>
              <a:rPr lang="es-MX" sz="1400" dirty="0" err="1"/>
              <a:t>self</a:t>
            </a:r>
            <a:r>
              <a:rPr lang="es-MX" sz="1400" dirty="0"/>
              <a:t>. Este mecanismo es necesario para poder acceder a los atributos y métodos del objeto diferenciando, por ejemplo, una variable local </a:t>
            </a:r>
            <a:r>
              <a:rPr lang="es-MX" sz="1400" dirty="0" err="1"/>
              <a:t>mi_var</a:t>
            </a:r>
            <a:r>
              <a:rPr lang="es-MX" sz="1400" dirty="0"/>
              <a:t> de un atributo del objeto </a:t>
            </a:r>
            <a:r>
              <a:rPr lang="es-MX" sz="1400" dirty="0" err="1"/>
              <a:t>self.mi_var</a:t>
            </a:r>
            <a:r>
              <a:rPr lang="es-MX" sz="1400" dirty="0"/>
              <a:t>. </a:t>
            </a:r>
          </a:p>
        </p:txBody>
      </p:sp>
      <p:sp>
        <p:nvSpPr>
          <p:cNvPr id="13" name="CuadroTexto 12">
            <a:extLst>
              <a:ext uri="{FF2B5EF4-FFF2-40B4-BE49-F238E27FC236}">
                <a16:creationId xmlns:a16="http://schemas.microsoft.com/office/drawing/2014/main" id="{603C1241-0DDF-2901-67EC-3937D3477030}"/>
              </a:ext>
            </a:extLst>
          </p:cNvPr>
          <p:cNvSpPr txBox="1"/>
          <p:nvPr/>
        </p:nvSpPr>
        <p:spPr>
          <a:xfrm>
            <a:off x="3501736" y="5091044"/>
            <a:ext cx="9860974" cy="1169551"/>
          </a:xfrm>
          <a:prstGeom prst="rect">
            <a:avLst/>
          </a:prstGeom>
          <a:noFill/>
        </p:spPr>
        <p:txBody>
          <a:bodyPr wrap="square">
            <a:spAutoFit/>
          </a:bodyPr>
          <a:lstStyle/>
          <a:p>
            <a:r>
              <a:rPr lang="es-MX" sz="1400" dirty="0"/>
              <a:t>Si volvemos al método __</a:t>
            </a:r>
            <a:r>
              <a:rPr lang="es-MX" sz="1400" dirty="0" err="1"/>
              <a:t>init</a:t>
            </a:r>
            <a:r>
              <a:rPr lang="es-MX" sz="1400" dirty="0"/>
              <a:t>__ de nuestra clase Coche veremos cómo se utiliza </a:t>
            </a:r>
            <a:r>
              <a:rPr lang="es-MX" sz="1400" dirty="0" err="1"/>
              <a:t>self</a:t>
            </a:r>
            <a:r>
              <a:rPr lang="es-MX" sz="1400" dirty="0"/>
              <a:t> para asignar al atributo gasolina del objeto (</a:t>
            </a:r>
            <a:r>
              <a:rPr lang="es-MX" sz="1400" dirty="0" err="1"/>
              <a:t>self.gasolina</a:t>
            </a:r>
            <a:r>
              <a:rPr lang="es-MX" sz="1400" dirty="0"/>
              <a:t>) el valor que el programador especificó para el parámetro gasolina. El parámetro gasolina se destruye al final de la función, mientras que el atributo gasolina se conserva (y puede ser accedido) mientras el objeto viva. Para crear un objeto se escribiría el nombre de la clase seguido de cualquier parámetro que sea necesario entre paréntesis. Estos parámetros son los que se pasarán al método __</a:t>
            </a:r>
            <a:r>
              <a:rPr lang="es-MX" sz="1400" dirty="0" err="1"/>
              <a:t>init</a:t>
            </a:r>
            <a:r>
              <a:rPr lang="es-MX" sz="1400" dirty="0"/>
              <a:t>__, que como decíamos es el método que se llama al instanciar la clase.</a:t>
            </a:r>
          </a:p>
        </p:txBody>
      </p:sp>
      <p:sp>
        <p:nvSpPr>
          <p:cNvPr id="18" name="CuadroTexto 17">
            <a:extLst>
              <a:ext uri="{FF2B5EF4-FFF2-40B4-BE49-F238E27FC236}">
                <a16:creationId xmlns:a16="http://schemas.microsoft.com/office/drawing/2014/main" id="{0D62AAC2-331A-256C-791C-2E6085DA6229}"/>
              </a:ext>
            </a:extLst>
          </p:cNvPr>
          <p:cNvSpPr txBox="1"/>
          <p:nvPr/>
        </p:nvSpPr>
        <p:spPr>
          <a:xfrm>
            <a:off x="1340428" y="6345188"/>
            <a:ext cx="12230099" cy="738664"/>
          </a:xfrm>
          <a:prstGeom prst="rect">
            <a:avLst/>
          </a:prstGeom>
          <a:noFill/>
        </p:spPr>
        <p:txBody>
          <a:bodyPr wrap="square">
            <a:spAutoFit/>
          </a:bodyPr>
          <a:lstStyle/>
          <a:p>
            <a:r>
              <a:rPr lang="es-MX" sz="1400" dirty="0"/>
              <a:t>Entonces, cómo es posible que a la hora de crear nuestro primer objeto pasemos un solo parámetro a __</a:t>
            </a:r>
            <a:r>
              <a:rPr lang="es-MX" sz="1400" dirty="0" err="1"/>
              <a:t>init</a:t>
            </a:r>
            <a:r>
              <a:rPr lang="es-MX" sz="1400" dirty="0"/>
              <a:t>__, el número 3, cuando la definición de la función indica claramente que precisa de dos parámetros (</a:t>
            </a:r>
            <a:r>
              <a:rPr lang="es-MX" sz="1400" dirty="0" err="1"/>
              <a:t>self</a:t>
            </a:r>
            <a:r>
              <a:rPr lang="es-MX" sz="1400" dirty="0"/>
              <a:t> y gasolina). Esto es así porque Python pasa el primer argumento (la referencia al objeto que se crea) automáticamente. Ahora que ya hemos creado nuestro objeto, podemos acceder a sus atributos y métodos mediante la sintaxis </a:t>
            </a:r>
            <a:r>
              <a:rPr lang="es-MX" sz="1400" dirty="0" err="1"/>
              <a:t>objeto.atributo</a:t>
            </a:r>
            <a:r>
              <a:rPr lang="es-MX" sz="1400" dirty="0"/>
              <a:t> y objeto. método(): </a:t>
            </a:r>
          </a:p>
        </p:txBody>
      </p:sp>
      <p:pic>
        <p:nvPicPr>
          <p:cNvPr id="20" name="Imagen 19">
            <a:extLst>
              <a:ext uri="{FF2B5EF4-FFF2-40B4-BE49-F238E27FC236}">
                <a16:creationId xmlns:a16="http://schemas.microsoft.com/office/drawing/2014/main" id="{6482E4F4-B62D-CB04-EADA-A0892D7777D4}"/>
              </a:ext>
            </a:extLst>
          </p:cNvPr>
          <p:cNvPicPr>
            <a:picLocks noChangeAspect="1"/>
          </p:cNvPicPr>
          <p:nvPr/>
        </p:nvPicPr>
        <p:blipFill>
          <a:blip r:embed="rId3"/>
          <a:stretch>
            <a:fillRect/>
          </a:stretch>
        </p:blipFill>
        <p:spPr>
          <a:xfrm>
            <a:off x="13687039" y="5006451"/>
            <a:ext cx="2442005" cy="1956419"/>
          </a:xfrm>
          <a:prstGeom prst="rect">
            <a:avLst/>
          </a:prstGeom>
        </p:spPr>
      </p:pic>
      <p:pic>
        <p:nvPicPr>
          <p:cNvPr id="21" name="Imagen 20">
            <a:extLst>
              <a:ext uri="{FF2B5EF4-FFF2-40B4-BE49-F238E27FC236}">
                <a16:creationId xmlns:a16="http://schemas.microsoft.com/office/drawing/2014/main" id="{ADEDE2CE-DFB8-B7FC-79A4-D3E25DAD4080}"/>
              </a:ext>
            </a:extLst>
          </p:cNvPr>
          <p:cNvPicPr>
            <a:picLocks noChangeAspect="1"/>
          </p:cNvPicPr>
          <p:nvPr/>
        </p:nvPicPr>
        <p:blipFill>
          <a:blip r:embed="rId4"/>
          <a:stretch>
            <a:fillRect/>
          </a:stretch>
        </p:blipFill>
        <p:spPr>
          <a:xfrm>
            <a:off x="1340428" y="5169089"/>
            <a:ext cx="2068372" cy="376068"/>
          </a:xfrm>
          <a:prstGeom prst="rect">
            <a:avLst/>
          </a:prstGeom>
        </p:spPr>
      </p:pic>
    </p:spTree>
    <p:extLst>
      <p:ext uri="{BB962C8B-B14F-4D97-AF65-F5344CB8AC3E}">
        <p14:creationId xmlns:p14="http://schemas.microsoft.com/office/powerpoint/2010/main" val="228434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14</a:t>
            </a:fld>
            <a:endParaRPr lang="es-MX" sz="2800" dirty="0"/>
          </a:p>
        </p:txBody>
      </p:sp>
      <p:sp>
        <p:nvSpPr>
          <p:cNvPr id="2" name="Título 1">
            <a:extLst>
              <a:ext uri="{FF2B5EF4-FFF2-40B4-BE49-F238E27FC236}">
                <a16:creationId xmlns:a16="http://schemas.microsoft.com/office/drawing/2014/main" id="{C5C6D8AF-3CA7-7530-97A8-74EE26E0EC3A}"/>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6F9D7A10-A6C7-D760-069D-2534054885FC}"/>
              </a:ext>
            </a:extLst>
          </p:cNvPr>
          <p:cNvSpPr txBox="1"/>
          <p:nvPr/>
        </p:nvSpPr>
        <p:spPr>
          <a:xfrm>
            <a:off x="1098106" y="108289"/>
            <a:ext cx="8198426" cy="369332"/>
          </a:xfrm>
          <a:prstGeom prst="rect">
            <a:avLst/>
          </a:prstGeom>
          <a:noFill/>
        </p:spPr>
        <p:txBody>
          <a:bodyPr wrap="square">
            <a:spAutoFit/>
          </a:bodyPr>
          <a:lstStyle/>
          <a:p>
            <a:r>
              <a:rPr lang="es-MX" dirty="0"/>
              <a:t>Herencias</a:t>
            </a:r>
          </a:p>
        </p:txBody>
      </p:sp>
      <p:sp>
        <p:nvSpPr>
          <p:cNvPr id="6" name="CuadroTexto 5">
            <a:extLst>
              <a:ext uri="{FF2B5EF4-FFF2-40B4-BE49-F238E27FC236}">
                <a16:creationId xmlns:a16="http://schemas.microsoft.com/office/drawing/2014/main" id="{5CDB7D3D-71EF-B4C9-5294-5D626A781221}"/>
              </a:ext>
            </a:extLst>
          </p:cNvPr>
          <p:cNvSpPr txBox="1"/>
          <p:nvPr/>
        </p:nvSpPr>
        <p:spPr>
          <a:xfrm>
            <a:off x="1098106" y="477621"/>
            <a:ext cx="11682712" cy="1815882"/>
          </a:xfrm>
          <a:prstGeom prst="rect">
            <a:avLst/>
          </a:prstGeom>
          <a:noFill/>
        </p:spPr>
        <p:txBody>
          <a:bodyPr wrap="square">
            <a:spAutoFit/>
          </a:bodyPr>
          <a:lstStyle/>
          <a:p>
            <a:r>
              <a:rPr lang="es-MX" sz="1400" dirty="0"/>
              <a:t>Hay tres conceptos que son básicos para cualquier lenguaje de programación orientado a objetos: el encapsulamiento, la herencia y el polimorfismo. En un lenguaje orientado a objetos cuando hacemos que una clase (subclase) herede de otra clase (superclase) estamos haciendo que la subclase contenga todos los atributos y métodos que tenía la superclase. No obstante al acto de heredar de una clase también se le llama a menudo “extender una clase”. Supongamos que queremos modelar los instrumentos musicales de una banda, tendremos entonces una clase Guitarra, una clase Batería, una clase Bajo, etc. Cada una de estas clases tendrá una serie de atributos y métodos, pero ocurre que, por el mero hecho de ser instrumentos musicales, estas clases compartirán muchos de sus atributos y métodos; un ejemplo sería el método tocar(). Es más sencillo crear un tipo de objeto Instrumento con las atributos y métodos comunes e indicar al programa que Guitarra, Batería y Bajo son tipos de instrumentos, haciendo que hereden de Instrumento. Para indicar que una clase hereda de otra se coloca el nombre de la clase de la que se hereda entre paréntesis después del nombre de la clase:</a:t>
            </a:r>
          </a:p>
        </p:txBody>
      </p:sp>
      <p:pic>
        <p:nvPicPr>
          <p:cNvPr id="8" name="Imagen 7">
            <a:extLst>
              <a:ext uri="{FF2B5EF4-FFF2-40B4-BE49-F238E27FC236}">
                <a16:creationId xmlns:a16="http://schemas.microsoft.com/office/drawing/2014/main" id="{E011A5EC-212C-40A7-6167-30585480CFF3}"/>
              </a:ext>
            </a:extLst>
          </p:cNvPr>
          <p:cNvPicPr>
            <a:picLocks noChangeAspect="1"/>
          </p:cNvPicPr>
          <p:nvPr/>
        </p:nvPicPr>
        <p:blipFill>
          <a:blip r:embed="rId2"/>
          <a:stretch>
            <a:fillRect/>
          </a:stretch>
        </p:blipFill>
        <p:spPr>
          <a:xfrm>
            <a:off x="12928166" y="398823"/>
            <a:ext cx="2990850" cy="2619375"/>
          </a:xfrm>
          <a:prstGeom prst="rect">
            <a:avLst/>
          </a:prstGeom>
        </p:spPr>
      </p:pic>
      <p:sp>
        <p:nvSpPr>
          <p:cNvPr id="10" name="CuadroTexto 9">
            <a:extLst>
              <a:ext uri="{FF2B5EF4-FFF2-40B4-BE49-F238E27FC236}">
                <a16:creationId xmlns:a16="http://schemas.microsoft.com/office/drawing/2014/main" id="{61930CEA-A43F-AA00-302F-FE74351BFF6B}"/>
              </a:ext>
            </a:extLst>
          </p:cNvPr>
          <p:cNvSpPr txBox="1"/>
          <p:nvPr/>
        </p:nvSpPr>
        <p:spPr>
          <a:xfrm>
            <a:off x="1090709" y="2401792"/>
            <a:ext cx="11471899" cy="1600438"/>
          </a:xfrm>
          <a:prstGeom prst="rect">
            <a:avLst/>
          </a:prstGeom>
          <a:noFill/>
        </p:spPr>
        <p:txBody>
          <a:bodyPr wrap="square">
            <a:spAutoFit/>
          </a:bodyPr>
          <a:lstStyle/>
          <a:p>
            <a:r>
              <a:rPr lang="es-MX" sz="1400" dirty="0"/>
              <a:t>Cómo Batería y Guitarra heredan de Instrumento, ambos tienen un método tocar() y un método romper(), y se inicializan pasando un parámetro precio. Pero, ¿qué ocurriría si quisiéramos especificar un nuevo parámetro </a:t>
            </a:r>
            <a:r>
              <a:rPr lang="es-MX" sz="1400" dirty="0" err="1"/>
              <a:t>tipo_cuerda</a:t>
            </a:r>
            <a:r>
              <a:rPr lang="es-MX" sz="1400" dirty="0"/>
              <a:t> a la hora de crear un objeto Guitarra? Bastaría con escribir un nuevo método __</a:t>
            </a:r>
            <a:r>
              <a:rPr lang="es-MX" sz="1400" dirty="0" err="1"/>
              <a:t>init</a:t>
            </a:r>
            <a:r>
              <a:rPr lang="es-MX" sz="1400" dirty="0"/>
              <a:t>__ para la clase Guitarra que se ejecutaría en lugar del __</a:t>
            </a:r>
            <a:r>
              <a:rPr lang="es-MX" sz="1400" dirty="0" err="1"/>
              <a:t>init</a:t>
            </a:r>
            <a:r>
              <a:rPr lang="es-MX" sz="1400" dirty="0"/>
              <a:t>__ de Instrumento. Esto es lo que se conoce como </a:t>
            </a:r>
            <a:r>
              <a:rPr lang="es-MX" sz="1400" dirty="0" err="1"/>
              <a:t>sobreescribir</a:t>
            </a:r>
            <a:r>
              <a:rPr lang="es-MX" sz="1400" dirty="0"/>
              <a:t> métodos. Ahora bien, puede ocurrir en algunos casos que necesitemos </a:t>
            </a:r>
            <a:r>
              <a:rPr lang="es-MX" sz="1400" dirty="0" err="1"/>
              <a:t>sobreescribir</a:t>
            </a:r>
            <a:r>
              <a:rPr lang="es-MX" sz="1400" dirty="0"/>
              <a:t> un método de la clase padre, pero que en ese método queramos ejecutar el método de la clase padre porque nuestro nuevo método no necesite más que ejecutar un par de nuevas instrucciones extra. En ese caso usamos la sintaxis </a:t>
            </a:r>
            <a:r>
              <a:rPr lang="es-MX" sz="1400" dirty="0" err="1"/>
              <a:t>SuperClase.metodo</a:t>
            </a:r>
            <a:r>
              <a:rPr lang="es-MX" sz="1400" dirty="0"/>
              <a:t>(</a:t>
            </a:r>
            <a:r>
              <a:rPr lang="es-MX" sz="1400" dirty="0" err="1"/>
              <a:t>self</a:t>
            </a:r>
            <a:r>
              <a:rPr lang="es-MX" sz="1400" dirty="0"/>
              <a:t>, </a:t>
            </a:r>
            <a:r>
              <a:rPr lang="es-MX" sz="1400" dirty="0" err="1"/>
              <a:t>args</a:t>
            </a:r>
            <a:r>
              <a:rPr lang="es-MX" sz="1400" dirty="0"/>
              <a:t>) para llamar al método de igual nombre de la clase padre. Por ejemplo, para llamar al método __</a:t>
            </a:r>
            <a:r>
              <a:rPr lang="es-MX" sz="1400" dirty="0" err="1"/>
              <a:t>init</a:t>
            </a:r>
            <a:r>
              <a:rPr lang="es-MX" sz="1400" dirty="0"/>
              <a:t>__ de Instrumento desde Guitarra usamos Instrumento.__</a:t>
            </a:r>
            <a:r>
              <a:rPr lang="es-MX" sz="1400" dirty="0" err="1"/>
              <a:t>init</a:t>
            </a:r>
            <a:r>
              <a:rPr lang="es-MX" sz="1400" dirty="0"/>
              <a:t>__(</a:t>
            </a:r>
            <a:r>
              <a:rPr lang="es-MX" sz="1400" dirty="0" err="1"/>
              <a:t>self</a:t>
            </a:r>
            <a:r>
              <a:rPr lang="es-MX" sz="1400" dirty="0"/>
              <a:t>, precio) Observa que en este caso si es necesario especificar el parámetro </a:t>
            </a:r>
            <a:r>
              <a:rPr lang="es-MX" sz="1400" dirty="0" err="1"/>
              <a:t>self</a:t>
            </a:r>
            <a:r>
              <a:rPr lang="es-MX" sz="1400" dirty="0"/>
              <a:t>.</a:t>
            </a:r>
          </a:p>
        </p:txBody>
      </p:sp>
      <p:sp>
        <p:nvSpPr>
          <p:cNvPr id="12" name="CuadroTexto 11">
            <a:extLst>
              <a:ext uri="{FF2B5EF4-FFF2-40B4-BE49-F238E27FC236}">
                <a16:creationId xmlns:a16="http://schemas.microsoft.com/office/drawing/2014/main" id="{61D4385D-0BC8-59FD-A1E8-5D96B6F067B5}"/>
              </a:ext>
            </a:extLst>
          </p:cNvPr>
          <p:cNvSpPr txBox="1"/>
          <p:nvPr/>
        </p:nvSpPr>
        <p:spPr>
          <a:xfrm>
            <a:off x="1066932" y="4110519"/>
            <a:ext cx="8229600" cy="369332"/>
          </a:xfrm>
          <a:prstGeom prst="rect">
            <a:avLst/>
          </a:prstGeom>
          <a:noFill/>
        </p:spPr>
        <p:txBody>
          <a:bodyPr wrap="square">
            <a:spAutoFit/>
          </a:bodyPr>
          <a:lstStyle/>
          <a:p>
            <a:r>
              <a:rPr lang="es-MX" dirty="0"/>
              <a:t>Herencias Múltiples </a:t>
            </a:r>
          </a:p>
        </p:txBody>
      </p:sp>
      <p:sp>
        <p:nvSpPr>
          <p:cNvPr id="14" name="CuadroTexto 13">
            <a:extLst>
              <a:ext uri="{FF2B5EF4-FFF2-40B4-BE49-F238E27FC236}">
                <a16:creationId xmlns:a16="http://schemas.microsoft.com/office/drawing/2014/main" id="{C60CDAA6-FB86-7600-2E73-B1B8C7E85488}"/>
              </a:ext>
            </a:extLst>
          </p:cNvPr>
          <p:cNvSpPr txBox="1"/>
          <p:nvPr/>
        </p:nvSpPr>
        <p:spPr>
          <a:xfrm>
            <a:off x="1066931" y="4588140"/>
            <a:ext cx="11832894" cy="738664"/>
          </a:xfrm>
          <a:prstGeom prst="rect">
            <a:avLst/>
          </a:prstGeom>
          <a:noFill/>
        </p:spPr>
        <p:txBody>
          <a:bodyPr wrap="square">
            <a:spAutoFit/>
          </a:bodyPr>
          <a:lstStyle/>
          <a:p>
            <a:r>
              <a:rPr lang="es-MX" sz="1400" dirty="0"/>
              <a:t>En Python, a diferencia de otros lenguajes como Java o C#, se permite la herencia múltiple, es decir, una clase puede heredar de varias clases a la vez. Por ejemplo, podríamos tener una clase Cocodrilo que heredara de la clase Terrestre, con métodos como caminar() y atributos como </a:t>
            </a:r>
            <a:r>
              <a:rPr lang="es-MX" sz="1400" dirty="0" err="1"/>
              <a:t>velocidad_caminar</a:t>
            </a:r>
            <a:r>
              <a:rPr lang="es-MX" sz="1400" dirty="0"/>
              <a:t> y de la clase </a:t>
            </a:r>
            <a:r>
              <a:rPr lang="es-MX" sz="1400" dirty="0" err="1"/>
              <a:t>Acuatico</a:t>
            </a:r>
            <a:r>
              <a:rPr lang="es-MX" sz="1400" dirty="0"/>
              <a:t>, con métodos como nadar() y atributos como </a:t>
            </a:r>
            <a:r>
              <a:rPr lang="es-MX" sz="1400" dirty="0" err="1"/>
              <a:t>velocidad_nadar</a:t>
            </a:r>
            <a:r>
              <a:rPr lang="es-MX" sz="1400" dirty="0"/>
              <a:t>. Basta con enumerar las clases de las que se hereda separándolas por comas:</a:t>
            </a:r>
          </a:p>
        </p:txBody>
      </p:sp>
      <p:pic>
        <p:nvPicPr>
          <p:cNvPr id="16" name="Imagen 15">
            <a:extLst>
              <a:ext uri="{FF2B5EF4-FFF2-40B4-BE49-F238E27FC236}">
                <a16:creationId xmlns:a16="http://schemas.microsoft.com/office/drawing/2014/main" id="{8C8DB1DD-B460-8F85-E71E-A8D7CA6A346A}"/>
              </a:ext>
            </a:extLst>
          </p:cNvPr>
          <p:cNvPicPr>
            <a:picLocks noChangeAspect="1"/>
          </p:cNvPicPr>
          <p:nvPr/>
        </p:nvPicPr>
        <p:blipFill>
          <a:blip r:embed="rId3"/>
          <a:stretch>
            <a:fillRect/>
          </a:stretch>
        </p:blipFill>
        <p:spPr>
          <a:xfrm>
            <a:off x="12899825" y="4626241"/>
            <a:ext cx="3019191" cy="434132"/>
          </a:xfrm>
          <a:prstGeom prst="rect">
            <a:avLst/>
          </a:prstGeom>
        </p:spPr>
      </p:pic>
      <p:sp>
        <p:nvSpPr>
          <p:cNvPr id="19" name="CuadroTexto 18">
            <a:extLst>
              <a:ext uri="{FF2B5EF4-FFF2-40B4-BE49-F238E27FC236}">
                <a16:creationId xmlns:a16="http://schemas.microsoft.com/office/drawing/2014/main" id="{A3001ED8-9AE0-3144-86E4-BF83B98F899E}"/>
              </a:ext>
            </a:extLst>
          </p:cNvPr>
          <p:cNvSpPr txBox="1"/>
          <p:nvPr/>
        </p:nvSpPr>
        <p:spPr>
          <a:xfrm>
            <a:off x="1098107" y="5557069"/>
            <a:ext cx="11568412" cy="954107"/>
          </a:xfrm>
          <a:prstGeom prst="rect">
            <a:avLst/>
          </a:prstGeom>
          <a:noFill/>
        </p:spPr>
        <p:txBody>
          <a:bodyPr wrap="square">
            <a:spAutoFit/>
          </a:bodyPr>
          <a:lstStyle/>
          <a:p>
            <a:r>
              <a:rPr lang="es-MX" sz="1400" dirty="0"/>
              <a:t>En el caso de que alguna de las clases padre tuvieran métodos con el mismo nombre y número de parámetros las clases sobrescribirá la implementación de los métodos de las clases más a su derecha en la definición. En el siguiente ejemplo, como Terrestre se encuentra más a la izquierda, sería la definición de desplazar de esta clase la que prevalecerá, y por lo tanto si llamamos al método desplazar de un objeto de tipo Cocodrilo lo que se imprimiría sería “El animal anda”.</a:t>
            </a:r>
          </a:p>
        </p:txBody>
      </p:sp>
      <p:pic>
        <p:nvPicPr>
          <p:cNvPr id="21" name="Imagen 20">
            <a:extLst>
              <a:ext uri="{FF2B5EF4-FFF2-40B4-BE49-F238E27FC236}">
                <a16:creationId xmlns:a16="http://schemas.microsoft.com/office/drawing/2014/main" id="{B264E763-6566-0AA5-AF1B-DD35A45F5149}"/>
              </a:ext>
            </a:extLst>
          </p:cNvPr>
          <p:cNvPicPr>
            <a:picLocks noChangeAspect="1"/>
          </p:cNvPicPr>
          <p:nvPr/>
        </p:nvPicPr>
        <p:blipFill>
          <a:blip r:embed="rId4"/>
          <a:stretch>
            <a:fillRect/>
          </a:stretch>
        </p:blipFill>
        <p:spPr>
          <a:xfrm>
            <a:off x="12899825" y="5124448"/>
            <a:ext cx="3019191" cy="1914525"/>
          </a:xfrm>
          <a:prstGeom prst="rect">
            <a:avLst/>
          </a:prstGeom>
        </p:spPr>
      </p:pic>
    </p:spTree>
    <p:extLst>
      <p:ext uri="{BB962C8B-B14F-4D97-AF65-F5344CB8AC3E}">
        <p14:creationId xmlns:p14="http://schemas.microsoft.com/office/powerpoint/2010/main" val="127659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15</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
        <p:nvSpPr>
          <p:cNvPr id="6" name="CuadroTexto 5">
            <a:extLst>
              <a:ext uri="{FF2B5EF4-FFF2-40B4-BE49-F238E27FC236}">
                <a16:creationId xmlns:a16="http://schemas.microsoft.com/office/drawing/2014/main" id="{89892F07-858B-7130-22F1-98B1662730A9}"/>
              </a:ext>
            </a:extLst>
          </p:cNvPr>
          <p:cNvSpPr txBox="1"/>
          <p:nvPr/>
        </p:nvSpPr>
        <p:spPr>
          <a:xfrm>
            <a:off x="1080654" y="477621"/>
            <a:ext cx="14578445" cy="1384995"/>
          </a:xfrm>
          <a:prstGeom prst="rect">
            <a:avLst/>
          </a:prstGeom>
          <a:noFill/>
        </p:spPr>
        <p:txBody>
          <a:bodyPr wrap="square">
            <a:spAutoFit/>
          </a:bodyPr>
          <a:lstStyle/>
          <a:p>
            <a:r>
              <a:rPr lang="es-MX" sz="1400" dirty="0"/>
              <a:t>El polimorfismo es uno de los pilares básicos en la programación orientada a objetos, por lo que para entenderlo es importante tener las bases de la POO y la herencia bien asentada. El término polimorfismo tiene origen en las palabras </a:t>
            </a:r>
            <a:r>
              <a:rPr lang="es-MX" sz="1400" dirty="0" err="1"/>
              <a:t>poly</a:t>
            </a:r>
            <a:r>
              <a:rPr lang="es-MX" sz="1400" dirty="0"/>
              <a:t> (muchos) y morfo (formas), y aplicado a la programación hace referencia a que los objetos pueden tomar diferentes formas. ¿Pero qué significa esto? Pues bien, significa que objetos de diferentes clases pueden ser accedidos utilizando el mismo interfaz, mostrando un comportamiento distinto (tomando diferentes formas) según cómo sean accedidos. En lenguajes de programación como Python, que tiene tipado dinámico, el polimorfismo va muy relacionado con el </a:t>
            </a:r>
            <a:r>
              <a:rPr lang="es-MX" sz="1400" dirty="0" err="1"/>
              <a:t>duck</a:t>
            </a:r>
            <a:r>
              <a:rPr lang="es-MX" sz="1400" dirty="0"/>
              <a:t> </a:t>
            </a:r>
            <a:r>
              <a:rPr lang="es-MX" sz="1400" dirty="0" err="1"/>
              <a:t>typing</a:t>
            </a:r>
            <a:r>
              <a:rPr lang="es-MX" sz="1400" dirty="0"/>
              <a:t>. Sin embargo, para entender bien este concepto, es conveniente explicarlo desde el punto de vista de un lenguaje de programación con tipado estático como Java. Vamos a por ello. Polimorfismo en Java Vamos a comenzar definiendo una clase Animal.</a:t>
            </a:r>
          </a:p>
        </p:txBody>
      </p:sp>
    </p:spTree>
    <p:extLst>
      <p:ext uri="{BB962C8B-B14F-4D97-AF65-F5344CB8AC3E}">
        <p14:creationId xmlns:p14="http://schemas.microsoft.com/office/powerpoint/2010/main" val="33799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16</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Tree>
    <p:extLst>
      <p:ext uri="{BB962C8B-B14F-4D97-AF65-F5344CB8AC3E}">
        <p14:creationId xmlns:p14="http://schemas.microsoft.com/office/powerpoint/2010/main" val="135629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17</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Tree>
    <p:extLst>
      <p:ext uri="{BB962C8B-B14F-4D97-AF65-F5344CB8AC3E}">
        <p14:creationId xmlns:p14="http://schemas.microsoft.com/office/powerpoint/2010/main" val="415202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18</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Tree>
    <p:extLst>
      <p:ext uri="{BB962C8B-B14F-4D97-AF65-F5344CB8AC3E}">
        <p14:creationId xmlns:p14="http://schemas.microsoft.com/office/powerpoint/2010/main" val="71486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19</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Tree>
    <p:extLst>
      <p:ext uri="{BB962C8B-B14F-4D97-AF65-F5344CB8AC3E}">
        <p14:creationId xmlns:p14="http://schemas.microsoft.com/office/powerpoint/2010/main" val="21068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Instalación de Python</a:t>
            </a:r>
          </a:p>
        </p:txBody>
      </p:sp>
      <p:sp>
        <p:nvSpPr>
          <p:cNvPr id="3" name="CuadroTexto 2">
            <a:extLst>
              <a:ext uri="{FF2B5EF4-FFF2-40B4-BE49-F238E27FC236}">
                <a16:creationId xmlns:a16="http://schemas.microsoft.com/office/drawing/2014/main" id="{A8848142-899E-43EB-5466-7B981A4417E0}"/>
              </a:ext>
            </a:extLst>
          </p:cNvPr>
          <p:cNvSpPr txBox="1"/>
          <p:nvPr/>
        </p:nvSpPr>
        <p:spPr>
          <a:xfrm>
            <a:off x="723155" y="219078"/>
            <a:ext cx="15330800" cy="738664"/>
          </a:xfrm>
          <a:prstGeom prst="rect">
            <a:avLst/>
          </a:prstGeom>
          <a:noFill/>
        </p:spPr>
        <p:txBody>
          <a:bodyPr wrap="square">
            <a:spAutoFit/>
          </a:bodyPr>
          <a:lstStyle/>
          <a:p>
            <a:r>
              <a:rPr lang="es-MX" sz="1400" dirty="0"/>
              <a:t>Primero comprueba si tu ordenador ejecuta la versión 32 bits de Windows o la de 64, en "Tipo de sistema" en la página de "Acerca de". Para llegar a esta página, intenta uno de estos métodos: Presiona la tecla de Windows y la tecla Pause/Break al mismo tiempo Abre el Panel de Control desde el menú de Windows, después accede a Sistema &amp; y Seguridad, luego a Sistema Presiona el botón de Windows, luego accede a Configuración &gt; Sistema &gt; Acerca de</a:t>
            </a:r>
          </a:p>
        </p:txBody>
      </p:sp>
      <p:pic>
        <p:nvPicPr>
          <p:cNvPr id="6" name="Imagen 5">
            <a:extLst>
              <a:ext uri="{FF2B5EF4-FFF2-40B4-BE49-F238E27FC236}">
                <a16:creationId xmlns:a16="http://schemas.microsoft.com/office/drawing/2014/main" id="{6D5C8684-B3EF-1EDB-182E-481C650C59B4}"/>
              </a:ext>
            </a:extLst>
          </p:cNvPr>
          <p:cNvPicPr>
            <a:picLocks noChangeAspect="1"/>
          </p:cNvPicPr>
          <p:nvPr/>
        </p:nvPicPr>
        <p:blipFill>
          <a:blip r:embed="rId2"/>
          <a:stretch>
            <a:fillRect/>
          </a:stretch>
        </p:blipFill>
        <p:spPr>
          <a:xfrm>
            <a:off x="831850" y="1066031"/>
            <a:ext cx="3501159" cy="3818687"/>
          </a:xfrm>
          <a:prstGeom prst="rect">
            <a:avLst/>
          </a:prstGeom>
        </p:spPr>
      </p:pic>
      <p:sp>
        <p:nvSpPr>
          <p:cNvPr id="8" name="CuadroTexto 7">
            <a:extLst>
              <a:ext uri="{FF2B5EF4-FFF2-40B4-BE49-F238E27FC236}">
                <a16:creationId xmlns:a16="http://schemas.microsoft.com/office/drawing/2014/main" id="{D19DFFFF-9FC8-6431-615B-26CAB648B1A9}"/>
              </a:ext>
            </a:extLst>
          </p:cNvPr>
          <p:cNvSpPr txBox="1"/>
          <p:nvPr/>
        </p:nvSpPr>
        <p:spPr>
          <a:xfrm>
            <a:off x="4399445" y="957742"/>
            <a:ext cx="8198426" cy="369332"/>
          </a:xfrm>
          <a:prstGeom prst="rect">
            <a:avLst/>
          </a:prstGeom>
          <a:noFill/>
        </p:spPr>
        <p:txBody>
          <a:bodyPr wrap="square">
            <a:spAutoFit/>
          </a:bodyPr>
          <a:lstStyle/>
          <a:p>
            <a:r>
              <a:rPr lang="es-MX" dirty="0"/>
              <a:t>Puedes descargar Python para Windows desde la siguiente web</a:t>
            </a:r>
          </a:p>
        </p:txBody>
      </p:sp>
      <p:sp>
        <p:nvSpPr>
          <p:cNvPr id="10" name="CuadroTexto 9">
            <a:extLst>
              <a:ext uri="{FF2B5EF4-FFF2-40B4-BE49-F238E27FC236}">
                <a16:creationId xmlns:a16="http://schemas.microsoft.com/office/drawing/2014/main" id="{8312035E-9AC2-AD81-C3E0-32EFFA7BCEA5}"/>
              </a:ext>
            </a:extLst>
          </p:cNvPr>
          <p:cNvSpPr txBox="1"/>
          <p:nvPr/>
        </p:nvSpPr>
        <p:spPr>
          <a:xfrm>
            <a:off x="4399445" y="1301699"/>
            <a:ext cx="8198426" cy="369332"/>
          </a:xfrm>
          <a:prstGeom prst="rect">
            <a:avLst/>
          </a:prstGeom>
          <a:noFill/>
        </p:spPr>
        <p:txBody>
          <a:bodyPr wrap="square">
            <a:spAutoFit/>
          </a:bodyPr>
          <a:lstStyle/>
          <a:p>
            <a:r>
              <a:rPr lang="es-MX" dirty="0">
                <a:solidFill>
                  <a:srgbClr val="FFFF00"/>
                </a:solidFill>
              </a:rPr>
              <a:t>https://www.python.org/downloads/windows/ </a:t>
            </a:r>
          </a:p>
        </p:txBody>
      </p:sp>
      <p:sp>
        <p:nvSpPr>
          <p:cNvPr id="14" name="CuadroTexto 13">
            <a:extLst>
              <a:ext uri="{FF2B5EF4-FFF2-40B4-BE49-F238E27FC236}">
                <a16:creationId xmlns:a16="http://schemas.microsoft.com/office/drawing/2014/main" id="{9737BE99-6D41-271A-D27C-3909AE5625A4}"/>
              </a:ext>
            </a:extLst>
          </p:cNvPr>
          <p:cNvSpPr txBox="1"/>
          <p:nvPr/>
        </p:nvSpPr>
        <p:spPr>
          <a:xfrm>
            <a:off x="4399445" y="1804695"/>
            <a:ext cx="6168110" cy="2462213"/>
          </a:xfrm>
          <a:prstGeom prst="rect">
            <a:avLst/>
          </a:prstGeom>
          <a:noFill/>
        </p:spPr>
        <p:txBody>
          <a:bodyPr wrap="square">
            <a:spAutoFit/>
          </a:bodyPr>
          <a:lstStyle/>
          <a:p>
            <a:r>
              <a:rPr lang="es-MX" sz="1400" dirty="0"/>
              <a:t>Da clic en el enlace "</a:t>
            </a:r>
            <a:r>
              <a:rPr lang="es-MX" sz="1400" dirty="0" err="1"/>
              <a:t>Latest</a:t>
            </a:r>
            <a:r>
              <a:rPr lang="es-MX" sz="1400" dirty="0"/>
              <a:t> Python 3 </a:t>
            </a:r>
            <a:r>
              <a:rPr lang="es-MX" sz="1400" dirty="0" err="1"/>
              <a:t>Release</a:t>
            </a:r>
            <a:r>
              <a:rPr lang="es-MX" sz="1400" dirty="0"/>
              <a:t> -Python </a:t>
            </a:r>
            <a:r>
              <a:rPr lang="es-MX" sz="1400" dirty="0" err="1"/>
              <a:t>x.x.x</a:t>
            </a:r>
            <a:r>
              <a:rPr lang="es-MX" sz="1400" dirty="0"/>
              <a:t>". Si tu ordenador ejecuta la versión de 64 bits de Windows, descarga Windows x86-64 </a:t>
            </a:r>
            <a:r>
              <a:rPr lang="es-MX" sz="1400" dirty="0" err="1"/>
              <a:t>executable</a:t>
            </a:r>
            <a:r>
              <a:rPr lang="es-MX" sz="1400" dirty="0"/>
              <a:t> </a:t>
            </a:r>
            <a:r>
              <a:rPr lang="es-MX" sz="1400" dirty="0" err="1"/>
              <a:t>installer</a:t>
            </a:r>
            <a:r>
              <a:rPr lang="es-MX" sz="1400" dirty="0"/>
              <a:t>. De lo contrario, descarga Windows x86 ejecutable </a:t>
            </a:r>
            <a:r>
              <a:rPr lang="es-MX" sz="1400" dirty="0" err="1"/>
              <a:t>installer</a:t>
            </a:r>
            <a:r>
              <a:rPr lang="es-MX" sz="1400" dirty="0"/>
              <a:t>. Después de descargar el instalador, deberías ejecutarlo (dándole doble </a:t>
            </a:r>
            <a:r>
              <a:rPr lang="es-MX" sz="1400" dirty="0" err="1"/>
              <a:t>click</a:t>
            </a:r>
            <a:r>
              <a:rPr lang="es-MX" sz="1400" dirty="0"/>
              <a:t>) y seguir las instrucciones. </a:t>
            </a:r>
          </a:p>
          <a:p>
            <a:endParaRPr lang="es-MX" sz="1400" dirty="0"/>
          </a:p>
          <a:p>
            <a:r>
              <a:rPr lang="es-MX" sz="1400" dirty="0"/>
              <a:t>Una cosa para tener en cuenta: Durante la instalación, verás una ventana de "</a:t>
            </a:r>
            <a:r>
              <a:rPr lang="es-MX" sz="1400" dirty="0" err="1"/>
              <a:t>Setup</a:t>
            </a:r>
            <a:r>
              <a:rPr lang="es-MX" sz="1400" dirty="0"/>
              <a:t>". Asegúrate de marcar las casillas "</a:t>
            </a:r>
            <a:r>
              <a:rPr lang="es-MX" sz="1400" dirty="0" err="1"/>
              <a:t>Add</a:t>
            </a:r>
            <a:r>
              <a:rPr lang="es-MX" sz="1400" dirty="0"/>
              <a:t> Python 3.6 </a:t>
            </a:r>
            <a:r>
              <a:rPr lang="es-MX" sz="1400" dirty="0" err="1"/>
              <a:t>to</a:t>
            </a:r>
            <a:r>
              <a:rPr lang="es-MX" sz="1400" dirty="0"/>
              <a:t> PATH" o "</a:t>
            </a:r>
            <a:r>
              <a:rPr lang="es-MX" sz="1400" dirty="0" err="1"/>
              <a:t>Add</a:t>
            </a:r>
            <a:r>
              <a:rPr lang="es-MX" sz="1400" dirty="0"/>
              <a:t> Python </a:t>
            </a:r>
            <a:r>
              <a:rPr lang="es-MX" sz="1400" dirty="0" err="1"/>
              <a:t>to</a:t>
            </a:r>
            <a:r>
              <a:rPr lang="es-MX" sz="1400" dirty="0"/>
              <a:t> </a:t>
            </a:r>
            <a:r>
              <a:rPr lang="es-MX" sz="1400" dirty="0" err="1"/>
              <a:t>your</a:t>
            </a:r>
            <a:r>
              <a:rPr lang="es-MX" sz="1400" dirty="0"/>
              <a:t> </a:t>
            </a:r>
            <a:r>
              <a:rPr lang="es-MX" sz="1400" dirty="0" err="1"/>
              <a:t>environment</a:t>
            </a:r>
            <a:r>
              <a:rPr lang="es-MX" sz="1400" dirty="0"/>
              <a:t> variables" y hacer </a:t>
            </a:r>
            <a:r>
              <a:rPr lang="es-MX" sz="1400" dirty="0" err="1"/>
              <a:t>click</a:t>
            </a:r>
            <a:r>
              <a:rPr lang="es-MX" sz="1400" dirty="0"/>
              <a:t> en "</a:t>
            </a:r>
            <a:r>
              <a:rPr lang="es-MX" sz="1400" dirty="0" err="1"/>
              <a:t>Install</a:t>
            </a:r>
            <a:r>
              <a:rPr lang="es-MX" sz="1400" dirty="0"/>
              <a:t> </a:t>
            </a:r>
            <a:r>
              <a:rPr lang="es-MX" sz="1400" dirty="0" err="1"/>
              <a:t>Now</a:t>
            </a:r>
            <a:r>
              <a:rPr lang="es-MX" sz="1400" dirty="0"/>
              <a:t>", como se muestra aquí (puede que se vea un poco diferente si estás instalando una versión diferente):</a:t>
            </a:r>
          </a:p>
        </p:txBody>
      </p:sp>
      <p:pic>
        <p:nvPicPr>
          <p:cNvPr id="19" name="Imagen 18">
            <a:extLst>
              <a:ext uri="{FF2B5EF4-FFF2-40B4-BE49-F238E27FC236}">
                <a16:creationId xmlns:a16="http://schemas.microsoft.com/office/drawing/2014/main" id="{F0B492AA-5FBD-1115-CA52-AF20C4FCBA31}"/>
              </a:ext>
            </a:extLst>
          </p:cNvPr>
          <p:cNvPicPr>
            <a:picLocks noChangeAspect="1"/>
          </p:cNvPicPr>
          <p:nvPr/>
        </p:nvPicPr>
        <p:blipFill>
          <a:blip r:embed="rId3"/>
          <a:stretch>
            <a:fillRect/>
          </a:stretch>
        </p:blipFill>
        <p:spPr>
          <a:xfrm>
            <a:off x="11038237" y="1338456"/>
            <a:ext cx="5090967" cy="3130945"/>
          </a:xfrm>
          <a:prstGeom prst="rect">
            <a:avLst/>
          </a:prstGeom>
        </p:spPr>
      </p:pic>
      <p:sp>
        <p:nvSpPr>
          <p:cNvPr id="21" name="CuadroTexto 20">
            <a:extLst>
              <a:ext uri="{FF2B5EF4-FFF2-40B4-BE49-F238E27FC236}">
                <a16:creationId xmlns:a16="http://schemas.microsoft.com/office/drawing/2014/main" id="{161B2941-DB3C-238C-1D6C-C78D5121B683}"/>
              </a:ext>
            </a:extLst>
          </p:cNvPr>
          <p:cNvSpPr txBox="1"/>
          <p:nvPr/>
        </p:nvSpPr>
        <p:spPr>
          <a:xfrm>
            <a:off x="4399445" y="4284553"/>
            <a:ext cx="6168110" cy="954107"/>
          </a:xfrm>
          <a:prstGeom prst="rect">
            <a:avLst/>
          </a:prstGeom>
          <a:noFill/>
        </p:spPr>
        <p:txBody>
          <a:bodyPr wrap="square">
            <a:spAutoFit/>
          </a:bodyPr>
          <a:lstStyle/>
          <a:p>
            <a:r>
              <a:rPr lang="es-MX" sz="1400" dirty="0"/>
              <a:t>Cuando la instalación se complete, verás un cuadro de diálogo con un enlace que puedes seguir para saber más sobre Python o sobre la versión que has instalado. Cierra o cancela ese diálogo. Comprobar que se instalo Python con el siguiente comando desde la </a:t>
            </a:r>
            <a:r>
              <a:rPr lang="es-MX" sz="1400" dirty="0" err="1"/>
              <a:t>cmd</a:t>
            </a:r>
            <a:r>
              <a:rPr lang="es-MX" sz="1400" dirty="0"/>
              <a:t> </a:t>
            </a:r>
            <a:r>
              <a:rPr lang="es-MX" sz="1400" dirty="0" err="1"/>
              <a:t>python</a:t>
            </a:r>
            <a:r>
              <a:rPr lang="es-MX" sz="1400" dirty="0"/>
              <a:t> –versión </a:t>
            </a:r>
          </a:p>
        </p:txBody>
      </p:sp>
      <p:pic>
        <p:nvPicPr>
          <p:cNvPr id="23" name="Imagen 22">
            <a:extLst>
              <a:ext uri="{FF2B5EF4-FFF2-40B4-BE49-F238E27FC236}">
                <a16:creationId xmlns:a16="http://schemas.microsoft.com/office/drawing/2014/main" id="{4A9D1E9B-EEC9-5FDD-7614-BB182A428C62}"/>
              </a:ext>
            </a:extLst>
          </p:cNvPr>
          <p:cNvPicPr>
            <a:picLocks noChangeAspect="1"/>
          </p:cNvPicPr>
          <p:nvPr/>
        </p:nvPicPr>
        <p:blipFill>
          <a:blip r:embed="rId4"/>
          <a:stretch>
            <a:fillRect/>
          </a:stretch>
        </p:blipFill>
        <p:spPr>
          <a:xfrm>
            <a:off x="4508500" y="5459771"/>
            <a:ext cx="3575627" cy="1050292"/>
          </a:xfrm>
          <a:prstGeom prst="rect">
            <a:avLst/>
          </a:prstGeom>
        </p:spPr>
      </p:pic>
    </p:spTree>
    <p:extLst>
      <p:ext uri="{BB962C8B-B14F-4D97-AF65-F5344CB8AC3E}">
        <p14:creationId xmlns:p14="http://schemas.microsoft.com/office/powerpoint/2010/main" val="183598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Números enteros y reales</a:t>
            </a:r>
          </a:p>
        </p:txBody>
      </p:sp>
      <p:sp>
        <p:nvSpPr>
          <p:cNvPr id="3" name="CuadroTexto 2">
            <a:extLst>
              <a:ext uri="{FF2B5EF4-FFF2-40B4-BE49-F238E27FC236}">
                <a16:creationId xmlns:a16="http://schemas.microsoft.com/office/drawing/2014/main" id="{07D26029-B832-87DC-83E7-32BBFB204119}"/>
              </a:ext>
            </a:extLst>
          </p:cNvPr>
          <p:cNvSpPr txBox="1"/>
          <p:nvPr/>
        </p:nvSpPr>
        <p:spPr>
          <a:xfrm>
            <a:off x="723155" y="125796"/>
            <a:ext cx="8198426" cy="369332"/>
          </a:xfrm>
          <a:prstGeom prst="rect">
            <a:avLst/>
          </a:prstGeom>
          <a:noFill/>
        </p:spPr>
        <p:txBody>
          <a:bodyPr wrap="square">
            <a:spAutoFit/>
          </a:bodyPr>
          <a:lstStyle/>
          <a:p>
            <a:r>
              <a:rPr lang="es-MX" dirty="0"/>
              <a:t>Números enteros </a:t>
            </a:r>
          </a:p>
        </p:txBody>
      </p:sp>
      <p:sp>
        <p:nvSpPr>
          <p:cNvPr id="5" name="CuadroTexto 4">
            <a:extLst>
              <a:ext uri="{FF2B5EF4-FFF2-40B4-BE49-F238E27FC236}">
                <a16:creationId xmlns:a16="http://schemas.microsoft.com/office/drawing/2014/main" id="{59E80C0E-62BC-1D95-4B51-2B174D2435B9}"/>
              </a:ext>
            </a:extLst>
          </p:cNvPr>
          <p:cNvSpPr txBox="1"/>
          <p:nvPr/>
        </p:nvSpPr>
        <p:spPr>
          <a:xfrm>
            <a:off x="723155" y="495128"/>
            <a:ext cx="15445100" cy="1600438"/>
          </a:xfrm>
          <a:prstGeom prst="rect">
            <a:avLst/>
          </a:prstGeom>
          <a:noFill/>
        </p:spPr>
        <p:txBody>
          <a:bodyPr wrap="square">
            <a:spAutoFit/>
          </a:bodyPr>
          <a:lstStyle/>
          <a:p>
            <a:r>
              <a:rPr lang="es-MX" sz="1400" dirty="0"/>
              <a:t>Son aquellos números positivos o negativos que no tienen decimales (además del cero). En Python se pueden representar mediante el tipo </a:t>
            </a:r>
            <a:r>
              <a:rPr lang="es-MX" sz="1400" dirty="0" err="1"/>
              <a:t>int</a:t>
            </a:r>
            <a:r>
              <a:rPr lang="es-MX" sz="1400" dirty="0"/>
              <a:t> (de </a:t>
            </a:r>
            <a:r>
              <a:rPr lang="es-MX" sz="1400" dirty="0" err="1"/>
              <a:t>integer</a:t>
            </a:r>
            <a:r>
              <a:rPr lang="es-MX" sz="1400" dirty="0"/>
              <a:t>, entero) o el tipo </a:t>
            </a:r>
            <a:r>
              <a:rPr lang="es-MX" sz="1400" dirty="0" err="1"/>
              <a:t>long</a:t>
            </a:r>
            <a:r>
              <a:rPr lang="es-MX" sz="1400" dirty="0"/>
              <a:t> (largo). La única diferencia es que el tipo </a:t>
            </a:r>
            <a:r>
              <a:rPr lang="es-MX" sz="1400" dirty="0" err="1"/>
              <a:t>long</a:t>
            </a:r>
            <a:r>
              <a:rPr lang="es-MX" sz="1400" dirty="0"/>
              <a:t> permite almacenar números más grandes. Es aconsejable no utilizar el tipo </a:t>
            </a:r>
            <a:r>
              <a:rPr lang="es-MX" sz="1400" dirty="0" err="1"/>
              <a:t>long</a:t>
            </a:r>
            <a:r>
              <a:rPr lang="es-MX" sz="1400" dirty="0"/>
              <a:t> a menos que sea necesario, para no malgastar memoria. El tipo </a:t>
            </a:r>
            <a:r>
              <a:rPr lang="es-MX" sz="1400" dirty="0" err="1"/>
              <a:t>int</a:t>
            </a:r>
            <a:r>
              <a:rPr lang="es-MX" sz="1400" dirty="0"/>
              <a:t> de Python se implementa a bajo nivel mediante un tipo </a:t>
            </a:r>
            <a:r>
              <a:rPr lang="es-MX" sz="1400" dirty="0" err="1"/>
              <a:t>long</a:t>
            </a:r>
            <a:r>
              <a:rPr lang="es-MX" sz="1400" dirty="0"/>
              <a:t> de C. Y dado que Python utiliza C por debajo, como C, y a diferencia de Java, el rango de los valores que puede representar depende de la plataforma. En la mayor parte de las máquinas el </a:t>
            </a:r>
            <a:r>
              <a:rPr lang="es-MX" sz="1400" dirty="0" err="1"/>
              <a:t>long</a:t>
            </a:r>
            <a:r>
              <a:rPr lang="es-MX" sz="1400" dirty="0"/>
              <a:t> de C se almacena utilizando 32 bits, es decir, mediante el uso de una variable de tipo </a:t>
            </a:r>
            <a:r>
              <a:rPr lang="es-MX" sz="1400" dirty="0" err="1"/>
              <a:t>int</a:t>
            </a:r>
            <a:r>
              <a:rPr lang="es-MX" sz="1400" dirty="0"/>
              <a:t> de Python podemos almacenar números de -231 a 231 - 1, o lo que es lo mismo, de -2.147.483.648 a 2.147.483.647. En plataformas de 64 bits, el rango es de -9.223.372.036.854.775.808 hasta 9.223.372.036.854.775.807. El tipo </a:t>
            </a:r>
            <a:r>
              <a:rPr lang="es-MX" sz="1400" dirty="0" err="1"/>
              <a:t>long</a:t>
            </a:r>
            <a:r>
              <a:rPr lang="es-MX" sz="1400" dirty="0"/>
              <a:t> de Python permite almacenar números de cualquier precisión, estando limitados solo por la memoria disponible en la máquina. Al asignar un número a una variable esta pasará a tener tipo </a:t>
            </a:r>
            <a:r>
              <a:rPr lang="es-MX" sz="1400" dirty="0" err="1"/>
              <a:t>int</a:t>
            </a:r>
            <a:r>
              <a:rPr lang="es-MX" sz="1400" dirty="0"/>
              <a:t>, a menos que el número sea tan grande como para requerir el uso del tipo </a:t>
            </a:r>
            <a:r>
              <a:rPr lang="es-MX" sz="1400" dirty="0" err="1"/>
              <a:t>long</a:t>
            </a:r>
            <a:r>
              <a:rPr lang="es-MX" sz="1400" dirty="0"/>
              <a:t>.</a:t>
            </a:r>
          </a:p>
          <a:p>
            <a:endParaRPr lang="es-MX" sz="1400" dirty="0"/>
          </a:p>
        </p:txBody>
      </p:sp>
      <p:sp>
        <p:nvSpPr>
          <p:cNvPr id="7" name="CuadroTexto 6">
            <a:extLst>
              <a:ext uri="{FF2B5EF4-FFF2-40B4-BE49-F238E27FC236}">
                <a16:creationId xmlns:a16="http://schemas.microsoft.com/office/drawing/2014/main" id="{1D04A340-C8A4-F604-4A21-F74F8A9C1C9A}"/>
              </a:ext>
            </a:extLst>
          </p:cNvPr>
          <p:cNvSpPr txBox="1"/>
          <p:nvPr/>
        </p:nvSpPr>
        <p:spPr>
          <a:xfrm>
            <a:off x="723155" y="1910900"/>
            <a:ext cx="8198426" cy="369332"/>
          </a:xfrm>
          <a:prstGeom prst="rect">
            <a:avLst/>
          </a:prstGeom>
          <a:noFill/>
        </p:spPr>
        <p:txBody>
          <a:bodyPr wrap="square">
            <a:spAutoFit/>
          </a:bodyPr>
          <a:lstStyle/>
          <a:p>
            <a:r>
              <a:rPr lang="es-MX" dirty="0"/>
              <a:t>Reales</a:t>
            </a:r>
          </a:p>
        </p:txBody>
      </p:sp>
      <p:sp>
        <p:nvSpPr>
          <p:cNvPr id="9" name="CuadroTexto 8">
            <a:extLst>
              <a:ext uri="{FF2B5EF4-FFF2-40B4-BE49-F238E27FC236}">
                <a16:creationId xmlns:a16="http://schemas.microsoft.com/office/drawing/2014/main" id="{73CF8A24-A663-05AF-33A7-006ADF2FEA94}"/>
              </a:ext>
            </a:extLst>
          </p:cNvPr>
          <p:cNvSpPr txBox="1"/>
          <p:nvPr/>
        </p:nvSpPr>
        <p:spPr>
          <a:xfrm>
            <a:off x="723155" y="2280232"/>
            <a:ext cx="15216500" cy="1815882"/>
          </a:xfrm>
          <a:prstGeom prst="rect">
            <a:avLst/>
          </a:prstGeom>
          <a:noFill/>
        </p:spPr>
        <p:txBody>
          <a:bodyPr wrap="square">
            <a:spAutoFit/>
          </a:bodyPr>
          <a:lstStyle/>
          <a:p>
            <a:r>
              <a:rPr lang="es-MX" sz="1400" dirty="0"/>
              <a:t>Los números reales son los que tienen decimales. En Python se expresan mediante el tipo </a:t>
            </a:r>
            <a:r>
              <a:rPr lang="es-MX" sz="1400" dirty="0" err="1"/>
              <a:t>float</a:t>
            </a:r>
            <a:r>
              <a:rPr lang="es-MX" sz="1400" dirty="0"/>
              <a:t>. En otros lenguajes de programación, como C, tenemos también el tipo </a:t>
            </a:r>
            <a:r>
              <a:rPr lang="es-MX" sz="1400" dirty="0" err="1"/>
              <a:t>double</a:t>
            </a:r>
            <a:r>
              <a:rPr lang="es-MX" sz="1400" dirty="0"/>
              <a:t>, similar a </a:t>
            </a:r>
            <a:r>
              <a:rPr lang="es-MX" sz="1400" dirty="0" err="1"/>
              <a:t>float</a:t>
            </a:r>
            <a:r>
              <a:rPr lang="es-MX" sz="1400" dirty="0"/>
              <a:t> pero de mayor precisión (</a:t>
            </a:r>
            <a:r>
              <a:rPr lang="es-MX" sz="1400" dirty="0" err="1"/>
              <a:t>double</a:t>
            </a:r>
            <a:r>
              <a:rPr lang="es-MX" sz="1400" dirty="0"/>
              <a:t> = doble precisión). Python, sin embargo, implementa su tipo </a:t>
            </a:r>
            <a:r>
              <a:rPr lang="es-MX" sz="1400" dirty="0" err="1"/>
              <a:t>float</a:t>
            </a:r>
            <a:r>
              <a:rPr lang="es-MX" sz="1400" dirty="0"/>
              <a:t> a bajo nivel mediante una variable de tipo </a:t>
            </a:r>
            <a:r>
              <a:rPr lang="es-MX" sz="1400" dirty="0" err="1"/>
              <a:t>double</a:t>
            </a:r>
            <a:r>
              <a:rPr lang="es-MX" sz="1400" dirty="0"/>
              <a:t> de C, es decir, utilizando 64 bits, luego en Python siempre se utiliza doble precisión, y en concreto se sigue el estándar IEEE 754: 1 bit para el signo, 11 para el exponente, y 52 para la mantisa. Esto significa que los valores que podemos representar van desde ±2,2250738585072020 x 10-308 hasta ±1,7976931348623157×10308. La mayor parte de los lenguajes de programación siguen el mismo esquema para la representación interna. Pero como muchos sabréis esta tiene sus limitaciones, impuestas por el hardware. Por eso desde Python 2.4 contamos también con un nuevo tipo Decimal, para el caso de que se necesite representar fracciones de forma más precisa. Sin embargo, este tipo está fuera del alcance de este tutorial, y sólo es necesario para el ámbito de la programación científica y otros relacionados. Para aplicaciones normales poder utilizar el tipo </a:t>
            </a:r>
            <a:r>
              <a:rPr lang="es-MX" sz="1400" dirty="0" err="1"/>
              <a:t>float</a:t>
            </a:r>
            <a:r>
              <a:rPr lang="es-MX" sz="1400" dirty="0"/>
              <a:t> sin miedo, como ha venido haciéndose desde hace años, aunque teniendo en cuenta que los números en coma flotante no son precisos (ni en este ni en otros lenguajes de programación). Para representar un número real en Python se escribe primero la parte entera, seguido de un punto y por último la parte decimal </a:t>
            </a:r>
          </a:p>
        </p:txBody>
      </p:sp>
    </p:spTree>
    <p:extLst>
      <p:ext uri="{BB962C8B-B14F-4D97-AF65-F5344CB8AC3E}">
        <p14:creationId xmlns:p14="http://schemas.microsoft.com/office/powerpoint/2010/main" val="231491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4</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Operadores aritméticos</a:t>
            </a:r>
          </a:p>
        </p:txBody>
      </p:sp>
      <p:sp>
        <p:nvSpPr>
          <p:cNvPr id="3" name="CuadroTexto 2">
            <a:extLst>
              <a:ext uri="{FF2B5EF4-FFF2-40B4-BE49-F238E27FC236}">
                <a16:creationId xmlns:a16="http://schemas.microsoft.com/office/drawing/2014/main" id="{0661724D-DF5B-F263-2784-D6631D4AAEBD}"/>
              </a:ext>
            </a:extLst>
          </p:cNvPr>
          <p:cNvSpPr txBox="1"/>
          <p:nvPr/>
        </p:nvSpPr>
        <p:spPr>
          <a:xfrm>
            <a:off x="723155" y="251593"/>
            <a:ext cx="8198426" cy="369332"/>
          </a:xfrm>
          <a:prstGeom prst="rect">
            <a:avLst/>
          </a:prstGeom>
          <a:noFill/>
        </p:spPr>
        <p:txBody>
          <a:bodyPr wrap="square">
            <a:spAutoFit/>
          </a:bodyPr>
          <a:lstStyle/>
          <a:p>
            <a:r>
              <a:rPr lang="es-MX" dirty="0"/>
              <a:t>Operadores</a:t>
            </a:r>
          </a:p>
        </p:txBody>
      </p:sp>
      <p:sp>
        <p:nvSpPr>
          <p:cNvPr id="5" name="CuadroTexto 4">
            <a:extLst>
              <a:ext uri="{FF2B5EF4-FFF2-40B4-BE49-F238E27FC236}">
                <a16:creationId xmlns:a16="http://schemas.microsoft.com/office/drawing/2014/main" id="{D0A2F623-61FF-E288-EA7D-95D53CFCBA18}"/>
              </a:ext>
            </a:extLst>
          </p:cNvPr>
          <p:cNvSpPr txBox="1"/>
          <p:nvPr/>
        </p:nvSpPr>
        <p:spPr>
          <a:xfrm>
            <a:off x="723155" y="689250"/>
            <a:ext cx="15310018" cy="307777"/>
          </a:xfrm>
          <a:prstGeom prst="rect">
            <a:avLst/>
          </a:prstGeom>
          <a:noFill/>
        </p:spPr>
        <p:txBody>
          <a:bodyPr wrap="square">
            <a:spAutoFit/>
          </a:bodyPr>
          <a:lstStyle/>
          <a:p>
            <a:r>
              <a:rPr lang="es-MX" sz="1400" dirty="0"/>
              <a:t>Veamos ahora qué podemos hacer con nuestros números usando los operadores por defecto. Para operaciones más complejas podemos recurrir al módulo </a:t>
            </a:r>
            <a:r>
              <a:rPr lang="es-MX" sz="1400" dirty="0" err="1"/>
              <a:t>math</a:t>
            </a:r>
            <a:r>
              <a:rPr lang="es-MX" sz="1400" dirty="0"/>
              <a:t>.</a:t>
            </a:r>
          </a:p>
        </p:txBody>
      </p:sp>
      <p:pic>
        <p:nvPicPr>
          <p:cNvPr id="7" name="Imagen 6">
            <a:extLst>
              <a:ext uri="{FF2B5EF4-FFF2-40B4-BE49-F238E27FC236}">
                <a16:creationId xmlns:a16="http://schemas.microsoft.com/office/drawing/2014/main" id="{DB04BFDC-AA4E-B94A-1826-1AFEE5CAA1C3}"/>
              </a:ext>
            </a:extLst>
          </p:cNvPr>
          <p:cNvPicPr>
            <a:picLocks noChangeAspect="1"/>
          </p:cNvPicPr>
          <p:nvPr/>
        </p:nvPicPr>
        <p:blipFill>
          <a:blip r:embed="rId2"/>
          <a:stretch>
            <a:fillRect/>
          </a:stretch>
        </p:blipFill>
        <p:spPr>
          <a:xfrm>
            <a:off x="859968" y="1105316"/>
            <a:ext cx="3962400" cy="2705100"/>
          </a:xfrm>
          <a:prstGeom prst="rect">
            <a:avLst/>
          </a:prstGeom>
        </p:spPr>
      </p:pic>
      <p:sp>
        <p:nvSpPr>
          <p:cNvPr id="9" name="CuadroTexto 8">
            <a:extLst>
              <a:ext uri="{FF2B5EF4-FFF2-40B4-BE49-F238E27FC236}">
                <a16:creationId xmlns:a16="http://schemas.microsoft.com/office/drawing/2014/main" id="{F0EEEFB6-FE03-B790-250C-09212582B05A}"/>
              </a:ext>
            </a:extLst>
          </p:cNvPr>
          <p:cNvSpPr txBox="1"/>
          <p:nvPr/>
        </p:nvSpPr>
        <p:spPr>
          <a:xfrm>
            <a:off x="4822368" y="1105316"/>
            <a:ext cx="11421763" cy="1384995"/>
          </a:xfrm>
          <a:prstGeom prst="rect">
            <a:avLst/>
          </a:prstGeom>
          <a:noFill/>
        </p:spPr>
        <p:txBody>
          <a:bodyPr wrap="square">
            <a:spAutoFit/>
          </a:bodyPr>
          <a:lstStyle/>
          <a:p>
            <a:r>
              <a:rPr lang="es-MX" sz="1400" dirty="0"/>
              <a:t>Puede que tengas dudas sobre cómo funciona el operador de módulo, y cuál es la diferencia entre división y división entera. El operador de módulo no hace otra cosa que devolvernos el resto de la división entre los dos operandos. En el ejemplo, 7/2 sería 3, con 1 de resto, luego el módulo es 1. La diferencia entre división y división entera no es otra que la que indica su nombre. En la división el resultado que se devuelve es un número real, mientras que en la división entera el resultado que se devuelve es solo la parte entera. No obstante hay que tener en cuenta que si utilizamos dos operandos enteros, Python determinará que queremos que la variable resultado también sea un entero, por lo que el resultado de, por ejemplo, 3 / 2 y 3 // 2 sería el mismo: 1. Si quisiéramos obtener los decimales necesitaríamos que al menos uno de los operadores fuera un número real, bien indicando los decimales.</a:t>
            </a:r>
          </a:p>
        </p:txBody>
      </p:sp>
      <p:sp>
        <p:nvSpPr>
          <p:cNvPr id="11" name="CuadroTexto 10">
            <a:extLst>
              <a:ext uri="{FF2B5EF4-FFF2-40B4-BE49-F238E27FC236}">
                <a16:creationId xmlns:a16="http://schemas.microsoft.com/office/drawing/2014/main" id="{9E2DEABF-29A0-CBBB-11E5-9B58EE5ACA16}"/>
              </a:ext>
            </a:extLst>
          </p:cNvPr>
          <p:cNvSpPr txBox="1"/>
          <p:nvPr/>
        </p:nvSpPr>
        <p:spPr>
          <a:xfrm>
            <a:off x="839186" y="4101136"/>
            <a:ext cx="8198426" cy="369332"/>
          </a:xfrm>
          <a:prstGeom prst="rect">
            <a:avLst/>
          </a:prstGeom>
          <a:noFill/>
        </p:spPr>
        <p:txBody>
          <a:bodyPr wrap="square">
            <a:spAutoFit/>
          </a:bodyPr>
          <a:lstStyle/>
          <a:p>
            <a:r>
              <a:rPr lang="es-MX" dirty="0" err="1"/>
              <a:t>Boleanos</a:t>
            </a:r>
            <a:endParaRPr lang="es-MX" dirty="0"/>
          </a:p>
        </p:txBody>
      </p:sp>
      <p:sp>
        <p:nvSpPr>
          <p:cNvPr id="13" name="CuadroTexto 12">
            <a:extLst>
              <a:ext uri="{FF2B5EF4-FFF2-40B4-BE49-F238E27FC236}">
                <a16:creationId xmlns:a16="http://schemas.microsoft.com/office/drawing/2014/main" id="{DF2519A1-2800-3C1F-D201-FBDCF5D8A425}"/>
              </a:ext>
            </a:extLst>
          </p:cNvPr>
          <p:cNvSpPr txBox="1"/>
          <p:nvPr/>
        </p:nvSpPr>
        <p:spPr>
          <a:xfrm>
            <a:off x="833259" y="4423261"/>
            <a:ext cx="9443349" cy="1384995"/>
          </a:xfrm>
          <a:prstGeom prst="rect">
            <a:avLst/>
          </a:prstGeom>
          <a:noFill/>
        </p:spPr>
        <p:txBody>
          <a:bodyPr wrap="square">
            <a:spAutoFit/>
          </a:bodyPr>
          <a:lstStyle/>
          <a:p>
            <a:r>
              <a:rPr lang="es-MX" sz="1400" dirty="0"/>
              <a:t>Como decíamos al comienzo del capítulo una variable de tipo booleano sólo puede tener dos valores: True (cierto) y False (falso). Estos valores son especialmente importantes para las expresiones condicionales y los bucles, como veremos más adelante. En realidad el tipo </a:t>
            </a:r>
            <a:r>
              <a:rPr lang="es-MX" sz="1400" dirty="0" err="1"/>
              <a:t>bool</a:t>
            </a:r>
            <a:r>
              <a:rPr lang="es-MX" sz="1400" dirty="0"/>
              <a:t> (el tipo de los booleanos) es una subclase del tipo </a:t>
            </a:r>
            <a:r>
              <a:rPr lang="es-MX" sz="1400" dirty="0" err="1"/>
              <a:t>int</a:t>
            </a:r>
            <a:r>
              <a:rPr lang="es-MX" sz="1400" dirty="0"/>
              <a:t>. Puede que esto no tenga mucho sentido para </a:t>
            </a:r>
            <a:r>
              <a:rPr lang="es-MX" sz="1400" dirty="0" err="1"/>
              <a:t>tí</a:t>
            </a:r>
            <a:r>
              <a:rPr lang="es-MX" sz="1400" dirty="0"/>
              <a:t> si no conoces los términos de la orientación a objetos, que veremos más adelante, aunque tampoco es nada importante. Estos son los distintos tipos de operadores con los que podemos trabajar con valores booleanos, los llamados operadores lógicos o condicionales.</a:t>
            </a:r>
          </a:p>
        </p:txBody>
      </p:sp>
      <p:pic>
        <p:nvPicPr>
          <p:cNvPr id="15" name="Imagen 14">
            <a:extLst>
              <a:ext uri="{FF2B5EF4-FFF2-40B4-BE49-F238E27FC236}">
                <a16:creationId xmlns:a16="http://schemas.microsoft.com/office/drawing/2014/main" id="{4C713062-6D24-0718-8F9F-8FEB09FF5935}"/>
              </a:ext>
            </a:extLst>
          </p:cNvPr>
          <p:cNvPicPr>
            <a:picLocks noChangeAspect="1"/>
          </p:cNvPicPr>
          <p:nvPr/>
        </p:nvPicPr>
        <p:blipFill>
          <a:blip r:embed="rId3"/>
          <a:stretch>
            <a:fillRect/>
          </a:stretch>
        </p:blipFill>
        <p:spPr>
          <a:xfrm>
            <a:off x="10809634" y="2784865"/>
            <a:ext cx="5327446" cy="1803347"/>
          </a:xfrm>
          <a:prstGeom prst="rect">
            <a:avLst/>
          </a:prstGeom>
        </p:spPr>
      </p:pic>
      <p:sp>
        <p:nvSpPr>
          <p:cNvPr id="18" name="CuadroTexto 17">
            <a:extLst>
              <a:ext uri="{FF2B5EF4-FFF2-40B4-BE49-F238E27FC236}">
                <a16:creationId xmlns:a16="http://schemas.microsoft.com/office/drawing/2014/main" id="{07F27085-1BEE-FC4A-F4B5-63810F43D19B}"/>
              </a:ext>
            </a:extLst>
          </p:cNvPr>
          <p:cNvSpPr txBox="1"/>
          <p:nvPr/>
        </p:nvSpPr>
        <p:spPr>
          <a:xfrm>
            <a:off x="859968" y="6095132"/>
            <a:ext cx="8980223" cy="523220"/>
          </a:xfrm>
          <a:prstGeom prst="rect">
            <a:avLst/>
          </a:prstGeom>
          <a:noFill/>
        </p:spPr>
        <p:txBody>
          <a:bodyPr wrap="square">
            <a:spAutoFit/>
          </a:bodyPr>
          <a:lstStyle/>
          <a:p>
            <a:r>
              <a:rPr lang="es-MX" sz="1400" dirty="0"/>
              <a:t>Los valores booleanos son además el resultado de expresiones que utilizan operadores relacionales (comparaciones entre valores):</a:t>
            </a:r>
          </a:p>
        </p:txBody>
      </p:sp>
      <p:pic>
        <p:nvPicPr>
          <p:cNvPr id="20" name="Imagen 19">
            <a:extLst>
              <a:ext uri="{FF2B5EF4-FFF2-40B4-BE49-F238E27FC236}">
                <a16:creationId xmlns:a16="http://schemas.microsoft.com/office/drawing/2014/main" id="{92FF5456-A0B6-8656-AD42-5ED20CD9267B}"/>
              </a:ext>
            </a:extLst>
          </p:cNvPr>
          <p:cNvPicPr>
            <a:picLocks noChangeAspect="1"/>
          </p:cNvPicPr>
          <p:nvPr/>
        </p:nvPicPr>
        <p:blipFill>
          <a:blip r:embed="rId4"/>
          <a:stretch>
            <a:fillRect/>
          </a:stretch>
        </p:blipFill>
        <p:spPr>
          <a:xfrm>
            <a:off x="10809635" y="4851978"/>
            <a:ext cx="5327445" cy="2209249"/>
          </a:xfrm>
          <a:prstGeom prst="rect">
            <a:avLst/>
          </a:prstGeom>
        </p:spPr>
      </p:pic>
    </p:spTree>
    <p:extLst>
      <p:ext uri="{BB962C8B-B14F-4D97-AF65-F5344CB8AC3E}">
        <p14:creationId xmlns:p14="http://schemas.microsoft.com/office/powerpoint/2010/main" val="108272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5</a:t>
            </a:fld>
            <a:endParaRPr lang="es-MX" sz="2800" dirty="0"/>
          </a:p>
        </p:txBody>
      </p:sp>
      <p:sp>
        <p:nvSpPr>
          <p:cNvPr id="3" name="CuadroTexto 2">
            <a:extLst>
              <a:ext uri="{FF2B5EF4-FFF2-40B4-BE49-F238E27FC236}">
                <a16:creationId xmlns:a16="http://schemas.microsoft.com/office/drawing/2014/main" id="{CAE75394-0CAC-7F9A-191C-60FA2DDE5ADB}"/>
              </a:ext>
            </a:extLst>
          </p:cNvPr>
          <p:cNvSpPr txBox="1"/>
          <p:nvPr/>
        </p:nvSpPr>
        <p:spPr>
          <a:xfrm>
            <a:off x="943362" y="125796"/>
            <a:ext cx="8198426" cy="369332"/>
          </a:xfrm>
          <a:prstGeom prst="rect">
            <a:avLst/>
          </a:prstGeom>
          <a:noFill/>
        </p:spPr>
        <p:txBody>
          <a:bodyPr wrap="square">
            <a:spAutoFit/>
          </a:bodyPr>
          <a:lstStyle/>
          <a:p>
            <a:r>
              <a:rPr lang="es-MX" dirty="0"/>
              <a:t>Operadores lógicos</a:t>
            </a:r>
          </a:p>
        </p:txBody>
      </p:sp>
      <p:sp>
        <p:nvSpPr>
          <p:cNvPr id="4" name="Título 1">
            <a:extLst>
              <a:ext uri="{FF2B5EF4-FFF2-40B4-BE49-F238E27FC236}">
                <a16:creationId xmlns:a16="http://schemas.microsoft.com/office/drawing/2014/main" id="{E67A8142-6929-B75D-B569-1B76D25E5462}"/>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Operadores aritméticos</a:t>
            </a:r>
          </a:p>
        </p:txBody>
      </p:sp>
      <p:sp>
        <p:nvSpPr>
          <p:cNvPr id="6" name="CuadroTexto 5">
            <a:extLst>
              <a:ext uri="{FF2B5EF4-FFF2-40B4-BE49-F238E27FC236}">
                <a16:creationId xmlns:a16="http://schemas.microsoft.com/office/drawing/2014/main" id="{4E77679B-9E7D-0854-E2A6-F03C50630F2A}"/>
              </a:ext>
            </a:extLst>
          </p:cNvPr>
          <p:cNvSpPr txBox="1"/>
          <p:nvPr/>
        </p:nvSpPr>
        <p:spPr>
          <a:xfrm>
            <a:off x="943362" y="534636"/>
            <a:ext cx="9904748" cy="2031325"/>
          </a:xfrm>
          <a:prstGeom prst="rect">
            <a:avLst/>
          </a:prstGeom>
          <a:noFill/>
        </p:spPr>
        <p:txBody>
          <a:bodyPr wrap="square">
            <a:spAutoFit/>
          </a:bodyPr>
          <a:lstStyle/>
          <a:p>
            <a:r>
              <a:rPr lang="es-MX" sz="1400" dirty="0"/>
              <a:t>Estos son operadores que actúan sobre las representaciones en binario de los </a:t>
            </a:r>
            <a:r>
              <a:rPr lang="es-MX" sz="1400" dirty="0" err="1"/>
              <a:t>operandores</a:t>
            </a:r>
            <a:r>
              <a:rPr lang="es-MX" sz="1400" dirty="0"/>
              <a:t>. Por ejemplo: Si veis una operación como 3 &amp; 2, lo que estás viendo es un and bit a bit entre los números binarios 11 y 10 (las representaciones en binario de 3 y 2). El operador and (&amp;), del inglés “y”, devuelve 1 si el primer bit operando es 1 y el segundo bit operando es 1. Se devuelve 0 en caso contrario. El resultado de aplicar and bit a bit a 11 y 10 sería entonces el número binario 10, o lo que es lo mismo, 2 en decimal (el primer dígito es 1 para ambas cifras, mientras que el segundo es 1 sólo para una de ellas). El operador </a:t>
            </a:r>
            <a:r>
              <a:rPr lang="es-MX" sz="1400" dirty="0" err="1"/>
              <a:t>or</a:t>
            </a:r>
            <a:r>
              <a:rPr lang="es-MX" sz="1400" dirty="0"/>
              <a:t> (|), del inglés “o”, devuelve 1 si el primer operando es 1 o el segundo operando es 1. Para el resto de casos se devuelve 0. El operador </a:t>
            </a:r>
            <a:r>
              <a:rPr lang="es-MX" sz="1400" dirty="0" err="1"/>
              <a:t>xor</a:t>
            </a:r>
            <a:r>
              <a:rPr lang="es-MX" sz="1400" dirty="0"/>
              <a:t> u </a:t>
            </a:r>
            <a:r>
              <a:rPr lang="es-MX" sz="1400" dirty="0" err="1"/>
              <a:t>or</a:t>
            </a:r>
            <a:r>
              <a:rPr lang="es-MX" sz="1400" dirty="0"/>
              <a:t> exclusivo (^) devuelve 1 si uno de los operandos es 1 y el otro no lo es. El operador </a:t>
            </a:r>
            <a:r>
              <a:rPr lang="es-MX" sz="1400" dirty="0" err="1"/>
              <a:t>not</a:t>
            </a:r>
            <a:r>
              <a:rPr lang="es-MX" sz="1400" dirty="0"/>
              <a:t> (~), del inglés “no”, sirve para negar uno a uno cada bit; es decir, si el operando es 0, cambia a 1 y si es 1, cambia a 0. Por último, los operadores de desplazamiento (&lt;&lt; y &gt;&gt;) sirven para desplazar los bits n posiciones hacia la izquierda o la derecha.</a:t>
            </a:r>
          </a:p>
        </p:txBody>
      </p:sp>
      <p:pic>
        <p:nvPicPr>
          <p:cNvPr id="8" name="Imagen 7">
            <a:extLst>
              <a:ext uri="{FF2B5EF4-FFF2-40B4-BE49-F238E27FC236}">
                <a16:creationId xmlns:a16="http://schemas.microsoft.com/office/drawing/2014/main" id="{73F946C8-A37C-19C3-5197-599FDFB153EC}"/>
              </a:ext>
            </a:extLst>
          </p:cNvPr>
          <p:cNvPicPr>
            <a:picLocks noChangeAspect="1"/>
          </p:cNvPicPr>
          <p:nvPr/>
        </p:nvPicPr>
        <p:blipFill>
          <a:blip r:embed="rId2"/>
          <a:stretch>
            <a:fillRect/>
          </a:stretch>
        </p:blipFill>
        <p:spPr>
          <a:xfrm>
            <a:off x="11103696" y="518256"/>
            <a:ext cx="4686300" cy="2228850"/>
          </a:xfrm>
          <a:prstGeom prst="rect">
            <a:avLst/>
          </a:prstGeom>
        </p:spPr>
      </p:pic>
      <p:sp>
        <p:nvSpPr>
          <p:cNvPr id="10" name="CuadroTexto 9">
            <a:extLst>
              <a:ext uri="{FF2B5EF4-FFF2-40B4-BE49-F238E27FC236}">
                <a16:creationId xmlns:a16="http://schemas.microsoft.com/office/drawing/2014/main" id="{1BCB944F-FC71-59B4-498A-540A0E2091B2}"/>
              </a:ext>
            </a:extLst>
          </p:cNvPr>
          <p:cNvSpPr txBox="1"/>
          <p:nvPr/>
        </p:nvSpPr>
        <p:spPr>
          <a:xfrm>
            <a:off x="943362" y="2849004"/>
            <a:ext cx="8198426" cy="369332"/>
          </a:xfrm>
          <a:prstGeom prst="rect">
            <a:avLst/>
          </a:prstGeom>
          <a:noFill/>
        </p:spPr>
        <p:txBody>
          <a:bodyPr wrap="square">
            <a:spAutoFit/>
          </a:bodyPr>
          <a:lstStyle/>
          <a:p>
            <a:r>
              <a:rPr lang="es-MX" dirty="0"/>
              <a:t>Cadenas</a:t>
            </a:r>
          </a:p>
        </p:txBody>
      </p:sp>
      <p:sp>
        <p:nvSpPr>
          <p:cNvPr id="12" name="CuadroTexto 11">
            <a:extLst>
              <a:ext uri="{FF2B5EF4-FFF2-40B4-BE49-F238E27FC236}">
                <a16:creationId xmlns:a16="http://schemas.microsoft.com/office/drawing/2014/main" id="{838D90AD-936E-5424-5950-3DFCFA767B13}"/>
              </a:ext>
            </a:extLst>
          </p:cNvPr>
          <p:cNvSpPr txBox="1"/>
          <p:nvPr/>
        </p:nvSpPr>
        <p:spPr>
          <a:xfrm>
            <a:off x="943362" y="3218336"/>
            <a:ext cx="12777832" cy="1169551"/>
          </a:xfrm>
          <a:prstGeom prst="rect">
            <a:avLst/>
          </a:prstGeom>
          <a:noFill/>
        </p:spPr>
        <p:txBody>
          <a:bodyPr wrap="square">
            <a:spAutoFit/>
          </a:bodyPr>
          <a:lstStyle/>
          <a:p>
            <a:r>
              <a:rPr lang="es-MX" sz="1400" dirty="0"/>
              <a:t>Las cadenas no son más que texto encerrado entre comillas simples(‘cadena’)o dobles (“cadena”). Dentro de las comillas se pueden añadir caracteres especiales escapándolos con \, como \n, el carácter de nueva línea, o \t, el de tabulación. Una cadena puede estar precedida por el carácter u o el carácter r, los cuales indican, respectivamente, que se trata de una cadena que utiliza codificación Unicode y una cadena raw (del inglés, cruda). Las cadenas raw se distinguen de las normales en que los caracteres escapados mediante la barra invertida (\) no se sustituyen por sus contrapartidas. Esto es especialmente útil, por ejemplo, para las expresiones regulares, como veremos en el capítulo correspondiente.</a:t>
            </a:r>
          </a:p>
        </p:txBody>
      </p:sp>
      <p:sp>
        <p:nvSpPr>
          <p:cNvPr id="14" name="CuadroTexto 13">
            <a:extLst>
              <a:ext uri="{FF2B5EF4-FFF2-40B4-BE49-F238E27FC236}">
                <a16:creationId xmlns:a16="http://schemas.microsoft.com/office/drawing/2014/main" id="{8643995D-D7AE-32E4-E013-056664B83F53}"/>
              </a:ext>
            </a:extLst>
          </p:cNvPr>
          <p:cNvSpPr txBox="1"/>
          <p:nvPr/>
        </p:nvSpPr>
        <p:spPr>
          <a:xfrm>
            <a:off x="13721194" y="3460445"/>
            <a:ext cx="2280806" cy="646331"/>
          </a:xfrm>
          <a:prstGeom prst="rect">
            <a:avLst/>
          </a:prstGeom>
          <a:noFill/>
        </p:spPr>
        <p:txBody>
          <a:bodyPr wrap="square">
            <a:spAutoFit/>
          </a:bodyPr>
          <a:lstStyle/>
          <a:p>
            <a:pPr algn="ctr"/>
            <a:r>
              <a:rPr lang="pt-BR" dirty="0" err="1"/>
              <a:t>unicode</a:t>
            </a:r>
            <a:r>
              <a:rPr lang="pt-BR" dirty="0"/>
              <a:t> = </a:t>
            </a:r>
            <a:r>
              <a:rPr lang="pt-BR" dirty="0" err="1"/>
              <a:t>u”äóè</a:t>
            </a:r>
            <a:r>
              <a:rPr lang="pt-BR" dirty="0"/>
              <a:t>” </a:t>
            </a:r>
          </a:p>
          <a:p>
            <a:pPr algn="ctr"/>
            <a:r>
              <a:rPr lang="pt-BR" dirty="0" err="1"/>
              <a:t>raw</a:t>
            </a:r>
            <a:r>
              <a:rPr lang="pt-BR" dirty="0"/>
              <a:t> = r”\n”</a:t>
            </a:r>
            <a:endParaRPr lang="es-MX" dirty="0"/>
          </a:p>
        </p:txBody>
      </p:sp>
      <p:sp>
        <p:nvSpPr>
          <p:cNvPr id="16" name="CuadroTexto 15">
            <a:extLst>
              <a:ext uri="{FF2B5EF4-FFF2-40B4-BE49-F238E27FC236}">
                <a16:creationId xmlns:a16="http://schemas.microsoft.com/office/drawing/2014/main" id="{F69B45A9-15FB-4C05-4706-D11BDE2C3753}"/>
              </a:ext>
            </a:extLst>
          </p:cNvPr>
          <p:cNvSpPr txBox="1"/>
          <p:nvPr/>
        </p:nvSpPr>
        <p:spPr>
          <a:xfrm>
            <a:off x="943362" y="4462760"/>
            <a:ext cx="9468329" cy="738664"/>
          </a:xfrm>
          <a:prstGeom prst="rect">
            <a:avLst/>
          </a:prstGeom>
          <a:noFill/>
        </p:spPr>
        <p:txBody>
          <a:bodyPr wrap="square">
            <a:spAutoFit/>
          </a:bodyPr>
          <a:lstStyle/>
          <a:p>
            <a:r>
              <a:rPr lang="es-MX" sz="1400" dirty="0"/>
              <a:t>También, es posible encerrar una cadena entre triples comillas (simples o dobles). De esta forma podremos escribir el texto en varias líneas, y al imprimir la cadena, se respetarán los saltos de línea que introdujimos sin tener que recurrir al carácter \n, así como las comillas sin tener que escaparlas. </a:t>
            </a:r>
          </a:p>
        </p:txBody>
      </p:sp>
      <p:sp>
        <p:nvSpPr>
          <p:cNvPr id="19" name="CuadroTexto 18">
            <a:extLst>
              <a:ext uri="{FF2B5EF4-FFF2-40B4-BE49-F238E27FC236}">
                <a16:creationId xmlns:a16="http://schemas.microsoft.com/office/drawing/2014/main" id="{9A1CCB75-93F9-F032-D8C9-C1997AA78725}"/>
              </a:ext>
            </a:extLst>
          </p:cNvPr>
          <p:cNvSpPr txBox="1"/>
          <p:nvPr/>
        </p:nvSpPr>
        <p:spPr>
          <a:xfrm>
            <a:off x="11067326" y="4462760"/>
            <a:ext cx="5065567" cy="369332"/>
          </a:xfrm>
          <a:prstGeom prst="rect">
            <a:avLst/>
          </a:prstGeom>
          <a:noFill/>
        </p:spPr>
        <p:txBody>
          <a:bodyPr wrap="square">
            <a:spAutoFit/>
          </a:bodyPr>
          <a:lstStyle/>
          <a:p>
            <a:r>
              <a:rPr lang="es-MX" dirty="0"/>
              <a:t>triple = “““primera </a:t>
            </a:r>
            <a:r>
              <a:rPr lang="es-MX" dirty="0" err="1"/>
              <a:t>linea</a:t>
            </a:r>
            <a:r>
              <a:rPr lang="es-MX" dirty="0"/>
              <a:t> esto se vera en otra </a:t>
            </a:r>
            <a:r>
              <a:rPr lang="es-MX" dirty="0" err="1"/>
              <a:t>linea</a:t>
            </a:r>
            <a:r>
              <a:rPr lang="es-MX" dirty="0"/>
              <a:t>””” </a:t>
            </a:r>
          </a:p>
        </p:txBody>
      </p:sp>
      <p:sp>
        <p:nvSpPr>
          <p:cNvPr id="21" name="CuadroTexto 20">
            <a:extLst>
              <a:ext uri="{FF2B5EF4-FFF2-40B4-BE49-F238E27FC236}">
                <a16:creationId xmlns:a16="http://schemas.microsoft.com/office/drawing/2014/main" id="{555D3755-DCE6-29FA-C260-0D608D900ABF}"/>
              </a:ext>
            </a:extLst>
          </p:cNvPr>
          <p:cNvSpPr txBox="1"/>
          <p:nvPr/>
        </p:nvSpPr>
        <p:spPr>
          <a:xfrm>
            <a:off x="943361" y="5557823"/>
            <a:ext cx="11920583" cy="523220"/>
          </a:xfrm>
          <a:prstGeom prst="rect">
            <a:avLst/>
          </a:prstGeom>
          <a:noFill/>
        </p:spPr>
        <p:txBody>
          <a:bodyPr wrap="square">
            <a:spAutoFit/>
          </a:bodyPr>
          <a:lstStyle/>
          <a:p>
            <a:r>
              <a:rPr lang="es-MX" sz="1400" dirty="0"/>
              <a:t>Las cadenas también admiten operadores como +, que funciona realizando una concatenación de las cadenas utilizadas como operandos y *, en la que se repite la cadena tantas veces como lo indique el número utilizado como segundo operando.</a:t>
            </a:r>
          </a:p>
        </p:txBody>
      </p:sp>
      <p:sp>
        <p:nvSpPr>
          <p:cNvPr id="23" name="CuadroTexto 22">
            <a:extLst>
              <a:ext uri="{FF2B5EF4-FFF2-40B4-BE49-F238E27FC236}">
                <a16:creationId xmlns:a16="http://schemas.microsoft.com/office/drawing/2014/main" id="{E204A2FE-7AE1-B852-C290-2BF13CF4A398}"/>
              </a:ext>
            </a:extLst>
          </p:cNvPr>
          <p:cNvSpPr txBox="1"/>
          <p:nvPr/>
        </p:nvSpPr>
        <p:spPr>
          <a:xfrm>
            <a:off x="13071764" y="5311792"/>
            <a:ext cx="3172367" cy="1200329"/>
          </a:xfrm>
          <a:prstGeom prst="rect">
            <a:avLst/>
          </a:prstGeom>
          <a:noFill/>
        </p:spPr>
        <p:txBody>
          <a:bodyPr wrap="square">
            <a:spAutoFit/>
          </a:bodyPr>
          <a:lstStyle/>
          <a:p>
            <a:pPr algn="ctr"/>
            <a:r>
              <a:rPr lang="es-MX" dirty="0"/>
              <a:t>a = “uno” </a:t>
            </a:r>
          </a:p>
          <a:p>
            <a:pPr algn="ctr"/>
            <a:r>
              <a:rPr lang="es-MX" dirty="0"/>
              <a:t>b = “dos”</a:t>
            </a:r>
          </a:p>
          <a:p>
            <a:pPr algn="ctr"/>
            <a:r>
              <a:rPr lang="es-MX" dirty="0"/>
              <a:t> c = a + b # c es “</a:t>
            </a:r>
            <a:r>
              <a:rPr lang="es-MX" dirty="0" err="1"/>
              <a:t>unodos</a:t>
            </a:r>
            <a:r>
              <a:rPr lang="es-MX" dirty="0"/>
              <a:t>”</a:t>
            </a:r>
          </a:p>
          <a:p>
            <a:pPr algn="ctr"/>
            <a:r>
              <a:rPr lang="es-MX" dirty="0"/>
              <a:t>c = a * 3 # c es “</a:t>
            </a:r>
            <a:r>
              <a:rPr lang="es-MX" dirty="0" err="1"/>
              <a:t>unounouno</a:t>
            </a:r>
            <a:r>
              <a:rPr lang="es-MX" dirty="0"/>
              <a:t>” </a:t>
            </a:r>
          </a:p>
        </p:txBody>
      </p:sp>
    </p:spTree>
    <p:extLst>
      <p:ext uri="{BB962C8B-B14F-4D97-AF65-F5344CB8AC3E}">
        <p14:creationId xmlns:p14="http://schemas.microsoft.com/office/powerpoint/2010/main" val="316513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6</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3" name="CuadroTexto 2">
            <a:extLst>
              <a:ext uri="{FF2B5EF4-FFF2-40B4-BE49-F238E27FC236}">
                <a16:creationId xmlns:a16="http://schemas.microsoft.com/office/drawing/2014/main" id="{EBEBB1BD-73A5-C08D-A691-13B660B9B39E}"/>
              </a:ext>
            </a:extLst>
          </p:cNvPr>
          <p:cNvSpPr txBox="1"/>
          <p:nvPr/>
        </p:nvSpPr>
        <p:spPr>
          <a:xfrm>
            <a:off x="857250" y="310462"/>
            <a:ext cx="8198426" cy="369332"/>
          </a:xfrm>
          <a:prstGeom prst="rect">
            <a:avLst/>
          </a:prstGeom>
          <a:noFill/>
        </p:spPr>
        <p:txBody>
          <a:bodyPr wrap="square">
            <a:spAutoFit/>
          </a:bodyPr>
          <a:lstStyle/>
          <a:p>
            <a:r>
              <a:rPr lang="es-MX" dirty="0"/>
              <a:t>Listas</a:t>
            </a:r>
          </a:p>
        </p:txBody>
      </p:sp>
      <p:sp>
        <p:nvSpPr>
          <p:cNvPr id="5" name="CuadroTexto 4">
            <a:extLst>
              <a:ext uri="{FF2B5EF4-FFF2-40B4-BE49-F238E27FC236}">
                <a16:creationId xmlns:a16="http://schemas.microsoft.com/office/drawing/2014/main" id="{4B9D18FE-E4CF-6483-7599-C2CEF5CD0EF9}"/>
              </a:ext>
            </a:extLst>
          </p:cNvPr>
          <p:cNvSpPr txBox="1"/>
          <p:nvPr/>
        </p:nvSpPr>
        <p:spPr>
          <a:xfrm>
            <a:off x="857249" y="679794"/>
            <a:ext cx="15196705" cy="523220"/>
          </a:xfrm>
          <a:prstGeom prst="rect">
            <a:avLst/>
          </a:prstGeom>
          <a:noFill/>
        </p:spPr>
        <p:txBody>
          <a:bodyPr wrap="square">
            <a:spAutoFit/>
          </a:bodyPr>
          <a:lstStyle/>
          <a:p>
            <a:r>
              <a:rPr lang="es-MX" sz="1400" dirty="0"/>
              <a:t>La lista es un tipo de colección ordenada. Sería equivalente a lo que en otros lenguajes se conoce por </a:t>
            </a:r>
            <a:r>
              <a:rPr lang="es-MX" sz="1400" dirty="0" err="1"/>
              <a:t>arrays</a:t>
            </a:r>
            <a:r>
              <a:rPr lang="es-MX" sz="1400" dirty="0"/>
              <a:t>, o vectores. Las listas pueden contener cualquier tipo de dato: números, cadenas, booleanos, … y también listas. Crear una lista es tan sencillo como indicar entre corchetes, y separados por comas, los valores que queremos incluir en la lista:</a:t>
            </a:r>
          </a:p>
        </p:txBody>
      </p:sp>
      <p:sp>
        <p:nvSpPr>
          <p:cNvPr id="7" name="CuadroTexto 6">
            <a:extLst>
              <a:ext uri="{FF2B5EF4-FFF2-40B4-BE49-F238E27FC236}">
                <a16:creationId xmlns:a16="http://schemas.microsoft.com/office/drawing/2014/main" id="{F3A1D810-8D0C-3C33-5B4A-62F2458B1076}"/>
              </a:ext>
            </a:extLst>
          </p:cNvPr>
          <p:cNvSpPr txBox="1"/>
          <p:nvPr/>
        </p:nvSpPr>
        <p:spPr>
          <a:xfrm>
            <a:off x="857249" y="1261883"/>
            <a:ext cx="8198426" cy="369332"/>
          </a:xfrm>
          <a:prstGeom prst="rect">
            <a:avLst/>
          </a:prstGeom>
          <a:noFill/>
        </p:spPr>
        <p:txBody>
          <a:bodyPr wrap="square">
            <a:spAutoFit/>
          </a:bodyPr>
          <a:lstStyle/>
          <a:p>
            <a:r>
              <a:rPr lang="es-MX" dirty="0"/>
              <a:t>l = [22, True, “una lista”, [1, 2]]</a:t>
            </a:r>
          </a:p>
        </p:txBody>
      </p:sp>
      <p:sp>
        <p:nvSpPr>
          <p:cNvPr id="9" name="CuadroTexto 8">
            <a:extLst>
              <a:ext uri="{FF2B5EF4-FFF2-40B4-BE49-F238E27FC236}">
                <a16:creationId xmlns:a16="http://schemas.microsoft.com/office/drawing/2014/main" id="{A5C21031-C0E4-D1FD-7C58-20971166664B}"/>
              </a:ext>
            </a:extLst>
          </p:cNvPr>
          <p:cNvSpPr txBox="1"/>
          <p:nvPr/>
        </p:nvSpPr>
        <p:spPr>
          <a:xfrm>
            <a:off x="857248" y="1823939"/>
            <a:ext cx="15103187" cy="523220"/>
          </a:xfrm>
          <a:prstGeom prst="rect">
            <a:avLst/>
          </a:prstGeom>
          <a:noFill/>
        </p:spPr>
        <p:txBody>
          <a:bodyPr wrap="square">
            <a:spAutoFit/>
          </a:bodyPr>
          <a:lstStyle/>
          <a:p>
            <a:r>
              <a:rPr lang="es-MX" sz="1400" dirty="0"/>
              <a:t>Podemos acceder a cada uno de los elementos de la lista escribiendo el nombre de la lista e indicando el índice del elemento entre corchetes. Ten en cuenta sin embargo que el índice del primer elemento de la lista es 0, y no 1:</a:t>
            </a:r>
          </a:p>
        </p:txBody>
      </p:sp>
      <p:sp>
        <p:nvSpPr>
          <p:cNvPr id="11" name="CuadroTexto 10">
            <a:extLst>
              <a:ext uri="{FF2B5EF4-FFF2-40B4-BE49-F238E27FC236}">
                <a16:creationId xmlns:a16="http://schemas.microsoft.com/office/drawing/2014/main" id="{79EE6E1F-321D-2878-D93D-DFCAAD521C4C}"/>
              </a:ext>
            </a:extLst>
          </p:cNvPr>
          <p:cNvSpPr txBox="1"/>
          <p:nvPr/>
        </p:nvSpPr>
        <p:spPr>
          <a:xfrm>
            <a:off x="857248" y="2539883"/>
            <a:ext cx="8198426" cy="646331"/>
          </a:xfrm>
          <a:prstGeom prst="rect">
            <a:avLst/>
          </a:prstGeom>
          <a:noFill/>
        </p:spPr>
        <p:txBody>
          <a:bodyPr wrap="square">
            <a:spAutoFit/>
          </a:bodyPr>
          <a:lstStyle/>
          <a:p>
            <a:r>
              <a:rPr lang="nn-NO" dirty="0"/>
              <a:t>l = [11, False]</a:t>
            </a:r>
          </a:p>
          <a:p>
            <a:r>
              <a:rPr lang="nn-NO" dirty="0"/>
              <a:t>mi_var = l[0] # mi_var vale 11</a:t>
            </a:r>
            <a:endParaRPr lang="es-MX" dirty="0"/>
          </a:p>
        </p:txBody>
      </p:sp>
      <p:sp>
        <p:nvSpPr>
          <p:cNvPr id="13" name="CuadroTexto 12">
            <a:extLst>
              <a:ext uri="{FF2B5EF4-FFF2-40B4-BE49-F238E27FC236}">
                <a16:creationId xmlns:a16="http://schemas.microsoft.com/office/drawing/2014/main" id="{4F58F58D-9B14-AFBA-3625-FB87BD7CE0A3}"/>
              </a:ext>
            </a:extLst>
          </p:cNvPr>
          <p:cNvSpPr txBox="1"/>
          <p:nvPr/>
        </p:nvSpPr>
        <p:spPr>
          <a:xfrm>
            <a:off x="857248" y="3378938"/>
            <a:ext cx="11393634" cy="523220"/>
          </a:xfrm>
          <a:prstGeom prst="rect">
            <a:avLst/>
          </a:prstGeom>
          <a:noFill/>
        </p:spPr>
        <p:txBody>
          <a:bodyPr wrap="square">
            <a:spAutoFit/>
          </a:bodyPr>
          <a:lstStyle/>
          <a:p>
            <a:r>
              <a:rPr lang="es-MX" sz="1400" dirty="0"/>
              <a:t>Si queremos acceder a un elemento de una lista incluida dentro de otra lista tendremos que utilizar dos veces este operador, primero para indicar a qué posición de la lista exterior queremos acceder, y el segundo para seleccionar el elemento de la lista interior:</a:t>
            </a:r>
          </a:p>
        </p:txBody>
      </p:sp>
      <p:sp>
        <p:nvSpPr>
          <p:cNvPr id="15" name="CuadroTexto 14">
            <a:extLst>
              <a:ext uri="{FF2B5EF4-FFF2-40B4-BE49-F238E27FC236}">
                <a16:creationId xmlns:a16="http://schemas.microsoft.com/office/drawing/2014/main" id="{F0CAABF3-4A3F-A411-89DD-709D9484B243}"/>
              </a:ext>
            </a:extLst>
          </p:cNvPr>
          <p:cNvSpPr txBox="1"/>
          <p:nvPr/>
        </p:nvSpPr>
        <p:spPr>
          <a:xfrm>
            <a:off x="12495067" y="3414990"/>
            <a:ext cx="2260025" cy="369332"/>
          </a:xfrm>
          <a:prstGeom prst="rect">
            <a:avLst/>
          </a:prstGeom>
          <a:noFill/>
        </p:spPr>
        <p:txBody>
          <a:bodyPr wrap="square">
            <a:spAutoFit/>
          </a:bodyPr>
          <a:lstStyle/>
          <a:p>
            <a:r>
              <a:rPr lang="es-MX" dirty="0"/>
              <a:t>l = [“una lista”, [1, 2]] </a:t>
            </a:r>
          </a:p>
        </p:txBody>
      </p:sp>
      <p:sp>
        <p:nvSpPr>
          <p:cNvPr id="18" name="CuadroTexto 17">
            <a:extLst>
              <a:ext uri="{FF2B5EF4-FFF2-40B4-BE49-F238E27FC236}">
                <a16:creationId xmlns:a16="http://schemas.microsoft.com/office/drawing/2014/main" id="{E1E5A3BF-F560-6EAE-B818-D655BE756A2F}"/>
              </a:ext>
            </a:extLst>
          </p:cNvPr>
          <p:cNvSpPr txBox="1"/>
          <p:nvPr/>
        </p:nvSpPr>
        <p:spPr>
          <a:xfrm>
            <a:off x="857248" y="4369194"/>
            <a:ext cx="10697443" cy="307777"/>
          </a:xfrm>
          <a:prstGeom prst="rect">
            <a:avLst/>
          </a:prstGeom>
          <a:noFill/>
        </p:spPr>
        <p:txBody>
          <a:bodyPr wrap="square">
            <a:spAutoFit/>
          </a:bodyPr>
          <a:lstStyle/>
          <a:p>
            <a:r>
              <a:rPr lang="es-MX" sz="1400" dirty="0"/>
              <a:t>También podemos utilizar este operador para modificar un elemento de la lista si lo colocamos en la parte izquierda de una asignación:</a:t>
            </a:r>
          </a:p>
        </p:txBody>
      </p:sp>
      <p:sp>
        <p:nvSpPr>
          <p:cNvPr id="20" name="CuadroTexto 19">
            <a:extLst>
              <a:ext uri="{FF2B5EF4-FFF2-40B4-BE49-F238E27FC236}">
                <a16:creationId xmlns:a16="http://schemas.microsoft.com/office/drawing/2014/main" id="{72C0462F-440B-3C35-CA23-6443384B6537}"/>
              </a:ext>
            </a:extLst>
          </p:cNvPr>
          <p:cNvSpPr txBox="1"/>
          <p:nvPr/>
        </p:nvSpPr>
        <p:spPr>
          <a:xfrm>
            <a:off x="10744199" y="4074996"/>
            <a:ext cx="5761759" cy="646331"/>
          </a:xfrm>
          <a:prstGeom prst="rect">
            <a:avLst/>
          </a:prstGeom>
          <a:noFill/>
        </p:spPr>
        <p:txBody>
          <a:bodyPr wrap="square">
            <a:spAutoFit/>
          </a:bodyPr>
          <a:lstStyle/>
          <a:p>
            <a:pPr algn="ctr"/>
            <a:r>
              <a:rPr lang="es-MX" dirty="0"/>
              <a:t>l = [22, True]</a:t>
            </a:r>
          </a:p>
          <a:p>
            <a:pPr algn="ctr"/>
            <a:r>
              <a:rPr lang="es-MX" dirty="0"/>
              <a:t> l[0] = 99 # Con esto l valdrá [99, True]</a:t>
            </a:r>
          </a:p>
        </p:txBody>
      </p:sp>
      <p:sp>
        <p:nvSpPr>
          <p:cNvPr id="22" name="CuadroTexto 21">
            <a:extLst>
              <a:ext uri="{FF2B5EF4-FFF2-40B4-BE49-F238E27FC236}">
                <a16:creationId xmlns:a16="http://schemas.microsoft.com/office/drawing/2014/main" id="{6F7846E3-B3EF-93FC-8603-3F479621F943}"/>
              </a:ext>
            </a:extLst>
          </p:cNvPr>
          <p:cNvSpPr txBox="1"/>
          <p:nvPr/>
        </p:nvSpPr>
        <p:spPr>
          <a:xfrm>
            <a:off x="896995" y="5342252"/>
            <a:ext cx="15222684" cy="738664"/>
          </a:xfrm>
          <a:prstGeom prst="rect">
            <a:avLst/>
          </a:prstGeom>
          <a:noFill/>
        </p:spPr>
        <p:txBody>
          <a:bodyPr wrap="square">
            <a:spAutoFit/>
          </a:bodyPr>
          <a:lstStyle/>
          <a:p>
            <a:r>
              <a:rPr lang="es-MX" sz="1400" dirty="0"/>
              <a:t>El uso de los corchetes para acceder y modificar los elementos de una lista es común en muchos lenguajes, pero Python nos depara varias sorpresas muy agradables. Una curiosidad sobre el operador [] de Python es que podemos utilizar también números negativos. Si se utiliza un número negativo como índice, esto se traduce en que el índice empieza a contar desde el final, hacia la izquierda; es decir, con [-1] accederemos al último elemento de la lista, con [-2] al penúltimo, con [-3], al antepenúltimo, y así sucesivamente.</a:t>
            </a:r>
          </a:p>
        </p:txBody>
      </p:sp>
    </p:spTree>
    <p:extLst>
      <p:ext uri="{BB962C8B-B14F-4D97-AF65-F5344CB8AC3E}">
        <p14:creationId xmlns:p14="http://schemas.microsoft.com/office/powerpoint/2010/main" val="391791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7</a:t>
            </a:fld>
            <a:endParaRPr lang="es-MX" sz="2800" dirty="0"/>
          </a:p>
        </p:txBody>
      </p:sp>
      <p:sp>
        <p:nvSpPr>
          <p:cNvPr id="2" name="Título 1">
            <a:extLst>
              <a:ext uri="{FF2B5EF4-FFF2-40B4-BE49-F238E27FC236}">
                <a16:creationId xmlns:a16="http://schemas.microsoft.com/office/drawing/2014/main" id="{6FC7A215-8CD6-8D7E-B68F-9BB28F4AC497}"/>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4" name="CuadroTexto 3">
            <a:extLst>
              <a:ext uri="{FF2B5EF4-FFF2-40B4-BE49-F238E27FC236}">
                <a16:creationId xmlns:a16="http://schemas.microsoft.com/office/drawing/2014/main" id="{7BEE5A85-4965-CAE3-D3C1-E534581A190E}"/>
              </a:ext>
            </a:extLst>
          </p:cNvPr>
          <p:cNvSpPr txBox="1"/>
          <p:nvPr/>
        </p:nvSpPr>
        <p:spPr>
          <a:xfrm>
            <a:off x="742513" y="251593"/>
            <a:ext cx="8198426" cy="369332"/>
          </a:xfrm>
          <a:prstGeom prst="rect">
            <a:avLst/>
          </a:prstGeom>
          <a:noFill/>
        </p:spPr>
        <p:txBody>
          <a:bodyPr wrap="square">
            <a:spAutoFit/>
          </a:bodyPr>
          <a:lstStyle/>
          <a:p>
            <a:r>
              <a:rPr lang="es-MX" dirty="0"/>
              <a:t>Tuplas</a:t>
            </a:r>
          </a:p>
        </p:txBody>
      </p:sp>
      <p:sp>
        <p:nvSpPr>
          <p:cNvPr id="6" name="CuadroTexto 5">
            <a:extLst>
              <a:ext uri="{FF2B5EF4-FFF2-40B4-BE49-F238E27FC236}">
                <a16:creationId xmlns:a16="http://schemas.microsoft.com/office/drawing/2014/main" id="{38F5F5EF-AADF-B58C-1F7A-188A0A843E06}"/>
              </a:ext>
            </a:extLst>
          </p:cNvPr>
          <p:cNvSpPr txBox="1"/>
          <p:nvPr/>
        </p:nvSpPr>
        <p:spPr>
          <a:xfrm>
            <a:off x="742512" y="620925"/>
            <a:ext cx="15124405" cy="307777"/>
          </a:xfrm>
          <a:prstGeom prst="rect">
            <a:avLst/>
          </a:prstGeom>
          <a:noFill/>
        </p:spPr>
        <p:txBody>
          <a:bodyPr wrap="square">
            <a:spAutoFit/>
          </a:bodyPr>
          <a:lstStyle/>
          <a:p>
            <a:r>
              <a:rPr lang="es-MX" sz="1400" dirty="0"/>
              <a:t>Todo lo que hemos explicado sobre las listas se aplica también a las tuplas, a excepción de la forma de definirla, para lo que se utilizan paréntesis en lugar de corchetes.</a:t>
            </a:r>
          </a:p>
        </p:txBody>
      </p:sp>
      <p:sp>
        <p:nvSpPr>
          <p:cNvPr id="8" name="CuadroTexto 7">
            <a:extLst>
              <a:ext uri="{FF2B5EF4-FFF2-40B4-BE49-F238E27FC236}">
                <a16:creationId xmlns:a16="http://schemas.microsoft.com/office/drawing/2014/main" id="{A4901DED-7F5B-92E3-086E-DBDF3DA403FB}"/>
              </a:ext>
            </a:extLst>
          </p:cNvPr>
          <p:cNvSpPr txBox="1"/>
          <p:nvPr/>
        </p:nvSpPr>
        <p:spPr>
          <a:xfrm>
            <a:off x="13373098" y="553381"/>
            <a:ext cx="2748395" cy="369332"/>
          </a:xfrm>
          <a:prstGeom prst="rect">
            <a:avLst/>
          </a:prstGeom>
          <a:noFill/>
        </p:spPr>
        <p:txBody>
          <a:bodyPr wrap="square">
            <a:spAutoFit/>
          </a:bodyPr>
          <a:lstStyle/>
          <a:p>
            <a:r>
              <a:rPr lang="es-MX" dirty="0"/>
              <a:t>t = (1, 2, True, “</a:t>
            </a:r>
            <a:r>
              <a:rPr lang="es-MX" dirty="0" err="1"/>
              <a:t>python</a:t>
            </a:r>
            <a:r>
              <a:rPr lang="es-MX" dirty="0"/>
              <a:t>”)</a:t>
            </a:r>
          </a:p>
        </p:txBody>
      </p:sp>
      <p:sp>
        <p:nvSpPr>
          <p:cNvPr id="10" name="CuadroTexto 9">
            <a:extLst>
              <a:ext uri="{FF2B5EF4-FFF2-40B4-BE49-F238E27FC236}">
                <a16:creationId xmlns:a16="http://schemas.microsoft.com/office/drawing/2014/main" id="{2AFF5FA4-4164-A14D-9CA0-BF76F3470206}"/>
              </a:ext>
            </a:extLst>
          </p:cNvPr>
          <p:cNvSpPr txBox="1"/>
          <p:nvPr/>
        </p:nvSpPr>
        <p:spPr>
          <a:xfrm>
            <a:off x="852617" y="1543638"/>
            <a:ext cx="12951706" cy="307777"/>
          </a:xfrm>
          <a:prstGeom prst="rect">
            <a:avLst/>
          </a:prstGeom>
          <a:noFill/>
        </p:spPr>
        <p:txBody>
          <a:bodyPr wrap="square">
            <a:spAutoFit/>
          </a:bodyPr>
          <a:lstStyle/>
          <a:p>
            <a:r>
              <a:rPr lang="es-MX" sz="1400" dirty="0"/>
              <a:t>En realidad el constructor de la tupla es la coma, no el paréntesis, pero el intérprete muestra los paréntesis, y nosotros deberíamos utilizarlos, con claridad.</a:t>
            </a:r>
          </a:p>
        </p:txBody>
      </p:sp>
      <p:sp>
        <p:nvSpPr>
          <p:cNvPr id="12" name="CuadroTexto 11">
            <a:extLst>
              <a:ext uri="{FF2B5EF4-FFF2-40B4-BE49-F238E27FC236}">
                <a16:creationId xmlns:a16="http://schemas.microsoft.com/office/drawing/2014/main" id="{4AD882F5-029B-372C-F64D-5C5B4A5B150D}"/>
              </a:ext>
            </a:extLst>
          </p:cNvPr>
          <p:cNvSpPr txBox="1"/>
          <p:nvPr/>
        </p:nvSpPr>
        <p:spPr>
          <a:xfrm>
            <a:off x="13804323" y="1018522"/>
            <a:ext cx="1616877" cy="923330"/>
          </a:xfrm>
          <a:prstGeom prst="rect">
            <a:avLst/>
          </a:prstGeom>
          <a:noFill/>
        </p:spPr>
        <p:txBody>
          <a:bodyPr wrap="square">
            <a:spAutoFit/>
          </a:bodyPr>
          <a:lstStyle/>
          <a:p>
            <a:pPr algn="ctr"/>
            <a:r>
              <a:rPr lang="fr-FR" dirty="0"/>
              <a:t>&gt;&gt;&gt; t = 1, 2, 3 </a:t>
            </a:r>
          </a:p>
          <a:p>
            <a:pPr algn="ctr"/>
            <a:r>
              <a:rPr lang="fr-FR" dirty="0"/>
              <a:t>&gt;&gt;&gt; type(t) </a:t>
            </a:r>
          </a:p>
          <a:p>
            <a:pPr algn="ctr"/>
            <a:r>
              <a:rPr lang="fr-FR" dirty="0"/>
              <a:t>type “tuple”</a:t>
            </a:r>
            <a:endParaRPr lang="es-MX" dirty="0"/>
          </a:p>
        </p:txBody>
      </p:sp>
      <p:sp>
        <p:nvSpPr>
          <p:cNvPr id="14" name="CuadroTexto 13">
            <a:extLst>
              <a:ext uri="{FF2B5EF4-FFF2-40B4-BE49-F238E27FC236}">
                <a16:creationId xmlns:a16="http://schemas.microsoft.com/office/drawing/2014/main" id="{6FE2F345-B6EA-FF8E-E484-124B7C812774}"/>
              </a:ext>
            </a:extLst>
          </p:cNvPr>
          <p:cNvSpPr txBox="1"/>
          <p:nvPr/>
        </p:nvSpPr>
        <p:spPr>
          <a:xfrm>
            <a:off x="852617" y="2220747"/>
            <a:ext cx="14775310" cy="307777"/>
          </a:xfrm>
          <a:prstGeom prst="rect">
            <a:avLst/>
          </a:prstGeom>
          <a:noFill/>
        </p:spPr>
        <p:txBody>
          <a:bodyPr wrap="square">
            <a:spAutoFit/>
          </a:bodyPr>
          <a:lstStyle/>
          <a:p>
            <a:r>
              <a:rPr lang="es-MX" sz="1400" dirty="0"/>
              <a:t>Además hay que tener en cuenta que es necesario añadir una coma para tuplas de un solo elemento, para diferenciarlo de un elemento entre paréntesis. </a:t>
            </a:r>
          </a:p>
        </p:txBody>
      </p:sp>
      <p:sp>
        <p:nvSpPr>
          <p:cNvPr id="16" name="CuadroTexto 15">
            <a:extLst>
              <a:ext uri="{FF2B5EF4-FFF2-40B4-BE49-F238E27FC236}">
                <a16:creationId xmlns:a16="http://schemas.microsoft.com/office/drawing/2014/main" id="{E6343095-9320-3835-CC54-991813722B61}"/>
              </a:ext>
            </a:extLst>
          </p:cNvPr>
          <p:cNvSpPr txBox="1"/>
          <p:nvPr/>
        </p:nvSpPr>
        <p:spPr>
          <a:xfrm>
            <a:off x="13804323" y="2051469"/>
            <a:ext cx="1667741" cy="646331"/>
          </a:xfrm>
          <a:prstGeom prst="rect">
            <a:avLst/>
          </a:prstGeom>
          <a:noFill/>
        </p:spPr>
        <p:txBody>
          <a:bodyPr wrap="square">
            <a:spAutoFit/>
          </a:bodyPr>
          <a:lstStyle/>
          <a:p>
            <a:pPr algn="ctr"/>
            <a:r>
              <a:rPr lang="es-MX" dirty="0"/>
              <a:t>&gt;&gt;&gt; t = (1) </a:t>
            </a:r>
          </a:p>
          <a:p>
            <a:pPr algn="ctr"/>
            <a:r>
              <a:rPr lang="es-MX" dirty="0"/>
              <a:t>&gt;&gt;&gt; </a:t>
            </a:r>
            <a:r>
              <a:rPr lang="es-MX" dirty="0" err="1"/>
              <a:t>type</a:t>
            </a:r>
            <a:r>
              <a:rPr lang="es-MX" dirty="0"/>
              <a:t>(t) </a:t>
            </a:r>
          </a:p>
        </p:txBody>
      </p:sp>
      <p:sp>
        <p:nvSpPr>
          <p:cNvPr id="19" name="CuadroTexto 18">
            <a:extLst>
              <a:ext uri="{FF2B5EF4-FFF2-40B4-BE49-F238E27FC236}">
                <a16:creationId xmlns:a16="http://schemas.microsoft.com/office/drawing/2014/main" id="{AAFAB21F-240F-BB0F-BFFD-C3C2FCD023F8}"/>
              </a:ext>
            </a:extLst>
          </p:cNvPr>
          <p:cNvSpPr txBox="1"/>
          <p:nvPr/>
        </p:nvSpPr>
        <p:spPr>
          <a:xfrm>
            <a:off x="852617" y="2897856"/>
            <a:ext cx="8198426" cy="307777"/>
          </a:xfrm>
          <a:prstGeom prst="rect">
            <a:avLst/>
          </a:prstGeom>
          <a:noFill/>
        </p:spPr>
        <p:txBody>
          <a:bodyPr wrap="square">
            <a:spAutoFit/>
          </a:bodyPr>
          <a:lstStyle/>
          <a:p>
            <a:r>
              <a:rPr lang="es-MX" sz="1400" dirty="0"/>
              <a:t>Para referirnos a elementos de una tupla, como en una lista, se usa el operador []:</a:t>
            </a:r>
          </a:p>
        </p:txBody>
      </p:sp>
      <p:sp>
        <p:nvSpPr>
          <p:cNvPr id="21" name="CuadroTexto 20">
            <a:extLst>
              <a:ext uri="{FF2B5EF4-FFF2-40B4-BE49-F238E27FC236}">
                <a16:creationId xmlns:a16="http://schemas.microsoft.com/office/drawing/2014/main" id="{9469BC8D-E670-68B7-841F-5B13E8FB159D}"/>
              </a:ext>
            </a:extLst>
          </p:cNvPr>
          <p:cNvSpPr txBox="1"/>
          <p:nvPr/>
        </p:nvSpPr>
        <p:spPr>
          <a:xfrm>
            <a:off x="10323367" y="2697800"/>
            <a:ext cx="3049731" cy="923330"/>
          </a:xfrm>
          <a:prstGeom prst="rect">
            <a:avLst/>
          </a:prstGeom>
          <a:noFill/>
        </p:spPr>
        <p:txBody>
          <a:bodyPr wrap="square">
            <a:spAutoFit/>
          </a:bodyPr>
          <a:lstStyle/>
          <a:p>
            <a:pPr algn="ctr"/>
            <a:r>
              <a:rPr lang="nn-NO" dirty="0"/>
              <a:t>mi_var = t[0] </a:t>
            </a:r>
          </a:p>
          <a:p>
            <a:pPr algn="ctr"/>
            <a:r>
              <a:rPr lang="nn-NO" dirty="0"/>
              <a:t># mi_var es 1 mi_var = t[0:2] </a:t>
            </a:r>
          </a:p>
          <a:p>
            <a:pPr algn="ctr"/>
            <a:r>
              <a:rPr lang="nn-NO" dirty="0"/>
              <a:t># mi_var es (1, 2)</a:t>
            </a:r>
            <a:endParaRPr lang="es-MX" dirty="0"/>
          </a:p>
        </p:txBody>
      </p:sp>
      <p:sp>
        <p:nvSpPr>
          <p:cNvPr id="23" name="CuadroTexto 22">
            <a:extLst>
              <a:ext uri="{FF2B5EF4-FFF2-40B4-BE49-F238E27FC236}">
                <a16:creationId xmlns:a16="http://schemas.microsoft.com/office/drawing/2014/main" id="{100E6EA2-FE07-E60B-4DE2-CF384D26503C}"/>
              </a:ext>
            </a:extLst>
          </p:cNvPr>
          <p:cNvSpPr txBox="1"/>
          <p:nvPr/>
        </p:nvSpPr>
        <p:spPr>
          <a:xfrm>
            <a:off x="852616" y="3820569"/>
            <a:ext cx="12167193" cy="523220"/>
          </a:xfrm>
          <a:prstGeom prst="rect">
            <a:avLst/>
          </a:prstGeom>
          <a:noFill/>
        </p:spPr>
        <p:txBody>
          <a:bodyPr wrap="square">
            <a:spAutoFit/>
          </a:bodyPr>
          <a:lstStyle/>
          <a:p>
            <a:r>
              <a:rPr lang="es-MX" sz="1400" dirty="0"/>
              <a:t>Podemos utilizar el operador [] debido a que las tuplas, al igual que las listas, forman parte de un tipo de objetos llamados secuencias. Permitirme un pequeño inciso para indicaros que las cadenas de texto también son secuencias, por lo que no os extrañará que podamos hacer cosas como estas:</a:t>
            </a:r>
          </a:p>
        </p:txBody>
      </p:sp>
      <p:sp>
        <p:nvSpPr>
          <p:cNvPr id="25" name="CuadroTexto 24">
            <a:extLst>
              <a:ext uri="{FF2B5EF4-FFF2-40B4-BE49-F238E27FC236}">
                <a16:creationId xmlns:a16="http://schemas.microsoft.com/office/drawing/2014/main" id="{584CB1DB-A2C6-E68F-C643-B23E1ADC82AC}"/>
              </a:ext>
            </a:extLst>
          </p:cNvPr>
          <p:cNvSpPr txBox="1"/>
          <p:nvPr/>
        </p:nvSpPr>
        <p:spPr>
          <a:xfrm>
            <a:off x="13612091" y="3743624"/>
            <a:ext cx="2052204" cy="1200329"/>
          </a:xfrm>
          <a:prstGeom prst="rect">
            <a:avLst/>
          </a:prstGeom>
          <a:noFill/>
        </p:spPr>
        <p:txBody>
          <a:bodyPr wrap="square">
            <a:spAutoFit/>
          </a:bodyPr>
          <a:lstStyle/>
          <a:p>
            <a:pPr algn="ctr"/>
            <a:r>
              <a:rPr lang="pt-BR" dirty="0"/>
              <a:t>c = “</a:t>
            </a:r>
            <a:r>
              <a:rPr lang="pt-BR" dirty="0" err="1"/>
              <a:t>hola</a:t>
            </a:r>
            <a:r>
              <a:rPr lang="pt-BR" dirty="0"/>
              <a:t> mundo” </a:t>
            </a:r>
          </a:p>
          <a:p>
            <a:pPr algn="ctr"/>
            <a:r>
              <a:rPr lang="pt-BR" dirty="0"/>
              <a:t>c[0] # h </a:t>
            </a:r>
          </a:p>
          <a:p>
            <a:pPr algn="ctr"/>
            <a:r>
              <a:rPr lang="pt-BR" dirty="0"/>
              <a:t>c[5:] # mundo </a:t>
            </a:r>
          </a:p>
          <a:p>
            <a:pPr algn="ctr"/>
            <a:r>
              <a:rPr lang="pt-BR" dirty="0"/>
              <a:t>c[::3] # </a:t>
            </a:r>
            <a:r>
              <a:rPr lang="pt-BR" dirty="0" err="1"/>
              <a:t>hauo</a:t>
            </a:r>
            <a:r>
              <a:rPr lang="pt-BR" dirty="0"/>
              <a:t> </a:t>
            </a:r>
            <a:endParaRPr lang="es-MX" dirty="0"/>
          </a:p>
        </p:txBody>
      </p:sp>
      <p:sp>
        <p:nvSpPr>
          <p:cNvPr id="28" name="CuadroTexto 27">
            <a:extLst>
              <a:ext uri="{FF2B5EF4-FFF2-40B4-BE49-F238E27FC236}">
                <a16:creationId xmlns:a16="http://schemas.microsoft.com/office/drawing/2014/main" id="{A1CBC105-6A21-8DDB-F1A9-A16910103A36}"/>
              </a:ext>
            </a:extLst>
          </p:cNvPr>
          <p:cNvSpPr txBox="1"/>
          <p:nvPr/>
        </p:nvSpPr>
        <p:spPr>
          <a:xfrm>
            <a:off x="852616" y="5085128"/>
            <a:ext cx="10743639" cy="523220"/>
          </a:xfrm>
          <a:prstGeom prst="rect">
            <a:avLst/>
          </a:prstGeom>
          <a:noFill/>
        </p:spPr>
        <p:txBody>
          <a:bodyPr wrap="square">
            <a:spAutoFit/>
          </a:bodyPr>
          <a:lstStyle/>
          <a:p>
            <a:r>
              <a:rPr lang="es-MX" sz="1400" dirty="0"/>
              <a:t>Volviendo al tema de las tuplas, su diferencia con las listas estriba en que las tuplas no poseen estos mecanismos de modificación a través de funciones tan útiles de los que hablábamos al final de la anterior sección. </a:t>
            </a:r>
          </a:p>
        </p:txBody>
      </p:sp>
    </p:spTree>
    <p:extLst>
      <p:ext uri="{BB962C8B-B14F-4D97-AF65-F5344CB8AC3E}">
        <p14:creationId xmlns:p14="http://schemas.microsoft.com/office/powerpoint/2010/main" val="163739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8</a:t>
            </a:fld>
            <a:endParaRPr lang="es-MX" sz="2800" dirty="0"/>
          </a:p>
        </p:txBody>
      </p:sp>
      <p:sp>
        <p:nvSpPr>
          <p:cNvPr id="2" name="Título 1">
            <a:extLst>
              <a:ext uri="{FF2B5EF4-FFF2-40B4-BE49-F238E27FC236}">
                <a16:creationId xmlns:a16="http://schemas.microsoft.com/office/drawing/2014/main" id="{77A27189-9EE4-C191-34BE-36F09A9E91F4}"/>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4" name="CuadroTexto 3">
            <a:extLst>
              <a:ext uri="{FF2B5EF4-FFF2-40B4-BE49-F238E27FC236}">
                <a16:creationId xmlns:a16="http://schemas.microsoft.com/office/drawing/2014/main" id="{F6B01C25-6AEF-8B19-02A8-6210255E078E}"/>
              </a:ext>
            </a:extLst>
          </p:cNvPr>
          <p:cNvSpPr txBox="1"/>
          <p:nvPr/>
        </p:nvSpPr>
        <p:spPr>
          <a:xfrm>
            <a:off x="742513" y="251593"/>
            <a:ext cx="8198426" cy="369332"/>
          </a:xfrm>
          <a:prstGeom prst="rect">
            <a:avLst/>
          </a:prstGeom>
          <a:noFill/>
        </p:spPr>
        <p:txBody>
          <a:bodyPr wrap="square">
            <a:spAutoFit/>
          </a:bodyPr>
          <a:lstStyle/>
          <a:p>
            <a:r>
              <a:rPr lang="es-MX" dirty="0"/>
              <a:t>Diccionarios</a:t>
            </a:r>
          </a:p>
        </p:txBody>
      </p:sp>
      <p:sp>
        <p:nvSpPr>
          <p:cNvPr id="6" name="CuadroTexto 5">
            <a:extLst>
              <a:ext uri="{FF2B5EF4-FFF2-40B4-BE49-F238E27FC236}">
                <a16:creationId xmlns:a16="http://schemas.microsoft.com/office/drawing/2014/main" id="{F352A431-026F-5AAB-6C64-8D00F83CF752}"/>
              </a:ext>
            </a:extLst>
          </p:cNvPr>
          <p:cNvSpPr txBox="1"/>
          <p:nvPr/>
        </p:nvSpPr>
        <p:spPr>
          <a:xfrm>
            <a:off x="742513" y="620925"/>
            <a:ext cx="6250569" cy="738664"/>
          </a:xfrm>
          <a:prstGeom prst="rect">
            <a:avLst/>
          </a:prstGeom>
          <a:noFill/>
        </p:spPr>
        <p:txBody>
          <a:bodyPr wrap="square">
            <a:spAutoFit/>
          </a:bodyPr>
          <a:lstStyle/>
          <a:p>
            <a:r>
              <a:rPr lang="es-MX" sz="1400" dirty="0"/>
              <a:t>Los diccionarios, también llamados matrices asociativas, deben su nombre a que son colecciones que relacionan una clave y un valor. Por ejemplo, veamos un diccionario de películas y directores: </a:t>
            </a:r>
          </a:p>
        </p:txBody>
      </p:sp>
      <p:sp>
        <p:nvSpPr>
          <p:cNvPr id="8" name="CuadroTexto 7">
            <a:extLst>
              <a:ext uri="{FF2B5EF4-FFF2-40B4-BE49-F238E27FC236}">
                <a16:creationId xmlns:a16="http://schemas.microsoft.com/office/drawing/2014/main" id="{4FA75108-4B3B-BC44-37D5-E4D3A1963D7F}"/>
              </a:ext>
            </a:extLst>
          </p:cNvPr>
          <p:cNvSpPr txBox="1"/>
          <p:nvPr/>
        </p:nvSpPr>
        <p:spPr>
          <a:xfrm>
            <a:off x="7334913" y="620925"/>
            <a:ext cx="8894617" cy="369332"/>
          </a:xfrm>
          <a:prstGeom prst="rect">
            <a:avLst/>
          </a:prstGeom>
          <a:noFill/>
        </p:spPr>
        <p:txBody>
          <a:bodyPr wrap="square">
            <a:spAutoFit/>
          </a:bodyPr>
          <a:lstStyle/>
          <a:p>
            <a:r>
              <a:rPr lang="es-MX" dirty="0"/>
              <a:t>d = {“Love </a:t>
            </a:r>
            <a:r>
              <a:rPr lang="es-MX" dirty="0" err="1"/>
              <a:t>Actually</a:t>
            </a:r>
            <a:r>
              <a:rPr lang="es-MX" dirty="0"/>
              <a:t> “: “Richard Curtis”, “</a:t>
            </a:r>
            <a:r>
              <a:rPr lang="es-MX" dirty="0" err="1"/>
              <a:t>Kill</a:t>
            </a:r>
            <a:r>
              <a:rPr lang="es-MX" dirty="0"/>
              <a:t> Bill”: “Tarantino”, “Amélie”: “Jean-Pierre </a:t>
            </a:r>
            <a:r>
              <a:rPr lang="es-MX" dirty="0" err="1"/>
              <a:t>Jeunet</a:t>
            </a:r>
            <a:r>
              <a:rPr lang="es-MX" dirty="0"/>
              <a:t>”}</a:t>
            </a:r>
          </a:p>
        </p:txBody>
      </p:sp>
      <p:sp>
        <p:nvSpPr>
          <p:cNvPr id="10" name="CuadroTexto 9">
            <a:extLst>
              <a:ext uri="{FF2B5EF4-FFF2-40B4-BE49-F238E27FC236}">
                <a16:creationId xmlns:a16="http://schemas.microsoft.com/office/drawing/2014/main" id="{2BF63735-22E0-590E-5BA0-688FCEAC5A0F}"/>
              </a:ext>
            </a:extLst>
          </p:cNvPr>
          <p:cNvSpPr txBox="1"/>
          <p:nvPr/>
        </p:nvSpPr>
        <p:spPr>
          <a:xfrm>
            <a:off x="742513" y="1611182"/>
            <a:ext cx="15363396" cy="1169551"/>
          </a:xfrm>
          <a:prstGeom prst="rect">
            <a:avLst/>
          </a:prstGeom>
          <a:noFill/>
        </p:spPr>
        <p:txBody>
          <a:bodyPr wrap="square">
            <a:spAutoFit/>
          </a:bodyPr>
          <a:lstStyle/>
          <a:p>
            <a:r>
              <a:rPr lang="es-MX" sz="1400" dirty="0"/>
              <a:t>El primer valor se trata de la clave y el segundo del valor asociado a la clave. Como clave podemos utilizar cualquier valor inmutable: podríamos usar números, cadenas, booleanos, tuplas, … pero no listas o diccionarios, dado que son mutables. Esto es así porque los diccionarios se implementan como tablas hash, y a la hora de introducir un nuevo par clave-valor en el diccionario se calcula el hash de la clave para después poder encontrar la entrada correspondiente rápidamente. Si se modificara el objeto clave después de haber sido introducido en el diccionario, evidentemente, su hash también cambiaría y no podría ser encontrado. La diferencia principal entre los diccionarios y las listas o las tuplas es que a los valores almacenados en un diccionario se les accede no por su índice, porque de hecho no tienen orden, sino por su clave, utilizando de nuevo el operador [].  </a:t>
            </a:r>
          </a:p>
        </p:txBody>
      </p:sp>
      <p:sp>
        <p:nvSpPr>
          <p:cNvPr id="12" name="CuadroTexto 11">
            <a:extLst>
              <a:ext uri="{FF2B5EF4-FFF2-40B4-BE49-F238E27FC236}">
                <a16:creationId xmlns:a16="http://schemas.microsoft.com/office/drawing/2014/main" id="{CA8A969B-B285-7367-A6D6-BA45F7FFF011}"/>
              </a:ext>
            </a:extLst>
          </p:cNvPr>
          <p:cNvSpPr txBox="1"/>
          <p:nvPr/>
        </p:nvSpPr>
        <p:spPr>
          <a:xfrm>
            <a:off x="742513" y="2926574"/>
            <a:ext cx="8198426" cy="369332"/>
          </a:xfrm>
          <a:prstGeom prst="rect">
            <a:avLst/>
          </a:prstGeom>
          <a:noFill/>
        </p:spPr>
        <p:txBody>
          <a:bodyPr wrap="square">
            <a:spAutoFit/>
          </a:bodyPr>
          <a:lstStyle/>
          <a:p>
            <a:r>
              <a:rPr lang="en-US" dirty="0"/>
              <a:t>d[“Love Actually “] # </a:t>
            </a:r>
            <a:r>
              <a:rPr lang="en-US" dirty="0" err="1"/>
              <a:t>devuelve</a:t>
            </a:r>
            <a:r>
              <a:rPr lang="en-US" dirty="0"/>
              <a:t> “Richard Curtis” </a:t>
            </a:r>
            <a:endParaRPr lang="es-MX" dirty="0"/>
          </a:p>
        </p:txBody>
      </p:sp>
      <p:sp>
        <p:nvSpPr>
          <p:cNvPr id="14" name="CuadroTexto 13">
            <a:extLst>
              <a:ext uri="{FF2B5EF4-FFF2-40B4-BE49-F238E27FC236}">
                <a16:creationId xmlns:a16="http://schemas.microsoft.com/office/drawing/2014/main" id="{2AEE193D-6841-6636-A9A8-1EB27F414F55}"/>
              </a:ext>
            </a:extLst>
          </p:cNvPr>
          <p:cNvSpPr txBox="1"/>
          <p:nvPr/>
        </p:nvSpPr>
        <p:spPr>
          <a:xfrm>
            <a:off x="742513" y="3498646"/>
            <a:ext cx="8198426" cy="307777"/>
          </a:xfrm>
          <a:prstGeom prst="rect">
            <a:avLst/>
          </a:prstGeom>
          <a:noFill/>
        </p:spPr>
        <p:txBody>
          <a:bodyPr wrap="square">
            <a:spAutoFit/>
          </a:bodyPr>
          <a:lstStyle/>
          <a:p>
            <a:r>
              <a:rPr lang="es-MX" sz="1400" dirty="0"/>
              <a:t>Al igual que en listas y tuplas también se puede utilizar este operador para reasignar valores. </a:t>
            </a:r>
          </a:p>
        </p:txBody>
      </p:sp>
      <p:sp>
        <p:nvSpPr>
          <p:cNvPr id="16" name="CuadroTexto 15">
            <a:extLst>
              <a:ext uri="{FF2B5EF4-FFF2-40B4-BE49-F238E27FC236}">
                <a16:creationId xmlns:a16="http://schemas.microsoft.com/office/drawing/2014/main" id="{2CA30D6C-7680-5DD8-AC36-AA399B29C37B}"/>
              </a:ext>
            </a:extLst>
          </p:cNvPr>
          <p:cNvSpPr txBox="1"/>
          <p:nvPr/>
        </p:nvSpPr>
        <p:spPr>
          <a:xfrm>
            <a:off x="742513" y="4009163"/>
            <a:ext cx="8198426" cy="369332"/>
          </a:xfrm>
          <a:prstGeom prst="rect">
            <a:avLst/>
          </a:prstGeom>
          <a:noFill/>
        </p:spPr>
        <p:txBody>
          <a:bodyPr wrap="square">
            <a:spAutoFit/>
          </a:bodyPr>
          <a:lstStyle/>
          <a:p>
            <a:r>
              <a:rPr lang="es-MX" dirty="0"/>
              <a:t>d[“</a:t>
            </a:r>
            <a:r>
              <a:rPr lang="es-MX" dirty="0" err="1"/>
              <a:t>Kill</a:t>
            </a:r>
            <a:r>
              <a:rPr lang="es-MX" dirty="0"/>
              <a:t> Bill”] = “Quentin Tarantino”</a:t>
            </a:r>
          </a:p>
        </p:txBody>
      </p:sp>
      <p:sp>
        <p:nvSpPr>
          <p:cNvPr id="19" name="CuadroTexto 18">
            <a:extLst>
              <a:ext uri="{FF2B5EF4-FFF2-40B4-BE49-F238E27FC236}">
                <a16:creationId xmlns:a16="http://schemas.microsoft.com/office/drawing/2014/main" id="{CBD55088-F434-505C-603D-A99A9D10C0E9}"/>
              </a:ext>
            </a:extLst>
          </p:cNvPr>
          <p:cNvSpPr txBox="1"/>
          <p:nvPr/>
        </p:nvSpPr>
        <p:spPr>
          <a:xfrm>
            <a:off x="742512" y="4621071"/>
            <a:ext cx="15010105" cy="307777"/>
          </a:xfrm>
          <a:prstGeom prst="rect">
            <a:avLst/>
          </a:prstGeom>
          <a:noFill/>
        </p:spPr>
        <p:txBody>
          <a:bodyPr wrap="square">
            <a:spAutoFit/>
          </a:bodyPr>
          <a:lstStyle/>
          <a:p>
            <a:r>
              <a:rPr lang="es-MX" sz="1400" dirty="0"/>
              <a:t>Sin embargo en este caso no se puede utilizar </a:t>
            </a:r>
            <a:r>
              <a:rPr lang="es-MX" sz="1400" dirty="0" err="1"/>
              <a:t>slicing</a:t>
            </a:r>
            <a:r>
              <a:rPr lang="es-MX" sz="1400" dirty="0"/>
              <a:t>, entre otras cosas porque los diccionarios no son secuencias, si no </a:t>
            </a:r>
            <a:r>
              <a:rPr lang="es-MX" sz="1400" dirty="0" err="1"/>
              <a:t>mappings</a:t>
            </a:r>
            <a:r>
              <a:rPr lang="es-MX" sz="1400" dirty="0"/>
              <a:t> (mapeados, asociaciones). </a:t>
            </a:r>
          </a:p>
        </p:txBody>
      </p:sp>
    </p:spTree>
    <p:extLst>
      <p:ext uri="{BB962C8B-B14F-4D97-AF65-F5344CB8AC3E}">
        <p14:creationId xmlns:p14="http://schemas.microsoft.com/office/powerpoint/2010/main" val="16761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9</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Operaciones Relacionales</a:t>
            </a:r>
          </a:p>
        </p:txBody>
      </p:sp>
      <p:sp>
        <p:nvSpPr>
          <p:cNvPr id="3" name="CuadroTexto 2">
            <a:extLst>
              <a:ext uri="{FF2B5EF4-FFF2-40B4-BE49-F238E27FC236}">
                <a16:creationId xmlns:a16="http://schemas.microsoft.com/office/drawing/2014/main" id="{682B0ADF-ACDA-4385-D512-71D0502FAEB2}"/>
              </a:ext>
            </a:extLst>
          </p:cNvPr>
          <p:cNvSpPr txBox="1"/>
          <p:nvPr/>
        </p:nvSpPr>
        <p:spPr>
          <a:xfrm>
            <a:off x="867641" y="297759"/>
            <a:ext cx="8198426" cy="523220"/>
          </a:xfrm>
          <a:prstGeom prst="rect">
            <a:avLst/>
          </a:prstGeom>
          <a:noFill/>
        </p:spPr>
        <p:txBody>
          <a:bodyPr wrap="square">
            <a:spAutoFit/>
          </a:bodyPr>
          <a:lstStyle/>
          <a:p>
            <a:r>
              <a:rPr lang="es-MX" sz="1400" dirty="0"/>
              <a:t>Los valores booleanos son además el resultado de expresiones que utilizan operadores relacionales (comparaciones entre valores):</a:t>
            </a:r>
          </a:p>
        </p:txBody>
      </p:sp>
      <p:sp>
        <p:nvSpPr>
          <p:cNvPr id="5" name="CuadroTexto 4">
            <a:extLst>
              <a:ext uri="{FF2B5EF4-FFF2-40B4-BE49-F238E27FC236}">
                <a16:creationId xmlns:a16="http://schemas.microsoft.com/office/drawing/2014/main" id="{153E3AFF-EA9D-7A47-16F2-E8FF64EA3A66}"/>
              </a:ext>
            </a:extLst>
          </p:cNvPr>
          <p:cNvSpPr txBox="1"/>
          <p:nvPr/>
        </p:nvSpPr>
        <p:spPr>
          <a:xfrm>
            <a:off x="867640" y="929268"/>
            <a:ext cx="13970577" cy="523220"/>
          </a:xfrm>
          <a:prstGeom prst="rect">
            <a:avLst/>
          </a:prstGeom>
          <a:noFill/>
        </p:spPr>
        <p:txBody>
          <a:bodyPr wrap="square">
            <a:spAutoFit/>
          </a:bodyPr>
          <a:lstStyle/>
          <a:p>
            <a:r>
              <a:rPr lang="es-MX" sz="1400" dirty="0"/>
              <a:t>Operador == </a:t>
            </a:r>
          </a:p>
          <a:p>
            <a:r>
              <a:rPr lang="es-MX" sz="1400" dirty="0"/>
              <a:t>El operador == evalúa que los valores sean iguales para varios tipos de datos.</a:t>
            </a:r>
          </a:p>
        </p:txBody>
      </p:sp>
      <p:pic>
        <p:nvPicPr>
          <p:cNvPr id="7" name="Imagen 6">
            <a:extLst>
              <a:ext uri="{FF2B5EF4-FFF2-40B4-BE49-F238E27FC236}">
                <a16:creationId xmlns:a16="http://schemas.microsoft.com/office/drawing/2014/main" id="{751F6D21-6436-3B2D-B4AF-06B0924394F1}"/>
              </a:ext>
            </a:extLst>
          </p:cNvPr>
          <p:cNvPicPr>
            <a:picLocks noChangeAspect="1"/>
          </p:cNvPicPr>
          <p:nvPr/>
        </p:nvPicPr>
        <p:blipFill>
          <a:blip r:embed="rId2"/>
          <a:stretch>
            <a:fillRect/>
          </a:stretch>
        </p:blipFill>
        <p:spPr>
          <a:xfrm>
            <a:off x="943362" y="1528395"/>
            <a:ext cx="2857500" cy="2362200"/>
          </a:xfrm>
          <a:prstGeom prst="rect">
            <a:avLst/>
          </a:prstGeom>
        </p:spPr>
      </p:pic>
      <p:sp>
        <p:nvSpPr>
          <p:cNvPr id="9" name="CuadroTexto 8">
            <a:extLst>
              <a:ext uri="{FF2B5EF4-FFF2-40B4-BE49-F238E27FC236}">
                <a16:creationId xmlns:a16="http://schemas.microsoft.com/office/drawing/2014/main" id="{6865776D-C637-18E5-20E5-BC59C36717EF}"/>
              </a:ext>
            </a:extLst>
          </p:cNvPr>
          <p:cNvSpPr txBox="1"/>
          <p:nvPr/>
        </p:nvSpPr>
        <p:spPr>
          <a:xfrm>
            <a:off x="867641" y="3966502"/>
            <a:ext cx="4920095" cy="523220"/>
          </a:xfrm>
          <a:prstGeom prst="rect">
            <a:avLst/>
          </a:prstGeom>
          <a:noFill/>
        </p:spPr>
        <p:txBody>
          <a:bodyPr wrap="square">
            <a:spAutoFit/>
          </a:bodyPr>
          <a:lstStyle/>
          <a:p>
            <a:r>
              <a:rPr lang="es-MX" sz="1400" dirty="0"/>
              <a:t>Operador != </a:t>
            </a:r>
          </a:p>
          <a:p>
            <a:r>
              <a:rPr lang="es-MX" sz="1400" dirty="0"/>
              <a:t>El operador != evalúa si los valores son distintos.</a:t>
            </a:r>
          </a:p>
        </p:txBody>
      </p:sp>
      <p:pic>
        <p:nvPicPr>
          <p:cNvPr id="11" name="Imagen 10">
            <a:extLst>
              <a:ext uri="{FF2B5EF4-FFF2-40B4-BE49-F238E27FC236}">
                <a16:creationId xmlns:a16="http://schemas.microsoft.com/office/drawing/2014/main" id="{C03A7C21-1631-50EC-F22E-F71D77A21AE9}"/>
              </a:ext>
            </a:extLst>
          </p:cNvPr>
          <p:cNvPicPr>
            <a:picLocks noChangeAspect="1"/>
          </p:cNvPicPr>
          <p:nvPr/>
        </p:nvPicPr>
        <p:blipFill>
          <a:blip r:embed="rId3"/>
          <a:stretch>
            <a:fillRect/>
          </a:stretch>
        </p:blipFill>
        <p:spPr>
          <a:xfrm>
            <a:off x="943362" y="4565629"/>
            <a:ext cx="2286000" cy="1495425"/>
          </a:xfrm>
          <a:prstGeom prst="rect">
            <a:avLst/>
          </a:prstGeom>
        </p:spPr>
      </p:pic>
      <p:sp>
        <p:nvSpPr>
          <p:cNvPr id="13" name="CuadroTexto 12">
            <a:extLst>
              <a:ext uri="{FF2B5EF4-FFF2-40B4-BE49-F238E27FC236}">
                <a16:creationId xmlns:a16="http://schemas.microsoft.com/office/drawing/2014/main" id="{83825230-3F71-FB49-D7CA-0B1AFD6DDFC8}"/>
              </a:ext>
            </a:extLst>
          </p:cNvPr>
          <p:cNvSpPr txBox="1"/>
          <p:nvPr/>
        </p:nvSpPr>
        <p:spPr>
          <a:xfrm>
            <a:off x="9576342" y="1074617"/>
            <a:ext cx="3287604" cy="738664"/>
          </a:xfrm>
          <a:prstGeom prst="rect">
            <a:avLst/>
          </a:prstGeom>
          <a:noFill/>
        </p:spPr>
        <p:txBody>
          <a:bodyPr wrap="square">
            <a:spAutoFit/>
          </a:bodyPr>
          <a:lstStyle/>
          <a:p>
            <a:r>
              <a:rPr lang="es-MX" sz="1400" dirty="0"/>
              <a:t>Operador &lt; </a:t>
            </a:r>
          </a:p>
          <a:p>
            <a:r>
              <a:rPr lang="es-MX" sz="1400" dirty="0"/>
              <a:t>El operador &lt; evalúa si el valor del lado izquierdo es menor que el valor del lado</a:t>
            </a:r>
          </a:p>
        </p:txBody>
      </p:sp>
      <p:sp>
        <p:nvSpPr>
          <p:cNvPr id="15" name="CuadroTexto 14">
            <a:extLst>
              <a:ext uri="{FF2B5EF4-FFF2-40B4-BE49-F238E27FC236}">
                <a16:creationId xmlns:a16="http://schemas.microsoft.com/office/drawing/2014/main" id="{C54D7C28-758E-C878-9AFE-EA724B8983EE}"/>
              </a:ext>
            </a:extLst>
          </p:cNvPr>
          <p:cNvSpPr txBox="1"/>
          <p:nvPr/>
        </p:nvSpPr>
        <p:spPr>
          <a:xfrm>
            <a:off x="9576342" y="2128859"/>
            <a:ext cx="3661677" cy="954107"/>
          </a:xfrm>
          <a:prstGeom prst="rect">
            <a:avLst/>
          </a:prstGeom>
          <a:noFill/>
        </p:spPr>
        <p:txBody>
          <a:bodyPr wrap="square">
            <a:spAutoFit/>
          </a:bodyPr>
          <a:lstStyle/>
          <a:p>
            <a:r>
              <a:rPr lang="es-MX" sz="1400" dirty="0"/>
              <a:t>Operador &gt; </a:t>
            </a:r>
          </a:p>
          <a:p>
            <a:r>
              <a:rPr lang="es-MX" sz="1400" dirty="0"/>
              <a:t>El operador &gt; evalúa si el valor del lado izquierdo es mayor que el valor del lado derecho.</a:t>
            </a:r>
          </a:p>
        </p:txBody>
      </p:sp>
      <p:sp>
        <p:nvSpPr>
          <p:cNvPr id="18" name="CuadroTexto 17">
            <a:extLst>
              <a:ext uri="{FF2B5EF4-FFF2-40B4-BE49-F238E27FC236}">
                <a16:creationId xmlns:a16="http://schemas.microsoft.com/office/drawing/2014/main" id="{C6E686BE-D0EB-AF00-111F-C0082B13F90E}"/>
              </a:ext>
            </a:extLst>
          </p:cNvPr>
          <p:cNvSpPr txBox="1"/>
          <p:nvPr/>
        </p:nvSpPr>
        <p:spPr>
          <a:xfrm>
            <a:off x="9576342" y="3679532"/>
            <a:ext cx="3258453" cy="954107"/>
          </a:xfrm>
          <a:prstGeom prst="rect">
            <a:avLst/>
          </a:prstGeom>
          <a:noFill/>
        </p:spPr>
        <p:txBody>
          <a:bodyPr wrap="square">
            <a:spAutoFit/>
          </a:bodyPr>
          <a:lstStyle/>
          <a:p>
            <a:r>
              <a:rPr lang="es-MX" sz="1400" dirty="0"/>
              <a:t>Operador &lt;= </a:t>
            </a:r>
          </a:p>
          <a:p>
            <a:r>
              <a:rPr lang="es-MX" sz="1400" dirty="0"/>
              <a:t>El operador &lt;= evalúa si el valor del lado izquierdo es menor o igual que el valor del lado derecho.</a:t>
            </a:r>
          </a:p>
        </p:txBody>
      </p:sp>
      <p:sp>
        <p:nvSpPr>
          <p:cNvPr id="20" name="CuadroTexto 19">
            <a:extLst>
              <a:ext uri="{FF2B5EF4-FFF2-40B4-BE49-F238E27FC236}">
                <a16:creationId xmlns:a16="http://schemas.microsoft.com/office/drawing/2014/main" id="{ED652B02-49BE-6CE1-92EF-58668CD56611}"/>
              </a:ext>
            </a:extLst>
          </p:cNvPr>
          <p:cNvSpPr txBox="1"/>
          <p:nvPr/>
        </p:nvSpPr>
        <p:spPr>
          <a:xfrm>
            <a:off x="9576342" y="5177782"/>
            <a:ext cx="3258453" cy="954107"/>
          </a:xfrm>
          <a:prstGeom prst="rect">
            <a:avLst/>
          </a:prstGeom>
          <a:noFill/>
        </p:spPr>
        <p:txBody>
          <a:bodyPr wrap="square">
            <a:spAutoFit/>
          </a:bodyPr>
          <a:lstStyle/>
          <a:p>
            <a:r>
              <a:rPr lang="es-MX" sz="1400" dirty="0"/>
              <a:t>Operador &gt;= </a:t>
            </a:r>
          </a:p>
          <a:p>
            <a:r>
              <a:rPr lang="es-MX" sz="1400" dirty="0"/>
              <a:t>El operador &gt;= evalúa si el valor del lado izquierdo es mayor o igual que el valor del lado derecho.</a:t>
            </a:r>
          </a:p>
        </p:txBody>
      </p:sp>
      <p:pic>
        <p:nvPicPr>
          <p:cNvPr id="22" name="Imagen 21">
            <a:extLst>
              <a:ext uri="{FF2B5EF4-FFF2-40B4-BE49-F238E27FC236}">
                <a16:creationId xmlns:a16="http://schemas.microsoft.com/office/drawing/2014/main" id="{7BE87346-479C-E3CB-3B3B-81C121C1960B}"/>
              </a:ext>
            </a:extLst>
          </p:cNvPr>
          <p:cNvPicPr>
            <a:picLocks noChangeAspect="1"/>
          </p:cNvPicPr>
          <p:nvPr/>
        </p:nvPicPr>
        <p:blipFill>
          <a:blip r:embed="rId4"/>
          <a:stretch>
            <a:fillRect/>
          </a:stretch>
        </p:blipFill>
        <p:spPr>
          <a:xfrm>
            <a:off x="13000037" y="1179324"/>
            <a:ext cx="1479981" cy="657769"/>
          </a:xfrm>
          <a:prstGeom prst="rect">
            <a:avLst/>
          </a:prstGeom>
        </p:spPr>
      </p:pic>
      <p:pic>
        <p:nvPicPr>
          <p:cNvPr id="24" name="Imagen 23">
            <a:extLst>
              <a:ext uri="{FF2B5EF4-FFF2-40B4-BE49-F238E27FC236}">
                <a16:creationId xmlns:a16="http://schemas.microsoft.com/office/drawing/2014/main" id="{14B107C5-F348-21DF-BCD8-D502F7E19579}"/>
              </a:ext>
            </a:extLst>
          </p:cNvPr>
          <p:cNvPicPr>
            <a:picLocks noChangeAspect="1"/>
          </p:cNvPicPr>
          <p:nvPr/>
        </p:nvPicPr>
        <p:blipFill>
          <a:blip r:embed="rId5"/>
          <a:stretch>
            <a:fillRect/>
          </a:stretch>
        </p:blipFill>
        <p:spPr>
          <a:xfrm>
            <a:off x="13052424" y="2396339"/>
            <a:ext cx="1427595" cy="644028"/>
          </a:xfrm>
          <a:prstGeom prst="rect">
            <a:avLst/>
          </a:prstGeom>
        </p:spPr>
      </p:pic>
      <p:pic>
        <p:nvPicPr>
          <p:cNvPr id="27" name="Imagen 26">
            <a:extLst>
              <a:ext uri="{FF2B5EF4-FFF2-40B4-BE49-F238E27FC236}">
                <a16:creationId xmlns:a16="http://schemas.microsoft.com/office/drawing/2014/main" id="{217BCCF4-5D06-21D1-6EB2-8D33B8307A8C}"/>
              </a:ext>
            </a:extLst>
          </p:cNvPr>
          <p:cNvPicPr>
            <a:picLocks noChangeAspect="1"/>
          </p:cNvPicPr>
          <p:nvPr/>
        </p:nvPicPr>
        <p:blipFill>
          <a:blip r:embed="rId6"/>
          <a:stretch>
            <a:fillRect/>
          </a:stretch>
        </p:blipFill>
        <p:spPr>
          <a:xfrm>
            <a:off x="13032220" y="3803922"/>
            <a:ext cx="1447800" cy="685800"/>
          </a:xfrm>
          <a:prstGeom prst="rect">
            <a:avLst/>
          </a:prstGeom>
        </p:spPr>
      </p:pic>
      <p:pic>
        <p:nvPicPr>
          <p:cNvPr id="29" name="Imagen 28">
            <a:extLst>
              <a:ext uri="{FF2B5EF4-FFF2-40B4-BE49-F238E27FC236}">
                <a16:creationId xmlns:a16="http://schemas.microsoft.com/office/drawing/2014/main" id="{D9278D2B-1E29-5DFA-BB65-21C79BDE25E9}"/>
              </a:ext>
            </a:extLst>
          </p:cNvPr>
          <p:cNvPicPr>
            <a:picLocks noChangeAspect="1"/>
          </p:cNvPicPr>
          <p:nvPr/>
        </p:nvPicPr>
        <p:blipFill>
          <a:blip r:embed="rId7"/>
          <a:stretch>
            <a:fillRect/>
          </a:stretch>
        </p:blipFill>
        <p:spPr>
          <a:xfrm>
            <a:off x="13052424" y="5349111"/>
            <a:ext cx="1480457" cy="685800"/>
          </a:xfrm>
          <a:prstGeom prst="rect">
            <a:avLst/>
          </a:prstGeom>
        </p:spPr>
      </p:pic>
      <p:cxnSp>
        <p:nvCxnSpPr>
          <p:cNvPr id="31" name="Conector recto 30">
            <a:extLst>
              <a:ext uri="{FF2B5EF4-FFF2-40B4-BE49-F238E27FC236}">
                <a16:creationId xmlns:a16="http://schemas.microsoft.com/office/drawing/2014/main" id="{4A51AE67-DA06-E2D7-6CA9-6E16C0C548CD}"/>
              </a:ext>
            </a:extLst>
          </p:cNvPr>
          <p:cNvCxnSpPr/>
          <p:nvPr/>
        </p:nvCxnSpPr>
        <p:spPr>
          <a:xfrm>
            <a:off x="7419109" y="1074617"/>
            <a:ext cx="0" cy="55651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0962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TM04033923[[fn=Profundidad]]</Template>
  <TotalTime>3872</TotalTime>
  <Words>5874</Words>
  <Application>Microsoft Office PowerPoint</Application>
  <PresentationFormat>Personalizado</PresentationFormat>
  <Paragraphs>198</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Corbel</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dc:title>
  <dc:creator>Luis Ernesto Urrutia Garcia</dc:creator>
  <cp:lastModifiedBy>LUIS ERNESTO URRUTIA GARCIA</cp:lastModifiedBy>
  <cp:revision>248</cp:revision>
  <dcterms:created xsi:type="dcterms:W3CDTF">2023-03-10T03:19:17Z</dcterms:created>
  <dcterms:modified xsi:type="dcterms:W3CDTF">2024-01-08T08:32:47Z</dcterms:modified>
</cp:coreProperties>
</file>