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31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74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300" r:id="rId37"/>
    <p:sldId id="301" r:id="rId38"/>
    <p:sldId id="302" r:id="rId39"/>
    <p:sldId id="303" r:id="rId40"/>
    <p:sldId id="305" r:id="rId41"/>
    <p:sldId id="306" r:id="rId42"/>
    <p:sldId id="307" r:id="rId43"/>
    <p:sldId id="308" r:id="rId44"/>
    <p:sldId id="309" r:id="rId45"/>
    <p:sldId id="310" r:id="rId46"/>
    <p:sldId id="31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D1D1D1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9A370-72B1-459F-A9DA-8ECB61DD9A09}" type="datetimeFigureOut">
              <a:rPr lang="es-MX" smtClean="0"/>
              <a:t>19/01/2024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EB5D-60DC-4715-9CCF-92A29813FD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9C4E-7F49-4493-8342-CDD3F518FA54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DD94-BA1D-4453-9CF6-F3706DF395B9}" type="datetime1">
              <a:rPr lang="es-MX" smtClean="0"/>
              <a:t>19/01/2024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1525-5580-497F-BB10-D4507469FE81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2EB7-4B5D-4E1C-94E0-7A08E788912D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AD7B-8CC7-4FE1-BF47-974B90CF5530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7582-4028-40D4-85DC-427C7A1CB04B}" type="datetime1">
              <a:rPr lang="es-MX" smtClean="0"/>
              <a:t>19/01/2024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EB99-D254-44B1-8617-7928D1F58D7F}" type="datetime1">
              <a:rPr lang="es-MX" smtClean="0"/>
              <a:t>19/01/2024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59464-5776-40A3-B7DB-14C33CFE33D9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45F4-C5CA-4941-BBF0-94B2AB0212B9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88BB8-0A90-4F13-98AD-49C1237B6175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BBFC-CAA1-49B7-892B-FFC04CC5151A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9CAB-1DB5-4512-A2D0-575F69375077}" type="datetime1">
              <a:rPr lang="es-MX" smtClean="0"/>
              <a:t>19/01/2024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2367-4651-48A6-911D-C9DE9AD57AAD}" type="datetime1">
              <a:rPr lang="es-MX" smtClean="0"/>
              <a:t>19/01/2024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E68C-2836-430D-9825-67B5FD6AC94B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060F-A50E-4E61-BFDA-9886BDFD7D17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2841-E845-4800-9578-36AAAD56E4AC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8E44-5CB2-4776-A1A3-54CE616CC400}" type="datetime1">
              <a:rPr lang="es-MX" smtClean="0"/>
              <a:t>19/01/2024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D6FAD1-01AC-472A-9C73-AD3ADF8ACA80}" type="datetime1">
              <a:rPr lang="es-MX" smtClean="0"/>
              <a:t>19/01/2024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7035-269F-4AE2-B1DD-21A3B3060B0A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2108385" y="2514851"/>
            <a:ext cx="5140592" cy="881064"/>
          </a:xfrm>
        </p:spPr>
        <p:txBody>
          <a:bodyPr/>
          <a:lstStyle/>
          <a:p>
            <a:pPr algn="ctr"/>
            <a:r>
              <a:rPr lang="es-MX" dirty="0"/>
              <a:t>Algoritmo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825911" y="444346"/>
            <a:ext cx="833273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accent3"/>
                </a:solidFill>
              </a:rPr>
              <a:t>Un algoritmo consiste en una serie de instrucciones detalladas finitas y escritas en un </a:t>
            </a:r>
          </a:p>
          <a:p>
            <a:r>
              <a:rPr lang="es-MX" sz="1400" b="1" dirty="0">
                <a:solidFill>
                  <a:schemeClr val="accent3"/>
                </a:solidFill>
              </a:rPr>
              <a:t>lenguaje cotidiano sobre cómo resolver un problema o ejecutar una acción por medio del</a:t>
            </a:r>
          </a:p>
          <a:p>
            <a:r>
              <a:rPr lang="es-MX" sz="1400" b="1" dirty="0">
                <a:solidFill>
                  <a:schemeClr val="accent3"/>
                </a:solidFill>
              </a:rPr>
              <a:t>razonamiento lógico, su uso amplía el panorama sobre los elementos que son necesarios</a:t>
            </a:r>
          </a:p>
          <a:p>
            <a:r>
              <a:rPr lang="es-MX" sz="1400" b="1" dirty="0">
                <a:solidFill>
                  <a:schemeClr val="accent3"/>
                </a:solidFill>
              </a:rPr>
              <a:t>para resolver un problema y permite evaluar de forma permanente si el razonamiento</a:t>
            </a:r>
          </a:p>
          <a:p>
            <a:r>
              <a:rPr lang="es-MX" sz="1400" b="1" dirty="0">
                <a:solidFill>
                  <a:schemeClr val="accent3"/>
                </a:solidFill>
              </a:rPr>
              <a:t>utilizado para encontrar una solución es el adecuado o hay que cambiar de enfoque.</a:t>
            </a:r>
          </a:p>
          <a:p>
            <a:r>
              <a:rPr lang="es-MX" sz="1400" b="1" dirty="0">
                <a:solidFill>
                  <a:srgbClr val="00B050"/>
                </a:solidFill>
              </a:rPr>
              <a:t>Los algoritmos pueden clasificarse en cualitativos y cuantitativos. Los cualitativos se</a:t>
            </a:r>
          </a:p>
          <a:p>
            <a:r>
              <a:rPr lang="es-MX" sz="1400" b="1" dirty="0">
                <a:solidFill>
                  <a:srgbClr val="00B050"/>
                </a:solidFill>
              </a:rPr>
              <a:t>utilizan para listar los pasos a seguir en actividades diarias cómo preparar una bebida o</a:t>
            </a:r>
          </a:p>
          <a:p>
            <a:r>
              <a:rPr lang="es-MX" sz="1400" b="1" dirty="0">
                <a:solidFill>
                  <a:srgbClr val="00B050"/>
                </a:solidFill>
              </a:rPr>
              <a:t>peinarse mientras que los cuantitativos implican cálculos numéricos, por ejemplo, calcular</a:t>
            </a:r>
          </a:p>
          <a:p>
            <a:r>
              <a:rPr lang="es-MX" sz="1400" b="1" dirty="0">
                <a:solidFill>
                  <a:srgbClr val="00B050"/>
                </a:solidFill>
              </a:rPr>
              <a:t>el finiquito de un empleado u obtener la raíz cuadrada de un número.</a:t>
            </a:r>
          </a:p>
          <a:p>
            <a:r>
              <a:rPr lang="es-MX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Varias de las acciones de tu vida cotidiana pueden verse como algoritmos ya que para</a:t>
            </a:r>
          </a:p>
          <a:p>
            <a:r>
              <a:rPr lang="es-MX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completar ciertas tareas, realizas las mismas acciones una y otra vez. Por ejemplo, cuando</a:t>
            </a:r>
          </a:p>
          <a:p>
            <a:r>
              <a:rPr lang="es-MX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lavas tus dientes. Para redactar un algoritmo define las entradas de tu proceso, es decir, los</a:t>
            </a:r>
          </a:p>
          <a:p>
            <a:r>
              <a:rPr lang="es-MX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elementos que son necesarios para realizar una acción. En el caso de lavarse los dientes, los</a:t>
            </a:r>
          </a:p>
          <a:p>
            <a:r>
              <a:rPr lang="es-MX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insumos que requiere son la crema dental, el cepillo y un vaso con agua. </a:t>
            </a:r>
            <a:r>
              <a:rPr lang="es-MX" sz="1400" b="1" dirty="0"/>
              <a:t>Después determina</a:t>
            </a:r>
          </a:p>
          <a:p>
            <a:r>
              <a:rPr lang="es-MX" sz="1400" b="1" dirty="0"/>
              <a:t>las acciones que llevas a cabo, redáctalas de forma sencilla y numera cada instrucción. Por</a:t>
            </a:r>
          </a:p>
          <a:p>
            <a:r>
              <a:rPr lang="es-MX" sz="1400" b="1" dirty="0"/>
              <a:t>ejemplo, tomar la pasta dental, abrir el producto, colocar la tapa de la pasta en algún lugar,</a:t>
            </a:r>
          </a:p>
          <a:p>
            <a:r>
              <a:rPr lang="es-MX" sz="1400" b="1" dirty="0"/>
              <a:t>tomar el cepillo de dientes, exprimir cierta cantidad de pasta en el cepillo, dejar la pasta</a:t>
            </a:r>
          </a:p>
          <a:p>
            <a:r>
              <a:rPr lang="es-MX" sz="1400" b="1" dirty="0"/>
              <a:t>sobre algún lugar, abrir la boca, colocar el cepillo en las encías, cepillar los dientes, cepillar</a:t>
            </a:r>
          </a:p>
          <a:p>
            <a:r>
              <a:rPr lang="es-MX" sz="1400" b="1" dirty="0"/>
              <a:t>la lengua suavemente, tomar el vaso con agua y enjuagarse la boca, repetir el</a:t>
            </a:r>
          </a:p>
          <a:p>
            <a:r>
              <a:rPr lang="es-MX" sz="1400" b="1" dirty="0"/>
              <a:t>procedimiento hasta que la boca esté libre de residuos. Determina qué resultados se</a:t>
            </a:r>
          </a:p>
          <a:p>
            <a:r>
              <a:rPr lang="es-MX" sz="1400" b="1" dirty="0"/>
              <a:t>pretende llegar. Para el algoritmo del ejemplo, el objetivo es obtener dientes sin residuos</a:t>
            </a:r>
          </a:p>
          <a:p>
            <a:r>
              <a:rPr lang="es-MX" sz="1400" b="1" dirty="0"/>
              <a:t>de comida.</a:t>
            </a:r>
          </a:p>
          <a:p>
            <a:r>
              <a:rPr lang="es-MX" sz="1400" b="1" dirty="0"/>
              <a:t>La resolución de problemas a través de algoritmos es la forma más efectiva para desarrollar</a:t>
            </a:r>
          </a:p>
          <a:p>
            <a:r>
              <a:rPr lang="es-MX" sz="1400" b="1" dirty="0"/>
              <a:t>un pensamiento estructurado y lógico.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5613B79-7B2F-0D07-5501-72F77346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</a:t>
            </a:fld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975" y="478943"/>
            <a:ext cx="7210601" cy="1508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79" y="1983372"/>
            <a:ext cx="7122500" cy="36146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B972DBB-61E6-BA19-31F5-E42BA2BD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10</a:t>
            </a:fld>
            <a:endParaRPr lang="es-M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78593" y="493140"/>
            <a:ext cx="9623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Los operadores lógicos se utilizan para evaluar dos o más expresiones que utilizan</a:t>
            </a:r>
          </a:p>
          <a:p>
            <a:r>
              <a:rPr lang="es-MX" dirty="0"/>
              <a:t>operadores relacionales para determinar si la expresión en general es verdadera o falsa.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978593" y="1440386"/>
            <a:ext cx="108654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Los operadores lógicos son: conjunción o AND que se representa con un doble </a:t>
            </a:r>
            <a:r>
              <a:rPr lang="es-MX" dirty="0" err="1"/>
              <a:t>ampersand</a:t>
            </a:r>
            <a:r>
              <a:rPr lang="es-MX" dirty="0"/>
              <a:t> (&amp;&amp;)</a:t>
            </a:r>
          </a:p>
          <a:p>
            <a:r>
              <a:rPr lang="es-MX" dirty="0"/>
              <a:t>y disyunción u OR que se representa con dos barras (||) verticales. El operador AND</a:t>
            </a:r>
          </a:p>
          <a:p>
            <a:r>
              <a:rPr lang="es-MX" dirty="0"/>
              <a:t>determina el valor booleano de cada expresión, es decir, si ambas son verdaderas el</a:t>
            </a:r>
          </a:p>
          <a:p>
            <a:r>
              <a:rPr lang="es-MX" dirty="0"/>
              <a:t>resultado general de la expresión también lo es, sin embargo, si una de ellas es falsa el valor</a:t>
            </a:r>
          </a:p>
          <a:p>
            <a:r>
              <a:rPr lang="es-MX" dirty="0"/>
              <a:t>final también lo será. El operador OR evalúa cada expresión, si uno de los términos es</a:t>
            </a:r>
          </a:p>
          <a:p>
            <a:r>
              <a:rPr lang="es-MX" dirty="0"/>
              <a:t>verdadero en automático el valor general de la expresión también lo es. La única forma en</a:t>
            </a:r>
          </a:p>
          <a:p>
            <a:r>
              <a:rPr lang="es-MX" dirty="0"/>
              <a:t>que la expresión pueda ser tomada como falsa es cuando el valor bolea no de ambos</a:t>
            </a:r>
          </a:p>
          <a:p>
            <a:r>
              <a:rPr lang="es-MX" dirty="0"/>
              <a:t>elementos también es falso. El operador negación o NOT que se representa con el símbolo</a:t>
            </a:r>
          </a:p>
          <a:p>
            <a:r>
              <a:rPr lang="es-MX" dirty="0"/>
              <a:t>¬ , cambia el valor final de una expresión por su contrario, es decir, si tras evaluar una</a:t>
            </a:r>
          </a:p>
          <a:p>
            <a:r>
              <a:rPr lang="es-MX" dirty="0"/>
              <a:t>expresión en general se determina que es verdadera y se le aplica el operador NOT,</a:t>
            </a:r>
          </a:p>
          <a:p>
            <a:r>
              <a:rPr lang="es-MX" dirty="0"/>
              <a:t>entonces el resultado final será falso.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12D1F547-19FE-0B0D-62DD-BDF588E8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11</a:t>
            </a:fld>
            <a:endParaRPr lang="es-MX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824CF8C-6E68-3410-0B1F-9CB7B5AB7513}"/>
              </a:ext>
            </a:extLst>
          </p:cNvPr>
          <p:cNvGrpSpPr/>
          <p:nvPr/>
        </p:nvGrpSpPr>
        <p:grpSpPr>
          <a:xfrm>
            <a:off x="2129458" y="1249545"/>
            <a:ext cx="7260747" cy="3411676"/>
            <a:chOff x="2129458" y="1249545"/>
            <a:chExt cx="7260747" cy="3411676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9458" y="1249545"/>
              <a:ext cx="7260747" cy="341167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BF5F1BB5-7813-F8A5-D067-0D1A8C9B6B3C}"/>
                </a:ext>
              </a:extLst>
            </p:cNvPr>
            <p:cNvSpPr/>
            <p:nvPr/>
          </p:nvSpPr>
          <p:spPr>
            <a:xfrm>
              <a:off x="5972961" y="2608976"/>
              <a:ext cx="123039" cy="3355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48CA1B07-D99A-F9FB-26D3-77CC6C4C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12</a:t>
            </a:fld>
            <a:endParaRPr lang="es-MX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Conceptos Básicos de Programación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477617" y="1954033"/>
            <a:ext cx="107143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Cuando realizas una petición a tu equipo de cómputo, (por ejemplo, guardar un documento</a:t>
            </a:r>
          </a:p>
          <a:p>
            <a:r>
              <a:rPr lang="es-MX" dirty="0"/>
              <a:t>en el procesador de textos), internamente se ejecutan bloques de instrucciones escritos en</a:t>
            </a:r>
          </a:p>
          <a:p>
            <a:r>
              <a:rPr lang="es-MX" dirty="0"/>
              <a:t>un lenguaje de programación que hacen posible las demandas del usuario.</a:t>
            </a:r>
          </a:p>
          <a:p>
            <a:r>
              <a:rPr lang="es-MX" dirty="0"/>
              <a:t>Un lenguaje de programación es un idioma artificial creado para indicarle a la computadora</a:t>
            </a:r>
          </a:p>
          <a:p>
            <a:r>
              <a:rPr lang="es-MX" dirty="0"/>
              <a:t>lo que debe hacer. Tiene ciertas reglas de escritura (sintaxis) en las que utiliza símbolos y</a:t>
            </a:r>
          </a:p>
          <a:p>
            <a:r>
              <a:rPr lang="es-MX" dirty="0"/>
              <a:t>palabras clave, además de una semántica (interpretación interna).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BBA237F-BD66-D2E2-39BD-4EDD429B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13</a:t>
            </a:fld>
            <a:endParaRPr lang="es-MX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61" y="2102332"/>
            <a:ext cx="8632843" cy="1565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F8253C3-2C75-C87D-C822-A99116EDA171}"/>
              </a:ext>
            </a:extLst>
          </p:cNvPr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Conceptos Básicos de Programación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F7095D03-0ACB-575C-2333-FF6CCFF9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14</a:t>
            </a:fld>
            <a:endParaRPr lang="es-MX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Conceptos Básicos de Programación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458253" y="548422"/>
            <a:ext cx="64990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Un programa es un bloque de instrucciones (código fuente) escritas en cierto lenguaje de programación cuyo propósito es resolver un problema.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B125378-79A2-1266-C9DD-5E57513C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007" y="1038872"/>
            <a:ext cx="5005679" cy="46544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F869E0AF-58C0-886C-F48A-714B560A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15</a:t>
            </a:fld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DA5ED4-E677-3E4A-2687-CCA2FCDF8D68}"/>
              </a:ext>
            </a:extLst>
          </p:cNvPr>
          <p:cNvSpPr txBox="1"/>
          <p:nvPr/>
        </p:nvSpPr>
        <p:spPr>
          <a:xfrm>
            <a:off x="8386762" y="700566"/>
            <a:ext cx="1771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Abrir GDB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9584668-484B-27C0-8FD8-5673BECD76B6}"/>
              </a:ext>
            </a:extLst>
          </p:cNvPr>
          <p:cNvSpPr/>
          <p:nvPr/>
        </p:nvSpPr>
        <p:spPr>
          <a:xfrm rot="18020918">
            <a:off x="9153525" y="202595"/>
            <a:ext cx="523875" cy="4191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Conceptos Básicos de Programación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86" y="179457"/>
            <a:ext cx="7564980" cy="2442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938" y="2613326"/>
            <a:ext cx="4638675" cy="3190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0643C90-A1FF-5546-DBB8-79D54048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16</a:t>
            </a:fld>
            <a:endParaRPr lang="es-MX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Tipos de Datos</a:t>
            </a:r>
          </a:p>
          <a:p>
            <a:pPr algn="ctr"/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30" y="482907"/>
            <a:ext cx="7275029" cy="4944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20427"/>
          <a:stretch>
            <a:fillRect/>
          </a:stretch>
        </p:blipFill>
        <p:spPr>
          <a:xfrm>
            <a:off x="8680174" y="2317207"/>
            <a:ext cx="3137866" cy="1276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1C1FD70-4359-BC1F-E5A4-E09B97E9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17</a:t>
            </a:fld>
            <a:endParaRPr lang="es-MX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Tipos de Datos</a:t>
            </a:r>
          </a:p>
          <a:p>
            <a:pPr algn="ctr"/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12" y="1761389"/>
            <a:ext cx="8486208" cy="2617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B521B87-AC1D-B8BA-4B32-59CD6602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18</a:t>
            </a:fld>
            <a:endParaRPr lang="es-MX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Tipos de Datos</a:t>
            </a:r>
          </a:p>
          <a:p>
            <a:pPr algn="ctr"/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64" y="328745"/>
            <a:ext cx="8651184" cy="5196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1708-F199-FDC3-177B-5B804795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19</a:t>
            </a:fld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/>
          <p:cNvSpPr>
            <a:spLocks noGrp="1"/>
          </p:cNvSpPr>
          <p:nvPr>
            <p:ph type="title"/>
          </p:nvPr>
        </p:nvSpPr>
        <p:spPr>
          <a:xfrm rot="16200000">
            <a:off x="-2108385" y="2514851"/>
            <a:ext cx="5140592" cy="881064"/>
          </a:xfrm>
        </p:spPr>
        <p:txBody>
          <a:bodyPr/>
          <a:lstStyle/>
          <a:p>
            <a:pPr algn="ctr"/>
            <a:r>
              <a:rPr lang="es-MX" dirty="0"/>
              <a:t>Algoritmo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3375F4-36F6-6C4A-5645-CC7DFE0A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40" y="0"/>
            <a:ext cx="6743700" cy="662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4CC7FC-41F7-3705-76A2-8BB15873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</a:t>
            </a:fld>
            <a:endParaRPr lang="es-MX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Tipos de Datos</a:t>
            </a:r>
          </a:p>
          <a:p>
            <a:pPr algn="ctr"/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52" y="354674"/>
            <a:ext cx="7982778" cy="5350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BD89810-28A1-83C1-6531-42845012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20</a:t>
            </a:fld>
            <a:endParaRPr lang="es-MX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Tipos de Datos</a:t>
            </a:r>
          </a:p>
          <a:p>
            <a:pPr algn="ctr"/>
            <a:endParaRPr lang="es-MX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25" y="54444"/>
            <a:ext cx="6122087" cy="5754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E6BCC56-31F4-1C06-0505-B2DA08A8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21</a:t>
            </a:fld>
            <a:endParaRPr lang="es-MX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Tipos de Datos</a:t>
            </a:r>
          </a:p>
          <a:p>
            <a:pPr algn="ctr"/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30" y="555555"/>
            <a:ext cx="7214926" cy="2316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734" y="2606269"/>
            <a:ext cx="7214926" cy="2413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5C72EBA-914F-2712-ACE8-55185B8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22</a:t>
            </a:fld>
            <a:endParaRPr lang="es-MX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Variables</a:t>
            </a:r>
          </a:p>
          <a:p>
            <a:pPr algn="ctr"/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33" y="517609"/>
            <a:ext cx="8064362" cy="459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F069595-41D1-DB8D-C545-18F4167A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23</a:t>
            </a:fld>
            <a:endParaRPr lang="es-MX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Variables</a:t>
            </a:r>
          </a:p>
          <a:p>
            <a:pPr algn="ctr"/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31" y="575332"/>
            <a:ext cx="7220778" cy="4512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8992F2-4F25-8014-A619-D0A5C7F4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24</a:t>
            </a:fld>
            <a:endParaRPr lang="es-MX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Variables</a:t>
            </a:r>
          </a:p>
          <a:p>
            <a:pPr algn="ctr"/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28" y="3429000"/>
            <a:ext cx="7608622" cy="1947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011F79F-A3E1-5D4B-61AC-20730697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25</a:t>
            </a:fld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315A33-C60A-E52E-30DE-00BAC199E3F6}"/>
              </a:ext>
            </a:extLst>
          </p:cNvPr>
          <p:cNvSpPr txBox="1"/>
          <p:nvPr/>
        </p:nvSpPr>
        <p:spPr>
          <a:xfrm>
            <a:off x="2224577" y="163148"/>
            <a:ext cx="31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Clasificación de variables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47DC7A-7AE0-9A00-9522-2E9F0B1DAFA9}"/>
              </a:ext>
            </a:extLst>
          </p:cNvPr>
          <p:cNvSpPr txBox="1"/>
          <p:nvPr/>
        </p:nvSpPr>
        <p:spPr>
          <a:xfrm>
            <a:off x="2291689" y="573459"/>
            <a:ext cx="1860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Numérica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/>
              <a:t>Entera	 (</a:t>
            </a:r>
            <a:r>
              <a:rPr lang="es-MX" sz="1200" dirty="0" err="1"/>
              <a:t>int</a:t>
            </a:r>
            <a:r>
              <a:rPr lang="es-MX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/>
              <a:t>Flotante	 (</a:t>
            </a:r>
            <a:r>
              <a:rPr lang="es-MX" sz="1200" dirty="0" err="1"/>
              <a:t>float</a:t>
            </a:r>
            <a:r>
              <a:rPr lang="es-MX" sz="12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AFEF68-B37F-73BF-44FA-390FDB2F4A76}"/>
              </a:ext>
            </a:extLst>
          </p:cNvPr>
          <p:cNvSpPr txBox="1"/>
          <p:nvPr/>
        </p:nvSpPr>
        <p:spPr>
          <a:xfrm>
            <a:off x="4199436" y="573459"/>
            <a:ext cx="1860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Alfanumérica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err="1"/>
              <a:t>Caracter</a:t>
            </a:r>
            <a:r>
              <a:rPr lang="es-MX" sz="1200" dirty="0"/>
              <a:t>	 (</a:t>
            </a:r>
            <a:r>
              <a:rPr lang="es-MX" sz="1200" dirty="0" err="1"/>
              <a:t>char</a:t>
            </a:r>
            <a:r>
              <a:rPr lang="es-MX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Cadena	 (</a:t>
            </a:r>
            <a:r>
              <a:rPr lang="es-MX" sz="1200" dirty="0" err="1"/>
              <a:t>String</a:t>
            </a:r>
            <a:r>
              <a:rPr lang="es-MX" sz="1200" dirty="0"/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AA7C19-569F-1678-548C-2162FA0FE9F8}"/>
              </a:ext>
            </a:extLst>
          </p:cNvPr>
          <p:cNvSpPr txBox="1"/>
          <p:nvPr/>
        </p:nvSpPr>
        <p:spPr>
          <a:xfrm>
            <a:off x="6107184" y="573459"/>
            <a:ext cx="1864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Lógica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Booleana	(</a:t>
            </a:r>
            <a:r>
              <a:rPr lang="es-MX" sz="1200" dirty="0" err="1"/>
              <a:t>bool</a:t>
            </a:r>
            <a:r>
              <a:rPr lang="es-MX" sz="1200" dirty="0"/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FEF4C8-555B-E7D2-C8A3-A46BD0270F6E}"/>
              </a:ext>
            </a:extLst>
          </p:cNvPr>
          <p:cNvSpPr txBox="1"/>
          <p:nvPr/>
        </p:nvSpPr>
        <p:spPr>
          <a:xfrm>
            <a:off x="2224577" y="2161403"/>
            <a:ext cx="207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Variables de trabajo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c= a + 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var</a:t>
            </a:r>
            <a:r>
              <a:rPr lang="es-MX" sz="1400" dirty="0"/>
              <a:t> = </a:t>
            </a:r>
            <a:r>
              <a:rPr lang="es-MX" sz="1400" dirty="0" err="1"/>
              <a:t>sqrt</a:t>
            </a:r>
            <a:r>
              <a:rPr lang="es-MX" sz="1400" dirty="0"/>
              <a:t>(valor);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suma = c1+c2;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D7E40BA-6DF6-5FA7-7390-15D71D8ACC64}"/>
              </a:ext>
            </a:extLst>
          </p:cNvPr>
          <p:cNvSpPr txBox="1"/>
          <p:nvPr/>
        </p:nvSpPr>
        <p:spPr>
          <a:xfrm>
            <a:off x="4297442" y="2170871"/>
            <a:ext cx="207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Variables contadoras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x = x+1;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I = i - 1;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suma=suma+2;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1721AC1-DA8D-F130-9596-5297DC144508}"/>
              </a:ext>
            </a:extLst>
          </p:cNvPr>
          <p:cNvSpPr txBox="1"/>
          <p:nvPr/>
        </p:nvSpPr>
        <p:spPr>
          <a:xfrm>
            <a:off x="6516454" y="2170871"/>
            <a:ext cx="3122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Variables acumulativas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suma = suma + valor;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x = x + 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i = i + sum;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F00FD47-A1D5-0F77-73B5-25369C504D3E}"/>
              </a:ext>
            </a:extLst>
          </p:cNvPr>
          <p:cNvSpPr txBox="1"/>
          <p:nvPr/>
        </p:nvSpPr>
        <p:spPr>
          <a:xfrm>
            <a:off x="2189163" y="1694922"/>
            <a:ext cx="578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Comportamiento  de variables (Ejemplos)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47" y="713936"/>
            <a:ext cx="7863092" cy="4811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F58C42-69F8-C6AD-2F4E-5C3ABC87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26</a:t>
            </a:fld>
            <a:endParaRPr lang="es-MX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85" y="1492422"/>
            <a:ext cx="9104429" cy="3873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36B5DD5-9179-0B3B-605F-B0070739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27</a:t>
            </a:fld>
            <a:endParaRPr lang="es-MX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9620"/>
          <a:stretch/>
        </p:blipFill>
        <p:spPr>
          <a:xfrm>
            <a:off x="1164037" y="58518"/>
            <a:ext cx="9062144" cy="2092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37" y="2051159"/>
            <a:ext cx="7097367" cy="3832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673BD48-7D05-9811-DCA1-A3CDF4C9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28</a:t>
            </a:fld>
            <a:endParaRPr lang="es-MX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32" y="737999"/>
            <a:ext cx="7324311" cy="4787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A155802-3737-EE44-EA62-37C853A3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29</a:t>
            </a:fld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4FEB94-88F2-0B18-A11F-C2671C2A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08385" y="2514851"/>
            <a:ext cx="5140592" cy="881064"/>
          </a:xfrm>
        </p:spPr>
        <p:txBody>
          <a:bodyPr/>
          <a:lstStyle/>
          <a:p>
            <a:pPr algn="ctr"/>
            <a:r>
              <a:rPr lang="es-MX" dirty="0"/>
              <a:t>Algoritmo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32D6B3-F75A-14CB-7A2A-4D6A1777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285875"/>
            <a:ext cx="718185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8A2AB3-6E66-AE1B-1A3B-EFDE2334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3589178"/>
            <a:ext cx="6296025" cy="97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F10F2E-F9BE-E903-B9E9-BCEC045A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087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9" y="224043"/>
            <a:ext cx="8776080" cy="559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D7406BD-44CB-6A27-2900-C014358A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30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4F414F-6EE5-171F-BFF6-FD443A66C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895350"/>
            <a:ext cx="3581400" cy="5525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CF7E73A-1D4A-B049-B3EE-4E98D1A4C735}"/>
              </a:ext>
            </a:extLst>
          </p:cNvPr>
          <p:cNvSpPr txBox="1"/>
          <p:nvPr/>
        </p:nvSpPr>
        <p:spPr>
          <a:xfrm>
            <a:off x="3005329" y="1348859"/>
            <a:ext cx="1985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Terminal /Inicio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4CDB96-6F61-0CC7-5A4E-337B6E6DE2D8}"/>
              </a:ext>
            </a:extLst>
          </p:cNvPr>
          <p:cNvSpPr txBox="1"/>
          <p:nvPr/>
        </p:nvSpPr>
        <p:spPr>
          <a:xfrm>
            <a:off x="3024379" y="5196663"/>
            <a:ext cx="1985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Flujo de datos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0DE4FEB-2900-E005-5030-85AB431E0E57}"/>
              </a:ext>
            </a:extLst>
          </p:cNvPr>
          <p:cNvSpPr txBox="1"/>
          <p:nvPr/>
        </p:nvSpPr>
        <p:spPr>
          <a:xfrm>
            <a:off x="3100388" y="3068655"/>
            <a:ext cx="1195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Decisión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97777EF-3540-CE54-8712-58D2F79E68C9}"/>
              </a:ext>
            </a:extLst>
          </p:cNvPr>
          <p:cNvSpPr txBox="1"/>
          <p:nvPr/>
        </p:nvSpPr>
        <p:spPr>
          <a:xfrm>
            <a:off x="3005329" y="4455648"/>
            <a:ext cx="1673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Imprimir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resultados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859A196-6578-BEA2-F371-1076A8268876}"/>
              </a:ext>
            </a:extLst>
          </p:cNvPr>
          <p:cNvSpPr txBox="1"/>
          <p:nvPr/>
        </p:nvSpPr>
        <p:spPr>
          <a:xfrm>
            <a:off x="3100388" y="2458853"/>
            <a:ext cx="1321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Proceso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BA4B563-1687-1257-8FF4-5004E9DD9194}"/>
              </a:ext>
            </a:extLst>
          </p:cNvPr>
          <p:cNvSpPr txBox="1"/>
          <p:nvPr/>
        </p:nvSpPr>
        <p:spPr>
          <a:xfrm>
            <a:off x="2517077" y="1773995"/>
            <a:ext cx="2424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Entrada de 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datos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5764DE7-0984-15A6-01A9-2F01CEC3D985}"/>
              </a:ext>
            </a:extLst>
          </p:cNvPr>
          <p:cNvSpPr txBox="1"/>
          <p:nvPr/>
        </p:nvSpPr>
        <p:spPr>
          <a:xfrm>
            <a:off x="2653785" y="3714633"/>
            <a:ext cx="221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Decisión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múltiple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A66F4FA-29D9-7867-9579-EFA652CDF9DC}"/>
              </a:ext>
            </a:extLst>
          </p:cNvPr>
          <p:cNvSpPr txBox="1"/>
          <p:nvPr/>
        </p:nvSpPr>
        <p:spPr>
          <a:xfrm>
            <a:off x="3100388" y="5714132"/>
            <a:ext cx="2024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Conectores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852612"/>
            <a:ext cx="9248775" cy="315277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74649D4-AE64-37DA-B7D0-408A8EF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31</a:t>
            </a:fld>
            <a:endParaRPr lang="es-MX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1" y="1186667"/>
            <a:ext cx="9239250" cy="378142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4C7173B-C053-97C6-07BF-1AE76435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32</a:t>
            </a:fld>
            <a:endParaRPr lang="es-MX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58" y="579114"/>
            <a:ext cx="9229725" cy="481965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EF71A71-0DAA-38E6-1B2F-F9F37B75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33</a:t>
            </a:fld>
            <a:endParaRPr lang="es-MX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83" y="372871"/>
            <a:ext cx="9344025" cy="529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86AFE52-5A31-B332-B704-45910645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34</a:t>
            </a:fld>
            <a:endParaRPr lang="es-MX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Diagramas</a:t>
            </a:r>
          </a:p>
          <a:p>
            <a:pPr algn="ctr"/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984375"/>
            <a:ext cx="9477375" cy="2305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uadroTexto 12"/>
          <p:cNvSpPr txBox="1"/>
          <p:nvPr/>
        </p:nvSpPr>
        <p:spPr>
          <a:xfrm>
            <a:off x="8386762" y="700566"/>
            <a:ext cx="1771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Abrir </a:t>
            </a:r>
            <a:r>
              <a:rPr lang="es-MX" dirty="0" err="1"/>
              <a:t>Draw</a:t>
            </a:r>
            <a:r>
              <a:rPr lang="es-MX" dirty="0"/>
              <a:t> IO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C98B86A-14BA-ABED-A77C-9E1A9FE8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35</a:t>
            </a:fld>
            <a:endParaRPr lang="es-MX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5F3363D8-FFE0-A296-8D98-A08D90D82A6F}"/>
              </a:ext>
            </a:extLst>
          </p:cNvPr>
          <p:cNvSpPr/>
          <p:nvPr/>
        </p:nvSpPr>
        <p:spPr>
          <a:xfrm rot="18020918">
            <a:off x="9153525" y="202595"/>
            <a:ext cx="523875" cy="4191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Estructuras de Control</a:t>
            </a:r>
          </a:p>
          <a:p>
            <a:pPr algn="ctr"/>
            <a:endParaRPr lang="es-MX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DE1BE20-2C7F-13A5-5523-F2E518BF9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071"/>
          <a:stretch/>
        </p:blipFill>
        <p:spPr>
          <a:xfrm>
            <a:off x="2428875" y="1350123"/>
            <a:ext cx="7334250" cy="3183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292C3CC-D125-797B-A7E3-E9868833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871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Estructuras de Control</a:t>
            </a:r>
          </a:p>
          <a:p>
            <a:pPr algn="ctr"/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55317D-2738-8026-2148-D5CB03EF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37</a:t>
            </a:fld>
            <a:endParaRPr lang="es-MX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6CE7BA0-090C-4E18-DE3A-771CFF04BCED}"/>
              </a:ext>
            </a:extLst>
          </p:cNvPr>
          <p:cNvGrpSpPr/>
          <p:nvPr/>
        </p:nvGrpSpPr>
        <p:grpSpPr>
          <a:xfrm>
            <a:off x="8039100" y="1263367"/>
            <a:ext cx="4044289" cy="3657600"/>
            <a:chOff x="7858125" y="1860230"/>
            <a:chExt cx="4333875" cy="38862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8F40F8A-99BD-431C-E5AE-C4038BFE4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8125" y="1860230"/>
              <a:ext cx="4333875" cy="3886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86E4E99-3264-C5F7-A3DC-CD4F30CEC707}"/>
                </a:ext>
              </a:extLst>
            </p:cNvPr>
            <p:cNvSpPr/>
            <p:nvPr/>
          </p:nvSpPr>
          <p:spPr>
            <a:xfrm>
              <a:off x="8145709" y="3429000"/>
              <a:ext cx="1395959" cy="12358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9D991E8C-FB40-408E-E7D3-130FB72D19B0}"/>
                </a:ext>
              </a:extLst>
            </p:cNvPr>
            <p:cNvSpPr/>
            <p:nvPr/>
          </p:nvSpPr>
          <p:spPr>
            <a:xfrm>
              <a:off x="8534997" y="4552358"/>
              <a:ext cx="1395959" cy="4314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7670472D-E9BB-4EF1-2CD7-3E6D1CA51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7931" y="4210050"/>
              <a:ext cx="0" cy="426244"/>
            </a:xfrm>
            <a:prstGeom prst="straightConnector1">
              <a:avLst/>
            </a:prstGeom>
            <a:ln w="38100">
              <a:solidFill>
                <a:srgbClr val="5E5E5E"/>
              </a:solidFill>
              <a:tailEnd type="triangle"/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718C6F33-0171-A210-C0E5-13DF9A31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55" y="1272779"/>
            <a:ext cx="7410450" cy="365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A79CEAA-1FA7-F174-6BEB-F571B8C30C18}"/>
              </a:ext>
            </a:extLst>
          </p:cNvPr>
          <p:cNvSpPr txBox="1"/>
          <p:nvPr/>
        </p:nvSpPr>
        <p:spPr>
          <a:xfrm>
            <a:off x="9760313" y="3435550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>
                <a:solidFill>
                  <a:srgbClr val="62626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No</a:t>
            </a:r>
            <a:endParaRPr lang="es-MX" sz="1600" dirty="0">
              <a:solidFill>
                <a:srgbClr val="626262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C5C85AD-7DE8-852A-984B-CD3C333FA474}"/>
              </a:ext>
            </a:extLst>
          </p:cNvPr>
          <p:cNvSpPr txBox="1"/>
          <p:nvPr/>
        </p:nvSpPr>
        <p:spPr>
          <a:xfrm>
            <a:off x="8333151" y="1583416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692244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Estructuras de Control</a:t>
            </a:r>
          </a:p>
          <a:p>
            <a:pPr algn="ctr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5B4B7E-6B29-A08B-0801-ABBD5AD18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16" y="179457"/>
            <a:ext cx="7305675" cy="2124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FFD597D-4AC3-B440-95F4-E8FF87A43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16" y="2686254"/>
            <a:ext cx="6928603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8D4A5EF-8E51-3A25-2B8A-35B6AD994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25" y="1860230"/>
            <a:ext cx="4333875" cy="388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E2F3CA-D126-A245-9D73-622928C7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38</a:t>
            </a:fld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EB31EE-3563-8750-41AB-1DC5CA3E5E08}"/>
              </a:ext>
            </a:extLst>
          </p:cNvPr>
          <p:cNvSpPr txBox="1"/>
          <p:nvPr/>
        </p:nvSpPr>
        <p:spPr>
          <a:xfrm>
            <a:off x="8172188" y="2165032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Compuesta</a:t>
            </a:r>
          </a:p>
        </p:txBody>
      </p:sp>
    </p:spTree>
    <p:extLst>
      <p:ext uri="{BB962C8B-B14F-4D97-AF65-F5344CB8AC3E}">
        <p14:creationId xmlns:p14="http://schemas.microsoft.com/office/powerpoint/2010/main" val="1700657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A838206-0B1A-3CB8-BFE2-E5D892D8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22" y="1494278"/>
            <a:ext cx="5905500" cy="4400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Estructuras de Control</a:t>
            </a:r>
          </a:p>
          <a:p>
            <a:pPr algn="ctr"/>
            <a:endParaRPr lang="es-MX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895A997-E3CC-1E84-A890-BCEC01C3A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73" y="295729"/>
            <a:ext cx="7400925" cy="289560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050B537-5815-843E-9BA3-ADAECFE3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39</a:t>
            </a:fld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8DBFBD-9477-C691-315A-E4BE61C86EB4}"/>
              </a:ext>
            </a:extLst>
          </p:cNvPr>
          <p:cNvSpPr txBox="1"/>
          <p:nvPr/>
        </p:nvSpPr>
        <p:spPr>
          <a:xfrm>
            <a:off x="11190739" y="1743529"/>
            <a:ext cx="8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Múltiple</a:t>
            </a:r>
            <a:endParaRPr lang="es-MX" sz="1200" dirty="0">
              <a:solidFill>
                <a:schemeClr val="bg1"/>
              </a:solidFill>
              <a:latin typeface="Adobe Garamond Pro Bold" panose="02020702060506020403" pitchFamily="18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06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/>
              <a:t>Algoritmo</a:t>
            </a:r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224" y="1873250"/>
            <a:ext cx="7517551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EFE6593-7381-EEB1-A047-38F5177F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</a:t>
            </a:fld>
            <a:endParaRPr lang="es-MX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Estructuras de Control</a:t>
            </a:r>
          </a:p>
          <a:p>
            <a:pPr algn="ctr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48FB44-0A00-F32B-8021-0D187131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82" y="218902"/>
            <a:ext cx="7296150" cy="1247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4E959F-6AB3-082D-D047-20CCA64A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82" y="1977167"/>
            <a:ext cx="6457950" cy="1819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6300B7C-9560-5452-09FA-40D7FADA3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482" y="1526841"/>
            <a:ext cx="3952875" cy="438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48C0C0B-594B-8C71-70EA-753B20CF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122" y="3702602"/>
            <a:ext cx="6433310" cy="904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4F411DC-117A-9D5E-52A7-0ACD38095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8792" y="1970237"/>
            <a:ext cx="4095750" cy="3762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B5A17B-F3CC-AF9E-18DB-8A91A0A5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233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Estructuras de Control</a:t>
            </a:r>
          </a:p>
          <a:p>
            <a:pPr algn="ctr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DC3F0F-EECC-6ADE-84A9-030E3DADF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28" y="-1466"/>
            <a:ext cx="6610350" cy="1362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0A92BB6-7B38-EC16-4FEF-41BB6AF02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535" y="0"/>
            <a:ext cx="2971800" cy="3762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51D38AA-04C5-D827-2F0C-467703682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605" y="4436471"/>
            <a:ext cx="65532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5B028975-FB87-9B35-A341-673691CFC40B}"/>
              </a:ext>
            </a:extLst>
          </p:cNvPr>
          <p:cNvGrpSpPr/>
          <p:nvPr/>
        </p:nvGrpSpPr>
        <p:grpSpPr>
          <a:xfrm>
            <a:off x="800028" y="2656431"/>
            <a:ext cx="4543425" cy="3152775"/>
            <a:chOff x="800028" y="2656431"/>
            <a:chExt cx="4543425" cy="3152775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FC370E19-329B-CE99-4C8F-11A0D6B48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0028" y="2656431"/>
              <a:ext cx="4543425" cy="315277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AAF96193-7DD3-55A7-9BDF-5D0647E0A238}"/>
                </a:ext>
              </a:extLst>
            </p:cNvPr>
            <p:cNvSpPr/>
            <p:nvPr/>
          </p:nvSpPr>
          <p:spPr>
            <a:xfrm>
              <a:off x="4407050" y="4163955"/>
              <a:ext cx="483002" cy="5670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DC98B1EC-6746-F580-84BB-7F2C2CB76DE1}"/>
                </a:ext>
              </a:extLst>
            </p:cNvPr>
            <p:cNvSpPr/>
            <p:nvPr/>
          </p:nvSpPr>
          <p:spPr>
            <a:xfrm>
              <a:off x="2763979" y="5044863"/>
              <a:ext cx="483002" cy="5417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3642DC-AE8A-F9A0-1C4B-76EB4B91D2AD}"/>
              </a:ext>
            </a:extLst>
          </p:cNvPr>
          <p:cNvSpPr txBox="1"/>
          <p:nvPr/>
        </p:nvSpPr>
        <p:spPr>
          <a:xfrm>
            <a:off x="1080020" y="29420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0DCE451-E746-6E42-0CFB-09D66A7B9F06}"/>
              </a:ext>
            </a:extLst>
          </p:cNvPr>
          <p:cNvSpPr txBox="1"/>
          <p:nvPr/>
        </p:nvSpPr>
        <p:spPr>
          <a:xfrm>
            <a:off x="7561751" y="738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79790D8-9C05-9E56-AF0C-9896F5A4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545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Pseudocódigo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1B1D9C9-71DF-2F5A-5B39-CF4B9E49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646476"/>
            <a:ext cx="7372350" cy="4429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9729CEC-4478-20F1-88F6-BB0D34B6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6932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Pseudocódigo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918DC4-0B29-ED11-CD04-C42DCAE91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579801"/>
            <a:ext cx="7419975" cy="4562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C705072-9FFA-DCC0-0AF0-D9246A41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416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Pseudocódigo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45910A-2ECA-346D-3EB0-A76710EB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484628"/>
            <a:ext cx="7943850" cy="491490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21818BC-F0A8-55C0-43D0-DBF0E12D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567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Pseudocódigo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7F6EC7-0062-6352-073B-2D02DA60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018592"/>
            <a:ext cx="7934325" cy="3838575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F1DB9BE-8F2B-5F48-9E6F-9FCB7ADF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099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91BD8-0FD0-84DF-3DD6-96F3D77A6187}"/>
              </a:ext>
            </a:extLst>
          </p:cNvPr>
          <p:cNvSpPr txBox="1"/>
          <p:nvPr/>
        </p:nvSpPr>
        <p:spPr>
          <a:xfrm rot="16200000">
            <a:off x="-2480169" y="2501546"/>
            <a:ext cx="5884159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Pseudocódigo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D5F871-4CA7-44C9-B59F-0CFFE9BF8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94" y="138478"/>
            <a:ext cx="7192823" cy="1304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5EDA0DA-EEB1-9773-6D92-60925CC9D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994" y="1388468"/>
            <a:ext cx="7191375" cy="5010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96BD17-39B2-EAC9-2F36-426A6613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40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087026" y="994687"/>
            <a:ext cx="7810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Los operadores aritméticos son los que te permiten realizar operaciones matemáticas como suma, resta, multiplicación, división, potencias, entre otras, y se utilizan en algoritmos cuantitativos para encontrar la solución a un problema.</a:t>
            </a:r>
          </a:p>
          <a:p>
            <a:r>
              <a:rPr lang="es-MX" dirty="0"/>
              <a:t>Al momento de realizar estas operaciones es frecuente agruparlas en uno o más paréntesis para facilitar su cálculo. Además, por medio de este símbolo se indica que las operaciones</a:t>
            </a:r>
          </a:p>
          <a:p>
            <a:r>
              <a:rPr lang="es-MX" dirty="0"/>
              <a:t>deben realizarse de izquierda a derecha y respetando la prioridad de ejecución de los operadores que es la siguiente: primero se realiza el cálculo de potencias, después la</a:t>
            </a:r>
          </a:p>
          <a:p>
            <a:r>
              <a:rPr lang="es-MX" dirty="0"/>
              <a:t>multiplicación y división, luego se obtiene el módulo o residuo de una división, y por último se calcula la suma y resta.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D0BD631-F95D-A1E3-B3F6-068EA136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5</a:t>
            </a:fld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95" y="277379"/>
            <a:ext cx="7521609" cy="2058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49" y="2710010"/>
            <a:ext cx="5267325" cy="2638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83" y="2722186"/>
            <a:ext cx="5276850" cy="1895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9B46EB-6320-C071-1A11-7351C41A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6</a:t>
            </a:fld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82" y="1412748"/>
            <a:ext cx="6919987" cy="2843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E8B548A-8020-C943-2660-A157BFD5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7</a:t>
            </a:fld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56" y="829917"/>
            <a:ext cx="8290203" cy="4073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8F7056C-5A89-44CA-D6C6-79CA8B87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8</a:t>
            </a:fld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/>
          <p:nvPr/>
        </p:nvSpPr>
        <p:spPr>
          <a:xfrm rot="16200000">
            <a:off x="-2108385" y="2514851"/>
            <a:ext cx="5140592" cy="88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/>
              <a:t>Operadores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264838" y="1521031"/>
            <a:ext cx="106431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Ya almacenados los datos podríamos preguntar por la situación actual de un alumno para</a:t>
            </a:r>
          </a:p>
          <a:p>
            <a:r>
              <a:rPr lang="es-MX" dirty="0"/>
              <a:t>saber si amerita pasar al siguiente nivel. Por ejemplo, podríamos pedir el promedio general</a:t>
            </a:r>
          </a:p>
          <a:p>
            <a:r>
              <a:rPr lang="es-MX" dirty="0"/>
              <a:t>de las calificaciones de todas las materias que curso en el ciclo anterior. Si el promedio</a:t>
            </a:r>
          </a:p>
          <a:p>
            <a:r>
              <a:rPr lang="es-MX" dirty="0"/>
              <a:t>general es menor a 6 se enviaría un mensaje al alumno de alerta donde se le haría saber</a:t>
            </a:r>
          </a:p>
          <a:p>
            <a:r>
              <a:rPr lang="es-MX" dirty="0"/>
              <a:t>que debe tomar una vez más el ciclo anterior inmediato. Si el promedio general es mayor o</a:t>
            </a:r>
          </a:p>
          <a:p>
            <a:r>
              <a:rPr lang="es-MX" dirty="0"/>
              <a:t>igual a 9 podríamos enviar un mensaje de alerta que indique al alumno que debe pasar por</a:t>
            </a:r>
          </a:p>
          <a:p>
            <a:r>
              <a:rPr lang="es-MX" dirty="0"/>
              <a:t>un reconocimiento por parte de la institución.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323561" y="385087"/>
            <a:ext cx="90289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Ejemplo. Podríamos diseñar un algoritmo que tomara los datos personales de un alumno</a:t>
            </a:r>
          </a:p>
          <a:p>
            <a:r>
              <a:rPr lang="es-MX" dirty="0"/>
              <a:t>de una escuela y su desempeño académico para almacenarlos en una base de datos.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99" y="3755225"/>
            <a:ext cx="9100353" cy="1884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1636450-44CC-91D9-903D-49AD38E8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17035-269F-4AE2-B1DD-21A3B3060B0A}" type="slidenum">
              <a:rPr lang="es-MX" smtClean="0"/>
              <a:t>9</a:t>
            </a:fld>
            <a:endParaRPr lang="es-MX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1193</Words>
  <Application>Microsoft Office PowerPoint</Application>
  <PresentationFormat>Panorámica</PresentationFormat>
  <Paragraphs>190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4" baseType="lpstr">
      <vt:lpstr>Adobe Gothic Std B</vt:lpstr>
      <vt:lpstr>Adobe Garamond Pro Bold</vt:lpstr>
      <vt:lpstr>Arial</vt:lpstr>
      <vt:lpstr>Arial Rounded MT Bold</vt:lpstr>
      <vt:lpstr>Calibri</vt:lpstr>
      <vt:lpstr>Century Gothic</vt:lpstr>
      <vt:lpstr>Wingdings 3</vt:lpstr>
      <vt:lpstr>Ion</vt:lpstr>
      <vt:lpstr>Algoritmo</vt:lpstr>
      <vt:lpstr>Algoritmo</vt:lpstr>
      <vt:lpstr>Algoritmo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Ernesto Urrutia Garcia</dc:creator>
  <cp:lastModifiedBy>LUIS ERNESTO URRUTIA GARCIA</cp:lastModifiedBy>
  <cp:revision>48</cp:revision>
  <dcterms:created xsi:type="dcterms:W3CDTF">2023-03-01T15:26:21Z</dcterms:created>
  <dcterms:modified xsi:type="dcterms:W3CDTF">2024-01-20T03:39:41Z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