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31"/>
  </p:notesMasterIdLst>
  <p:handoutMasterIdLst>
    <p:handoutMasterId r:id="rId32"/>
  </p:handout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Lst>
  <p:sldSz cx="16398875"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FEF"/>
    <a:srgbClr val="0F394C"/>
    <a:srgbClr val="FFFFFF"/>
    <a:srgbClr val="E6E6E6"/>
    <a:srgbClr val="A6A6A6"/>
    <a:srgbClr val="0F3B4F"/>
    <a:srgbClr val="0E3749"/>
    <a:srgbClr val="B4C7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20" autoAdjust="0"/>
  </p:normalViewPr>
  <p:slideViewPr>
    <p:cSldViewPr snapToGrid="0">
      <p:cViewPr varScale="1">
        <p:scale>
          <a:sx n="92" d="100"/>
          <a:sy n="92" d="100"/>
        </p:scale>
        <p:origin x="102"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DA65C69-5930-7D60-A9A9-501213AE86F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a:extLst>
              <a:ext uri="{FF2B5EF4-FFF2-40B4-BE49-F238E27FC236}">
                <a16:creationId xmlns:a16="http://schemas.microsoft.com/office/drawing/2014/main" id="{DC576FA4-E8FE-F1DE-9485-B9664874C3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07C04B-C5DA-449E-8677-F8A5862F071B}" type="datetimeFigureOut">
              <a:rPr lang="es-MX" smtClean="0"/>
              <a:t>16/01/2024</a:t>
            </a:fld>
            <a:endParaRPr lang="es-MX"/>
          </a:p>
        </p:txBody>
      </p:sp>
      <p:sp>
        <p:nvSpPr>
          <p:cNvPr id="4" name="Marcador de pie de página 3">
            <a:extLst>
              <a:ext uri="{FF2B5EF4-FFF2-40B4-BE49-F238E27FC236}">
                <a16:creationId xmlns:a16="http://schemas.microsoft.com/office/drawing/2014/main" id="{4615AF9A-BC49-C3AF-E6DF-5CBA64D95B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a:extLst>
              <a:ext uri="{FF2B5EF4-FFF2-40B4-BE49-F238E27FC236}">
                <a16:creationId xmlns:a16="http://schemas.microsoft.com/office/drawing/2014/main" id="{959E606D-E2E9-6001-63C0-9BE3418268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AE5BB0-F438-45D0-B60F-CA5787E14BB3}" type="slidenum">
              <a:rPr lang="es-MX" smtClean="0"/>
              <a:t>‹Nº›</a:t>
            </a:fld>
            <a:endParaRPr lang="es-MX"/>
          </a:p>
        </p:txBody>
      </p:sp>
    </p:spTree>
    <p:extLst>
      <p:ext uri="{BB962C8B-B14F-4D97-AF65-F5344CB8AC3E}">
        <p14:creationId xmlns:p14="http://schemas.microsoft.com/office/powerpoint/2010/main" val="22724477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4320D2-0DAD-4E3A-A604-76867ABD8AA3}" type="datetimeFigureOut">
              <a:rPr lang="es-MX" smtClean="0"/>
              <a:t>16/01/2024</a:t>
            </a:fld>
            <a:endParaRPr lang="es-MX"/>
          </a:p>
        </p:txBody>
      </p:sp>
      <p:sp>
        <p:nvSpPr>
          <p:cNvPr id="4" name="Marcador de imagen de diapositiva 3"/>
          <p:cNvSpPr>
            <a:spLocks noGrp="1" noRot="1" noChangeAspect="1"/>
          </p:cNvSpPr>
          <p:nvPr>
            <p:ph type="sldImg" idx="2"/>
          </p:nvPr>
        </p:nvSpPr>
        <p:spPr>
          <a:xfrm>
            <a:off x="-85725" y="1143000"/>
            <a:ext cx="702945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FE72D-574C-49C3-B70B-FCFA4A230B7D}" type="slidenum">
              <a:rPr lang="es-MX" smtClean="0"/>
              <a:t>‹Nº›</a:t>
            </a:fld>
            <a:endParaRPr lang="es-MX"/>
          </a:p>
        </p:txBody>
      </p:sp>
    </p:spTree>
    <p:extLst>
      <p:ext uri="{BB962C8B-B14F-4D97-AF65-F5344CB8AC3E}">
        <p14:creationId xmlns:p14="http://schemas.microsoft.com/office/powerpoint/2010/main" val="407059821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972296" y="4686196"/>
            <a:ext cx="12299156" cy="1723185"/>
          </a:xfrm>
        </p:spPr>
        <p:txBody>
          <a:bodyPr wrap="none" anchor="t">
            <a:normAutofit/>
          </a:bodyPr>
          <a:lstStyle>
            <a:lvl1pPr algn="r">
              <a:defRPr sz="10078" b="0" spc="-31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972295" y="3878239"/>
            <a:ext cx="12299156" cy="791552"/>
          </a:xfrm>
        </p:spPr>
        <p:txBody>
          <a:bodyPr anchor="b">
            <a:normAutofit/>
          </a:bodyPr>
          <a:lstStyle>
            <a:lvl1pPr marL="0" indent="0" algn="r">
              <a:buNone/>
              <a:defRPr sz="3359"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79969" indent="0" algn="ctr">
              <a:buNone/>
              <a:defRPr sz="2100"/>
            </a:lvl2pPr>
            <a:lvl3pPr marL="959937" indent="0" algn="ctr">
              <a:buNone/>
              <a:defRPr sz="1890"/>
            </a:lvl3pPr>
            <a:lvl4pPr marL="1439906" indent="0" algn="ctr">
              <a:buNone/>
              <a:defRPr sz="1680"/>
            </a:lvl4pPr>
            <a:lvl5pPr marL="1919874" indent="0" algn="ctr">
              <a:buNone/>
              <a:defRPr sz="1680"/>
            </a:lvl5pPr>
            <a:lvl6pPr marL="2399843" indent="0" algn="ctr">
              <a:buNone/>
              <a:defRPr sz="1680"/>
            </a:lvl6pPr>
            <a:lvl7pPr marL="2879811" indent="0" algn="ctr">
              <a:buNone/>
              <a:defRPr sz="1680"/>
            </a:lvl7pPr>
            <a:lvl8pPr marL="3359780" indent="0" algn="ctr">
              <a:buNone/>
              <a:defRPr sz="1680"/>
            </a:lvl8pPr>
            <a:lvl9pPr marL="3839748" indent="0" algn="ctr">
              <a:buNone/>
              <a:defRPr sz="168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F4B22C98-7845-4823-9D87-7E7327A7821C}" type="datetime1">
              <a:rPr lang="es-MX" smtClean="0"/>
              <a:t>16/01/2024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1886002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9558" y="4584508"/>
            <a:ext cx="14144030" cy="860133"/>
          </a:xfrm>
        </p:spPr>
        <p:txBody>
          <a:bodyPr anchor="b"/>
          <a:lstStyle>
            <a:lvl1pPr>
              <a:defRPr sz="335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29558" y="1036568"/>
            <a:ext cx="14144030" cy="3547940"/>
          </a:xfrm>
        </p:spPr>
        <p:txBody>
          <a:bodyPr anchor="t"/>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9558" y="5444641"/>
            <a:ext cx="14141894" cy="716438"/>
          </a:xfrm>
        </p:spPr>
        <p:txBody>
          <a:bodyPr/>
          <a:lstStyle>
            <a:lvl1pPr marL="0" indent="0">
              <a:buNone/>
              <a:defRPr sz="168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C7440CF-2614-4165-9C4C-D1AD9C69E1D8}" type="datetime1">
              <a:rPr lang="es-MX" smtClean="0"/>
              <a:t>16/01/2024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290528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9558" y="383297"/>
            <a:ext cx="14144030" cy="3710243"/>
          </a:xfrm>
        </p:spPr>
        <p:txBody>
          <a:bodyPr anchor="ctr"/>
          <a:lstStyle>
            <a:lvl1pPr>
              <a:defRPr sz="3359"/>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29558" y="4712830"/>
            <a:ext cx="14141894" cy="1576570"/>
          </a:xfrm>
        </p:spPr>
        <p:txBody>
          <a:bodyPr anchor="ct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A8A6CA-423B-43B2-82B6-3F422B77BBB2}" type="datetime1">
              <a:rPr lang="es-MX" smtClean="0"/>
              <a:t>16/01/2024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657448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5230" y="383297"/>
            <a:ext cx="12512686" cy="3141857"/>
          </a:xfrm>
        </p:spPr>
        <p:txBody>
          <a:bodyPr anchor="ctr"/>
          <a:lstStyle>
            <a:lvl1pPr>
              <a:defRPr sz="4619"/>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2314356" y="3533056"/>
            <a:ext cx="11772298" cy="576289"/>
          </a:xfrm>
        </p:spPr>
        <p:txBody>
          <a:bodyPr anchor="t">
            <a:normAutofit/>
          </a:bodyPr>
          <a:lstStyle>
            <a:lvl1pPr marL="0" indent="0">
              <a:buNone/>
              <a:defRPr sz="147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s-ES"/>
              <a:t>Haga clic para modificar los estilos de texto del patrón</a:t>
            </a:r>
          </a:p>
        </p:txBody>
      </p:sp>
      <p:sp>
        <p:nvSpPr>
          <p:cNvPr id="4" name="Text Placeholder 3"/>
          <p:cNvSpPr>
            <a:spLocks noGrp="1"/>
          </p:cNvSpPr>
          <p:nvPr>
            <p:ph type="body" sz="half" idx="2"/>
          </p:nvPr>
        </p:nvSpPr>
        <p:spPr>
          <a:xfrm>
            <a:off x="1127423" y="4725774"/>
            <a:ext cx="14139758" cy="1563626"/>
          </a:xfrm>
        </p:spPr>
        <p:txBody>
          <a:bodyPr anchor="ctr">
            <a:normAutofit/>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88B55D2-556F-4171-B51A-7E5B338337B8}" type="datetime1">
              <a:rPr lang="es-MX" smtClean="0"/>
              <a:t>16/01/2024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569E57-A1D0-47AE-A3E4-85DA6C503064}" type="slidenum">
              <a:rPr lang="es-MX" smtClean="0"/>
              <a:t>‹Nº›</a:t>
            </a:fld>
            <a:endParaRPr lang="es-MX"/>
          </a:p>
        </p:txBody>
      </p:sp>
      <p:sp>
        <p:nvSpPr>
          <p:cNvPr id="9" name="TextBox 8"/>
          <p:cNvSpPr txBox="1"/>
          <p:nvPr/>
        </p:nvSpPr>
        <p:spPr>
          <a:xfrm>
            <a:off x="1494412" y="825983"/>
            <a:ext cx="819944" cy="613879"/>
          </a:xfrm>
          <a:prstGeom prst="rect">
            <a:avLst/>
          </a:prstGeom>
        </p:spPr>
        <p:txBody>
          <a:bodyPr vert="horz" lIns="95991" tIns="47995" rIns="95991" bIns="4799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398" dirty="0">
                <a:solidFill>
                  <a:schemeClr val="tx1"/>
                </a:solidFill>
                <a:effectLst/>
              </a:rPr>
              <a:t>“</a:t>
            </a:r>
          </a:p>
        </p:txBody>
      </p:sp>
      <p:sp>
        <p:nvSpPr>
          <p:cNvPr id="10" name="TextBox 9"/>
          <p:cNvSpPr txBox="1"/>
          <p:nvPr/>
        </p:nvSpPr>
        <p:spPr>
          <a:xfrm>
            <a:off x="14039401" y="2879725"/>
            <a:ext cx="819944" cy="613879"/>
          </a:xfrm>
          <a:prstGeom prst="rect">
            <a:avLst/>
          </a:prstGeom>
        </p:spPr>
        <p:txBody>
          <a:bodyPr vert="horz" lIns="95991" tIns="47995" rIns="95991" bIns="4799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398" dirty="0">
                <a:solidFill>
                  <a:schemeClr val="tx1"/>
                </a:solidFill>
                <a:effectLst/>
              </a:rPr>
              <a:t>”</a:t>
            </a:r>
          </a:p>
        </p:txBody>
      </p:sp>
    </p:spTree>
    <p:extLst>
      <p:ext uri="{BB962C8B-B14F-4D97-AF65-F5344CB8AC3E}">
        <p14:creationId xmlns:p14="http://schemas.microsoft.com/office/powerpoint/2010/main" val="1531959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29558" y="2442778"/>
            <a:ext cx="14144030" cy="2636845"/>
          </a:xfrm>
        </p:spPr>
        <p:txBody>
          <a:bodyPr anchor="b">
            <a:normAutofit/>
          </a:bodyPr>
          <a:lstStyle>
            <a:lvl1pPr>
              <a:defRPr sz="5669"/>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29558" y="5091988"/>
            <a:ext cx="14141894" cy="1197412"/>
          </a:xfrm>
        </p:spPr>
        <p:txBody>
          <a:bodyPr anchor="t"/>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B449607-ECB9-4F34-9E2C-635904DD299F}" type="datetime1">
              <a:rPr lang="es-MX" smtClean="0"/>
              <a:t>16/01/2024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3478984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27423" y="383297"/>
            <a:ext cx="14144030" cy="139153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798714" y="1979811"/>
            <a:ext cx="3963688" cy="604942"/>
          </a:xfrm>
        </p:spPr>
        <p:txBody>
          <a:bodyPr anchor="b">
            <a:noAutofit/>
          </a:bodyPr>
          <a:lstStyle>
            <a:lvl1pPr marL="0" indent="0">
              <a:buNone/>
              <a:defRPr sz="252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s-ES"/>
              <a:t>Haga clic para modificar los estilos de texto del patrón</a:t>
            </a:r>
          </a:p>
        </p:txBody>
      </p:sp>
      <p:sp>
        <p:nvSpPr>
          <p:cNvPr id="8" name="Text Placeholder 3"/>
          <p:cNvSpPr>
            <a:spLocks noGrp="1"/>
          </p:cNvSpPr>
          <p:nvPr>
            <p:ph type="body" sz="half" idx="15"/>
          </p:nvPr>
        </p:nvSpPr>
        <p:spPr>
          <a:xfrm>
            <a:off x="1824964" y="2699743"/>
            <a:ext cx="3937438" cy="3767974"/>
          </a:xfrm>
        </p:spPr>
        <p:txBody>
          <a:bodyPr anchor="t">
            <a:normAutofit/>
          </a:bodyPr>
          <a:lstStyle>
            <a:lvl1pPr marL="0" indent="0">
              <a:buNone/>
              <a:defRPr sz="1470"/>
            </a:lvl1pPr>
            <a:lvl2pPr marL="479969" indent="0">
              <a:buNone/>
              <a:defRPr sz="1260"/>
            </a:lvl2pPr>
            <a:lvl3pPr marL="959937" indent="0">
              <a:buNone/>
              <a:defRPr sz="1050"/>
            </a:lvl3pPr>
            <a:lvl4pPr marL="1439906" indent="0">
              <a:buNone/>
              <a:defRPr sz="945"/>
            </a:lvl4pPr>
            <a:lvl5pPr marL="1919874" indent="0">
              <a:buNone/>
              <a:defRPr sz="945"/>
            </a:lvl5pPr>
            <a:lvl6pPr marL="2399843" indent="0">
              <a:buNone/>
              <a:defRPr sz="945"/>
            </a:lvl6pPr>
            <a:lvl7pPr marL="2879811" indent="0">
              <a:buNone/>
              <a:defRPr sz="945"/>
            </a:lvl7pPr>
            <a:lvl8pPr marL="3359780" indent="0">
              <a:buNone/>
              <a:defRPr sz="945"/>
            </a:lvl8pPr>
            <a:lvl9pPr marL="3839748" indent="0">
              <a:buNone/>
              <a:defRPr sz="945"/>
            </a:lvl9pPr>
          </a:lstStyle>
          <a:p>
            <a:pPr lvl="0"/>
            <a:r>
              <a:rPr lang="es-ES"/>
              <a:t>Haga clic para modificar los estilos de texto del patrón</a:t>
            </a:r>
          </a:p>
        </p:txBody>
      </p:sp>
      <p:sp>
        <p:nvSpPr>
          <p:cNvPr id="9" name="Text Placeholder 4"/>
          <p:cNvSpPr>
            <a:spLocks noGrp="1"/>
          </p:cNvSpPr>
          <p:nvPr>
            <p:ph type="body" sz="quarter" idx="3"/>
          </p:nvPr>
        </p:nvSpPr>
        <p:spPr>
          <a:xfrm>
            <a:off x="6171092" y="1979811"/>
            <a:ext cx="3949397" cy="604942"/>
          </a:xfrm>
        </p:spPr>
        <p:txBody>
          <a:bodyPr vert="horz" lIns="91440" tIns="45720" rIns="91440" bIns="45720" rtlCol="0" anchor="b">
            <a:noAutofit/>
          </a:bodyPr>
          <a:lstStyle>
            <a:lvl1pPr>
              <a:buNone/>
              <a:defRPr lang="en-US" sz="252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6156897" y="2699743"/>
            <a:ext cx="3963591" cy="3767974"/>
          </a:xfrm>
        </p:spPr>
        <p:txBody>
          <a:bodyPr anchor="t">
            <a:normAutofit/>
          </a:bodyPr>
          <a:lstStyle>
            <a:lvl1pPr marL="0" indent="0">
              <a:buNone/>
              <a:defRPr sz="1470"/>
            </a:lvl1pPr>
            <a:lvl2pPr marL="479969" indent="0">
              <a:buNone/>
              <a:defRPr sz="1260"/>
            </a:lvl2pPr>
            <a:lvl3pPr marL="959937" indent="0">
              <a:buNone/>
              <a:defRPr sz="1050"/>
            </a:lvl3pPr>
            <a:lvl4pPr marL="1439906" indent="0">
              <a:buNone/>
              <a:defRPr sz="945"/>
            </a:lvl4pPr>
            <a:lvl5pPr marL="1919874" indent="0">
              <a:buNone/>
              <a:defRPr sz="945"/>
            </a:lvl5pPr>
            <a:lvl6pPr marL="2399843" indent="0">
              <a:buNone/>
              <a:defRPr sz="945"/>
            </a:lvl6pPr>
            <a:lvl7pPr marL="2879811" indent="0">
              <a:buNone/>
              <a:defRPr sz="945"/>
            </a:lvl7pPr>
            <a:lvl8pPr marL="3359780" indent="0">
              <a:buNone/>
              <a:defRPr sz="945"/>
            </a:lvl8pPr>
            <a:lvl9pPr marL="3839748" indent="0">
              <a:buNone/>
              <a:defRPr sz="945"/>
            </a:lvl9pPr>
          </a:lstStyle>
          <a:p>
            <a:pPr lvl="0"/>
            <a:r>
              <a:rPr lang="es-ES"/>
              <a:t>Haga clic para modificar los estilos de texto del patrón</a:t>
            </a:r>
          </a:p>
        </p:txBody>
      </p:sp>
      <p:sp>
        <p:nvSpPr>
          <p:cNvPr id="11" name="Text Placeholder 4"/>
          <p:cNvSpPr>
            <a:spLocks noGrp="1"/>
          </p:cNvSpPr>
          <p:nvPr>
            <p:ph type="body" sz="quarter" idx="13"/>
          </p:nvPr>
        </p:nvSpPr>
        <p:spPr>
          <a:xfrm>
            <a:off x="10530460" y="1979811"/>
            <a:ext cx="3943845" cy="604942"/>
          </a:xfrm>
        </p:spPr>
        <p:txBody>
          <a:bodyPr vert="horz" lIns="91440" tIns="45720" rIns="91440" bIns="45720" rtlCol="0" anchor="b">
            <a:noAutofit/>
          </a:bodyPr>
          <a:lstStyle>
            <a:lvl1pPr>
              <a:buNone/>
              <a:defRPr lang="en-US" sz="252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10530460" y="2699743"/>
            <a:ext cx="3943845" cy="3767974"/>
          </a:xfrm>
        </p:spPr>
        <p:txBody>
          <a:bodyPr anchor="t">
            <a:normAutofit/>
          </a:bodyPr>
          <a:lstStyle>
            <a:lvl1pPr marL="0" indent="0">
              <a:buNone/>
              <a:defRPr sz="1470"/>
            </a:lvl1pPr>
            <a:lvl2pPr marL="479969" indent="0">
              <a:buNone/>
              <a:defRPr sz="1260"/>
            </a:lvl2pPr>
            <a:lvl3pPr marL="959937" indent="0">
              <a:buNone/>
              <a:defRPr sz="1050"/>
            </a:lvl3pPr>
            <a:lvl4pPr marL="1439906" indent="0">
              <a:buNone/>
              <a:defRPr sz="945"/>
            </a:lvl4pPr>
            <a:lvl5pPr marL="1919874" indent="0">
              <a:buNone/>
              <a:defRPr sz="945"/>
            </a:lvl5pPr>
            <a:lvl6pPr marL="2399843" indent="0">
              <a:buNone/>
              <a:defRPr sz="945"/>
            </a:lvl6pPr>
            <a:lvl7pPr marL="2879811" indent="0">
              <a:buNone/>
              <a:defRPr sz="945"/>
            </a:lvl7pPr>
            <a:lvl8pPr marL="3359780" indent="0">
              <a:buNone/>
              <a:defRPr sz="945"/>
            </a:lvl8pPr>
            <a:lvl9pPr marL="3839748" indent="0">
              <a:buNone/>
              <a:defRPr sz="945"/>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D6CF6CD1-CA9D-48D7-9CD6-3697390ACD67}" type="datetime1">
              <a:rPr lang="es-MX" smtClean="0"/>
              <a:t>16/01/2024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3699655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27423" y="383297"/>
            <a:ext cx="14144030" cy="1391534"/>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791724" y="4511384"/>
            <a:ext cx="3954520" cy="604942"/>
          </a:xfrm>
        </p:spPr>
        <p:txBody>
          <a:bodyPr anchor="b">
            <a:noAutofit/>
          </a:bodyPr>
          <a:lstStyle>
            <a:lvl1pPr marL="0" indent="0">
              <a:buNone/>
              <a:defRPr sz="252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791724" y="2368650"/>
            <a:ext cx="3954520" cy="159984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79969" indent="0">
              <a:buNone/>
              <a:defRPr sz="1680"/>
            </a:lvl2pPr>
            <a:lvl3pPr marL="959937" indent="0">
              <a:buNone/>
              <a:defRPr sz="1680"/>
            </a:lvl3pPr>
            <a:lvl4pPr marL="1439906" indent="0">
              <a:buNone/>
              <a:defRPr sz="1680"/>
            </a:lvl4pPr>
            <a:lvl5pPr marL="1919874" indent="0">
              <a:buNone/>
              <a:defRPr sz="1680"/>
            </a:lvl5pPr>
            <a:lvl6pPr marL="2399843" indent="0">
              <a:buNone/>
              <a:defRPr sz="1680"/>
            </a:lvl6pPr>
            <a:lvl7pPr marL="2879811" indent="0">
              <a:buNone/>
              <a:defRPr sz="1680"/>
            </a:lvl7pPr>
            <a:lvl8pPr marL="3359780" indent="0">
              <a:buNone/>
              <a:defRPr sz="1680"/>
            </a:lvl8pPr>
            <a:lvl9pPr marL="3839748" indent="0">
              <a:buNone/>
              <a:defRPr sz="168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791724" y="5116326"/>
            <a:ext cx="3954520" cy="691996"/>
          </a:xfrm>
        </p:spPr>
        <p:txBody>
          <a:bodyPr anchor="t">
            <a:normAutofit/>
          </a:bodyPr>
          <a:lstStyle>
            <a:lvl1pPr marL="0" indent="0">
              <a:buNone/>
              <a:defRPr sz="1470"/>
            </a:lvl1pPr>
            <a:lvl2pPr marL="479969" indent="0">
              <a:buNone/>
              <a:defRPr sz="1260"/>
            </a:lvl2pPr>
            <a:lvl3pPr marL="959937" indent="0">
              <a:buNone/>
              <a:defRPr sz="1050"/>
            </a:lvl3pPr>
            <a:lvl4pPr marL="1439906" indent="0">
              <a:buNone/>
              <a:defRPr sz="945"/>
            </a:lvl4pPr>
            <a:lvl5pPr marL="1919874" indent="0">
              <a:buNone/>
              <a:defRPr sz="945"/>
            </a:lvl5pPr>
            <a:lvl6pPr marL="2399843" indent="0">
              <a:buNone/>
              <a:defRPr sz="945"/>
            </a:lvl6pPr>
            <a:lvl7pPr marL="2879811" indent="0">
              <a:buNone/>
              <a:defRPr sz="945"/>
            </a:lvl7pPr>
            <a:lvl8pPr marL="3359780" indent="0">
              <a:buNone/>
              <a:defRPr sz="945"/>
            </a:lvl8pPr>
            <a:lvl9pPr marL="3839748" indent="0">
              <a:buNone/>
              <a:defRPr sz="945"/>
            </a:lvl9pPr>
          </a:lstStyle>
          <a:p>
            <a:pPr lvl="0"/>
            <a:r>
              <a:rPr lang="es-ES"/>
              <a:t>Haga clic para modificar los estilos de texto del patrón</a:t>
            </a:r>
          </a:p>
        </p:txBody>
      </p:sp>
      <p:sp>
        <p:nvSpPr>
          <p:cNvPr id="22" name="Text Placeholder 4"/>
          <p:cNvSpPr>
            <a:spLocks noGrp="1"/>
          </p:cNvSpPr>
          <p:nvPr>
            <p:ph type="body" sz="quarter" idx="3"/>
          </p:nvPr>
        </p:nvSpPr>
        <p:spPr>
          <a:xfrm>
            <a:off x="6145539" y="4511384"/>
            <a:ext cx="3941709" cy="604942"/>
          </a:xfrm>
        </p:spPr>
        <p:txBody>
          <a:bodyPr anchor="b">
            <a:noAutofit/>
          </a:bodyPr>
          <a:lstStyle>
            <a:lvl1pPr marL="0" indent="0">
              <a:buNone/>
              <a:defRPr sz="252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6145538" y="2368650"/>
            <a:ext cx="3941709" cy="159984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79969" indent="0">
              <a:buNone/>
              <a:defRPr sz="1680"/>
            </a:lvl2pPr>
            <a:lvl3pPr marL="959937" indent="0">
              <a:buNone/>
              <a:defRPr sz="1680"/>
            </a:lvl3pPr>
            <a:lvl4pPr marL="1439906" indent="0">
              <a:buNone/>
              <a:defRPr sz="1680"/>
            </a:lvl4pPr>
            <a:lvl5pPr marL="1919874" indent="0">
              <a:buNone/>
              <a:defRPr sz="1680"/>
            </a:lvl5pPr>
            <a:lvl6pPr marL="2399843" indent="0">
              <a:buNone/>
              <a:defRPr sz="1680"/>
            </a:lvl6pPr>
            <a:lvl7pPr marL="2879811" indent="0">
              <a:buNone/>
              <a:defRPr sz="1680"/>
            </a:lvl7pPr>
            <a:lvl8pPr marL="3359780" indent="0">
              <a:buNone/>
              <a:defRPr sz="1680"/>
            </a:lvl8pPr>
            <a:lvl9pPr marL="3839748" indent="0">
              <a:buNone/>
              <a:defRPr sz="168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6143719" y="5116325"/>
            <a:ext cx="3946929" cy="691996"/>
          </a:xfrm>
        </p:spPr>
        <p:txBody>
          <a:bodyPr anchor="t">
            <a:normAutofit/>
          </a:bodyPr>
          <a:lstStyle>
            <a:lvl1pPr marL="0" indent="0">
              <a:buNone/>
              <a:defRPr sz="1470"/>
            </a:lvl1pPr>
            <a:lvl2pPr marL="479969" indent="0">
              <a:buNone/>
              <a:defRPr sz="1260"/>
            </a:lvl2pPr>
            <a:lvl3pPr marL="959937" indent="0">
              <a:buNone/>
              <a:defRPr sz="1050"/>
            </a:lvl3pPr>
            <a:lvl4pPr marL="1439906" indent="0">
              <a:buNone/>
              <a:defRPr sz="945"/>
            </a:lvl4pPr>
            <a:lvl5pPr marL="1919874" indent="0">
              <a:buNone/>
              <a:defRPr sz="945"/>
            </a:lvl5pPr>
            <a:lvl6pPr marL="2399843" indent="0">
              <a:buNone/>
              <a:defRPr sz="945"/>
            </a:lvl6pPr>
            <a:lvl7pPr marL="2879811" indent="0">
              <a:buNone/>
              <a:defRPr sz="945"/>
            </a:lvl7pPr>
            <a:lvl8pPr marL="3359780" indent="0">
              <a:buNone/>
              <a:defRPr sz="945"/>
            </a:lvl8pPr>
            <a:lvl9pPr marL="3839748" indent="0">
              <a:buNone/>
              <a:defRPr sz="945"/>
            </a:lvl9pPr>
          </a:lstStyle>
          <a:p>
            <a:pPr lvl="0"/>
            <a:r>
              <a:rPr lang="es-ES"/>
              <a:t>Haga clic para modificar los estilos de texto del patrón</a:t>
            </a:r>
          </a:p>
        </p:txBody>
      </p:sp>
      <p:sp>
        <p:nvSpPr>
          <p:cNvPr id="25" name="Text Placeholder 4"/>
          <p:cNvSpPr>
            <a:spLocks noGrp="1"/>
          </p:cNvSpPr>
          <p:nvPr>
            <p:ph type="body" sz="quarter" idx="13"/>
          </p:nvPr>
        </p:nvSpPr>
        <p:spPr>
          <a:xfrm>
            <a:off x="10497220" y="4511384"/>
            <a:ext cx="3943845" cy="604942"/>
          </a:xfrm>
        </p:spPr>
        <p:txBody>
          <a:bodyPr anchor="b">
            <a:noAutofit/>
          </a:bodyPr>
          <a:lstStyle>
            <a:lvl1pPr marL="0" indent="0">
              <a:buNone/>
              <a:defRPr sz="252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10497219" y="2368650"/>
            <a:ext cx="3943845" cy="159984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79969" indent="0">
              <a:buNone/>
              <a:defRPr sz="1680"/>
            </a:lvl2pPr>
            <a:lvl3pPr marL="959937" indent="0">
              <a:buNone/>
              <a:defRPr sz="1680"/>
            </a:lvl3pPr>
            <a:lvl4pPr marL="1439906" indent="0">
              <a:buNone/>
              <a:defRPr sz="1680"/>
            </a:lvl4pPr>
            <a:lvl5pPr marL="1919874" indent="0">
              <a:buNone/>
              <a:defRPr sz="1680"/>
            </a:lvl5pPr>
            <a:lvl6pPr marL="2399843" indent="0">
              <a:buNone/>
              <a:defRPr sz="1680"/>
            </a:lvl6pPr>
            <a:lvl7pPr marL="2879811" indent="0">
              <a:buNone/>
              <a:defRPr sz="1680"/>
            </a:lvl7pPr>
            <a:lvl8pPr marL="3359780" indent="0">
              <a:buNone/>
              <a:defRPr sz="1680"/>
            </a:lvl8pPr>
            <a:lvl9pPr marL="3839748" indent="0">
              <a:buNone/>
              <a:defRPr sz="168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10497052" y="5116323"/>
            <a:ext cx="3949069" cy="691996"/>
          </a:xfrm>
        </p:spPr>
        <p:txBody>
          <a:bodyPr anchor="t">
            <a:normAutofit/>
          </a:bodyPr>
          <a:lstStyle>
            <a:lvl1pPr marL="0" indent="0">
              <a:buNone/>
              <a:defRPr sz="1470"/>
            </a:lvl1pPr>
            <a:lvl2pPr marL="479969" indent="0">
              <a:buNone/>
              <a:defRPr sz="1260"/>
            </a:lvl2pPr>
            <a:lvl3pPr marL="959937" indent="0">
              <a:buNone/>
              <a:defRPr sz="1050"/>
            </a:lvl3pPr>
            <a:lvl4pPr marL="1439906" indent="0">
              <a:buNone/>
              <a:defRPr sz="945"/>
            </a:lvl4pPr>
            <a:lvl5pPr marL="1919874" indent="0">
              <a:buNone/>
              <a:defRPr sz="945"/>
            </a:lvl5pPr>
            <a:lvl6pPr marL="2399843" indent="0">
              <a:buNone/>
              <a:defRPr sz="945"/>
            </a:lvl6pPr>
            <a:lvl7pPr marL="2879811" indent="0">
              <a:buNone/>
              <a:defRPr sz="945"/>
            </a:lvl7pPr>
            <a:lvl8pPr marL="3359780" indent="0">
              <a:buNone/>
              <a:defRPr sz="945"/>
            </a:lvl8pPr>
            <a:lvl9pPr marL="3839748" indent="0">
              <a:buNone/>
              <a:defRPr sz="945"/>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A6AEA93-CDB0-4405-B328-F2306E0D34CA}" type="datetime1">
              <a:rPr lang="es-MX" smtClean="0"/>
              <a:t>16/01/2024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1782615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FB692A-8628-4902-B7B6-599AF04C845D}" type="datetime1">
              <a:rPr lang="es-MX" smtClean="0"/>
              <a:t>16/01/2024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87693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35445" y="383297"/>
            <a:ext cx="3536007" cy="610108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27423" y="383297"/>
            <a:ext cx="10403036" cy="610108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CB2BB11-5FBB-43C1-9F52-16377FF66CD4}" type="datetime1">
              <a:rPr lang="es-MX" smtClean="0"/>
              <a:t>16/01/2024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1772824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4DF8A6F-A648-4BD7-A609-14CA288C4B88}" type="datetime1">
              <a:rPr lang="es-MX" smtClean="0"/>
              <a:t>16/01/2024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354133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1149390" y="4686196"/>
            <a:ext cx="12299156" cy="1723185"/>
          </a:xfrm>
        </p:spPr>
        <p:txBody>
          <a:bodyPr wrap="none" anchor="t">
            <a:normAutofit/>
          </a:bodyPr>
          <a:lstStyle>
            <a:lvl1pPr algn="l">
              <a:defRPr sz="10078" b="0" spc="-31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1149390" y="3877503"/>
            <a:ext cx="12299156" cy="791552"/>
          </a:xfrm>
        </p:spPr>
        <p:txBody>
          <a:bodyPr anchor="b">
            <a:normAutofit/>
          </a:bodyPr>
          <a:lstStyle>
            <a:lvl1pPr marL="0" indent="0" algn="l">
              <a:buNone/>
              <a:defRPr sz="3359"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79969" indent="0" algn="ctr">
              <a:buNone/>
              <a:defRPr sz="2100"/>
            </a:lvl2pPr>
            <a:lvl3pPr marL="959937" indent="0" algn="ctr">
              <a:buNone/>
              <a:defRPr sz="1890"/>
            </a:lvl3pPr>
            <a:lvl4pPr marL="1439906" indent="0" algn="ctr">
              <a:buNone/>
              <a:defRPr sz="1680"/>
            </a:lvl4pPr>
            <a:lvl5pPr marL="1919874" indent="0" algn="ctr">
              <a:buNone/>
              <a:defRPr sz="1680"/>
            </a:lvl5pPr>
            <a:lvl6pPr marL="2399843" indent="0" algn="ctr">
              <a:buNone/>
              <a:defRPr sz="1680"/>
            </a:lvl6pPr>
            <a:lvl7pPr marL="2879811" indent="0" algn="ctr">
              <a:buNone/>
              <a:defRPr sz="1680"/>
            </a:lvl7pPr>
            <a:lvl8pPr marL="3359780" indent="0" algn="ctr">
              <a:buNone/>
              <a:defRPr sz="1680"/>
            </a:lvl8pPr>
            <a:lvl9pPr marL="3839748" indent="0" algn="ctr">
              <a:buNone/>
              <a:defRPr sz="168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819A69F-2EC4-4839-A156-4B1B52880F43}" type="datetime1">
              <a:rPr lang="es-MX" smtClean="0"/>
              <a:t>16/01/2024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96798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06458" y="1916484"/>
            <a:ext cx="6759177" cy="45678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8500514" y="1916484"/>
            <a:ext cx="6770938" cy="45678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452671E-9B8F-41CE-AAC5-CC5EC7525C09}" type="datetime1">
              <a:rPr lang="es-MX" smtClean="0"/>
              <a:t>16/01/2024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2463816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29558" y="383297"/>
            <a:ext cx="14144030" cy="1391534"/>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06458" y="1764832"/>
            <a:ext cx="6759177" cy="864917"/>
          </a:xfrm>
        </p:spPr>
        <p:txBody>
          <a:bodyPr anchor="b"/>
          <a:lstStyle>
            <a:lvl1pPr marL="0" indent="0">
              <a:buNone/>
              <a:defRPr sz="252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s-ES"/>
              <a:t>Haga clic para modificar los estilos de texto del patrón</a:t>
            </a:r>
          </a:p>
        </p:txBody>
      </p:sp>
      <p:sp>
        <p:nvSpPr>
          <p:cNvPr id="4" name="Content Placeholder 3"/>
          <p:cNvSpPr>
            <a:spLocks noGrp="1"/>
          </p:cNvSpPr>
          <p:nvPr>
            <p:ph sz="half" idx="2"/>
          </p:nvPr>
        </p:nvSpPr>
        <p:spPr>
          <a:xfrm>
            <a:off x="1506458" y="2629749"/>
            <a:ext cx="6759177" cy="386796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8500514" y="1764832"/>
            <a:ext cx="6773074" cy="864917"/>
          </a:xfrm>
        </p:spPr>
        <p:txBody>
          <a:bodyPr vert="horz" lIns="91440" tIns="45720" rIns="91440" bIns="45720" rtlCol="0" anchor="b">
            <a:normAutofit/>
          </a:bodyPr>
          <a:lstStyle>
            <a:lvl1pPr>
              <a:buNone/>
              <a:defRPr lang="en-US" sz="252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8500514" y="2629749"/>
            <a:ext cx="6773074" cy="386796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755EF67-DA34-4E5F-9BED-D459D9B71127}" type="datetime1">
              <a:rPr lang="es-MX" smtClean="0"/>
              <a:t>16/01/2024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7807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9CBD242-34E2-4437-85F1-4105D3093524}" type="datetime1">
              <a:rPr lang="es-MX" smtClean="0"/>
              <a:t>16/01/2024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141904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41979-F49B-4210-95C4-594327ADB3B7}" type="datetime1">
              <a:rPr lang="es-MX" smtClean="0"/>
              <a:t>16/01/2024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79713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29559" y="479954"/>
            <a:ext cx="5289064" cy="1679840"/>
          </a:xfrm>
        </p:spPr>
        <p:txBody>
          <a:bodyPr anchor="b"/>
          <a:lstStyle>
            <a:lvl1pPr>
              <a:defRPr sz="3359"/>
            </a:lvl1pPr>
          </a:lstStyle>
          <a:p>
            <a:r>
              <a:rPr lang="es-ES"/>
              <a:t>Haga clic para modificar el estilo de título del patrón</a:t>
            </a:r>
            <a:endParaRPr lang="en-US" dirty="0"/>
          </a:p>
        </p:txBody>
      </p:sp>
      <p:sp>
        <p:nvSpPr>
          <p:cNvPr id="3" name="Content Placeholder 2"/>
          <p:cNvSpPr>
            <a:spLocks noGrp="1"/>
          </p:cNvSpPr>
          <p:nvPr>
            <p:ph idx="1"/>
          </p:nvPr>
        </p:nvSpPr>
        <p:spPr>
          <a:xfrm>
            <a:off x="6971658" y="1036569"/>
            <a:ext cx="8301930" cy="511617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506459" y="2159794"/>
            <a:ext cx="4912164" cy="4001285"/>
          </a:xfrm>
        </p:spPr>
        <p:txBody>
          <a:bodyPr/>
          <a:lstStyle>
            <a:lvl1pPr marL="0" indent="0">
              <a:buNone/>
              <a:defRPr sz="168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874C067-744C-4AF7-9A9C-8F09F11420F7}" type="datetime1">
              <a:rPr lang="es-MX" smtClean="0"/>
              <a:t>16/01/2024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416937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29559" y="479954"/>
            <a:ext cx="5289064" cy="1679840"/>
          </a:xfrm>
        </p:spPr>
        <p:txBody>
          <a:bodyPr anchor="b"/>
          <a:lstStyle>
            <a:lvl1pPr>
              <a:defRPr sz="335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71658" y="1036569"/>
            <a:ext cx="8301930" cy="5116178"/>
          </a:xfrm>
        </p:spPr>
        <p:txBody>
          <a:bodyPr anchor="t"/>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506459" y="2159794"/>
            <a:ext cx="4912164" cy="4001285"/>
          </a:xfrm>
        </p:spPr>
        <p:txBody>
          <a:bodyPr/>
          <a:lstStyle>
            <a:lvl1pPr marL="0" indent="0">
              <a:buNone/>
              <a:defRPr sz="168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A477B7-A186-4673-8CAF-D554A22CA708}" type="datetime1">
              <a:rPr lang="es-MX" smtClean="0"/>
              <a:t>16/01/2024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37532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27423" y="383297"/>
            <a:ext cx="14144030" cy="139153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06458" y="1916484"/>
            <a:ext cx="13764994" cy="456789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127423" y="6672697"/>
            <a:ext cx="3689747" cy="383297"/>
          </a:xfrm>
          <a:prstGeom prst="rect">
            <a:avLst/>
          </a:prstGeom>
        </p:spPr>
        <p:txBody>
          <a:bodyPr vert="horz" lIns="91440" tIns="45720" rIns="91440" bIns="45720" rtlCol="0" anchor="ctr"/>
          <a:lstStyle>
            <a:lvl1pPr algn="l">
              <a:defRPr sz="126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D45460E-56AA-4A36-B582-34711A992FDA}" type="datetime1">
              <a:rPr lang="es-MX" smtClean="0"/>
              <a:t>16/01/2024</a:t>
            </a:fld>
            <a:endParaRPr lang="es-MX"/>
          </a:p>
        </p:txBody>
      </p:sp>
      <p:sp>
        <p:nvSpPr>
          <p:cNvPr id="5" name="Footer Placeholder 4"/>
          <p:cNvSpPr>
            <a:spLocks noGrp="1"/>
          </p:cNvSpPr>
          <p:nvPr>
            <p:ph type="ftr" sz="quarter" idx="3"/>
          </p:nvPr>
        </p:nvSpPr>
        <p:spPr>
          <a:xfrm>
            <a:off x="5432128" y="6672697"/>
            <a:ext cx="5534620" cy="383297"/>
          </a:xfrm>
          <a:prstGeom prst="rect">
            <a:avLst/>
          </a:prstGeom>
        </p:spPr>
        <p:txBody>
          <a:bodyPr vert="horz" lIns="91440" tIns="45720" rIns="91440" bIns="45720" rtlCol="0" anchor="ctr"/>
          <a:lstStyle>
            <a:lvl1pPr algn="ctr">
              <a:defRPr sz="126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s-MX"/>
          </a:p>
        </p:txBody>
      </p:sp>
      <p:sp>
        <p:nvSpPr>
          <p:cNvPr id="6" name="Slide Number Placeholder 5"/>
          <p:cNvSpPr>
            <a:spLocks noGrp="1"/>
          </p:cNvSpPr>
          <p:nvPr>
            <p:ph type="sldNum" sz="quarter" idx="4"/>
          </p:nvPr>
        </p:nvSpPr>
        <p:spPr>
          <a:xfrm>
            <a:off x="11581705" y="6672697"/>
            <a:ext cx="3689747" cy="383297"/>
          </a:xfrm>
          <a:prstGeom prst="rect">
            <a:avLst/>
          </a:prstGeom>
        </p:spPr>
        <p:txBody>
          <a:bodyPr vert="horz" lIns="91440" tIns="45720" rIns="91440" bIns="45720" rtlCol="0" anchor="ctr"/>
          <a:lstStyle>
            <a:lvl1pPr algn="r">
              <a:defRPr sz="126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E569E57-A1D0-47AE-A3E4-85DA6C503064}" type="slidenum">
              <a:rPr lang="es-MX" smtClean="0"/>
              <a:t>‹Nº›</a:t>
            </a:fld>
            <a:endParaRPr lang="es-MX"/>
          </a:p>
        </p:txBody>
      </p:sp>
    </p:spTree>
    <p:extLst>
      <p:ext uri="{BB962C8B-B14F-4D97-AF65-F5344CB8AC3E}">
        <p14:creationId xmlns:p14="http://schemas.microsoft.com/office/powerpoint/2010/main" val="3717768835"/>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hf sldNum="0" hdr="0" ftr="0" dt="0"/>
  <p:txStyles>
    <p:titleStyle>
      <a:lvl1pPr algn="l" defTabSz="959937" rtl="0" eaLnBrk="1" latinLnBrk="0" hangingPunct="1">
        <a:lnSpc>
          <a:spcPct val="90000"/>
        </a:lnSpc>
        <a:spcBef>
          <a:spcPct val="0"/>
        </a:spcBef>
        <a:buNone/>
        <a:defRPr sz="5669"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39984" indent="-239984" algn="l" defTabSz="959937" rtl="0" eaLnBrk="1" latinLnBrk="0" hangingPunct="1">
        <a:lnSpc>
          <a:spcPct val="90000"/>
        </a:lnSpc>
        <a:spcBef>
          <a:spcPts val="1050"/>
        </a:spcBef>
        <a:buFont typeface="Arial" panose="020B0604020202020204" pitchFamily="34" charset="0"/>
        <a:buChar char="•"/>
        <a:defRPr sz="2939"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719953" indent="-239984" algn="l" defTabSz="959937" rtl="0" eaLnBrk="1" latinLnBrk="0" hangingPunct="1">
        <a:lnSpc>
          <a:spcPct val="90000"/>
        </a:lnSpc>
        <a:spcBef>
          <a:spcPts val="525"/>
        </a:spcBef>
        <a:buFont typeface="Arial" panose="020B0604020202020204" pitchFamily="34" charset="0"/>
        <a:buChar char="•"/>
        <a:defRPr sz="252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99921" indent="-239984" algn="l" defTabSz="959937" rtl="0" eaLnBrk="1" latinLnBrk="0" hangingPunct="1">
        <a:lnSpc>
          <a:spcPct val="90000"/>
        </a:lnSpc>
        <a:spcBef>
          <a:spcPts val="525"/>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79890" indent="-239984" algn="l" defTabSz="959937" rtl="0" eaLnBrk="1" latinLnBrk="0" hangingPunct="1">
        <a:lnSpc>
          <a:spcPct val="90000"/>
        </a:lnSpc>
        <a:spcBef>
          <a:spcPts val="525"/>
        </a:spcBef>
        <a:buFont typeface="Arial" panose="020B0604020202020204" pitchFamily="34" charset="0"/>
        <a:buChar char="•"/>
        <a:defRPr sz="189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159859" indent="-239984" algn="l" defTabSz="959937" rtl="0" eaLnBrk="1" latinLnBrk="0" hangingPunct="1">
        <a:lnSpc>
          <a:spcPct val="90000"/>
        </a:lnSpc>
        <a:spcBef>
          <a:spcPts val="525"/>
        </a:spcBef>
        <a:buFont typeface="Arial" panose="020B0604020202020204" pitchFamily="34" charset="0"/>
        <a:buChar char="•"/>
        <a:defRPr sz="189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639827"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19796"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599764"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79733"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59937" rtl="0" eaLnBrk="1" latinLnBrk="0" hangingPunct="1">
        <a:defRPr sz="1890" kern="1200">
          <a:solidFill>
            <a:schemeClr val="tx1"/>
          </a:solidFill>
          <a:latin typeface="+mn-lt"/>
          <a:ea typeface="+mn-ea"/>
          <a:cs typeface="+mn-cs"/>
        </a:defRPr>
      </a:lvl1pPr>
      <a:lvl2pPr marL="479969" algn="l" defTabSz="959937" rtl="0" eaLnBrk="1" latinLnBrk="0" hangingPunct="1">
        <a:defRPr sz="1890" kern="1200">
          <a:solidFill>
            <a:schemeClr val="tx1"/>
          </a:solidFill>
          <a:latin typeface="+mn-lt"/>
          <a:ea typeface="+mn-ea"/>
          <a:cs typeface="+mn-cs"/>
        </a:defRPr>
      </a:lvl2pPr>
      <a:lvl3pPr marL="959937" algn="l" defTabSz="959937" rtl="0" eaLnBrk="1" latinLnBrk="0" hangingPunct="1">
        <a:defRPr sz="1890" kern="1200">
          <a:solidFill>
            <a:schemeClr val="tx1"/>
          </a:solidFill>
          <a:latin typeface="+mn-lt"/>
          <a:ea typeface="+mn-ea"/>
          <a:cs typeface="+mn-cs"/>
        </a:defRPr>
      </a:lvl3pPr>
      <a:lvl4pPr marL="1439906" algn="l" defTabSz="959937" rtl="0" eaLnBrk="1" latinLnBrk="0" hangingPunct="1">
        <a:defRPr sz="1890" kern="1200">
          <a:solidFill>
            <a:schemeClr val="tx1"/>
          </a:solidFill>
          <a:latin typeface="+mn-lt"/>
          <a:ea typeface="+mn-ea"/>
          <a:cs typeface="+mn-cs"/>
        </a:defRPr>
      </a:lvl4pPr>
      <a:lvl5pPr marL="1919874" algn="l" defTabSz="959937" rtl="0" eaLnBrk="1" latinLnBrk="0" hangingPunct="1">
        <a:defRPr sz="1890" kern="1200">
          <a:solidFill>
            <a:schemeClr val="tx1"/>
          </a:solidFill>
          <a:latin typeface="+mn-lt"/>
          <a:ea typeface="+mn-ea"/>
          <a:cs typeface="+mn-cs"/>
        </a:defRPr>
      </a:lvl5pPr>
      <a:lvl6pPr marL="2399843" algn="l" defTabSz="959937" rtl="0" eaLnBrk="1" latinLnBrk="0" hangingPunct="1">
        <a:defRPr sz="1890" kern="1200">
          <a:solidFill>
            <a:schemeClr val="tx1"/>
          </a:solidFill>
          <a:latin typeface="+mn-lt"/>
          <a:ea typeface="+mn-ea"/>
          <a:cs typeface="+mn-cs"/>
        </a:defRPr>
      </a:lvl6pPr>
      <a:lvl7pPr marL="2879811" algn="l" defTabSz="959937" rtl="0" eaLnBrk="1" latinLnBrk="0" hangingPunct="1">
        <a:defRPr sz="1890" kern="1200">
          <a:solidFill>
            <a:schemeClr val="tx1"/>
          </a:solidFill>
          <a:latin typeface="+mn-lt"/>
          <a:ea typeface="+mn-ea"/>
          <a:cs typeface="+mn-cs"/>
        </a:defRPr>
      </a:lvl7pPr>
      <a:lvl8pPr marL="3359780" algn="l" defTabSz="959937" rtl="0" eaLnBrk="1" latinLnBrk="0" hangingPunct="1">
        <a:defRPr sz="1890" kern="1200">
          <a:solidFill>
            <a:schemeClr val="tx1"/>
          </a:solidFill>
          <a:latin typeface="+mn-lt"/>
          <a:ea typeface="+mn-ea"/>
          <a:cs typeface="+mn-cs"/>
        </a:defRPr>
      </a:lvl8pPr>
      <a:lvl9pPr marL="3839748" algn="l" defTabSz="959937"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a:t>
            </a:fld>
            <a:endParaRPr lang="es-MX" sz="2800" dirty="0"/>
          </a:p>
        </p:txBody>
      </p:sp>
      <p:sp>
        <p:nvSpPr>
          <p:cNvPr id="26" name="Título 1">
            <a:extLst>
              <a:ext uri="{FF2B5EF4-FFF2-40B4-BE49-F238E27FC236}">
                <a16:creationId xmlns:a16="http://schemas.microsoft.com/office/drawing/2014/main" id="{E0F40067-7AEF-CC91-5DB8-CAF5224133F9}"/>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Introducción</a:t>
            </a:r>
          </a:p>
        </p:txBody>
      </p:sp>
      <p:sp>
        <p:nvSpPr>
          <p:cNvPr id="4" name="Rectángulo 3">
            <a:extLst>
              <a:ext uri="{FF2B5EF4-FFF2-40B4-BE49-F238E27FC236}">
                <a16:creationId xmlns:a16="http://schemas.microsoft.com/office/drawing/2014/main" id="{FF89383B-7D8A-40CC-A6C1-BFCDDBD36E00}"/>
              </a:ext>
            </a:extLst>
          </p:cNvPr>
          <p:cNvSpPr/>
          <p:nvPr/>
        </p:nvSpPr>
        <p:spPr>
          <a:xfrm>
            <a:off x="1098106" y="201747"/>
            <a:ext cx="15006493" cy="1292662"/>
          </a:xfrm>
          <a:prstGeom prst="rect">
            <a:avLst/>
          </a:prstGeom>
        </p:spPr>
        <p:txBody>
          <a:bodyPr wrap="square">
            <a:spAutoFit/>
          </a:bodyPr>
          <a:lstStyle/>
          <a:p>
            <a:r>
              <a:rPr lang="es-MX" dirty="0"/>
              <a:t>¿Qué es Python?</a:t>
            </a:r>
          </a:p>
          <a:p>
            <a:endParaRPr lang="es-ES" dirty="0"/>
          </a:p>
          <a:p>
            <a:r>
              <a:rPr lang="es-MX" sz="1400" dirty="0">
                <a:latin typeface="Calibri" panose="020F0502020204030204" pitchFamily="34" charset="0"/>
                <a:cs typeface="Calibri" panose="020F0502020204030204" pitchFamily="34" charset="0"/>
              </a:rPr>
              <a:t>Python es un lenguaje de programación creado por Guido van Rossum a principios de los años 90 cuyo nombre está inspirado en el grupo de cómicos ingleses “Monty Python”. Es un lenguaje similar a Perl, pero con una sintaxis muy limpia y que favorece un código legible. Se trata de un lenguaje interpretado o de script, con tipado dinámico, fuertemente tipado, multiplataforma y orientado</a:t>
            </a:r>
          </a:p>
          <a:p>
            <a:r>
              <a:rPr lang="es-MX" sz="1400" dirty="0">
                <a:latin typeface="Calibri" panose="020F0502020204030204" pitchFamily="34" charset="0"/>
                <a:cs typeface="Calibri" panose="020F0502020204030204" pitchFamily="34" charset="0"/>
              </a:rPr>
              <a:t>a objetos.</a:t>
            </a:r>
          </a:p>
        </p:txBody>
      </p:sp>
      <p:sp>
        <p:nvSpPr>
          <p:cNvPr id="11" name="CuadroTexto 10">
            <a:extLst>
              <a:ext uri="{FF2B5EF4-FFF2-40B4-BE49-F238E27FC236}">
                <a16:creationId xmlns:a16="http://schemas.microsoft.com/office/drawing/2014/main" id="{D72D3139-C82F-CB6B-05BE-656F5AAE4D86}"/>
              </a:ext>
            </a:extLst>
          </p:cNvPr>
          <p:cNvSpPr txBox="1"/>
          <p:nvPr/>
        </p:nvSpPr>
        <p:spPr>
          <a:xfrm>
            <a:off x="1098105" y="1494383"/>
            <a:ext cx="14872721" cy="738664"/>
          </a:xfrm>
          <a:prstGeom prst="rect">
            <a:avLst/>
          </a:prstGeom>
          <a:noFill/>
        </p:spPr>
        <p:txBody>
          <a:bodyPr wrap="square">
            <a:spAutoFit/>
          </a:bodyPr>
          <a:lstStyle/>
          <a:p>
            <a:r>
              <a:rPr lang="es-MX" sz="1400" b="1" dirty="0"/>
              <a:t>Lenguaje interpretado o de script </a:t>
            </a:r>
          </a:p>
          <a:p>
            <a:r>
              <a:rPr lang="es-MX" sz="1400" dirty="0"/>
              <a:t>Un lenguaje interpretado o de script es aquel que se ejecuta utilizando un programa intermedio llamado intérprete, en lugar de compilar el código a lenguaje máquina que pueda comprender y ejecutar directamente una computadora (lenguajes compilados).</a:t>
            </a:r>
          </a:p>
        </p:txBody>
      </p:sp>
      <p:sp>
        <p:nvSpPr>
          <p:cNvPr id="13" name="CuadroTexto 12">
            <a:extLst>
              <a:ext uri="{FF2B5EF4-FFF2-40B4-BE49-F238E27FC236}">
                <a16:creationId xmlns:a16="http://schemas.microsoft.com/office/drawing/2014/main" id="{0A37FC07-E841-56AD-2830-4E3BFC7E8272}"/>
              </a:ext>
            </a:extLst>
          </p:cNvPr>
          <p:cNvSpPr txBox="1"/>
          <p:nvPr/>
        </p:nvSpPr>
        <p:spPr>
          <a:xfrm>
            <a:off x="1098103" y="2233047"/>
            <a:ext cx="14727251" cy="954107"/>
          </a:xfrm>
          <a:prstGeom prst="rect">
            <a:avLst/>
          </a:prstGeom>
          <a:noFill/>
        </p:spPr>
        <p:txBody>
          <a:bodyPr wrap="square">
            <a:spAutoFit/>
          </a:bodyPr>
          <a:lstStyle/>
          <a:p>
            <a:r>
              <a:rPr lang="es-MX" sz="1400" b="1" dirty="0"/>
              <a:t>Fuertemente tipado </a:t>
            </a:r>
          </a:p>
          <a:p>
            <a:r>
              <a:rPr lang="es-MX" sz="1400" dirty="0"/>
              <a:t>No se permite tratar a una variable como si fuera de un tipo distinto al que tiene, es necesario convertir de forma explícita dicha variable al nuevo tipo previamente. Por ejemplo, si tenemos una variable que contiene un texto (variable de tipo cadena o </a:t>
            </a:r>
            <a:r>
              <a:rPr lang="es-MX" sz="1400" dirty="0" err="1"/>
              <a:t>string</a:t>
            </a:r>
            <a:r>
              <a:rPr lang="es-MX" sz="1400" dirty="0"/>
              <a:t>) no podremos tratarla como un número (sumar la cadena “9” y el número 8). En otros lenguajes el tipo de la variable cambiaría para adaptarse al comportamiento esperado, aunque esto es más propenso a errores.</a:t>
            </a:r>
          </a:p>
        </p:txBody>
      </p:sp>
      <p:sp>
        <p:nvSpPr>
          <p:cNvPr id="15" name="CuadroTexto 14">
            <a:extLst>
              <a:ext uri="{FF2B5EF4-FFF2-40B4-BE49-F238E27FC236}">
                <a16:creationId xmlns:a16="http://schemas.microsoft.com/office/drawing/2014/main" id="{B2076CC2-A6DC-DF32-A73A-7CD36C216794}"/>
              </a:ext>
            </a:extLst>
          </p:cNvPr>
          <p:cNvSpPr txBox="1"/>
          <p:nvPr/>
        </p:nvSpPr>
        <p:spPr>
          <a:xfrm>
            <a:off x="1098103" y="3325627"/>
            <a:ext cx="14727250" cy="738664"/>
          </a:xfrm>
          <a:prstGeom prst="rect">
            <a:avLst/>
          </a:prstGeom>
          <a:noFill/>
        </p:spPr>
        <p:txBody>
          <a:bodyPr wrap="square">
            <a:spAutoFit/>
          </a:bodyPr>
          <a:lstStyle/>
          <a:p>
            <a:r>
              <a:rPr lang="es-MX" sz="1400" b="1" dirty="0"/>
              <a:t>Multiplataforma </a:t>
            </a:r>
          </a:p>
          <a:p>
            <a:r>
              <a:rPr lang="es-MX" sz="1400" dirty="0"/>
              <a:t>El intérprete de Python está disponible en multitud de plataformas (UNIX, Solaris, Linux, DOS, Windows, OS/2, Mac OS, etc.) por lo que si no utilizamos librerías específicas de cada plataforma nuestro programa podrá correr en todos estos sistemas sin grandes cambios.</a:t>
            </a:r>
          </a:p>
        </p:txBody>
      </p:sp>
      <p:sp>
        <p:nvSpPr>
          <p:cNvPr id="18" name="CuadroTexto 17">
            <a:extLst>
              <a:ext uri="{FF2B5EF4-FFF2-40B4-BE49-F238E27FC236}">
                <a16:creationId xmlns:a16="http://schemas.microsoft.com/office/drawing/2014/main" id="{B2389028-31AD-59CB-4809-4E51857199B1}"/>
              </a:ext>
            </a:extLst>
          </p:cNvPr>
          <p:cNvSpPr txBox="1"/>
          <p:nvPr/>
        </p:nvSpPr>
        <p:spPr>
          <a:xfrm>
            <a:off x="1098102" y="4202764"/>
            <a:ext cx="14727249" cy="738664"/>
          </a:xfrm>
          <a:prstGeom prst="rect">
            <a:avLst/>
          </a:prstGeom>
          <a:noFill/>
        </p:spPr>
        <p:txBody>
          <a:bodyPr wrap="square">
            <a:spAutoFit/>
          </a:bodyPr>
          <a:lstStyle/>
          <a:p>
            <a:r>
              <a:rPr lang="es-MX" sz="1400" b="1" dirty="0"/>
              <a:t>Orientado a objetos </a:t>
            </a:r>
          </a:p>
          <a:p>
            <a:r>
              <a:rPr lang="es-MX" sz="1400" dirty="0"/>
              <a:t>La orientación a objetos es un paradigma de programación en el que los conceptos del mundo real relevantes para nuestro problema se trasladan a clases y objetos en nuestro programa. La ejecución del programa consiste en una serie de interacciones entre los objetos. Python también permite la programación imperativa, programación funcional y programación orientada a aspectos.</a:t>
            </a:r>
          </a:p>
        </p:txBody>
      </p:sp>
    </p:spTree>
    <p:extLst>
      <p:ext uri="{BB962C8B-B14F-4D97-AF65-F5344CB8AC3E}">
        <p14:creationId xmlns:p14="http://schemas.microsoft.com/office/powerpoint/2010/main" val="1413107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10</a:t>
            </a:fld>
            <a:endParaRPr lang="es-MX" sz="2800" dirty="0"/>
          </a:p>
        </p:txBody>
      </p:sp>
      <p:sp>
        <p:nvSpPr>
          <p:cNvPr id="26" name="Título 1">
            <a:extLst>
              <a:ext uri="{FF2B5EF4-FFF2-40B4-BE49-F238E27FC236}">
                <a16:creationId xmlns:a16="http://schemas.microsoft.com/office/drawing/2014/main" id="{E0F40067-7AEF-CC91-5DB8-CAF5224133F9}"/>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Sentencias condicionales</a:t>
            </a:r>
          </a:p>
        </p:txBody>
      </p:sp>
      <p:sp>
        <p:nvSpPr>
          <p:cNvPr id="4" name="CuadroTexto 3">
            <a:extLst>
              <a:ext uri="{FF2B5EF4-FFF2-40B4-BE49-F238E27FC236}">
                <a16:creationId xmlns:a16="http://schemas.microsoft.com/office/drawing/2014/main" id="{207C2291-7B05-80DD-E07F-ED5D6ADF572C}"/>
              </a:ext>
            </a:extLst>
          </p:cNvPr>
          <p:cNvSpPr txBox="1"/>
          <p:nvPr/>
        </p:nvSpPr>
        <p:spPr>
          <a:xfrm>
            <a:off x="1098106" y="416505"/>
            <a:ext cx="14031058" cy="738664"/>
          </a:xfrm>
          <a:prstGeom prst="rect">
            <a:avLst/>
          </a:prstGeom>
          <a:noFill/>
        </p:spPr>
        <p:txBody>
          <a:bodyPr wrap="square">
            <a:spAutoFit/>
          </a:bodyPr>
          <a:lstStyle/>
          <a:p>
            <a:r>
              <a:rPr lang="es-MX" sz="1400" dirty="0"/>
              <a:t>Si un programa no fuera más que una lista de órdenes a ejecutar de forma secuencial, una por una, no tendría mucha utilidad. Los condicionales nos permiten comprobar condiciones y hacer que nuestro programa se comporte de una forma u otra, que ejecute un fragmento de código u otro, dependiendo de esta condición. Aquí es donde cobran su importancia el tipo booleano y los operadores lógicos y relacionales que aprendimos en el capítulo sobre los tipos básicos de Python.</a:t>
            </a:r>
          </a:p>
        </p:txBody>
      </p:sp>
      <p:sp>
        <p:nvSpPr>
          <p:cNvPr id="8" name="CuadroTexto 7">
            <a:extLst>
              <a:ext uri="{FF2B5EF4-FFF2-40B4-BE49-F238E27FC236}">
                <a16:creationId xmlns:a16="http://schemas.microsoft.com/office/drawing/2014/main" id="{98F4522A-FE70-571E-E029-3BFAF06F32FD}"/>
              </a:ext>
            </a:extLst>
          </p:cNvPr>
          <p:cNvSpPr txBox="1"/>
          <p:nvPr/>
        </p:nvSpPr>
        <p:spPr>
          <a:xfrm>
            <a:off x="1098106" y="1155169"/>
            <a:ext cx="8198426" cy="369332"/>
          </a:xfrm>
          <a:prstGeom prst="rect">
            <a:avLst/>
          </a:prstGeom>
          <a:noFill/>
        </p:spPr>
        <p:txBody>
          <a:bodyPr wrap="square">
            <a:spAutoFit/>
          </a:bodyPr>
          <a:lstStyle/>
          <a:p>
            <a:r>
              <a:rPr lang="es-MX" dirty="0" err="1"/>
              <a:t>If</a:t>
            </a:r>
            <a:endParaRPr lang="es-MX" dirty="0"/>
          </a:p>
        </p:txBody>
      </p:sp>
      <p:sp>
        <p:nvSpPr>
          <p:cNvPr id="12" name="CuadroTexto 11">
            <a:extLst>
              <a:ext uri="{FF2B5EF4-FFF2-40B4-BE49-F238E27FC236}">
                <a16:creationId xmlns:a16="http://schemas.microsoft.com/office/drawing/2014/main" id="{D8F0AA3E-6FF6-67F3-267E-943945F7ECDF}"/>
              </a:ext>
            </a:extLst>
          </p:cNvPr>
          <p:cNvSpPr txBox="1"/>
          <p:nvPr/>
        </p:nvSpPr>
        <p:spPr>
          <a:xfrm>
            <a:off x="1098106" y="1667879"/>
            <a:ext cx="8198426" cy="523220"/>
          </a:xfrm>
          <a:prstGeom prst="rect">
            <a:avLst/>
          </a:prstGeom>
          <a:noFill/>
        </p:spPr>
        <p:txBody>
          <a:bodyPr wrap="square">
            <a:spAutoFit/>
          </a:bodyPr>
          <a:lstStyle/>
          <a:p>
            <a:r>
              <a:rPr lang="es-MX" sz="1400" dirty="0"/>
              <a:t>La forma más simple de un estamento condicional es un </a:t>
            </a:r>
            <a:r>
              <a:rPr lang="es-MX" sz="1400" dirty="0" err="1"/>
              <a:t>if</a:t>
            </a:r>
            <a:r>
              <a:rPr lang="es-MX" sz="1400" dirty="0"/>
              <a:t> (del inglés si) seguido de la condición a evaluar, dos puntos (:) y en la siguiente línea e </a:t>
            </a:r>
            <a:r>
              <a:rPr lang="es-MX" sz="1400" dirty="0" err="1"/>
              <a:t>indentado</a:t>
            </a:r>
            <a:r>
              <a:rPr lang="es-MX" sz="1400" dirty="0"/>
              <a:t>, el código a ejecutar en caso de que se cumpla dicha condición.</a:t>
            </a:r>
          </a:p>
        </p:txBody>
      </p:sp>
      <p:sp>
        <p:nvSpPr>
          <p:cNvPr id="16" name="CuadroTexto 15">
            <a:extLst>
              <a:ext uri="{FF2B5EF4-FFF2-40B4-BE49-F238E27FC236}">
                <a16:creationId xmlns:a16="http://schemas.microsoft.com/office/drawing/2014/main" id="{36C9FD30-AF34-1DA2-533D-927147901F41}"/>
              </a:ext>
            </a:extLst>
          </p:cNvPr>
          <p:cNvSpPr txBox="1"/>
          <p:nvPr/>
        </p:nvSpPr>
        <p:spPr>
          <a:xfrm>
            <a:off x="10262033" y="1833667"/>
            <a:ext cx="4690485" cy="1200329"/>
          </a:xfrm>
          <a:prstGeom prst="rect">
            <a:avLst/>
          </a:prstGeom>
          <a:noFill/>
        </p:spPr>
        <p:txBody>
          <a:bodyPr wrap="square">
            <a:spAutoFit/>
          </a:bodyPr>
          <a:lstStyle/>
          <a:p>
            <a:r>
              <a:rPr lang="es-MX" dirty="0" err="1"/>
              <a:t>fav</a:t>
            </a:r>
            <a:r>
              <a:rPr lang="es-MX" dirty="0"/>
              <a:t> = “PILARES” </a:t>
            </a:r>
          </a:p>
          <a:p>
            <a:r>
              <a:rPr lang="es-MX" dirty="0" err="1"/>
              <a:t>if</a:t>
            </a:r>
            <a:r>
              <a:rPr lang="es-MX" dirty="0"/>
              <a:t> </a:t>
            </a:r>
            <a:r>
              <a:rPr lang="es-MX" dirty="0" err="1"/>
              <a:t>fav</a:t>
            </a:r>
            <a:r>
              <a:rPr lang="es-MX" dirty="0"/>
              <a:t> == “PILARES”: </a:t>
            </a:r>
          </a:p>
          <a:p>
            <a:r>
              <a:rPr lang="es-MX" dirty="0"/>
              <a:t>	</a:t>
            </a:r>
            <a:r>
              <a:rPr lang="es-MX" dirty="0" err="1"/>
              <a:t>print</a:t>
            </a:r>
            <a:r>
              <a:rPr lang="es-MX" dirty="0"/>
              <a:t> “Tienes buen gusto!” </a:t>
            </a:r>
          </a:p>
          <a:p>
            <a:r>
              <a:rPr lang="es-MX" dirty="0"/>
              <a:t>	</a:t>
            </a:r>
            <a:r>
              <a:rPr lang="es-MX" dirty="0" err="1"/>
              <a:t>print</a:t>
            </a:r>
            <a:r>
              <a:rPr lang="es-MX" dirty="0"/>
              <a:t> “Gracias”</a:t>
            </a:r>
          </a:p>
        </p:txBody>
      </p:sp>
      <p:sp>
        <p:nvSpPr>
          <p:cNvPr id="21" name="CuadroTexto 20">
            <a:extLst>
              <a:ext uri="{FF2B5EF4-FFF2-40B4-BE49-F238E27FC236}">
                <a16:creationId xmlns:a16="http://schemas.microsoft.com/office/drawing/2014/main" id="{74BAB907-CC43-2075-43FF-692E07ADAFE2}"/>
              </a:ext>
            </a:extLst>
          </p:cNvPr>
          <p:cNvSpPr txBox="1"/>
          <p:nvPr/>
        </p:nvSpPr>
        <p:spPr>
          <a:xfrm>
            <a:off x="1098106" y="2472115"/>
            <a:ext cx="8198426" cy="954107"/>
          </a:xfrm>
          <a:prstGeom prst="rect">
            <a:avLst/>
          </a:prstGeom>
          <a:noFill/>
        </p:spPr>
        <p:txBody>
          <a:bodyPr wrap="square">
            <a:spAutoFit/>
          </a:bodyPr>
          <a:lstStyle/>
          <a:p>
            <a:r>
              <a:rPr lang="es-MX" sz="1400" dirty="0"/>
              <a:t>Eso sí, aseguraros de que el código tal cual se ha hecho en el ejemplo, es decir, aseguraros de pulsar Tabulación antes de las dos órdenes </a:t>
            </a:r>
            <a:r>
              <a:rPr lang="es-MX" sz="1400" dirty="0" err="1"/>
              <a:t>print</a:t>
            </a:r>
            <a:r>
              <a:rPr lang="es-MX" sz="1400" dirty="0"/>
              <a:t>, dado que esta es la forma de Python de saber que nuestra intención es la de que los dos </a:t>
            </a:r>
            <a:r>
              <a:rPr lang="es-MX" sz="1400" dirty="0" err="1"/>
              <a:t>print</a:t>
            </a:r>
            <a:r>
              <a:rPr lang="es-MX" sz="1400" dirty="0"/>
              <a:t> se ejecuten sólo en el caso de que se cumpla la condición, y no la de que se imprima la primera cadena si se cumple la condición y la otra siempre, cosa que se expresaría así:</a:t>
            </a:r>
          </a:p>
        </p:txBody>
      </p:sp>
      <p:sp>
        <p:nvSpPr>
          <p:cNvPr id="25" name="CuadroTexto 24">
            <a:extLst>
              <a:ext uri="{FF2B5EF4-FFF2-40B4-BE49-F238E27FC236}">
                <a16:creationId xmlns:a16="http://schemas.microsoft.com/office/drawing/2014/main" id="{736BE31E-25F0-D8FC-6814-22E33106E849}"/>
              </a:ext>
            </a:extLst>
          </p:cNvPr>
          <p:cNvSpPr txBox="1"/>
          <p:nvPr/>
        </p:nvSpPr>
        <p:spPr>
          <a:xfrm>
            <a:off x="1098106" y="3773091"/>
            <a:ext cx="8198426" cy="369332"/>
          </a:xfrm>
          <a:prstGeom prst="rect">
            <a:avLst/>
          </a:prstGeom>
          <a:noFill/>
        </p:spPr>
        <p:txBody>
          <a:bodyPr wrap="square">
            <a:spAutoFit/>
          </a:bodyPr>
          <a:lstStyle/>
          <a:p>
            <a:r>
              <a:rPr lang="es-MX" dirty="0" err="1"/>
              <a:t>if</a:t>
            </a:r>
            <a:r>
              <a:rPr lang="es-MX" dirty="0"/>
              <a:t> … </a:t>
            </a:r>
            <a:r>
              <a:rPr lang="es-MX" dirty="0" err="1"/>
              <a:t>else</a:t>
            </a:r>
            <a:r>
              <a:rPr lang="es-MX" dirty="0"/>
              <a:t> </a:t>
            </a:r>
          </a:p>
        </p:txBody>
      </p:sp>
      <p:sp>
        <p:nvSpPr>
          <p:cNvPr id="30" name="CuadroTexto 29">
            <a:extLst>
              <a:ext uri="{FF2B5EF4-FFF2-40B4-BE49-F238E27FC236}">
                <a16:creationId xmlns:a16="http://schemas.microsoft.com/office/drawing/2014/main" id="{709A1084-FB37-BBAB-3D8E-2FCF36673B07}"/>
              </a:ext>
            </a:extLst>
          </p:cNvPr>
          <p:cNvSpPr txBox="1"/>
          <p:nvPr/>
        </p:nvSpPr>
        <p:spPr>
          <a:xfrm>
            <a:off x="1023505" y="4340058"/>
            <a:ext cx="8198426" cy="738664"/>
          </a:xfrm>
          <a:prstGeom prst="rect">
            <a:avLst/>
          </a:prstGeom>
          <a:noFill/>
        </p:spPr>
        <p:txBody>
          <a:bodyPr wrap="square">
            <a:spAutoFit/>
          </a:bodyPr>
          <a:lstStyle/>
          <a:p>
            <a:r>
              <a:rPr lang="es-MX" sz="1400" dirty="0"/>
              <a:t>Vamos a ver ahora un condicional algo más complicado. ¿Qué haríamos si quisiéramos que se ejecutaran unas ciertas órdenes en el caso de que la condición no se cumpliera? Sin duda podríamos añadir otro </a:t>
            </a:r>
            <a:r>
              <a:rPr lang="es-MX" sz="1400" dirty="0" err="1"/>
              <a:t>if</a:t>
            </a:r>
            <a:r>
              <a:rPr lang="es-MX" sz="1400" dirty="0"/>
              <a:t> que tuviera como condición la negación del primero: </a:t>
            </a:r>
          </a:p>
        </p:txBody>
      </p:sp>
      <p:sp>
        <p:nvSpPr>
          <p:cNvPr id="33" name="CuadroTexto 32">
            <a:extLst>
              <a:ext uri="{FF2B5EF4-FFF2-40B4-BE49-F238E27FC236}">
                <a16:creationId xmlns:a16="http://schemas.microsoft.com/office/drawing/2014/main" id="{F742BDCC-2BB5-E9D0-1EA3-1D0F58363371}"/>
              </a:ext>
            </a:extLst>
          </p:cNvPr>
          <p:cNvSpPr txBox="1"/>
          <p:nvPr/>
        </p:nvSpPr>
        <p:spPr>
          <a:xfrm>
            <a:off x="10126951" y="3699671"/>
            <a:ext cx="3829050" cy="1477328"/>
          </a:xfrm>
          <a:prstGeom prst="rect">
            <a:avLst/>
          </a:prstGeom>
          <a:noFill/>
        </p:spPr>
        <p:txBody>
          <a:bodyPr wrap="square">
            <a:spAutoFit/>
          </a:bodyPr>
          <a:lstStyle/>
          <a:p>
            <a:r>
              <a:rPr lang="es-MX" dirty="0" err="1"/>
              <a:t>if</a:t>
            </a:r>
            <a:r>
              <a:rPr lang="es-MX" dirty="0"/>
              <a:t> </a:t>
            </a:r>
            <a:r>
              <a:rPr lang="es-MX" dirty="0" err="1"/>
              <a:t>fav</a:t>
            </a:r>
            <a:r>
              <a:rPr lang="es-MX" dirty="0"/>
              <a:t> == “PILARES”: </a:t>
            </a:r>
          </a:p>
          <a:p>
            <a:r>
              <a:rPr lang="es-MX" dirty="0"/>
              <a:t>	</a:t>
            </a:r>
            <a:r>
              <a:rPr lang="es-MX" dirty="0" err="1"/>
              <a:t>print</a:t>
            </a:r>
            <a:r>
              <a:rPr lang="es-MX" dirty="0"/>
              <a:t> “Tienes buen gusto!” </a:t>
            </a:r>
          </a:p>
          <a:p>
            <a:r>
              <a:rPr lang="es-MX" dirty="0"/>
              <a:t>	</a:t>
            </a:r>
            <a:r>
              <a:rPr lang="es-MX" dirty="0" err="1"/>
              <a:t>print</a:t>
            </a:r>
            <a:r>
              <a:rPr lang="es-MX" dirty="0"/>
              <a:t> “Gracias” </a:t>
            </a:r>
          </a:p>
          <a:p>
            <a:r>
              <a:rPr lang="es-MX" dirty="0" err="1"/>
              <a:t>if</a:t>
            </a:r>
            <a:r>
              <a:rPr lang="es-MX" dirty="0"/>
              <a:t> </a:t>
            </a:r>
            <a:r>
              <a:rPr lang="es-MX" dirty="0" err="1"/>
              <a:t>fav</a:t>
            </a:r>
            <a:r>
              <a:rPr lang="es-MX" dirty="0"/>
              <a:t> != “PILARES”: </a:t>
            </a:r>
          </a:p>
          <a:p>
            <a:r>
              <a:rPr lang="es-MX" dirty="0"/>
              <a:t>	</a:t>
            </a:r>
            <a:r>
              <a:rPr lang="es-MX" dirty="0" err="1"/>
              <a:t>print</a:t>
            </a:r>
            <a:r>
              <a:rPr lang="es-MX" dirty="0"/>
              <a:t> “Vaya, que lástima”</a:t>
            </a:r>
          </a:p>
        </p:txBody>
      </p:sp>
      <p:sp>
        <p:nvSpPr>
          <p:cNvPr id="35" name="CuadroTexto 34">
            <a:extLst>
              <a:ext uri="{FF2B5EF4-FFF2-40B4-BE49-F238E27FC236}">
                <a16:creationId xmlns:a16="http://schemas.microsoft.com/office/drawing/2014/main" id="{1E303F68-0C31-2099-183D-25EDB5A769E9}"/>
              </a:ext>
            </a:extLst>
          </p:cNvPr>
          <p:cNvSpPr txBox="1"/>
          <p:nvPr/>
        </p:nvSpPr>
        <p:spPr>
          <a:xfrm>
            <a:off x="943362" y="5934002"/>
            <a:ext cx="8198426" cy="307777"/>
          </a:xfrm>
          <a:prstGeom prst="rect">
            <a:avLst/>
          </a:prstGeom>
          <a:noFill/>
        </p:spPr>
        <p:txBody>
          <a:bodyPr wrap="square">
            <a:spAutoFit/>
          </a:bodyPr>
          <a:lstStyle/>
          <a:p>
            <a:r>
              <a:rPr lang="es-MX" sz="1400" dirty="0"/>
              <a:t>pero el condicional tiene una segunda construcción mucho más útil:</a:t>
            </a:r>
          </a:p>
        </p:txBody>
      </p:sp>
      <p:sp>
        <p:nvSpPr>
          <p:cNvPr id="37" name="CuadroTexto 36">
            <a:extLst>
              <a:ext uri="{FF2B5EF4-FFF2-40B4-BE49-F238E27FC236}">
                <a16:creationId xmlns:a16="http://schemas.microsoft.com/office/drawing/2014/main" id="{E39C877A-D6D1-1480-8324-96CE349A3471}"/>
              </a:ext>
            </a:extLst>
          </p:cNvPr>
          <p:cNvSpPr txBox="1"/>
          <p:nvPr/>
        </p:nvSpPr>
        <p:spPr>
          <a:xfrm>
            <a:off x="6692756" y="5349226"/>
            <a:ext cx="3569277" cy="1477328"/>
          </a:xfrm>
          <a:prstGeom prst="rect">
            <a:avLst/>
          </a:prstGeom>
          <a:noFill/>
        </p:spPr>
        <p:txBody>
          <a:bodyPr wrap="square">
            <a:spAutoFit/>
          </a:bodyPr>
          <a:lstStyle/>
          <a:p>
            <a:r>
              <a:rPr lang="es-MX" dirty="0" err="1"/>
              <a:t>if</a:t>
            </a:r>
            <a:r>
              <a:rPr lang="es-MX" dirty="0"/>
              <a:t> </a:t>
            </a:r>
            <a:r>
              <a:rPr lang="es-MX" dirty="0" err="1"/>
              <a:t>fav</a:t>
            </a:r>
            <a:r>
              <a:rPr lang="es-MX" dirty="0"/>
              <a:t> == “PILARES”: </a:t>
            </a:r>
          </a:p>
          <a:p>
            <a:r>
              <a:rPr lang="es-MX" dirty="0"/>
              <a:t>	</a:t>
            </a:r>
            <a:r>
              <a:rPr lang="es-MX" dirty="0" err="1"/>
              <a:t>print</a:t>
            </a:r>
            <a:r>
              <a:rPr lang="es-MX" dirty="0"/>
              <a:t> “Tienes buen gusto!” </a:t>
            </a:r>
          </a:p>
          <a:p>
            <a:r>
              <a:rPr lang="es-MX" dirty="0"/>
              <a:t>	</a:t>
            </a:r>
            <a:r>
              <a:rPr lang="es-MX" dirty="0" err="1"/>
              <a:t>print</a:t>
            </a:r>
            <a:r>
              <a:rPr lang="es-MX" dirty="0"/>
              <a:t> “Gracias” </a:t>
            </a:r>
          </a:p>
          <a:p>
            <a:r>
              <a:rPr lang="es-MX" dirty="0" err="1"/>
              <a:t>else</a:t>
            </a:r>
            <a:r>
              <a:rPr lang="es-MX" dirty="0"/>
              <a:t>: </a:t>
            </a:r>
          </a:p>
          <a:p>
            <a:r>
              <a:rPr lang="es-MX" dirty="0"/>
              <a:t>	</a:t>
            </a:r>
            <a:r>
              <a:rPr lang="es-MX" dirty="0" err="1"/>
              <a:t>print</a:t>
            </a:r>
            <a:r>
              <a:rPr lang="es-MX" dirty="0"/>
              <a:t> “Vaya, que lástima” </a:t>
            </a:r>
          </a:p>
        </p:txBody>
      </p:sp>
      <p:sp>
        <p:nvSpPr>
          <p:cNvPr id="39" name="CuadroTexto 38">
            <a:extLst>
              <a:ext uri="{FF2B5EF4-FFF2-40B4-BE49-F238E27FC236}">
                <a16:creationId xmlns:a16="http://schemas.microsoft.com/office/drawing/2014/main" id="{3F56E832-D7A7-CBD4-A002-308F5D49BC4E}"/>
              </a:ext>
            </a:extLst>
          </p:cNvPr>
          <p:cNvSpPr txBox="1"/>
          <p:nvPr/>
        </p:nvSpPr>
        <p:spPr>
          <a:xfrm>
            <a:off x="10879281" y="5934002"/>
            <a:ext cx="4980386" cy="954107"/>
          </a:xfrm>
          <a:prstGeom prst="rect">
            <a:avLst/>
          </a:prstGeom>
          <a:noFill/>
        </p:spPr>
        <p:txBody>
          <a:bodyPr wrap="square">
            <a:spAutoFit/>
          </a:bodyPr>
          <a:lstStyle/>
          <a:p>
            <a:r>
              <a:rPr lang="es-MX" sz="1400" dirty="0"/>
              <a:t>Vemos que la segunda condición se puede sustituir con un </a:t>
            </a:r>
            <a:r>
              <a:rPr lang="es-MX" sz="1400" dirty="0" err="1"/>
              <a:t>else</a:t>
            </a:r>
            <a:r>
              <a:rPr lang="es-MX" sz="1400" dirty="0"/>
              <a:t> (del inglés: si no, en caso contrario). Si leemos el código vemos que tiene bastante sentido: “si </a:t>
            </a:r>
            <a:r>
              <a:rPr lang="es-MX" sz="1400" dirty="0" err="1"/>
              <a:t>fav</a:t>
            </a:r>
            <a:r>
              <a:rPr lang="es-MX" sz="1400" dirty="0"/>
              <a:t> es igual a mundogeek.net, imprime esto y esto, si no, imprime esto otro”. </a:t>
            </a:r>
          </a:p>
        </p:txBody>
      </p:sp>
    </p:spTree>
    <p:extLst>
      <p:ext uri="{BB962C8B-B14F-4D97-AF65-F5344CB8AC3E}">
        <p14:creationId xmlns:p14="http://schemas.microsoft.com/office/powerpoint/2010/main" val="1584381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11</a:t>
            </a:fld>
            <a:endParaRPr lang="es-MX" sz="2800" dirty="0"/>
          </a:p>
        </p:txBody>
      </p:sp>
      <p:sp>
        <p:nvSpPr>
          <p:cNvPr id="26" name="Título 1">
            <a:extLst>
              <a:ext uri="{FF2B5EF4-FFF2-40B4-BE49-F238E27FC236}">
                <a16:creationId xmlns:a16="http://schemas.microsoft.com/office/drawing/2014/main" id="{E0F40067-7AEF-CC91-5DB8-CAF5224133F9}"/>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Bucles</a:t>
            </a:r>
          </a:p>
        </p:txBody>
      </p:sp>
      <p:sp>
        <p:nvSpPr>
          <p:cNvPr id="3" name="CuadroTexto 2">
            <a:extLst>
              <a:ext uri="{FF2B5EF4-FFF2-40B4-BE49-F238E27FC236}">
                <a16:creationId xmlns:a16="http://schemas.microsoft.com/office/drawing/2014/main" id="{F2DA9FE8-D7E4-5B20-A2C2-34CCD62A529D}"/>
              </a:ext>
            </a:extLst>
          </p:cNvPr>
          <p:cNvSpPr txBox="1"/>
          <p:nvPr/>
        </p:nvSpPr>
        <p:spPr>
          <a:xfrm>
            <a:off x="723154" y="310462"/>
            <a:ext cx="14821645" cy="523220"/>
          </a:xfrm>
          <a:prstGeom prst="rect">
            <a:avLst/>
          </a:prstGeom>
          <a:noFill/>
        </p:spPr>
        <p:txBody>
          <a:bodyPr wrap="square">
            <a:spAutoFit/>
          </a:bodyPr>
          <a:lstStyle/>
          <a:p>
            <a:r>
              <a:rPr lang="es-MX" sz="1400" dirty="0"/>
              <a:t>Mientras que los condicionales nos permiten ejecutar distintos fragmentos de código dependiendo de ciertas condiciones, los bucles nos permiten ejecutar un mismo fragmento de código un cierto número de veces, mientras se cumpla una determinada condición.</a:t>
            </a:r>
          </a:p>
        </p:txBody>
      </p:sp>
      <p:sp>
        <p:nvSpPr>
          <p:cNvPr id="6" name="CuadroTexto 5">
            <a:extLst>
              <a:ext uri="{FF2B5EF4-FFF2-40B4-BE49-F238E27FC236}">
                <a16:creationId xmlns:a16="http://schemas.microsoft.com/office/drawing/2014/main" id="{F9D13C95-8EAC-BBC9-C58F-863B75805E7B}"/>
              </a:ext>
            </a:extLst>
          </p:cNvPr>
          <p:cNvSpPr txBox="1"/>
          <p:nvPr/>
        </p:nvSpPr>
        <p:spPr>
          <a:xfrm>
            <a:off x="723154" y="941971"/>
            <a:ext cx="8198426" cy="369332"/>
          </a:xfrm>
          <a:prstGeom prst="rect">
            <a:avLst/>
          </a:prstGeom>
          <a:noFill/>
        </p:spPr>
        <p:txBody>
          <a:bodyPr wrap="square">
            <a:spAutoFit/>
          </a:bodyPr>
          <a:lstStyle/>
          <a:p>
            <a:r>
              <a:rPr lang="es-MX" dirty="0" err="1"/>
              <a:t>while</a:t>
            </a:r>
            <a:endParaRPr lang="es-MX" dirty="0"/>
          </a:p>
        </p:txBody>
      </p:sp>
      <p:sp>
        <p:nvSpPr>
          <p:cNvPr id="9" name="CuadroTexto 8">
            <a:extLst>
              <a:ext uri="{FF2B5EF4-FFF2-40B4-BE49-F238E27FC236}">
                <a16:creationId xmlns:a16="http://schemas.microsoft.com/office/drawing/2014/main" id="{56B9C179-73F4-E406-0295-18A481D7ED1C}"/>
              </a:ext>
            </a:extLst>
          </p:cNvPr>
          <p:cNvSpPr txBox="1"/>
          <p:nvPr/>
        </p:nvSpPr>
        <p:spPr>
          <a:xfrm>
            <a:off x="723154" y="1583566"/>
            <a:ext cx="3682591" cy="523220"/>
          </a:xfrm>
          <a:prstGeom prst="rect">
            <a:avLst/>
          </a:prstGeom>
          <a:noFill/>
        </p:spPr>
        <p:txBody>
          <a:bodyPr wrap="square">
            <a:spAutoFit/>
          </a:bodyPr>
          <a:lstStyle/>
          <a:p>
            <a:r>
              <a:rPr lang="es-MX" sz="1400" dirty="0"/>
              <a:t>El bucle </a:t>
            </a:r>
            <a:r>
              <a:rPr lang="es-MX" sz="1400" dirty="0" err="1"/>
              <a:t>while</a:t>
            </a:r>
            <a:r>
              <a:rPr lang="es-MX" sz="1400" dirty="0"/>
              <a:t> (mientras) ejecuta un fragmento de código mientras se cumpla una condición.</a:t>
            </a:r>
          </a:p>
        </p:txBody>
      </p:sp>
      <p:sp>
        <p:nvSpPr>
          <p:cNvPr id="11" name="CuadroTexto 10">
            <a:extLst>
              <a:ext uri="{FF2B5EF4-FFF2-40B4-BE49-F238E27FC236}">
                <a16:creationId xmlns:a16="http://schemas.microsoft.com/office/drawing/2014/main" id="{BA3D095B-DDC6-6990-FCE6-C04DF28C44AC}"/>
              </a:ext>
            </a:extLst>
          </p:cNvPr>
          <p:cNvSpPr txBox="1"/>
          <p:nvPr/>
        </p:nvSpPr>
        <p:spPr>
          <a:xfrm>
            <a:off x="4822367" y="1078103"/>
            <a:ext cx="5204860" cy="1200329"/>
          </a:xfrm>
          <a:prstGeom prst="rect">
            <a:avLst/>
          </a:prstGeom>
          <a:noFill/>
        </p:spPr>
        <p:txBody>
          <a:bodyPr wrap="square">
            <a:spAutoFit/>
          </a:bodyPr>
          <a:lstStyle/>
          <a:p>
            <a:r>
              <a:rPr lang="es-MX" dirty="0"/>
              <a:t>edad = 0 </a:t>
            </a:r>
          </a:p>
          <a:p>
            <a:r>
              <a:rPr lang="es-MX" dirty="0" err="1"/>
              <a:t>while</a:t>
            </a:r>
            <a:r>
              <a:rPr lang="es-MX" dirty="0"/>
              <a:t> edad &lt; 18: </a:t>
            </a:r>
          </a:p>
          <a:p>
            <a:r>
              <a:rPr lang="es-MX" dirty="0"/>
              <a:t>	edad = edad + 1 </a:t>
            </a:r>
          </a:p>
          <a:p>
            <a:r>
              <a:rPr lang="es-MX" dirty="0"/>
              <a:t>	</a:t>
            </a:r>
            <a:r>
              <a:rPr lang="es-MX" dirty="0" err="1"/>
              <a:t>print</a:t>
            </a:r>
            <a:r>
              <a:rPr lang="es-MX" dirty="0"/>
              <a:t> “Felicidades, tienes “ + </a:t>
            </a:r>
            <a:r>
              <a:rPr lang="es-MX" dirty="0" err="1"/>
              <a:t>str</a:t>
            </a:r>
            <a:r>
              <a:rPr lang="es-MX" dirty="0"/>
              <a:t>(edad)</a:t>
            </a:r>
          </a:p>
        </p:txBody>
      </p:sp>
      <p:sp>
        <p:nvSpPr>
          <p:cNvPr id="14" name="CuadroTexto 13">
            <a:extLst>
              <a:ext uri="{FF2B5EF4-FFF2-40B4-BE49-F238E27FC236}">
                <a16:creationId xmlns:a16="http://schemas.microsoft.com/office/drawing/2014/main" id="{B4CDF43D-31EE-FFED-E0EB-864ED74AA094}"/>
              </a:ext>
            </a:extLst>
          </p:cNvPr>
          <p:cNvSpPr txBox="1"/>
          <p:nvPr/>
        </p:nvSpPr>
        <p:spPr>
          <a:xfrm>
            <a:off x="723154" y="2686223"/>
            <a:ext cx="14821644" cy="954107"/>
          </a:xfrm>
          <a:prstGeom prst="rect">
            <a:avLst/>
          </a:prstGeom>
          <a:noFill/>
        </p:spPr>
        <p:txBody>
          <a:bodyPr wrap="square">
            <a:spAutoFit/>
          </a:bodyPr>
          <a:lstStyle/>
          <a:p>
            <a:r>
              <a:rPr lang="es-MX" sz="1400" dirty="0"/>
              <a:t>La variable edad comienza valiendo 0. Como la condición de que edad es menor que 18 es cierta (0 es menor que 18), se entra en el bucle. Se aumenta edad en 1 y se imprime el mensaje informando de que el usuario ha cumplido un año. Recordad que el operador + para las cadenas funciona concatenando ambas cadenas. Es necesario utilizar la función </a:t>
            </a:r>
            <a:r>
              <a:rPr lang="es-MX" sz="1400" dirty="0" err="1"/>
              <a:t>str</a:t>
            </a:r>
            <a:r>
              <a:rPr lang="es-MX" sz="1400" dirty="0"/>
              <a:t> (de </a:t>
            </a:r>
            <a:r>
              <a:rPr lang="es-MX" sz="1400" dirty="0" err="1"/>
              <a:t>string</a:t>
            </a:r>
            <a:r>
              <a:rPr lang="es-MX" sz="1400" dirty="0"/>
              <a:t>, cadena) para crear una cadena a partir del número, dado que no podemos concatenar números y cadenas, pero ya comentaremos esto y mucho más en próximos capítulos. Ahora se vuelve a evaluar la condición, y 1 sigue siendo menor que 18, por lo que se vuelve a ejecutar el código que aumenta la edad en un año e imprime la edad en la pantalla. </a:t>
            </a:r>
          </a:p>
        </p:txBody>
      </p:sp>
      <p:sp>
        <p:nvSpPr>
          <p:cNvPr id="18" name="CuadroTexto 17">
            <a:extLst>
              <a:ext uri="{FF2B5EF4-FFF2-40B4-BE49-F238E27FC236}">
                <a16:creationId xmlns:a16="http://schemas.microsoft.com/office/drawing/2014/main" id="{4853A955-2057-D02E-CBB5-DC7DBE63C7DC}"/>
              </a:ext>
            </a:extLst>
          </p:cNvPr>
          <p:cNvSpPr txBox="1"/>
          <p:nvPr/>
        </p:nvSpPr>
        <p:spPr>
          <a:xfrm>
            <a:off x="723153" y="3704180"/>
            <a:ext cx="14946337" cy="307777"/>
          </a:xfrm>
          <a:prstGeom prst="rect">
            <a:avLst/>
          </a:prstGeom>
          <a:noFill/>
        </p:spPr>
        <p:txBody>
          <a:bodyPr wrap="square">
            <a:spAutoFit/>
          </a:bodyPr>
          <a:lstStyle/>
          <a:p>
            <a:r>
              <a:rPr lang="es-MX" sz="1400" dirty="0"/>
              <a:t>El bucle continuará ejecutándose hasta que edad sea igual a 18, momento en el cual la condición dejará de cumplirse y el programa continuaría ejecutando las instrucciones siguientes al bucle. </a:t>
            </a:r>
          </a:p>
        </p:txBody>
      </p:sp>
      <p:sp>
        <p:nvSpPr>
          <p:cNvPr id="20" name="CuadroTexto 19">
            <a:extLst>
              <a:ext uri="{FF2B5EF4-FFF2-40B4-BE49-F238E27FC236}">
                <a16:creationId xmlns:a16="http://schemas.microsoft.com/office/drawing/2014/main" id="{A92A1777-1F39-0292-37BD-B8EA8F3F7F28}"/>
              </a:ext>
            </a:extLst>
          </p:cNvPr>
          <p:cNvSpPr txBox="1"/>
          <p:nvPr/>
        </p:nvSpPr>
        <p:spPr>
          <a:xfrm>
            <a:off x="723153" y="4130973"/>
            <a:ext cx="8198426" cy="369332"/>
          </a:xfrm>
          <a:prstGeom prst="rect">
            <a:avLst/>
          </a:prstGeom>
          <a:noFill/>
        </p:spPr>
        <p:txBody>
          <a:bodyPr wrap="square">
            <a:spAutoFit/>
          </a:bodyPr>
          <a:lstStyle/>
          <a:p>
            <a:r>
              <a:rPr lang="es-MX" dirty="0" err="1"/>
              <a:t>for</a:t>
            </a:r>
            <a:r>
              <a:rPr lang="es-MX" dirty="0"/>
              <a:t> … in</a:t>
            </a:r>
          </a:p>
        </p:txBody>
      </p:sp>
      <p:sp>
        <p:nvSpPr>
          <p:cNvPr id="23" name="CuadroTexto 22">
            <a:extLst>
              <a:ext uri="{FF2B5EF4-FFF2-40B4-BE49-F238E27FC236}">
                <a16:creationId xmlns:a16="http://schemas.microsoft.com/office/drawing/2014/main" id="{64B7A249-B1B6-44A7-35AB-C3B992DDA9AE}"/>
              </a:ext>
            </a:extLst>
          </p:cNvPr>
          <p:cNvSpPr txBox="1"/>
          <p:nvPr/>
        </p:nvSpPr>
        <p:spPr>
          <a:xfrm>
            <a:off x="723152" y="4502348"/>
            <a:ext cx="9117039" cy="738664"/>
          </a:xfrm>
          <a:prstGeom prst="rect">
            <a:avLst/>
          </a:prstGeom>
          <a:noFill/>
        </p:spPr>
        <p:txBody>
          <a:bodyPr wrap="square">
            <a:spAutoFit/>
          </a:bodyPr>
          <a:lstStyle/>
          <a:p>
            <a:r>
              <a:rPr lang="es-MX" sz="1400" dirty="0"/>
              <a:t>A los que tenga experiencia previa con según que lenguajes este bucle nos va a sorprender gratamente. En Python </a:t>
            </a:r>
            <a:r>
              <a:rPr lang="es-MX" sz="1400" dirty="0" err="1"/>
              <a:t>for</a:t>
            </a:r>
            <a:r>
              <a:rPr lang="es-MX" sz="1400" dirty="0"/>
              <a:t> se utiliza como una forma genérica de iterar sobre una secuencia. Y como tal intenta facilitar su uso para este fin. Este es el aspecto de un bucle </a:t>
            </a:r>
            <a:r>
              <a:rPr lang="es-MX" sz="1400" dirty="0" err="1"/>
              <a:t>for</a:t>
            </a:r>
            <a:r>
              <a:rPr lang="es-MX" sz="1400" dirty="0"/>
              <a:t> en Python: </a:t>
            </a:r>
          </a:p>
        </p:txBody>
      </p:sp>
      <p:sp>
        <p:nvSpPr>
          <p:cNvPr id="27" name="CuadroTexto 26">
            <a:extLst>
              <a:ext uri="{FF2B5EF4-FFF2-40B4-BE49-F238E27FC236}">
                <a16:creationId xmlns:a16="http://schemas.microsoft.com/office/drawing/2014/main" id="{6D8601B5-2F8E-EFED-0244-290B576A186D}"/>
              </a:ext>
            </a:extLst>
          </p:cNvPr>
          <p:cNvSpPr txBox="1"/>
          <p:nvPr/>
        </p:nvSpPr>
        <p:spPr>
          <a:xfrm>
            <a:off x="10408599" y="4393363"/>
            <a:ext cx="4386069" cy="923330"/>
          </a:xfrm>
          <a:prstGeom prst="rect">
            <a:avLst/>
          </a:prstGeom>
          <a:noFill/>
        </p:spPr>
        <p:txBody>
          <a:bodyPr wrap="square">
            <a:spAutoFit/>
          </a:bodyPr>
          <a:lstStyle/>
          <a:p>
            <a:r>
              <a:rPr lang="es-MX" dirty="0"/>
              <a:t>secuencia = [“uno”, “dos”, “tres”] </a:t>
            </a:r>
          </a:p>
          <a:p>
            <a:r>
              <a:rPr lang="es-MX" dirty="0" err="1"/>
              <a:t>for</a:t>
            </a:r>
            <a:r>
              <a:rPr lang="es-MX" dirty="0"/>
              <a:t> elemento in secuencia: </a:t>
            </a:r>
          </a:p>
          <a:p>
            <a:r>
              <a:rPr lang="es-MX" dirty="0"/>
              <a:t>	</a:t>
            </a:r>
            <a:r>
              <a:rPr lang="es-MX" dirty="0" err="1"/>
              <a:t>print</a:t>
            </a:r>
            <a:r>
              <a:rPr lang="es-MX" dirty="0"/>
              <a:t> elemento</a:t>
            </a:r>
          </a:p>
        </p:txBody>
      </p:sp>
      <p:sp>
        <p:nvSpPr>
          <p:cNvPr id="29" name="CuadroTexto 28">
            <a:extLst>
              <a:ext uri="{FF2B5EF4-FFF2-40B4-BE49-F238E27FC236}">
                <a16:creationId xmlns:a16="http://schemas.microsoft.com/office/drawing/2014/main" id="{E9370DCB-B813-DF29-C95E-E952FB9C06C3}"/>
              </a:ext>
            </a:extLst>
          </p:cNvPr>
          <p:cNvSpPr txBox="1"/>
          <p:nvPr/>
        </p:nvSpPr>
        <p:spPr>
          <a:xfrm>
            <a:off x="723152" y="5706198"/>
            <a:ext cx="15310022" cy="954107"/>
          </a:xfrm>
          <a:prstGeom prst="rect">
            <a:avLst/>
          </a:prstGeom>
          <a:noFill/>
        </p:spPr>
        <p:txBody>
          <a:bodyPr wrap="square">
            <a:spAutoFit/>
          </a:bodyPr>
          <a:lstStyle/>
          <a:p>
            <a:r>
              <a:rPr lang="es-MX" sz="1400" dirty="0"/>
              <a:t>Como hemos dicho los </a:t>
            </a:r>
            <a:r>
              <a:rPr lang="es-MX" sz="1400" dirty="0" err="1"/>
              <a:t>for</a:t>
            </a:r>
            <a:r>
              <a:rPr lang="es-MX" sz="1400" dirty="0"/>
              <a:t> se utilizan en Python para recorrer secuencias, por lo que vamos a utilizar un tipo secuencia, como es la lista, para nuestro ejemplo. Leamos la cabecera del bucle como si de lenguaje natural se tratara: “para cada elemento en secuencia”. Y esto es exactamente lo que hace el bucle: para cada elemento que tengamos en la secuencia, ejecuta estas líneas de código. Lo que hace la cabecera del bucle es obtener el siguiente elemento de la secuencia y almacenarlo en una variable de nombre elemento. Por esta razón en la primera iteración del bucle elemento valdrá “uno”, en la segunda “dos”, y en la tercera “tres”.</a:t>
            </a:r>
          </a:p>
        </p:txBody>
      </p:sp>
    </p:spTree>
    <p:extLst>
      <p:ext uri="{BB962C8B-B14F-4D97-AF65-F5344CB8AC3E}">
        <p14:creationId xmlns:p14="http://schemas.microsoft.com/office/powerpoint/2010/main" val="252520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12</a:t>
            </a:fld>
            <a:endParaRPr lang="es-MX" sz="2800" dirty="0"/>
          </a:p>
        </p:txBody>
      </p:sp>
      <p:sp>
        <p:nvSpPr>
          <p:cNvPr id="26" name="Título 1">
            <a:extLst>
              <a:ext uri="{FF2B5EF4-FFF2-40B4-BE49-F238E27FC236}">
                <a16:creationId xmlns:a16="http://schemas.microsoft.com/office/drawing/2014/main" id="{E0F40067-7AEF-CC91-5DB8-CAF5224133F9}"/>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Funciones</a:t>
            </a:r>
          </a:p>
        </p:txBody>
      </p:sp>
      <p:sp>
        <p:nvSpPr>
          <p:cNvPr id="3" name="CuadroTexto 2">
            <a:extLst>
              <a:ext uri="{FF2B5EF4-FFF2-40B4-BE49-F238E27FC236}">
                <a16:creationId xmlns:a16="http://schemas.microsoft.com/office/drawing/2014/main" id="{1627B681-0FD3-8597-0C8F-6F69A54DAA36}"/>
              </a:ext>
            </a:extLst>
          </p:cNvPr>
          <p:cNvSpPr txBox="1"/>
          <p:nvPr/>
        </p:nvSpPr>
        <p:spPr>
          <a:xfrm>
            <a:off x="723155" y="125796"/>
            <a:ext cx="8198426" cy="369332"/>
          </a:xfrm>
          <a:prstGeom prst="rect">
            <a:avLst/>
          </a:prstGeom>
          <a:noFill/>
        </p:spPr>
        <p:txBody>
          <a:bodyPr wrap="square">
            <a:spAutoFit/>
          </a:bodyPr>
          <a:lstStyle/>
          <a:p>
            <a:r>
              <a:rPr lang="es-MX" dirty="0"/>
              <a:t>Funciones</a:t>
            </a:r>
          </a:p>
        </p:txBody>
      </p:sp>
      <p:sp>
        <p:nvSpPr>
          <p:cNvPr id="5" name="CuadroTexto 4">
            <a:extLst>
              <a:ext uri="{FF2B5EF4-FFF2-40B4-BE49-F238E27FC236}">
                <a16:creationId xmlns:a16="http://schemas.microsoft.com/office/drawing/2014/main" id="{5545C6F4-3838-2EE5-DB72-5321F4DA35EF}"/>
              </a:ext>
            </a:extLst>
          </p:cNvPr>
          <p:cNvSpPr txBox="1"/>
          <p:nvPr/>
        </p:nvSpPr>
        <p:spPr>
          <a:xfrm>
            <a:off x="723155" y="620925"/>
            <a:ext cx="14769690" cy="738664"/>
          </a:xfrm>
          <a:prstGeom prst="rect">
            <a:avLst/>
          </a:prstGeom>
          <a:noFill/>
        </p:spPr>
        <p:txBody>
          <a:bodyPr wrap="square">
            <a:spAutoFit/>
          </a:bodyPr>
          <a:lstStyle/>
          <a:p>
            <a:r>
              <a:rPr lang="es-MX" sz="1400" dirty="0"/>
              <a:t>Una función es un fragmento de código con un nombre asociado que realiza una serie de tareas y devuelve un valor. A los fragmentos de código que tienen un nombre asociado y no devuelven valores se les suele llamar procedimientos. En Python no existen los procedimientos, ya que cuando el programador no especifica un valor de retorno la función devuelve el valor </a:t>
            </a:r>
            <a:r>
              <a:rPr lang="es-MX" sz="1400" dirty="0" err="1"/>
              <a:t>None</a:t>
            </a:r>
            <a:r>
              <a:rPr lang="es-MX" sz="1400" dirty="0"/>
              <a:t> (nada), equivalente al </a:t>
            </a:r>
            <a:r>
              <a:rPr lang="es-MX" sz="1400" dirty="0" err="1"/>
              <a:t>null</a:t>
            </a:r>
            <a:r>
              <a:rPr lang="es-MX" sz="1400" dirty="0"/>
              <a:t> de Java. Además de ayudarnos a programar y depurar dividiendo el programa en partes las funciones también permiten reutilizar </a:t>
            </a:r>
            <a:r>
              <a:rPr lang="es-MX" sz="1400" dirty="0" err="1"/>
              <a:t>código.En</a:t>
            </a:r>
            <a:r>
              <a:rPr lang="es-MX" sz="1400" dirty="0"/>
              <a:t> Python las funciones se declaran de la siguiente forma: </a:t>
            </a:r>
          </a:p>
        </p:txBody>
      </p:sp>
      <p:sp>
        <p:nvSpPr>
          <p:cNvPr id="7" name="CuadroTexto 6">
            <a:extLst>
              <a:ext uri="{FF2B5EF4-FFF2-40B4-BE49-F238E27FC236}">
                <a16:creationId xmlns:a16="http://schemas.microsoft.com/office/drawing/2014/main" id="{9BAE13DC-4AB9-50BE-B463-D819818B5A3A}"/>
              </a:ext>
            </a:extLst>
          </p:cNvPr>
          <p:cNvSpPr txBox="1"/>
          <p:nvPr/>
        </p:nvSpPr>
        <p:spPr>
          <a:xfrm>
            <a:off x="5907232" y="1992229"/>
            <a:ext cx="8198426" cy="923330"/>
          </a:xfrm>
          <a:prstGeom prst="rect">
            <a:avLst/>
          </a:prstGeom>
          <a:noFill/>
        </p:spPr>
        <p:txBody>
          <a:bodyPr wrap="square">
            <a:spAutoFit/>
          </a:bodyPr>
          <a:lstStyle/>
          <a:p>
            <a:r>
              <a:rPr lang="pt-BR" dirty="0" err="1"/>
              <a:t>def</a:t>
            </a:r>
            <a:r>
              <a:rPr lang="pt-BR" dirty="0"/>
              <a:t> </a:t>
            </a:r>
            <a:r>
              <a:rPr lang="pt-BR" dirty="0" err="1"/>
              <a:t>mi_funcion</a:t>
            </a:r>
            <a:r>
              <a:rPr lang="pt-BR" dirty="0"/>
              <a:t>(param1, param2): </a:t>
            </a:r>
          </a:p>
          <a:p>
            <a:r>
              <a:rPr lang="pt-BR" dirty="0"/>
              <a:t>	print param1 </a:t>
            </a:r>
          </a:p>
          <a:p>
            <a:r>
              <a:rPr lang="pt-BR" dirty="0"/>
              <a:t>	print param2</a:t>
            </a:r>
            <a:endParaRPr lang="es-MX" dirty="0"/>
          </a:p>
        </p:txBody>
      </p:sp>
      <p:sp>
        <p:nvSpPr>
          <p:cNvPr id="9" name="CuadroTexto 8">
            <a:extLst>
              <a:ext uri="{FF2B5EF4-FFF2-40B4-BE49-F238E27FC236}">
                <a16:creationId xmlns:a16="http://schemas.microsoft.com/office/drawing/2014/main" id="{70034B8A-F730-DDEE-82A3-FEABEDC80AA1}"/>
              </a:ext>
            </a:extLst>
          </p:cNvPr>
          <p:cNvSpPr txBox="1"/>
          <p:nvPr/>
        </p:nvSpPr>
        <p:spPr>
          <a:xfrm>
            <a:off x="723155" y="3334661"/>
            <a:ext cx="14624218" cy="523220"/>
          </a:xfrm>
          <a:prstGeom prst="rect">
            <a:avLst/>
          </a:prstGeom>
          <a:noFill/>
        </p:spPr>
        <p:txBody>
          <a:bodyPr wrap="square">
            <a:spAutoFit/>
          </a:bodyPr>
          <a:lstStyle/>
          <a:p>
            <a:r>
              <a:rPr lang="es-MX" sz="1400" dirty="0"/>
              <a:t>Es decir, la palabra clave </a:t>
            </a:r>
            <a:r>
              <a:rPr lang="es-MX" sz="1400" dirty="0" err="1"/>
              <a:t>def</a:t>
            </a:r>
            <a:r>
              <a:rPr lang="es-MX" sz="1400" dirty="0"/>
              <a:t> seguida del nombre de la función y entre paréntesis los argumentos separados por comas. A continuación, en otra línea, </a:t>
            </a:r>
            <a:r>
              <a:rPr lang="es-MX" sz="1400" dirty="0" err="1"/>
              <a:t>indentado</a:t>
            </a:r>
            <a:r>
              <a:rPr lang="es-MX" sz="1400" dirty="0"/>
              <a:t> y después de los dos puntos tendríamos las líneas de código que conforman el código a ejecutar por la función.</a:t>
            </a:r>
          </a:p>
        </p:txBody>
      </p:sp>
      <p:sp>
        <p:nvSpPr>
          <p:cNvPr id="11" name="CuadroTexto 10">
            <a:extLst>
              <a:ext uri="{FF2B5EF4-FFF2-40B4-BE49-F238E27FC236}">
                <a16:creationId xmlns:a16="http://schemas.microsoft.com/office/drawing/2014/main" id="{C2F61BE8-09A0-1933-996C-E5C181657467}"/>
              </a:ext>
            </a:extLst>
          </p:cNvPr>
          <p:cNvSpPr txBox="1"/>
          <p:nvPr/>
        </p:nvSpPr>
        <p:spPr>
          <a:xfrm>
            <a:off x="723155" y="4132895"/>
            <a:ext cx="14104672" cy="523220"/>
          </a:xfrm>
          <a:prstGeom prst="rect">
            <a:avLst/>
          </a:prstGeom>
          <a:noFill/>
        </p:spPr>
        <p:txBody>
          <a:bodyPr wrap="square">
            <a:spAutoFit/>
          </a:bodyPr>
          <a:lstStyle/>
          <a:p>
            <a:r>
              <a:rPr lang="es-MX" sz="1400" dirty="0"/>
              <a:t>También podemos encontrarnos con una cadena de texto como primera línea del cuerpo de la función. Estas cadenas se conocen con el nombre de </a:t>
            </a:r>
            <a:r>
              <a:rPr lang="es-MX" sz="1400" dirty="0" err="1"/>
              <a:t>docstring</a:t>
            </a:r>
            <a:r>
              <a:rPr lang="es-MX" sz="1400" dirty="0"/>
              <a:t> (cadena de documentación) y sirven, como su nombre indica, a modo de documentación de la función.</a:t>
            </a:r>
          </a:p>
        </p:txBody>
      </p:sp>
      <p:sp>
        <p:nvSpPr>
          <p:cNvPr id="13" name="CuadroTexto 12">
            <a:extLst>
              <a:ext uri="{FF2B5EF4-FFF2-40B4-BE49-F238E27FC236}">
                <a16:creationId xmlns:a16="http://schemas.microsoft.com/office/drawing/2014/main" id="{33CC7224-4C1B-1B98-1778-E22E00850392}"/>
              </a:ext>
            </a:extLst>
          </p:cNvPr>
          <p:cNvSpPr txBox="1"/>
          <p:nvPr/>
        </p:nvSpPr>
        <p:spPr>
          <a:xfrm>
            <a:off x="3864312" y="4909623"/>
            <a:ext cx="10241346" cy="923330"/>
          </a:xfrm>
          <a:prstGeom prst="rect">
            <a:avLst/>
          </a:prstGeom>
          <a:noFill/>
        </p:spPr>
        <p:txBody>
          <a:bodyPr wrap="square">
            <a:spAutoFit/>
          </a:bodyPr>
          <a:lstStyle/>
          <a:p>
            <a:r>
              <a:rPr lang="es-MX" dirty="0" err="1"/>
              <a:t>def</a:t>
            </a:r>
            <a:r>
              <a:rPr lang="es-MX" dirty="0"/>
              <a:t> </a:t>
            </a:r>
            <a:r>
              <a:rPr lang="es-MX" dirty="0" err="1"/>
              <a:t>mi_funcion</a:t>
            </a:r>
            <a:r>
              <a:rPr lang="es-MX" dirty="0"/>
              <a:t>(param1, param2):“““Esta función imprime los dos valores pasados como parámetros””” 	</a:t>
            </a:r>
            <a:r>
              <a:rPr lang="es-MX" dirty="0" err="1"/>
              <a:t>print</a:t>
            </a:r>
            <a:r>
              <a:rPr lang="es-MX" dirty="0"/>
              <a:t> param1 </a:t>
            </a:r>
          </a:p>
          <a:p>
            <a:r>
              <a:rPr lang="es-MX" dirty="0"/>
              <a:t>	</a:t>
            </a:r>
            <a:r>
              <a:rPr lang="es-MX" dirty="0" err="1"/>
              <a:t>print</a:t>
            </a:r>
            <a:r>
              <a:rPr lang="es-MX" dirty="0"/>
              <a:t> param2</a:t>
            </a:r>
          </a:p>
        </p:txBody>
      </p:sp>
      <p:sp>
        <p:nvSpPr>
          <p:cNvPr id="15" name="CuadroTexto 14">
            <a:extLst>
              <a:ext uri="{FF2B5EF4-FFF2-40B4-BE49-F238E27FC236}">
                <a16:creationId xmlns:a16="http://schemas.microsoft.com/office/drawing/2014/main" id="{DAFFAC3C-DD1C-B00A-4E6D-8748B2F340D6}"/>
              </a:ext>
            </a:extLst>
          </p:cNvPr>
          <p:cNvSpPr txBox="1"/>
          <p:nvPr/>
        </p:nvSpPr>
        <p:spPr>
          <a:xfrm>
            <a:off x="703359" y="6005835"/>
            <a:ext cx="14446586" cy="523220"/>
          </a:xfrm>
          <a:prstGeom prst="rect">
            <a:avLst/>
          </a:prstGeom>
          <a:noFill/>
        </p:spPr>
        <p:txBody>
          <a:bodyPr wrap="square">
            <a:spAutoFit/>
          </a:bodyPr>
          <a:lstStyle/>
          <a:p>
            <a:r>
              <a:rPr lang="es-MX" sz="1400" dirty="0"/>
              <a:t>Esto es lo que imprime el operador ? de </a:t>
            </a:r>
            <a:r>
              <a:rPr lang="es-MX" sz="1400" dirty="0" err="1"/>
              <a:t>iPython</a:t>
            </a:r>
            <a:r>
              <a:rPr lang="es-MX" sz="1400" dirty="0"/>
              <a:t> o la función </a:t>
            </a:r>
            <a:r>
              <a:rPr lang="es-MX" sz="1400" dirty="0" err="1"/>
              <a:t>help</a:t>
            </a:r>
            <a:r>
              <a:rPr lang="es-MX" sz="1400" dirty="0"/>
              <a:t> del lenguaje para proporcionar una ayuda sobre el uso y utilidad de las funciones. Todos los objetos pueden tener </a:t>
            </a:r>
            <a:r>
              <a:rPr lang="es-MX" sz="1400" dirty="0" err="1"/>
              <a:t>docstrings</a:t>
            </a:r>
            <a:r>
              <a:rPr lang="es-MX" sz="1400" dirty="0"/>
              <a:t>, no solo las funciones, como veremos más adelante.</a:t>
            </a:r>
          </a:p>
        </p:txBody>
      </p:sp>
    </p:spTree>
    <p:extLst>
      <p:ext uri="{BB962C8B-B14F-4D97-AF65-F5344CB8AC3E}">
        <p14:creationId xmlns:p14="http://schemas.microsoft.com/office/powerpoint/2010/main" val="225564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13</a:t>
            </a:fld>
            <a:endParaRPr lang="es-MX" sz="2800" dirty="0"/>
          </a:p>
        </p:txBody>
      </p:sp>
      <p:sp>
        <p:nvSpPr>
          <p:cNvPr id="26" name="Título 1">
            <a:extLst>
              <a:ext uri="{FF2B5EF4-FFF2-40B4-BE49-F238E27FC236}">
                <a16:creationId xmlns:a16="http://schemas.microsoft.com/office/drawing/2014/main" id="{E0F40067-7AEF-CC91-5DB8-CAF5224133F9}"/>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Programación Orientada a objetos </a:t>
            </a:r>
          </a:p>
        </p:txBody>
      </p:sp>
      <p:sp>
        <p:nvSpPr>
          <p:cNvPr id="3" name="CuadroTexto 2">
            <a:extLst>
              <a:ext uri="{FF2B5EF4-FFF2-40B4-BE49-F238E27FC236}">
                <a16:creationId xmlns:a16="http://schemas.microsoft.com/office/drawing/2014/main" id="{2F251771-9AEC-726F-768C-645943808EC8}"/>
              </a:ext>
            </a:extLst>
          </p:cNvPr>
          <p:cNvSpPr txBox="1"/>
          <p:nvPr/>
        </p:nvSpPr>
        <p:spPr>
          <a:xfrm>
            <a:off x="943362" y="156221"/>
            <a:ext cx="15006683" cy="523220"/>
          </a:xfrm>
          <a:prstGeom prst="rect">
            <a:avLst/>
          </a:prstGeom>
          <a:noFill/>
        </p:spPr>
        <p:txBody>
          <a:bodyPr wrap="square">
            <a:spAutoFit/>
          </a:bodyPr>
          <a:lstStyle/>
          <a:p>
            <a:r>
              <a:rPr lang="es-MX" sz="1400" dirty="0"/>
              <a:t>La Programación Orientada a Objetos (POO u OOP según sus siglas en inglés) es un paradigma de programación en el que los conceptos del mundo real relevantes para nuestro problema se modelan a través de clases y objetos, y en el que nuestro programa consiste en una serie de interacciones entre estos objetos.</a:t>
            </a:r>
          </a:p>
        </p:txBody>
      </p:sp>
      <p:sp>
        <p:nvSpPr>
          <p:cNvPr id="5" name="CuadroTexto 4">
            <a:extLst>
              <a:ext uri="{FF2B5EF4-FFF2-40B4-BE49-F238E27FC236}">
                <a16:creationId xmlns:a16="http://schemas.microsoft.com/office/drawing/2014/main" id="{732D3BF4-5B16-3386-8A14-79B3A345292D}"/>
              </a:ext>
            </a:extLst>
          </p:cNvPr>
          <p:cNvSpPr txBox="1"/>
          <p:nvPr/>
        </p:nvSpPr>
        <p:spPr>
          <a:xfrm>
            <a:off x="943362" y="712568"/>
            <a:ext cx="8673423" cy="369332"/>
          </a:xfrm>
          <a:prstGeom prst="rect">
            <a:avLst/>
          </a:prstGeom>
          <a:noFill/>
        </p:spPr>
        <p:txBody>
          <a:bodyPr wrap="square">
            <a:spAutoFit/>
          </a:bodyPr>
          <a:lstStyle/>
          <a:p>
            <a:r>
              <a:rPr lang="es-MX" dirty="0"/>
              <a:t>Clases y Objetos </a:t>
            </a:r>
          </a:p>
        </p:txBody>
      </p:sp>
      <p:sp>
        <p:nvSpPr>
          <p:cNvPr id="7" name="CuadroTexto 6">
            <a:extLst>
              <a:ext uri="{FF2B5EF4-FFF2-40B4-BE49-F238E27FC236}">
                <a16:creationId xmlns:a16="http://schemas.microsoft.com/office/drawing/2014/main" id="{E71459BB-FAFA-69EF-B99C-774ED545A01A}"/>
              </a:ext>
            </a:extLst>
          </p:cNvPr>
          <p:cNvSpPr txBox="1"/>
          <p:nvPr/>
        </p:nvSpPr>
        <p:spPr>
          <a:xfrm>
            <a:off x="1267691" y="1141709"/>
            <a:ext cx="9590808" cy="2893100"/>
          </a:xfrm>
          <a:prstGeom prst="rect">
            <a:avLst/>
          </a:prstGeom>
          <a:noFill/>
        </p:spPr>
        <p:txBody>
          <a:bodyPr wrap="square">
            <a:spAutoFit/>
          </a:bodyPr>
          <a:lstStyle/>
          <a:p>
            <a:r>
              <a:rPr lang="es-MX" sz="1400" dirty="0"/>
              <a:t>Para entender este paradigma primero tenemos que comprender qué es una clase y qué es un objeto. Un objeto es una entidad que agrupa un estado y una funcionalidad relacionadas. El estado del objeto se define a través de variables llamadas atributos, mientras que la funcionalidad se modela a través de funciones a las que se les conoce con el nombre de métodos del objeto. Un ejemplo de objeto podría ser un coche, en el que tendríamos atributos como la marca, el número de puertas o el tipo de carburante y métodos como arrancar y parar. O bien cualquier otra combinación de atributos y métodos según lo que fuera relevante para nuestro programa. Una clase, por otro lado, no es más que una plantilla genérica a partir de la cuál instanciar los objetos; plantilla que es la que define qué atributos y métodos tendrán los objetos de esa clase. Volviendo a nuestro ejemplo: en el mundo real existe un conjunto de objetos a los que llamamos coches y que tienen un conjunto de atributos comunes y un comportamiento común, esto es a lo que llamamos clase. Sin embargo, mi coche no es igual que el coche de mi vecino, y aunque pertenecen a la misma clase de objetos, son objetos distintos. En Python las clases se definen mediante la palabra clave </a:t>
            </a:r>
            <a:r>
              <a:rPr lang="es-MX" sz="1400" dirty="0" err="1"/>
              <a:t>class</a:t>
            </a:r>
            <a:r>
              <a:rPr lang="es-MX" sz="1400" dirty="0"/>
              <a:t> seguida del nombre de la clase, dos puntos (:) y a continuación, </a:t>
            </a:r>
            <a:r>
              <a:rPr lang="es-MX" sz="1400" dirty="0" err="1"/>
              <a:t>indentado</a:t>
            </a:r>
            <a:r>
              <a:rPr lang="es-MX" sz="1400" dirty="0"/>
              <a:t>, el cuerpo de la clase. Como en el caso de las funciones, si la primera línea del cuerpo se trata de una cadena de texto, esta será la cadena de documentación de la clase o </a:t>
            </a:r>
            <a:r>
              <a:rPr lang="es-MX" sz="1400" dirty="0" err="1"/>
              <a:t>docstring</a:t>
            </a:r>
            <a:r>
              <a:rPr lang="es-MX" sz="1400" dirty="0"/>
              <a:t>.</a:t>
            </a:r>
          </a:p>
        </p:txBody>
      </p:sp>
      <p:pic>
        <p:nvPicPr>
          <p:cNvPr id="9" name="Imagen 8">
            <a:extLst>
              <a:ext uri="{FF2B5EF4-FFF2-40B4-BE49-F238E27FC236}">
                <a16:creationId xmlns:a16="http://schemas.microsoft.com/office/drawing/2014/main" id="{8481BF1C-A8D3-06F9-2F7E-55C23AF37879}"/>
              </a:ext>
            </a:extLst>
          </p:cNvPr>
          <p:cNvPicPr>
            <a:picLocks noChangeAspect="1"/>
          </p:cNvPicPr>
          <p:nvPr/>
        </p:nvPicPr>
        <p:blipFill>
          <a:blip r:embed="rId2"/>
          <a:stretch>
            <a:fillRect/>
          </a:stretch>
        </p:blipFill>
        <p:spPr>
          <a:xfrm>
            <a:off x="11103378" y="532617"/>
            <a:ext cx="4587476" cy="3239283"/>
          </a:xfrm>
          <a:prstGeom prst="rect">
            <a:avLst/>
          </a:prstGeom>
        </p:spPr>
      </p:pic>
      <p:sp>
        <p:nvSpPr>
          <p:cNvPr id="11" name="CuadroTexto 10">
            <a:extLst>
              <a:ext uri="{FF2B5EF4-FFF2-40B4-BE49-F238E27FC236}">
                <a16:creationId xmlns:a16="http://schemas.microsoft.com/office/drawing/2014/main" id="{3070E588-7307-002E-D08E-E89214ECDF24}"/>
              </a:ext>
            </a:extLst>
          </p:cNvPr>
          <p:cNvSpPr txBox="1"/>
          <p:nvPr/>
        </p:nvSpPr>
        <p:spPr>
          <a:xfrm>
            <a:off x="1267691" y="4052344"/>
            <a:ext cx="14266717" cy="954107"/>
          </a:xfrm>
          <a:prstGeom prst="rect">
            <a:avLst/>
          </a:prstGeom>
          <a:noFill/>
        </p:spPr>
        <p:txBody>
          <a:bodyPr wrap="square">
            <a:spAutoFit/>
          </a:bodyPr>
          <a:lstStyle/>
          <a:p>
            <a:r>
              <a:rPr lang="es-MX" sz="1400" dirty="0"/>
              <a:t>Lo primero que llama la atención en el ejemplo anterior es el nombre tan curioso que tiene el método __</a:t>
            </a:r>
            <a:r>
              <a:rPr lang="es-MX" sz="1400" dirty="0" err="1"/>
              <a:t>init</a:t>
            </a:r>
            <a:r>
              <a:rPr lang="es-MX" sz="1400" dirty="0"/>
              <a:t>__. Este nombre es una convención y no un capricho. El método __</a:t>
            </a:r>
            <a:r>
              <a:rPr lang="es-MX" sz="1400" dirty="0" err="1"/>
              <a:t>init</a:t>
            </a:r>
            <a:r>
              <a:rPr lang="es-MX" sz="1400" dirty="0"/>
              <a:t>__, con una doble barra baja al principio y final del nombre, se ejecuta justo después de crear un nuevo objeto a partir de la clase, proceso que se conoce con el nombre de instanciación. El método __</a:t>
            </a:r>
            <a:r>
              <a:rPr lang="es-MX" sz="1400" dirty="0" err="1"/>
              <a:t>init</a:t>
            </a:r>
            <a:r>
              <a:rPr lang="es-MX" sz="1400" dirty="0"/>
              <a:t>__ sirve, como sugiere su nombre, para realizar cualquier proceso de inicialización que sea necesario. Como vemos el primer parámetro de __</a:t>
            </a:r>
            <a:r>
              <a:rPr lang="es-MX" sz="1400" dirty="0" err="1"/>
              <a:t>init</a:t>
            </a:r>
            <a:r>
              <a:rPr lang="es-MX" sz="1400" dirty="0"/>
              <a:t>__ y del resto de métodos de la clase es siempre </a:t>
            </a:r>
            <a:r>
              <a:rPr lang="es-MX" sz="1400" dirty="0" err="1"/>
              <a:t>self</a:t>
            </a:r>
            <a:r>
              <a:rPr lang="es-MX" sz="1400" dirty="0"/>
              <a:t>. Este mecanismo es necesario para poder acceder a los atributos y métodos del objeto diferenciando, por ejemplo, una variable local </a:t>
            </a:r>
            <a:r>
              <a:rPr lang="es-MX" sz="1400" dirty="0" err="1"/>
              <a:t>mi_var</a:t>
            </a:r>
            <a:r>
              <a:rPr lang="es-MX" sz="1400" dirty="0"/>
              <a:t> de un atributo del objeto </a:t>
            </a:r>
            <a:r>
              <a:rPr lang="es-MX" sz="1400" dirty="0" err="1"/>
              <a:t>self.mi_var</a:t>
            </a:r>
            <a:r>
              <a:rPr lang="es-MX" sz="1400" dirty="0"/>
              <a:t>. </a:t>
            </a:r>
          </a:p>
        </p:txBody>
      </p:sp>
      <p:sp>
        <p:nvSpPr>
          <p:cNvPr id="13" name="CuadroTexto 12">
            <a:extLst>
              <a:ext uri="{FF2B5EF4-FFF2-40B4-BE49-F238E27FC236}">
                <a16:creationId xmlns:a16="http://schemas.microsoft.com/office/drawing/2014/main" id="{603C1241-0DDF-2901-67EC-3937D3477030}"/>
              </a:ext>
            </a:extLst>
          </p:cNvPr>
          <p:cNvSpPr txBox="1"/>
          <p:nvPr/>
        </p:nvSpPr>
        <p:spPr>
          <a:xfrm>
            <a:off x="3501736" y="5091044"/>
            <a:ext cx="9860974" cy="1169551"/>
          </a:xfrm>
          <a:prstGeom prst="rect">
            <a:avLst/>
          </a:prstGeom>
          <a:noFill/>
        </p:spPr>
        <p:txBody>
          <a:bodyPr wrap="square">
            <a:spAutoFit/>
          </a:bodyPr>
          <a:lstStyle/>
          <a:p>
            <a:r>
              <a:rPr lang="es-MX" sz="1400" dirty="0"/>
              <a:t>Si volvemos al método __</a:t>
            </a:r>
            <a:r>
              <a:rPr lang="es-MX" sz="1400" dirty="0" err="1"/>
              <a:t>init</a:t>
            </a:r>
            <a:r>
              <a:rPr lang="es-MX" sz="1400" dirty="0"/>
              <a:t>__ de nuestra clase Coche veremos cómo se utiliza </a:t>
            </a:r>
            <a:r>
              <a:rPr lang="es-MX" sz="1400" dirty="0" err="1"/>
              <a:t>self</a:t>
            </a:r>
            <a:r>
              <a:rPr lang="es-MX" sz="1400" dirty="0"/>
              <a:t> para asignar al atributo gasolina del objeto (</a:t>
            </a:r>
            <a:r>
              <a:rPr lang="es-MX" sz="1400" dirty="0" err="1"/>
              <a:t>self.gasolina</a:t>
            </a:r>
            <a:r>
              <a:rPr lang="es-MX" sz="1400" dirty="0"/>
              <a:t>) el valor que el programador especificó para el parámetro gasolina. El parámetro gasolina se destruye al final de la función, mientras que el atributo gasolina se conserva (y puede ser accedido) mientras el objeto viva. Para crear un objeto se escribiría el nombre de la clase seguido de cualquier parámetro que sea necesario entre paréntesis. Estos parámetros son los que se pasarán al método __</a:t>
            </a:r>
            <a:r>
              <a:rPr lang="es-MX" sz="1400" dirty="0" err="1"/>
              <a:t>init</a:t>
            </a:r>
            <a:r>
              <a:rPr lang="es-MX" sz="1400" dirty="0"/>
              <a:t>__, que como decíamos es el método que se llama al instanciar la clase.</a:t>
            </a:r>
          </a:p>
        </p:txBody>
      </p:sp>
      <p:sp>
        <p:nvSpPr>
          <p:cNvPr id="18" name="CuadroTexto 17">
            <a:extLst>
              <a:ext uri="{FF2B5EF4-FFF2-40B4-BE49-F238E27FC236}">
                <a16:creationId xmlns:a16="http://schemas.microsoft.com/office/drawing/2014/main" id="{0D62AAC2-331A-256C-791C-2E6085DA6229}"/>
              </a:ext>
            </a:extLst>
          </p:cNvPr>
          <p:cNvSpPr txBox="1"/>
          <p:nvPr/>
        </p:nvSpPr>
        <p:spPr>
          <a:xfrm>
            <a:off x="1340428" y="6345188"/>
            <a:ext cx="12230099" cy="738664"/>
          </a:xfrm>
          <a:prstGeom prst="rect">
            <a:avLst/>
          </a:prstGeom>
          <a:noFill/>
        </p:spPr>
        <p:txBody>
          <a:bodyPr wrap="square">
            <a:spAutoFit/>
          </a:bodyPr>
          <a:lstStyle/>
          <a:p>
            <a:r>
              <a:rPr lang="es-MX" sz="1400" dirty="0"/>
              <a:t>Entonces, cómo es posible que a la hora de crear nuestro primer objeto pasemos un solo parámetro a __</a:t>
            </a:r>
            <a:r>
              <a:rPr lang="es-MX" sz="1400" dirty="0" err="1"/>
              <a:t>init</a:t>
            </a:r>
            <a:r>
              <a:rPr lang="es-MX" sz="1400" dirty="0"/>
              <a:t>__, el número 3, cuando la definición de la función indica claramente que precisa de dos parámetros (</a:t>
            </a:r>
            <a:r>
              <a:rPr lang="es-MX" sz="1400" dirty="0" err="1"/>
              <a:t>self</a:t>
            </a:r>
            <a:r>
              <a:rPr lang="es-MX" sz="1400" dirty="0"/>
              <a:t> y gasolina). Esto es así porque Python pasa el primer argumento (la referencia al objeto que se crea) automáticamente. Ahora que ya hemos creado nuestro objeto, podemos acceder a sus atributos y métodos mediante la sintaxis </a:t>
            </a:r>
            <a:r>
              <a:rPr lang="es-MX" sz="1400" dirty="0" err="1"/>
              <a:t>objeto.atributo</a:t>
            </a:r>
            <a:r>
              <a:rPr lang="es-MX" sz="1400" dirty="0"/>
              <a:t> y objeto. método(): </a:t>
            </a:r>
          </a:p>
        </p:txBody>
      </p:sp>
      <p:pic>
        <p:nvPicPr>
          <p:cNvPr id="20" name="Imagen 19">
            <a:extLst>
              <a:ext uri="{FF2B5EF4-FFF2-40B4-BE49-F238E27FC236}">
                <a16:creationId xmlns:a16="http://schemas.microsoft.com/office/drawing/2014/main" id="{6482E4F4-B62D-CB04-EADA-A0892D7777D4}"/>
              </a:ext>
            </a:extLst>
          </p:cNvPr>
          <p:cNvPicPr>
            <a:picLocks noChangeAspect="1"/>
          </p:cNvPicPr>
          <p:nvPr/>
        </p:nvPicPr>
        <p:blipFill>
          <a:blip r:embed="rId3"/>
          <a:stretch>
            <a:fillRect/>
          </a:stretch>
        </p:blipFill>
        <p:spPr>
          <a:xfrm>
            <a:off x="13687039" y="5006451"/>
            <a:ext cx="2442005" cy="1956419"/>
          </a:xfrm>
          <a:prstGeom prst="rect">
            <a:avLst/>
          </a:prstGeom>
        </p:spPr>
      </p:pic>
      <p:pic>
        <p:nvPicPr>
          <p:cNvPr id="21" name="Imagen 20">
            <a:extLst>
              <a:ext uri="{FF2B5EF4-FFF2-40B4-BE49-F238E27FC236}">
                <a16:creationId xmlns:a16="http://schemas.microsoft.com/office/drawing/2014/main" id="{ADEDE2CE-DFB8-B7FC-79A4-D3E25DAD4080}"/>
              </a:ext>
            </a:extLst>
          </p:cNvPr>
          <p:cNvPicPr>
            <a:picLocks noChangeAspect="1"/>
          </p:cNvPicPr>
          <p:nvPr/>
        </p:nvPicPr>
        <p:blipFill>
          <a:blip r:embed="rId4"/>
          <a:stretch>
            <a:fillRect/>
          </a:stretch>
        </p:blipFill>
        <p:spPr>
          <a:xfrm>
            <a:off x="1340428" y="5169089"/>
            <a:ext cx="2068372" cy="376068"/>
          </a:xfrm>
          <a:prstGeom prst="rect">
            <a:avLst/>
          </a:prstGeom>
        </p:spPr>
      </p:pic>
    </p:spTree>
    <p:extLst>
      <p:ext uri="{BB962C8B-B14F-4D97-AF65-F5344CB8AC3E}">
        <p14:creationId xmlns:p14="http://schemas.microsoft.com/office/powerpoint/2010/main" val="2284345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14</a:t>
            </a:fld>
            <a:endParaRPr lang="es-MX" sz="2800" dirty="0"/>
          </a:p>
        </p:txBody>
      </p:sp>
      <p:sp>
        <p:nvSpPr>
          <p:cNvPr id="2" name="Título 1">
            <a:extLst>
              <a:ext uri="{FF2B5EF4-FFF2-40B4-BE49-F238E27FC236}">
                <a16:creationId xmlns:a16="http://schemas.microsoft.com/office/drawing/2014/main" id="{C5C6D8AF-3CA7-7530-97A8-74EE26E0EC3A}"/>
              </a:ext>
            </a:extLst>
          </p:cNvPr>
          <p:cNvSpPr txBox="1">
            <a:spLocks/>
          </p:cNvSpPr>
          <p:nvPr/>
        </p:nvSpPr>
        <p:spPr>
          <a:xfrm rot="16200000">
            <a:off x="-2769333"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Programación Orientada a objetos </a:t>
            </a:r>
          </a:p>
        </p:txBody>
      </p:sp>
      <p:sp>
        <p:nvSpPr>
          <p:cNvPr id="4" name="CuadroTexto 3">
            <a:extLst>
              <a:ext uri="{FF2B5EF4-FFF2-40B4-BE49-F238E27FC236}">
                <a16:creationId xmlns:a16="http://schemas.microsoft.com/office/drawing/2014/main" id="{6F9D7A10-A6C7-D760-069D-2534054885FC}"/>
              </a:ext>
            </a:extLst>
          </p:cNvPr>
          <p:cNvSpPr txBox="1"/>
          <p:nvPr/>
        </p:nvSpPr>
        <p:spPr>
          <a:xfrm>
            <a:off x="1098106" y="108289"/>
            <a:ext cx="8198426" cy="369332"/>
          </a:xfrm>
          <a:prstGeom prst="rect">
            <a:avLst/>
          </a:prstGeom>
          <a:noFill/>
        </p:spPr>
        <p:txBody>
          <a:bodyPr wrap="square">
            <a:spAutoFit/>
          </a:bodyPr>
          <a:lstStyle/>
          <a:p>
            <a:r>
              <a:rPr lang="es-MX" dirty="0"/>
              <a:t>Herencias</a:t>
            </a:r>
          </a:p>
        </p:txBody>
      </p:sp>
      <p:sp>
        <p:nvSpPr>
          <p:cNvPr id="6" name="CuadroTexto 5">
            <a:extLst>
              <a:ext uri="{FF2B5EF4-FFF2-40B4-BE49-F238E27FC236}">
                <a16:creationId xmlns:a16="http://schemas.microsoft.com/office/drawing/2014/main" id="{5CDB7D3D-71EF-B4C9-5294-5D626A781221}"/>
              </a:ext>
            </a:extLst>
          </p:cNvPr>
          <p:cNvSpPr txBox="1"/>
          <p:nvPr/>
        </p:nvSpPr>
        <p:spPr>
          <a:xfrm>
            <a:off x="1098106" y="477621"/>
            <a:ext cx="11682712" cy="1815882"/>
          </a:xfrm>
          <a:prstGeom prst="rect">
            <a:avLst/>
          </a:prstGeom>
          <a:noFill/>
        </p:spPr>
        <p:txBody>
          <a:bodyPr wrap="square">
            <a:spAutoFit/>
          </a:bodyPr>
          <a:lstStyle/>
          <a:p>
            <a:r>
              <a:rPr lang="es-MX" sz="1400" dirty="0"/>
              <a:t>Hay tres conceptos que son básicos para cualquier lenguaje de programación orientado a objetos: el encapsulamiento, la herencia y el polimorfismo. En un lenguaje orientado a objetos cuando hacemos que una clase (subclase) herede de otra clase (superclase) estamos haciendo que la subclase contenga todos los atributos y métodos que tenía la superclase. No obstante al acto de heredar de una clase también se le llama a menudo “extender una clase”. Supongamos que queremos modelar los instrumentos musicales de una banda, tendremos entonces una clase Guitarra, una clase Batería, una clase Bajo, etc. Cada una de estas clases tendrá una serie de atributos y métodos, pero ocurre que, por el mero hecho de ser instrumentos musicales, estas clases compartirán muchos de sus atributos y métodos; un ejemplo sería el método tocar(). Es más sencillo crear un tipo de objeto Instrumento con las atributos y métodos comunes e indicar al programa que Guitarra, Batería y Bajo son tipos de instrumentos, haciendo que hereden de Instrumento. Para indicar que una clase hereda de otra se coloca el nombre de la clase de la que se hereda entre paréntesis después del nombre de la clase:</a:t>
            </a:r>
          </a:p>
        </p:txBody>
      </p:sp>
      <p:pic>
        <p:nvPicPr>
          <p:cNvPr id="8" name="Imagen 7">
            <a:extLst>
              <a:ext uri="{FF2B5EF4-FFF2-40B4-BE49-F238E27FC236}">
                <a16:creationId xmlns:a16="http://schemas.microsoft.com/office/drawing/2014/main" id="{E011A5EC-212C-40A7-6167-30585480CFF3}"/>
              </a:ext>
            </a:extLst>
          </p:cNvPr>
          <p:cNvPicPr>
            <a:picLocks noChangeAspect="1"/>
          </p:cNvPicPr>
          <p:nvPr/>
        </p:nvPicPr>
        <p:blipFill>
          <a:blip r:embed="rId2"/>
          <a:stretch>
            <a:fillRect/>
          </a:stretch>
        </p:blipFill>
        <p:spPr>
          <a:xfrm>
            <a:off x="12928166" y="398823"/>
            <a:ext cx="2990850" cy="2619375"/>
          </a:xfrm>
          <a:prstGeom prst="rect">
            <a:avLst/>
          </a:prstGeom>
        </p:spPr>
      </p:pic>
      <p:sp>
        <p:nvSpPr>
          <p:cNvPr id="10" name="CuadroTexto 9">
            <a:extLst>
              <a:ext uri="{FF2B5EF4-FFF2-40B4-BE49-F238E27FC236}">
                <a16:creationId xmlns:a16="http://schemas.microsoft.com/office/drawing/2014/main" id="{61930CEA-A43F-AA00-302F-FE74351BFF6B}"/>
              </a:ext>
            </a:extLst>
          </p:cNvPr>
          <p:cNvSpPr txBox="1"/>
          <p:nvPr/>
        </p:nvSpPr>
        <p:spPr>
          <a:xfrm>
            <a:off x="1090709" y="2401792"/>
            <a:ext cx="11471899" cy="1600438"/>
          </a:xfrm>
          <a:prstGeom prst="rect">
            <a:avLst/>
          </a:prstGeom>
          <a:noFill/>
        </p:spPr>
        <p:txBody>
          <a:bodyPr wrap="square">
            <a:spAutoFit/>
          </a:bodyPr>
          <a:lstStyle/>
          <a:p>
            <a:r>
              <a:rPr lang="es-MX" sz="1400" dirty="0"/>
              <a:t>Cómo Batería y Guitarra heredan de Instrumento, ambos tienen un método tocar() y un método romper(), y se inicializan pasando un parámetro precio. Pero, ¿qué ocurriría si quisiéramos especificar un nuevo parámetro </a:t>
            </a:r>
            <a:r>
              <a:rPr lang="es-MX" sz="1400" dirty="0" err="1"/>
              <a:t>tipo_cuerda</a:t>
            </a:r>
            <a:r>
              <a:rPr lang="es-MX" sz="1400" dirty="0"/>
              <a:t> a la hora de crear un objeto Guitarra? Bastaría con escribir un nuevo método __</a:t>
            </a:r>
            <a:r>
              <a:rPr lang="es-MX" sz="1400" dirty="0" err="1"/>
              <a:t>init</a:t>
            </a:r>
            <a:r>
              <a:rPr lang="es-MX" sz="1400" dirty="0"/>
              <a:t>__ para la clase Guitarra que se ejecutaría en lugar del __</a:t>
            </a:r>
            <a:r>
              <a:rPr lang="es-MX" sz="1400" dirty="0" err="1"/>
              <a:t>init</a:t>
            </a:r>
            <a:r>
              <a:rPr lang="es-MX" sz="1400" dirty="0"/>
              <a:t>__ de Instrumento. Esto es lo que se conoce como </a:t>
            </a:r>
            <a:r>
              <a:rPr lang="es-MX" sz="1400" dirty="0" err="1"/>
              <a:t>sobreescribir</a:t>
            </a:r>
            <a:r>
              <a:rPr lang="es-MX" sz="1400" dirty="0"/>
              <a:t> métodos. Ahora bien, puede ocurrir en algunos casos que necesitemos </a:t>
            </a:r>
            <a:r>
              <a:rPr lang="es-MX" sz="1400" dirty="0" err="1"/>
              <a:t>sobreescribir</a:t>
            </a:r>
            <a:r>
              <a:rPr lang="es-MX" sz="1400" dirty="0"/>
              <a:t> un método de la clase padre, pero que en ese método queramos ejecutar el método de la clase padre porque nuestro nuevo método no necesite más que ejecutar un par de nuevas instrucciones extra. En ese caso usamos la sintaxis </a:t>
            </a:r>
            <a:r>
              <a:rPr lang="es-MX" sz="1400" dirty="0" err="1"/>
              <a:t>SuperClase.metodo</a:t>
            </a:r>
            <a:r>
              <a:rPr lang="es-MX" sz="1400" dirty="0"/>
              <a:t>(</a:t>
            </a:r>
            <a:r>
              <a:rPr lang="es-MX" sz="1400" dirty="0" err="1"/>
              <a:t>self</a:t>
            </a:r>
            <a:r>
              <a:rPr lang="es-MX" sz="1400" dirty="0"/>
              <a:t>, </a:t>
            </a:r>
            <a:r>
              <a:rPr lang="es-MX" sz="1400" dirty="0" err="1"/>
              <a:t>args</a:t>
            </a:r>
            <a:r>
              <a:rPr lang="es-MX" sz="1400" dirty="0"/>
              <a:t>) para llamar al método de igual nombre de la clase padre. Por ejemplo, para llamar al método __</a:t>
            </a:r>
            <a:r>
              <a:rPr lang="es-MX" sz="1400" dirty="0" err="1"/>
              <a:t>init</a:t>
            </a:r>
            <a:r>
              <a:rPr lang="es-MX" sz="1400" dirty="0"/>
              <a:t>__ de Instrumento desde Guitarra usamos Instrumento.__</a:t>
            </a:r>
            <a:r>
              <a:rPr lang="es-MX" sz="1400" dirty="0" err="1"/>
              <a:t>init</a:t>
            </a:r>
            <a:r>
              <a:rPr lang="es-MX" sz="1400" dirty="0"/>
              <a:t>__(</a:t>
            </a:r>
            <a:r>
              <a:rPr lang="es-MX" sz="1400" dirty="0" err="1"/>
              <a:t>self</a:t>
            </a:r>
            <a:r>
              <a:rPr lang="es-MX" sz="1400" dirty="0"/>
              <a:t>, precio) Observa que en este caso si es necesario especificar el parámetro </a:t>
            </a:r>
            <a:r>
              <a:rPr lang="es-MX" sz="1400" dirty="0" err="1"/>
              <a:t>self</a:t>
            </a:r>
            <a:r>
              <a:rPr lang="es-MX" sz="1400" dirty="0"/>
              <a:t>.</a:t>
            </a:r>
          </a:p>
        </p:txBody>
      </p:sp>
      <p:sp>
        <p:nvSpPr>
          <p:cNvPr id="12" name="CuadroTexto 11">
            <a:extLst>
              <a:ext uri="{FF2B5EF4-FFF2-40B4-BE49-F238E27FC236}">
                <a16:creationId xmlns:a16="http://schemas.microsoft.com/office/drawing/2014/main" id="{61D4385D-0BC8-59FD-A1E8-5D96B6F067B5}"/>
              </a:ext>
            </a:extLst>
          </p:cNvPr>
          <p:cNvSpPr txBox="1"/>
          <p:nvPr/>
        </p:nvSpPr>
        <p:spPr>
          <a:xfrm>
            <a:off x="1066932" y="4110519"/>
            <a:ext cx="8229600" cy="369332"/>
          </a:xfrm>
          <a:prstGeom prst="rect">
            <a:avLst/>
          </a:prstGeom>
          <a:noFill/>
        </p:spPr>
        <p:txBody>
          <a:bodyPr wrap="square">
            <a:spAutoFit/>
          </a:bodyPr>
          <a:lstStyle/>
          <a:p>
            <a:r>
              <a:rPr lang="es-MX" dirty="0"/>
              <a:t>Herencias Múltiples </a:t>
            </a:r>
          </a:p>
        </p:txBody>
      </p:sp>
      <p:sp>
        <p:nvSpPr>
          <p:cNvPr id="14" name="CuadroTexto 13">
            <a:extLst>
              <a:ext uri="{FF2B5EF4-FFF2-40B4-BE49-F238E27FC236}">
                <a16:creationId xmlns:a16="http://schemas.microsoft.com/office/drawing/2014/main" id="{C60CDAA6-FB86-7600-2E73-B1B8C7E85488}"/>
              </a:ext>
            </a:extLst>
          </p:cNvPr>
          <p:cNvSpPr txBox="1"/>
          <p:nvPr/>
        </p:nvSpPr>
        <p:spPr>
          <a:xfrm>
            <a:off x="1066931" y="4588140"/>
            <a:ext cx="11832894" cy="738664"/>
          </a:xfrm>
          <a:prstGeom prst="rect">
            <a:avLst/>
          </a:prstGeom>
          <a:noFill/>
        </p:spPr>
        <p:txBody>
          <a:bodyPr wrap="square">
            <a:spAutoFit/>
          </a:bodyPr>
          <a:lstStyle/>
          <a:p>
            <a:r>
              <a:rPr lang="es-MX" sz="1400" dirty="0"/>
              <a:t>En Python, a diferencia de otros lenguajes como Java o C#, se permite la herencia múltiple, es decir, una clase puede heredar de varias clases a la vez. Por ejemplo, podríamos tener una clase Cocodrilo que heredara de la clase Terrestre, con métodos como caminar() y atributos como </a:t>
            </a:r>
            <a:r>
              <a:rPr lang="es-MX" sz="1400" dirty="0" err="1"/>
              <a:t>velocidad_caminar</a:t>
            </a:r>
            <a:r>
              <a:rPr lang="es-MX" sz="1400" dirty="0"/>
              <a:t> y de la clase </a:t>
            </a:r>
            <a:r>
              <a:rPr lang="es-MX" sz="1400" dirty="0" err="1"/>
              <a:t>Acuatico</a:t>
            </a:r>
            <a:r>
              <a:rPr lang="es-MX" sz="1400" dirty="0"/>
              <a:t>, con métodos como nadar() y atributos como </a:t>
            </a:r>
            <a:r>
              <a:rPr lang="es-MX" sz="1400" dirty="0" err="1"/>
              <a:t>velocidad_nadar</a:t>
            </a:r>
            <a:r>
              <a:rPr lang="es-MX" sz="1400" dirty="0"/>
              <a:t>. Basta con enumerar las clases de las que se hereda separándolas por comas:</a:t>
            </a:r>
          </a:p>
        </p:txBody>
      </p:sp>
      <p:pic>
        <p:nvPicPr>
          <p:cNvPr id="16" name="Imagen 15">
            <a:extLst>
              <a:ext uri="{FF2B5EF4-FFF2-40B4-BE49-F238E27FC236}">
                <a16:creationId xmlns:a16="http://schemas.microsoft.com/office/drawing/2014/main" id="{8C8DB1DD-B460-8F85-E71E-A8D7CA6A346A}"/>
              </a:ext>
            </a:extLst>
          </p:cNvPr>
          <p:cNvPicPr>
            <a:picLocks noChangeAspect="1"/>
          </p:cNvPicPr>
          <p:nvPr/>
        </p:nvPicPr>
        <p:blipFill>
          <a:blip r:embed="rId3"/>
          <a:stretch>
            <a:fillRect/>
          </a:stretch>
        </p:blipFill>
        <p:spPr>
          <a:xfrm>
            <a:off x="12899825" y="4626241"/>
            <a:ext cx="3019191" cy="434132"/>
          </a:xfrm>
          <a:prstGeom prst="rect">
            <a:avLst/>
          </a:prstGeom>
        </p:spPr>
      </p:pic>
      <p:sp>
        <p:nvSpPr>
          <p:cNvPr id="19" name="CuadroTexto 18">
            <a:extLst>
              <a:ext uri="{FF2B5EF4-FFF2-40B4-BE49-F238E27FC236}">
                <a16:creationId xmlns:a16="http://schemas.microsoft.com/office/drawing/2014/main" id="{A3001ED8-9AE0-3144-86E4-BF83B98F899E}"/>
              </a:ext>
            </a:extLst>
          </p:cNvPr>
          <p:cNvSpPr txBox="1"/>
          <p:nvPr/>
        </p:nvSpPr>
        <p:spPr>
          <a:xfrm>
            <a:off x="1098107" y="5557069"/>
            <a:ext cx="11568412" cy="954107"/>
          </a:xfrm>
          <a:prstGeom prst="rect">
            <a:avLst/>
          </a:prstGeom>
          <a:noFill/>
        </p:spPr>
        <p:txBody>
          <a:bodyPr wrap="square">
            <a:spAutoFit/>
          </a:bodyPr>
          <a:lstStyle/>
          <a:p>
            <a:r>
              <a:rPr lang="es-MX" sz="1400" dirty="0"/>
              <a:t>En el caso de que alguna de las clases padre tuvieran métodos con el mismo nombre y número de parámetros las clases sobrescribirá la implementación de los métodos de las clases más a su derecha en la definición. En el siguiente ejemplo, como Terrestre se encuentra más a la izquierda, sería la definición de desplazar de esta clase la que prevalecerá, y por lo tanto si llamamos al método desplazar de un objeto de tipo Cocodrilo lo que se imprimiría sería “El animal anda”.</a:t>
            </a:r>
          </a:p>
        </p:txBody>
      </p:sp>
      <p:pic>
        <p:nvPicPr>
          <p:cNvPr id="21" name="Imagen 20">
            <a:extLst>
              <a:ext uri="{FF2B5EF4-FFF2-40B4-BE49-F238E27FC236}">
                <a16:creationId xmlns:a16="http://schemas.microsoft.com/office/drawing/2014/main" id="{B264E763-6566-0AA5-AF1B-DD35A45F5149}"/>
              </a:ext>
            </a:extLst>
          </p:cNvPr>
          <p:cNvPicPr>
            <a:picLocks noChangeAspect="1"/>
          </p:cNvPicPr>
          <p:nvPr/>
        </p:nvPicPr>
        <p:blipFill>
          <a:blip r:embed="rId4"/>
          <a:stretch>
            <a:fillRect/>
          </a:stretch>
        </p:blipFill>
        <p:spPr>
          <a:xfrm>
            <a:off x="12899825" y="5124448"/>
            <a:ext cx="3019191" cy="1914525"/>
          </a:xfrm>
          <a:prstGeom prst="rect">
            <a:avLst/>
          </a:prstGeom>
        </p:spPr>
      </p:pic>
    </p:spTree>
    <p:extLst>
      <p:ext uri="{BB962C8B-B14F-4D97-AF65-F5344CB8AC3E}">
        <p14:creationId xmlns:p14="http://schemas.microsoft.com/office/powerpoint/2010/main" val="1276594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15</a:t>
            </a:fld>
            <a:endParaRPr lang="es-MX" sz="2800" dirty="0"/>
          </a:p>
        </p:txBody>
      </p:sp>
      <p:sp>
        <p:nvSpPr>
          <p:cNvPr id="2" name="Título 1">
            <a:extLst>
              <a:ext uri="{FF2B5EF4-FFF2-40B4-BE49-F238E27FC236}">
                <a16:creationId xmlns:a16="http://schemas.microsoft.com/office/drawing/2014/main" id="{6F55C69E-1BF1-41EF-B645-FF25DE892C1C}"/>
              </a:ext>
            </a:extLst>
          </p:cNvPr>
          <p:cNvSpPr txBox="1">
            <a:spLocks/>
          </p:cNvSpPr>
          <p:nvPr/>
        </p:nvSpPr>
        <p:spPr>
          <a:xfrm rot="16200000">
            <a:off x="-2769333"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Programación Orientada a objetos </a:t>
            </a:r>
          </a:p>
        </p:txBody>
      </p:sp>
      <p:sp>
        <p:nvSpPr>
          <p:cNvPr id="4" name="CuadroTexto 3">
            <a:extLst>
              <a:ext uri="{FF2B5EF4-FFF2-40B4-BE49-F238E27FC236}">
                <a16:creationId xmlns:a16="http://schemas.microsoft.com/office/drawing/2014/main" id="{03B9F7EC-55AB-019D-7E0F-D732348726D2}"/>
              </a:ext>
            </a:extLst>
          </p:cNvPr>
          <p:cNvSpPr txBox="1"/>
          <p:nvPr/>
        </p:nvSpPr>
        <p:spPr>
          <a:xfrm>
            <a:off x="1080655" y="108289"/>
            <a:ext cx="8229600" cy="369332"/>
          </a:xfrm>
          <a:prstGeom prst="rect">
            <a:avLst/>
          </a:prstGeom>
          <a:noFill/>
        </p:spPr>
        <p:txBody>
          <a:bodyPr wrap="square">
            <a:spAutoFit/>
          </a:bodyPr>
          <a:lstStyle/>
          <a:p>
            <a:r>
              <a:rPr lang="es-MX" dirty="0"/>
              <a:t>Polimorfismo</a:t>
            </a:r>
          </a:p>
        </p:txBody>
      </p:sp>
      <p:sp>
        <p:nvSpPr>
          <p:cNvPr id="6" name="CuadroTexto 5">
            <a:extLst>
              <a:ext uri="{FF2B5EF4-FFF2-40B4-BE49-F238E27FC236}">
                <a16:creationId xmlns:a16="http://schemas.microsoft.com/office/drawing/2014/main" id="{89892F07-858B-7130-22F1-98B1662730A9}"/>
              </a:ext>
            </a:extLst>
          </p:cNvPr>
          <p:cNvSpPr txBox="1"/>
          <p:nvPr/>
        </p:nvSpPr>
        <p:spPr>
          <a:xfrm>
            <a:off x="1080654" y="477621"/>
            <a:ext cx="15025254" cy="1384995"/>
          </a:xfrm>
          <a:prstGeom prst="rect">
            <a:avLst/>
          </a:prstGeom>
          <a:noFill/>
        </p:spPr>
        <p:txBody>
          <a:bodyPr wrap="square">
            <a:spAutoFit/>
          </a:bodyPr>
          <a:lstStyle/>
          <a:p>
            <a:r>
              <a:rPr lang="es-MX" sz="1400" dirty="0"/>
              <a:t>El polimorfismo es uno de los pilares básicos en la programación orientada a objetos, por lo que para entenderlo es importante tener las bases de la POO y la herencia bien asentada. El término polimorfismo tiene origen en las palabras </a:t>
            </a:r>
            <a:r>
              <a:rPr lang="es-MX" sz="1400" dirty="0" err="1"/>
              <a:t>poly</a:t>
            </a:r>
            <a:r>
              <a:rPr lang="es-MX" sz="1400" dirty="0"/>
              <a:t> (muchos) y morfo (formas), y aplicado a la programación hace referencia a que los objetos pueden tomar diferentes formas. ¿Pero qué significa esto? Pues bien, significa que objetos de diferentes clases pueden ser accedidos utilizando el mismo interfaz, mostrando un comportamiento distinto (tomando diferentes formas) según cómo sean accedidos. En lenguajes de programación como Python, que tiene tipado dinámico, el polimorfismo va muy relacionado con el </a:t>
            </a:r>
            <a:r>
              <a:rPr lang="es-MX" sz="1400" dirty="0" err="1"/>
              <a:t>duck</a:t>
            </a:r>
            <a:r>
              <a:rPr lang="es-MX" sz="1400" dirty="0"/>
              <a:t> </a:t>
            </a:r>
            <a:r>
              <a:rPr lang="es-MX" sz="1400" dirty="0" err="1"/>
              <a:t>typing</a:t>
            </a:r>
            <a:r>
              <a:rPr lang="es-MX" sz="1400" dirty="0"/>
              <a:t>. Sin embargo, para entender bien este concepto, es conveniente explicarlo desde el punto de vista de un lenguaje de programación con tipado estático como Java. Vamos a por ello. </a:t>
            </a:r>
          </a:p>
          <a:p>
            <a:r>
              <a:rPr lang="es-MX" sz="1400" dirty="0"/>
              <a:t>Polimorfismo en Java Vamos a comenzar definiendo una clase Animal.</a:t>
            </a:r>
          </a:p>
        </p:txBody>
      </p:sp>
      <p:pic>
        <p:nvPicPr>
          <p:cNvPr id="5" name="Imagen 4">
            <a:extLst>
              <a:ext uri="{FF2B5EF4-FFF2-40B4-BE49-F238E27FC236}">
                <a16:creationId xmlns:a16="http://schemas.microsoft.com/office/drawing/2014/main" id="{0AE1DD88-8E3D-FEAD-3CF2-BED97782F1AA}"/>
              </a:ext>
            </a:extLst>
          </p:cNvPr>
          <p:cNvPicPr>
            <a:picLocks noChangeAspect="1"/>
          </p:cNvPicPr>
          <p:nvPr/>
        </p:nvPicPr>
        <p:blipFill>
          <a:blip r:embed="rId2"/>
          <a:stretch>
            <a:fillRect/>
          </a:stretch>
        </p:blipFill>
        <p:spPr>
          <a:xfrm>
            <a:off x="1162627" y="1862615"/>
            <a:ext cx="3285680" cy="1384995"/>
          </a:xfrm>
          <a:prstGeom prst="rect">
            <a:avLst/>
          </a:prstGeom>
        </p:spPr>
      </p:pic>
      <p:sp>
        <p:nvSpPr>
          <p:cNvPr id="8" name="CuadroTexto 7">
            <a:extLst>
              <a:ext uri="{FF2B5EF4-FFF2-40B4-BE49-F238E27FC236}">
                <a16:creationId xmlns:a16="http://schemas.microsoft.com/office/drawing/2014/main" id="{99B6E904-B9EA-8D7B-4594-47CD5240F6C4}"/>
              </a:ext>
            </a:extLst>
          </p:cNvPr>
          <p:cNvSpPr txBox="1"/>
          <p:nvPr/>
        </p:nvSpPr>
        <p:spPr>
          <a:xfrm>
            <a:off x="1080654" y="3309176"/>
            <a:ext cx="8229600" cy="307777"/>
          </a:xfrm>
          <a:prstGeom prst="rect">
            <a:avLst/>
          </a:prstGeom>
          <a:noFill/>
        </p:spPr>
        <p:txBody>
          <a:bodyPr wrap="square">
            <a:spAutoFit/>
          </a:bodyPr>
          <a:lstStyle/>
          <a:p>
            <a:r>
              <a:rPr lang="es-MX" sz="1400" dirty="0"/>
              <a:t>Y dos clases Perro y Gato que heredan de la anterior. </a:t>
            </a:r>
          </a:p>
        </p:txBody>
      </p:sp>
      <p:pic>
        <p:nvPicPr>
          <p:cNvPr id="10" name="Imagen 9">
            <a:extLst>
              <a:ext uri="{FF2B5EF4-FFF2-40B4-BE49-F238E27FC236}">
                <a16:creationId xmlns:a16="http://schemas.microsoft.com/office/drawing/2014/main" id="{F787022A-68ED-CE26-5D62-F159D84F20D8}"/>
              </a:ext>
            </a:extLst>
          </p:cNvPr>
          <p:cNvPicPr>
            <a:picLocks noChangeAspect="1"/>
          </p:cNvPicPr>
          <p:nvPr/>
        </p:nvPicPr>
        <p:blipFill>
          <a:blip r:embed="rId3"/>
          <a:stretch>
            <a:fillRect/>
          </a:stretch>
        </p:blipFill>
        <p:spPr>
          <a:xfrm>
            <a:off x="1162627" y="3620438"/>
            <a:ext cx="3285680" cy="2262104"/>
          </a:xfrm>
          <a:prstGeom prst="rect">
            <a:avLst/>
          </a:prstGeom>
        </p:spPr>
      </p:pic>
      <p:sp>
        <p:nvSpPr>
          <p:cNvPr id="12" name="CuadroTexto 11">
            <a:extLst>
              <a:ext uri="{FF2B5EF4-FFF2-40B4-BE49-F238E27FC236}">
                <a16:creationId xmlns:a16="http://schemas.microsoft.com/office/drawing/2014/main" id="{FA023D32-DEEE-8B01-A9CA-56F50C5D6E40}"/>
              </a:ext>
            </a:extLst>
          </p:cNvPr>
          <p:cNvSpPr txBox="1"/>
          <p:nvPr/>
        </p:nvSpPr>
        <p:spPr>
          <a:xfrm>
            <a:off x="5580940" y="1940235"/>
            <a:ext cx="5569527" cy="307777"/>
          </a:xfrm>
          <a:prstGeom prst="rect">
            <a:avLst/>
          </a:prstGeom>
          <a:noFill/>
        </p:spPr>
        <p:txBody>
          <a:bodyPr wrap="square">
            <a:spAutoFit/>
          </a:bodyPr>
          <a:lstStyle/>
          <a:p>
            <a:r>
              <a:rPr lang="es-MX" sz="1400" dirty="0"/>
              <a:t>El polimorfismo es precisamente lo que nos permite hacer lo siguiente:</a:t>
            </a:r>
          </a:p>
        </p:txBody>
      </p:sp>
      <p:pic>
        <p:nvPicPr>
          <p:cNvPr id="14" name="Imagen 13">
            <a:extLst>
              <a:ext uri="{FF2B5EF4-FFF2-40B4-BE49-F238E27FC236}">
                <a16:creationId xmlns:a16="http://schemas.microsoft.com/office/drawing/2014/main" id="{5618ABE2-2976-5CDB-ABDC-77AED762871E}"/>
              </a:ext>
            </a:extLst>
          </p:cNvPr>
          <p:cNvPicPr>
            <a:picLocks noChangeAspect="1"/>
          </p:cNvPicPr>
          <p:nvPr/>
        </p:nvPicPr>
        <p:blipFill>
          <a:blip r:embed="rId4"/>
          <a:stretch>
            <a:fillRect/>
          </a:stretch>
        </p:blipFill>
        <p:spPr>
          <a:xfrm>
            <a:off x="5708806" y="2433778"/>
            <a:ext cx="3171825" cy="733425"/>
          </a:xfrm>
          <a:prstGeom prst="rect">
            <a:avLst/>
          </a:prstGeom>
        </p:spPr>
      </p:pic>
      <p:sp>
        <p:nvSpPr>
          <p:cNvPr id="16" name="CuadroTexto 15">
            <a:extLst>
              <a:ext uri="{FF2B5EF4-FFF2-40B4-BE49-F238E27FC236}">
                <a16:creationId xmlns:a16="http://schemas.microsoft.com/office/drawing/2014/main" id="{05CFE054-40FA-7E02-BACA-560AA820D6B6}"/>
              </a:ext>
            </a:extLst>
          </p:cNvPr>
          <p:cNvSpPr txBox="1"/>
          <p:nvPr/>
        </p:nvSpPr>
        <p:spPr>
          <a:xfrm>
            <a:off x="5708806" y="3401641"/>
            <a:ext cx="5275407" cy="1815882"/>
          </a:xfrm>
          <a:prstGeom prst="rect">
            <a:avLst/>
          </a:prstGeom>
          <a:noFill/>
        </p:spPr>
        <p:txBody>
          <a:bodyPr wrap="square">
            <a:spAutoFit/>
          </a:bodyPr>
          <a:lstStyle/>
          <a:p>
            <a:r>
              <a:rPr lang="es-MX" sz="1400" dirty="0"/>
              <a:t>Recuerda que Java es un lenguaje con tipado estático, lo que significa que el tipo tiene que ser definido al crear la variable. Sin embargo, estamos asignando a una variable Animal un objeto de la clase Perro. ¿Cómo es esto posible? Pues ahí lo tienes, el polimorfismo es lo que nos permite usar ambas clases de forma indistinta, ya que soportan el mismo interfaz (no confundir con el interface de Java).El siguiente código es también correcto. Tenemos un array de Animal donde cada elemento toma la forma de Perro o de Gato. </a:t>
            </a:r>
          </a:p>
        </p:txBody>
      </p:sp>
      <p:cxnSp>
        <p:nvCxnSpPr>
          <p:cNvPr id="19" name="Conector recto 18">
            <a:extLst>
              <a:ext uri="{FF2B5EF4-FFF2-40B4-BE49-F238E27FC236}">
                <a16:creationId xmlns:a16="http://schemas.microsoft.com/office/drawing/2014/main" id="{2E7978C2-A45E-FDE9-5BC0-38A3522EFDFB}"/>
              </a:ext>
            </a:extLst>
          </p:cNvPr>
          <p:cNvCxnSpPr/>
          <p:nvPr/>
        </p:nvCxnSpPr>
        <p:spPr>
          <a:xfrm>
            <a:off x="5257800" y="1862615"/>
            <a:ext cx="0" cy="437193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Imagen 20">
            <a:extLst>
              <a:ext uri="{FF2B5EF4-FFF2-40B4-BE49-F238E27FC236}">
                <a16:creationId xmlns:a16="http://schemas.microsoft.com/office/drawing/2014/main" id="{8C4B7273-8540-2888-989F-6BE3F1C3A99C}"/>
              </a:ext>
            </a:extLst>
          </p:cNvPr>
          <p:cNvPicPr>
            <a:picLocks noChangeAspect="1"/>
          </p:cNvPicPr>
          <p:nvPr/>
        </p:nvPicPr>
        <p:blipFill>
          <a:blip r:embed="rId5"/>
          <a:stretch>
            <a:fillRect/>
          </a:stretch>
        </p:blipFill>
        <p:spPr>
          <a:xfrm>
            <a:off x="5784284" y="5300805"/>
            <a:ext cx="3662072" cy="1116319"/>
          </a:xfrm>
          <a:prstGeom prst="rect">
            <a:avLst/>
          </a:prstGeom>
        </p:spPr>
      </p:pic>
      <p:sp>
        <p:nvSpPr>
          <p:cNvPr id="23" name="CuadroTexto 22">
            <a:extLst>
              <a:ext uri="{FF2B5EF4-FFF2-40B4-BE49-F238E27FC236}">
                <a16:creationId xmlns:a16="http://schemas.microsoft.com/office/drawing/2014/main" id="{07E31AA5-E970-1C69-7E32-5D837078594F}"/>
              </a:ext>
            </a:extLst>
          </p:cNvPr>
          <p:cNvSpPr txBox="1"/>
          <p:nvPr/>
        </p:nvSpPr>
        <p:spPr>
          <a:xfrm>
            <a:off x="11564062" y="1820546"/>
            <a:ext cx="4301834" cy="738664"/>
          </a:xfrm>
          <a:prstGeom prst="rect">
            <a:avLst/>
          </a:prstGeom>
          <a:noFill/>
        </p:spPr>
        <p:txBody>
          <a:bodyPr wrap="square">
            <a:spAutoFit/>
          </a:bodyPr>
          <a:lstStyle/>
          <a:p>
            <a:r>
              <a:rPr lang="es-MX" sz="1400" dirty="0"/>
              <a:t>Sin embargo, no es posible realizar lo siguiente, ya que </a:t>
            </a:r>
            <a:r>
              <a:rPr lang="es-MX" sz="1400" dirty="0" err="1"/>
              <a:t>OtraClase</a:t>
            </a:r>
            <a:r>
              <a:rPr lang="es-MX" sz="1400" dirty="0"/>
              <a:t> no comparte interfaz con Animal. Tendremos un error </a:t>
            </a:r>
            <a:r>
              <a:rPr lang="es-MX" sz="1400" dirty="0" err="1"/>
              <a:t>error</a:t>
            </a:r>
            <a:r>
              <a:rPr lang="es-MX" sz="1400" dirty="0"/>
              <a:t>: incompatible </a:t>
            </a:r>
            <a:r>
              <a:rPr lang="es-MX" sz="1400" dirty="0" err="1"/>
              <a:t>types</a:t>
            </a:r>
            <a:r>
              <a:rPr lang="es-MX" sz="1400" dirty="0"/>
              <a:t>.</a:t>
            </a:r>
          </a:p>
        </p:txBody>
      </p:sp>
      <p:cxnSp>
        <p:nvCxnSpPr>
          <p:cNvPr id="25" name="Conector recto 24">
            <a:extLst>
              <a:ext uri="{FF2B5EF4-FFF2-40B4-BE49-F238E27FC236}">
                <a16:creationId xmlns:a16="http://schemas.microsoft.com/office/drawing/2014/main" id="{17FD1B16-2C2E-87B3-5E20-36B867442409}"/>
              </a:ext>
            </a:extLst>
          </p:cNvPr>
          <p:cNvCxnSpPr/>
          <p:nvPr/>
        </p:nvCxnSpPr>
        <p:spPr>
          <a:xfrm>
            <a:off x="11357264" y="1862615"/>
            <a:ext cx="0" cy="4554509"/>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Imagen 26">
            <a:extLst>
              <a:ext uri="{FF2B5EF4-FFF2-40B4-BE49-F238E27FC236}">
                <a16:creationId xmlns:a16="http://schemas.microsoft.com/office/drawing/2014/main" id="{5659A15C-18A3-FE33-7EF3-C24308ED343F}"/>
              </a:ext>
            </a:extLst>
          </p:cNvPr>
          <p:cNvPicPr>
            <a:picLocks noChangeAspect="1"/>
          </p:cNvPicPr>
          <p:nvPr/>
        </p:nvPicPr>
        <p:blipFill>
          <a:blip r:embed="rId6"/>
          <a:stretch>
            <a:fillRect/>
          </a:stretch>
        </p:blipFill>
        <p:spPr>
          <a:xfrm>
            <a:off x="11694971" y="2690051"/>
            <a:ext cx="2654874" cy="1369578"/>
          </a:xfrm>
          <a:prstGeom prst="rect">
            <a:avLst/>
          </a:prstGeom>
        </p:spPr>
      </p:pic>
    </p:spTree>
    <p:extLst>
      <p:ext uri="{BB962C8B-B14F-4D97-AF65-F5344CB8AC3E}">
        <p14:creationId xmlns:p14="http://schemas.microsoft.com/office/powerpoint/2010/main" val="337995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16</a:t>
            </a:fld>
            <a:endParaRPr lang="es-MX" sz="2800" dirty="0"/>
          </a:p>
        </p:txBody>
      </p:sp>
      <p:sp>
        <p:nvSpPr>
          <p:cNvPr id="2" name="Título 1">
            <a:extLst>
              <a:ext uri="{FF2B5EF4-FFF2-40B4-BE49-F238E27FC236}">
                <a16:creationId xmlns:a16="http://schemas.microsoft.com/office/drawing/2014/main" id="{6F55C69E-1BF1-41EF-B645-FF25DE892C1C}"/>
              </a:ext>
            </a:extLst>
          </p:cNvPr>
          <p:cNvSpPr txBox="1">
            <a:spLocks/>
          </p:cNvSpPr>
          <p:nvPr/>
        </p:nvSpPr>
        <p:spPr>
          <a:xfrm rot="16200000">
            <a:off x="-2769333"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Programación Orientada a objetos </a:t>
            </a:r>
          </a:p>
        </p:txBody>
      </p:sp>
      <p:sp>
        <p:nvSpPr>
          <p:cNvPr id="5" name="CuadroTexto 4">
            <a:extLst>
              <a:ext uri="{FF2B5EF4-FFF2-40B4-BE49-F238E27FC236}">
                <a16:creationId xmlns:a16="http://schemas.microsoft.com/office/drawing/2014/main" id="{BF8D49BE-1A3B-D78B-E9FE-DCAD27093915}"/>
              </a:ext>
            </a:extLst>
          </p:cNvPr>
          <p:cNvSpPr txBox="1"/>
          <p:nvPr/>
        </p:nvSpPr>
        <p:spPr>
          <a:xfrm>
            <a:off x="1132610" y="251593"/>
            <a:ext cx="8229600" cy="369332"/>
          </a:xfrm>
          <a:prstGeom prst="rect">
            <a:avLst/>
          </a:prstGeom>
          <a:noFill/>
        </p:spPr>
        <p:txBody>
          <a:bodyPr wrap="square">
            <a:spAutoFit/>
          </a:bodyPr>
          <a:lstStyle/>
          <a:p>
            <a:r>
              <a:rPr lang="es-MX" dirty="0"/>
              <a:t>Polimorfismo en Python </a:t>
            </a:r>
          </a:p>
        </p:txBody>
      </p:sp>
      <p:sp>
        <p:nvSpPr>
          <p:cNvPr id="7" name="CuadroTexto 6">
            <a:extLst>
              <a:ext uri="{FF2B5EF4-FFF2-40B4-BE49-F238E27FC236}">
                <a16:creationId xmlns:a16="http://schemas.microsoft.com/office/drawing/2014/main" id="{8B3F630C-9DE4-105E-6261-962710E1A499}"/>
              </a:ext>
            </a:extLst>
          </p:cNvPr>
          <p:cNvSpPr txBox="1"/>
          <p:nvPr/>
        </p:nvSpPr>
        <p:spPr>
          <a:xfrm>
            <a:off x="1132610" y="620925"/>
            <a:ext cx="14827826" cy="523220"/>
          </a:xfrm>
          <a:prstGeom prst="rect">
            <a:avLst/>
          </a:prstGeom>
          <a:noFill/>
        </p:spPr>
        <p:txBody>
          <a:bodyPr wrap="square">
            <a:spAutoFit/>
          </a:bodyPr>
          <a:lstStyle/>
          <a:p>
            <a:r>
              <a:rPr lang="es-MX" sz="1400" dirty="0"/>
              <a:t>El término polimorfismo visto desde el punto de vista de Python es complicado de explicar sin hablar del </a:t>
            </a:r>
            <a:r>
              <a:rPr lang="es-MX" sz="1400" dirty="0" err="1"/>
              <a:t>duck</a:t>
            </a:r>
            <a:r>
              <a:rPr lang="es-MX" sz="1400" dirty="0"/>
              <a:t> </a:t>
            </a:r>
            <a:r>
              <a:rPr lang="es-MX" sz="1400" dirty="0" err="1"/>
              <a:t>typing</a:t>
            </a:r>
            <a:r>
              <a:rPr lang="es-MX" sz="1400" dirty="0"/>
              <a:t>, por lo que te recomendamos la lectura. Al ser un lenguaje con tipado dinámico y permitir </a:t>
            </a:r>
            <a:r>
              <a:rPr lang="es-MX" sz="1400" dirty="0" err="1"/>
              <a:t>duck</a:t>
            </a:r>
            <a:r>
              <a:rPr lang="es-MX" sz="1400" dirty="0"/>
              <a:t> </a:t>
            </a:r>
            <a:r>
              <a:rPr lang="es-MX" sz="1400" dirty="0" err="1"/>
              <a:t>typing</a:t>
            </a:r>
            <a:r>
              <a:rPr lang="es-MX" sz="1400" dirty="0"/>
              <a:t>, en Python no es necesario que los objetos compartan un interfaz, simplemente basta con que tengan los métodos que se quieren llamar. </a:t>
            </a:r>
          </a:p>
        </p:txBody>
      </p:sp>
      <p:sp>
        <p:nvSpPr>
          <p:cNvPr id="9" name="CuadroTexto 8">
            <a:extLst>
              <a:ext uri="{FF2B5EF4-FFF2-40B4-BE49-F238E27FC236}">
                <a16:creationId xmlns:a16="http://schemas.microsoft.com/office/drawing/2014/main" id="{9E3B9C1A-2D27-E4EF-2EF3-45213FC965A3}"/>
              </a:ext>
            </a:extLst>
          </p:cNvPr>
          <p:cNvSpPr txBox="1"/>
          <p:nvPr/>
        </p:nvSpPr>
        <p:spPr>
          <a:xfrm>
            <a:off x="1132609" y="1190311"/>
            <a:ext cx="14609617" cy="307777"/>
          </a:xfrm>
          <a:prstGeom prst="rect">
            <a:avLst/>
          </a:prstGeom>
          <a:noFill/>
        </p:spPr>
        <p:txBody>
          <a:bodyPr wrap="square">
            <a:spAutoFit/>
          </a:bodyPr>
          <a:lstStyle/>
          <a:p>
            <a:r>
              <a:rPr lang="es-MX" sz="1400" dirty="0"/>
              <a:t>Podemos recrear el ejemplo de Java de la siguiente manera. Supongamos que tenemos un clase Animal con un método hablar().</a:t>
            </a:r>
          </a:p>
        </p:txBody>
      </p:sp>
      <p:pic>
        <p:nvPicPr>
          <p:cNvPr id="11" name="Imagen 10">
            <a:extLst>
              <a:ext uri="{FF2B5EF4-FFF2-40B4-BE49-F238E27FC236}">
                <a16:creationId xmlns:a16="http://schemas.microsoft.com/office/drawing/2014/main" id="{2650552A-F57B-7CB5-E881-927A047299E6}"/>
              </a:ext>
            </a:extLst>
          </p:cNvPr>
          <p:cNvPicPr>
            <a:picLocks noChangeAspect="1"/>
          </p:cNvPicPr>
          <p:nvPr/>
        </p:nvPicPr>
        <p:blipFill>
          <a:blip r:embed="rId2"/>
          <a:stretch>
            <a:fillRect/>
          </a:stretch>
        </p:blipFill>
        <p:spPr>
          <a:xfrm>
            <a:off x="1219777" y="1544254"/>
            <a:ext cx="2924175" cy="1143000"/>
          </a:xfrm>
          <a:prstGeom prst="rect">
            <a:avLst/>
          </a:prstGeom>
        </p:spPr>
      </p:pic>
      <p:sp>
        <p:nvSpPr>
          <p:cNvPr id="13" name="CuadroTexto 12">
            <a:extLst>
              <a:ext uri="{FF2B5EF4-FFF2-40B4-BE49-F238E27FC236}">
                <a16:creationId xmlns:a16="http://schemas.microsoft.com/office/drawing/2014/main" id="{D668E82D-40EB-6186-755E-2DDA9BDD415E}"/>
              </a:ext>
            </a:extLst>
          </p:cNvPr>
          <p:cNvSpPr txBox="1"/>
          <p:nvPr/>
        </p:nvSpPr>
        <p:spPr>
          <a:xfrm>
            <a:off x="1132609" y="2865874"/>
            <a:ext cx="2795155" cy="1169551"/>
          </a:xfrm>
          <a:prstGeom prst="rect">
            <a:avLst/>
          </a:prstGeom>
          <a:noFill/>
        </p:spPr>
        <p:txBody>
          <a:bodyPr wrap="square">
            <a:spAutoFit/>
          </a:bodyPr>
          <a:lstStyle/>
          <a:p>
            <a:r>
              <a:rPr lang="es-MX" sz="1400" dirty="0"/>
              <a:t>Por otro lado tenemos otras dos clases, Perro, Gato que heredan de la anterior. Además, implementan el método hablar() de una forma distinta. </a:t>
            </a:r>
          </a:p>
        </p:txBody>
      </p:sp>
      <p:pic>
        <p:nvPicPr>
          <p:cNvPr id="15" name="Imagen 14">
            <a:extLst>
              <a:ext uri="{FF2B5EF4-FFF2-40B4-BE49-F238E27FC236}">
                <a16:creationId xmlns:a16="http://schemas.microsoft.com/office/drawing/2014/main" id="{9B585860-3F2E-3B7A-03A0-A869DB0D6066}"/>
              </a:ext>
            </a:extLst>
          </p:cNvPr>
          <p:cNvPicPr>
            <a:picLocks noChangeAspect="1"/>
          </p:cNvPicPr>
          <p:nvPr/>
        </p:nvPicPr>
        <p:blipFill>
          <a:blip r:embed="rId3"/>
          <a:stretch>
            <a:fillRect/>
          </a:stretch>
        </p:blipFill>
        <p:spPr>
          <a:xfrm>
            <a:off x="1219777" y="4214045"/>
            <a:ext cx="2531341" cy="2040185"/>
          </a:xfrm>
          <a:prstGeom prst="rect">
            <a:avLst/>
          </a:prstGeom>
        </p:spPr>
      </p:pic>
      <p:cxnSp>
        <p:nvCxnSpPr>
          <p:cNvPr id="18" name="Conector recto 17">
            <a:extLst>
              <a:ext uri="{FF2B5EF4-FFF2-40B4-BE49-F238E27FC236}">
                <a16:creationId xmlns:a16="http://schemas.microsoft.com/office/drawing/2014/main" id="{2B3B93E9-0704-D402-08D9-B46C7E35B8CD}"/>
              </a:ext>
            </a:extLst>
          </p:cNvPr>
          <p:cNvCxnSpPr/>
          <p:nvPr/>
        </p:nvCxnSpPr>
        <p:spPr>
          <a:xfrm>
            <a:off x="4842164" y="1797627"/>
            <a:ext cx="0" cy="48006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0E7F4832-2D95-D89A-31AB-57C1DE03D947}"/>
              </a:ext>
            </a:extLst>
          </p:cNvPr>
          <p:cNvSpPr txBox="1"/>
          <p:nvPr/>
        </p:nvSpPr>
        <p:spPr>
          <a:xfrm>
            <a:off x="5234997" y="1858815"/>
            <a:ext cx="7826375" cy="523220"/>
          </a:xfrm>
          <a:prstGeom prst="rect">
            <a:avLst/>
          </a:prstGeom>
          <a:noFill/>
        </p:spPr>
        <p:txBody>
          <a:bodyPr wrap="square">
            <a:spAutoFit/>
          </a:bodyPr>
          <a:lstStyle/>
          <a:p>
            <a:r>
              <a:rPr lang="es-MX" sz="1400" dirty="0"/>
              <a:t>A continuación creamos un objeto de cada clase y llamamos al método hablar(). Podemos observar que cada animal se comporta de manera distinta al usar hablar().</a:t>
            </a:r>
          </a:p>
        </p:txBody>
      </p:sp>
      <p:pic>
        <p:nvPicPr>
          <p:cNvPr id="22" name="Imagen 21">
            <a:extLst>
              <a:ext uri="{FF2B5EF4-FFF2-40B4-BE49-F238E27FC236}">
                <a16:creationId xmlns:a16="http://schemas.microsoft.com/office/drawing/2014/main" id="{12371CC4-018D-6768-3575-BCF8260C50BE}"/>
              </a:ext>
            </a:extLst>
          </p:cNvPr>
          <p:cNvPicPr>
            <a:picLocks noChangeAspect="1"/>
          </p:cNvPicPr>
          <p:nvPr/>
        </p:nvPicPr>
        <p:blipFill>
          <a:blip r:embed="rId4"/>
          <a:stretch>
            <a:fillRect/>
          </a:stretch>
        </p:blipFill>
        <p:spPr>
          <a:xfrm>
            <a:off x="5324691" y="3173649"/>
            <a:ext cx="3419475" cy="1419225"/>
          </a:xfrm>
          <a:prstGeom prst="rect">
            <a:avLst/>
          </a:prstGeom>
        </p:spPr>
      </p:pic>
    </p:spTree>
    <p:extLst>
      <p:ext uri="{BB962C8B-B14F-4D97-AF65-F5344CB8AC3E}">
        <p14:creationId xmlns:p14="http://schemas.microsoft.com/office/powerpoint/2010/main" val="1356298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17</a:t>
            </a:fld>
            <a:endParaRPr lang="es-MX" sz="2800" dirty="0"/>
          </a:p>
        </p:txBody>
      </p:sp>
      <p:sp>
        <p:nvSpPr>
          <p:cNvPr id="2" name="Título 1">
            <a:extLst>
              <a:ext uri="{FF2B5EF4-FFF2-40B4-BE49-F238E27FC236}">
                <a16:creationId xmlns:a16="http://schemas.microsoft.com/office/drawing/2014/main" id="{6F55C69E-1BF1-41EF-B645-FF25DE892C1C}"/>
              </a:ext>
            </a:extLst>
          </p:cNvPr>
          <p:cNvSpPr txBox="1">
            <a:spLocks/>
          </p:cNvSpPr>
          <p:nvPr/>
        </p:nvSpPr>
        <p:spPr>
          <a:xfrm rot="16200000">
            <a:off x="-2769333"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Programación Orientada a objetos </a:t>
            </a:r>
          </a:p>
        </p:txBody>
      </p:sp>
      <p:sp>
        <p:nvSpPr>
          <p:cNvPr id="5" name="CuadroTexto 4">
            <a:extLst>
              <a:ext uri="{FF2B5EF4-FFF2-40B4-BE49-F238E27FC236}">
                <a16:creationId xmlns:a16="http://schemas.microsoft.com/office/drawing/2014/main" id="{623CB264-0DA3-5DD4-E563-DE5925E168C9}"/>
              </a:ext>
            </a:extLst>
          </p:cNvPr>
          <p:cNvSpPr txBox="1"/>
          <p:nvPr/>
        </p:nvSpPr>
        <p:spPr>
          <a:xfrm>
            <a:off x="1350819" y="125796"/>
            <a:ext cx="8229600" cy="369332"/>
          </a:xfrm>
          <a:prstGeom prst="rect">
            <a:avLst/>
          </a:prstGeom>
          <a:noFill/>
        </p:spPr>
        <p:txBody>
          <a:bodyPr wrap="square">
            <a:spAutoFit/>
          </a:bodyPr>
          <a:lstStyle/>
          <a:p>
            <a:r>
              <a:rPr lang="es-MX" dirty="0"/>
              <a:t>Encapsulación</a:t>
            </a:r>
          </a:p>
        </p:txBody>
      </p:sp>
      <p:sp>
        <p:nvSpPr>
          <p:cNvPr id="7" name="CuadroTexto 6">
            <a:extLst>
              <a:ext uri="{FF2B5EF4-FFF2-40B4-BE49-F238E27FC236}">
                <a16:creationId xmlns:a16="http://schemas.microsoft.com/office/drawing/2014/main" id="{5A1D97AE-947A-2382-A5F8-43022840505D}"/>
              </a:ext>
            </a:extLst>
          </p:cNvPr>
          <p:cNvSpPr txBox="1"/>
          <p:nvPr/>
        </p:nvSpPr>
        <p:spPr>
          <a:xfrm>
            <a:off x="1350819" y="468391"/>
            <a:ext cx="14110854" cy="2031325"/>
          </a:xfrm>
          <a:prstGeom prst="rect">
            <a:avLst/>
          </a:prstGeom>
          <a:noFill/>
        </p:spPr>
        <p:txBody>
          <a:bodyPr wrap="square">
            <a:spAutoFit/>
          </a:bodyPr>
          <a:lstStyle/>
          <a:p>
            <a:r>
              <a:rPr lang="es-MX" sz="1400" dirty="0"/>
              <a:t>La encapsulación se refiere a impedir el acceso a determinados métodos y atributos de los objetos estableciendo así qué puede utilizarse desde fuera de la clase. Esto se consigue en otros lenguajes de programación como Java utilizando modificadores de acceso que definen si cualquiera puede acceder a esa función o variable (</a:t>
            </a:r>
            <a:r>
              <a:rPr lang="es-MX" sz="1400" dirty="0" err="1"/>
              <a:t>public</a:t>
            </a:r>
            <a:r>
              <a:rPr lang="es-MX" sz="1400" dirty="0"/>
              <a:t>) o si está restringido el acceso a la propia clase (</a:t>
            </a:r>
            <a:r>
              <a:rPr lang="es-MX" sz="1400" dirty="0" err="1"/>
              <a:t>private</a:t>
            </a:r>
            <a:r>
              <a:rPr lang="es-MX" sz="1400" dirty="0"/>
              <a:t>). En Python no existen los modificadores de acceso, y lo que se suele hacer es que el acceso a una variable o función viene determinado por su nombre: si el nombre comienza con dos guiones bajos (y no termina también con dos guiones bajos) se trata de una variable o función privada, en caso contrario es pública. </a:t>
            </a:r>
          </a:p>
          <a:p>
            <a:endParaRPr lang="es-MX" sz="1400" dirty="0"/>
          </a:p>
          <a:p>
            <a:r>
              <a:rPr lang="es-MX" sz="1400" dirty="0"/>
              <a:t>Los métodos cuyo nombre comienza y termina con dos guiones bajos son métodos especiales que Python llama automáticamente bajo ciertas circunstancias. </a:t>
            </a:r>
          </a:p>
          <a:p>
            <a:endParaRPr lang="es-MX" sz="1400" dirty="0"/>
          </a:p>
          <a:p>
            <a:r>
              <a:rPr lang="es-MX" sz="1400" dirty="0"/>
              <a:t>En el siguiente ejemplo sólo se imprimirá la cadena correspondiente al método público(), mientras que al intentar llamar al método __privado() Python lanzará una excepción quejándose de que no existe (evidentemente existe, pero no lo podemos ver porque es privado).</a:t>
            </a:r>
          </a:p>
        </p:txBody>
      </p:sp>
      <p:pic>
        <p:nvPicPr>
          <p:cNvPr id="9" name="Imagen 8">
            <a:extLst>
              <a:ext uri="{FF2B5EF4-FFF2-40B4-BE49-F238E27FC236}">
                <a16:creationId xmlns:a16="http://schemas.microsoft.com/office/drawing/2014/main" id="{287C20A9-9681-832B-0F73-9002534E6526}"/>
              </a:ext>
            </a:extLst>
          </p:cNvPr>
          <p:cNvPicPr>
            <a:picLocks noChangeAspect="1"/>
          </p:cNvPicPr>
          <p:nvPr/>
        </p:nvPicPr>
        <p:blipFill>
          <a:blip r:embed="rId2"/>
          <a:stretch>
            <a:fillRect/>
          </a:stretch>
        </p:blipFill>
        <p:spPr>
          <a:xfrm>
            <a:off x="1438709" y="2570956"/>
            <a:ext cx="2552700" cy="2057400"/>
          </a:xfrm>
          <a:prstGeom prst="rect">
            <a:avLst/>
          </a:prstGeom>
        </p:spPr>
      </p:pic>
      <p:sp>
        <p:nvSpPr>
          <p:cNvPr id="11" name="CuadroTexto 10">
            <a:extLst>
              <a:ext uri="{FF2B5EF4-FFF2-40B4-BE49-F238E27FC236}">
                <a16:creationId xmlns:a16="http://schemas.microsoft.com/office/drawing/2014/main" id="{28001265-A374-5A3C-1FA6-54775DB0F8E7}"/>
              </a:ext>
            </a:extLst>
          </p:cNvPr>
          <p:cNvSpPr txBox="1"/>
          <p:nvPr/>
        </p:nvSpPr>
        <p:spPr>
          <a:xfrm>
            <a:off x="1350819" y="4787523"/>
            <a:ext cx="3605645" cy="1600438"/>
          </a:xfrm>
          <a:prstGeom prst="rect">
            <a:avLst/>
          </a:prstGeom>
          <a:noFill/>
        </p:spPr>
        <p:txBody>
          <a:bodyPr wrap="square">
            <a:spAutoFit/>
          </a:bodyPr>
          <a:lstStyle/>
          <a:p>
            <a:r>
              <a:rPr lang="es-MX" sz="1400" dirty="0"/>
              <a:t>Este mecanismo se basa en que los nombres que comienzan con un doble </a:t>
            </a:r>
            <a:r>
              <a:rPr lang="es-MX" sz="1400" dirty="0" err="1"/>
              <a:t>guión</a:t>
            </a:r>
            <a:r>
              <a:rPr lang="es-MX" sz="1400" dirty="0"/>
              <a:t> bajo se renombran para incluir el nombre de la clase (característica que se conoce con el nombre de </a:t>
            </a:r>
            <a:r>
              <a:rPr lang="es-MX" sz="1400" dirty="0" err="1"/>
              <a:t>name</a:t>
            </a:r>
            <a:r>
              <a:rPr lang="es-MX" sz="1400" dirty="0"/>
              <a:t> </a:t>
            </a:r>
            <a:r>
              <a:rPr lang="es-MX" sz="1400" dirty="0" err="1"/>
              <a:t>mangling</a:t>
            </a:r>
            <a:r>
              <a:rPr lang="es-MX" sz="1400" dirty="0"/>
              <a:t>). Esto implica que el método o atributo no es realmente privado, y podemos acceder a él mediante una pequeña trampa: </a:t>
            </a:r>
          </a:p>
        </p:txBody>
      </p:sp>
      <p:cxnSp>
        <p:nvCxnSpPr>
          <p:cNvPr id="13" name="Conector recto 12">
            <a:extLst>
              <a:ext uri="{FF2B5EF4-FFF2-40B4-BE49-F238E27FC236}">
                <a16:creationId xmlns:a16="http://schemas.microsoft.com/office/drawing/2014/main" id="{6168FFA5-3D9A-EC81-FD71-212C37859E60}"/>
              </a:ext>
            </a:extLst>
          </p:cNvPr>
          <p:cNvCxnSpPr/>
          <p:nvPr/>
        </p:nvCxnSpPr>
        <p:spPr>
          <a:xfrm>
            <a:off x="5434446" y="2961745"/>
            <a:ext cx="0" cy="3548318"/>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Imagen 14">
            <a:extLst>
              <a:ext uri="{FF2B5EF4-FFF2-40B4-BE49-F238E27FC236}">
                <a16:creationId xmlns:a16="http://schemas.microsoft.com/office/drawing/2014/main" id="{657164AE-EEBD-F353-77BD-37CC6B0F6D36}"/>
              </a:ext>
            </a:extLst>
          </p:cNvPr>
          <p:cNvPicPr>
            <a:picLocks noChangeAspect="1"/>
          </p:cNvPicPr>
          <p:nvPr/>
        </p:nvPicPr>
        <p:blipFill>
          <a:blip r:embed="rId3"/>
          <a:stretch>
            <a:fillRect/>
          </a:stretch>
        </p:blipFill>
        <p:spPr>
          <a:xfrm>
            <a:off x="1426297" y="6654417"/>
            <a:ext cx="2828925" cy="419100"/>
          </a:xfrm>
          <a:prstGeom prst="rect">
            <a:avLst/>
          </a:prstGeom>
        </p:spPr>
      </p:pic>
      <p:sp>
        <p:nvSpPr>
          <p:cNvPr id="18" name="CuadroTexto 17">
            <a:extLst>
              <a:ext uri="{FF2B5EF4-FFF2-40B4-BE49-F238E27FC236}">
                <a16:creationId xmlns:a16="http://schemas.microsoft.com/office/drawing/2014/main" id="{C8CD4093-70EB-E449-D326-CC71634D9D83}"/>
              </a:ext>
            </a:extLst>
          </p:cNvPr>
          <p:cNvSpPr txBox="1"/>
          <p:nvPr/>
        </p:nvSpPr>
        <p:spPr>
          <a:xfrm>
            <a:off x="6494318" y="2652250"/>
            <a:ext cx="4842164" cy="1600438"/>
          </a:xfrm>
          <a:prstGeom prst="rect">
            <a:avLst/>
          </a:prstGeom>
          <a:noFill/>
        </p:spPr>
        <p:txBody>
          <a:bodyPr wrap="square">
            <a:spAutoFit/>
          </a:bodyPr>
          <a:lstStyle/>
          <a:p>
            <a:r>
              <a:rPr lang="es-MX" sz="1400" dirty="0"/>
              <a:t>En ocasiones también puede suceder que queramos permitir el acceso a algún atributo de nuestro objeto, pero que este se produzca de forma controlada. Para esto podemos escribir métodos cuyo único cometido sea este, métodos que normalmente, por convención, tienen nombres como </a:t>
            </a:r>
            <a:r>
              <a:rPr lang="es-MX" sz="1400" dirty="0" err="1"/>
              <a:t>getVariable</a:t>
            </a:r>
            <a:r>
              <a:rPr lang="es-MX" sz="1400" dirty="0"/>
              <a:t> y </a:t>
            </a:r>
            <a:r>
              <a:rPr lang="es-MX" sz="1400" dirty="0" err="1"/>
              <a:t>setVariable</a:t>
            </a:r>
            <a:r>
              <a:rPr lang="es-MX" sz="1400" dirty="0"/>
              <a:t>; de ahí que se conozcan también con el nombre de </a:t>
            </a:r>
            <a:r>
              <a:rPr lang="es-MX" sz="1400" dirty="0" err="1"/>
              <a:t>getters</a:t>
            </a:r>
            <a:r>
              <a:rPr lang="es-MX" sz="1400" dirty="0"/>
              <a:t> y </a:t>
            </a:r>
            <a:r>
              <a:rPr lang="es-MX" sz="1400" dirty="0" err="1"/>
              <a:t>setters</a:t>
            </a:r>
            <a:r>
              <a:rPr lang="es-MX" sz="1400" dirty="0"/>
              <a:t>. </a:t>
            </a:r>
          </a:p>
        </p:txBody>
      </p:sp>
      <p:pic>
        <p:nvPicPr>
          <p:cNvPr id="20" name="Imagen 19">
            <a:extLst>
              <a:ext uri="{FF2B5EF4-FFF2-40B4-BE49-F238E27FC236}">
                <a16:creationId xmlns:a16="http://schemas.microsoft.com/office/drawing/2014/main" id="{CA693526-8268-A4AC-E555-9138FFF14F90}"/>
              </a:ext>
            </a:extLst>
          </p:cNvPr>
          <p:cNvPicPr>
            <a:picLocks noChangeAspect="1"/>
          </p:cNvPicPr>
          <p:nvPr/>
        </p:nvPicPr>
        <p:blipFill rotWithShape="1">
          <a:blip r:embed="rId4"/>
          <a:srcRect t="1728"/>
          <a:stretch/>
        </p:blipFill>
        <p:spPr>
          <a:xfrm>
            <a:off x="6538700" y="4293956"/>
            <a:ext cx="3041719" cy="2570011"/>
          </a:xfrm>
          <a:prstGeom prst="rect">
            <a:avLst/>
          </a:prstGeom>
        </p:spPr>
      </p:pic>
      <p:cxnSp>
        <p:nvCxnSpPr>
          <p:cNvPr id="21" name="Conector recto 20">
            <a:extLst>
              <a:ext uri="{FF2B5EF4-FFF2-40B4-BE49-F238E27FC236}">
                <a16:creationId xmlns:a16="http://schemas.microsoft.com/office/drawing/2014/main" id="{807C4066-3E2D-3EAB-1ADE-F92048EBAD23}"/>
              </a:ext>
            </a:extLst>
          </p:cNvPr>
          <p:cNvCxnSpPr/>
          <p:nvPr/>
        </p:nvCxnSpPr>
        <p:spPr>
          <a:xfrm>
            <a:off x="11738263" y="2961745"/>
            <a:ext cx="0" cy="3548318"/>
          </a:xfrm>
          <a:prstGeom prst="line">
            <a:avLst/>
          </a:prstGeom>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DC2286F7-735D-9BC1-DEDC-2CEAE8BA8A99}"/>
              </a:ext>
            </a:extLst>
          </p:cNvPr>
          <p:cNvSpPr txBox="1"/>
          <p:nvPr/>
        </p:nvSpPr>
        <p:spPr>
          <a:xfrm>
            <a:off x="11989376" y="2778047"/>
            <a:ext cx="3813463" cy="954107"/>
          </a:xfrm>
          <a:prstGeom prst="rect">
            <a:avLst/>
          </a:prstGeom>
          <a:noFill/>
        </p:spPr>
        <p:txBody>
          <a:bodyPr wrap="square">
            <a:spAutoFit/>
          </a:bodyPr>
          <a:lstStyle/>
          <a:p>
            <a:r>
              <a:rPr lang="es-MX" sz="1400" dirty="0"/>
              <a:t>Esto se podría simplificar mediante propiedades, que abstraen al usuario del hecho de que se está utilizando métodos entre bambalinas para obtener y modificar los valores del atributo: </a:t>
            </a:r>
          </a:p>
        </p:txBody>
      </p:sp>
      <p:pic>
        <p:nvPicPr>
          <p:cNvPr id="25" name="Imagen 24">
            <a:extLst>
              <a:ext uri="{FF2B5EF4-FFF2-40B4-BE49-F238E27FC236}">
                <a16:creationId xmlns:a16="http://schemas.microsoft.com/office/drawing/2014/main" id="{4DD5D006-430B-EE48-5169-8844DF1D20EF}"/>
              </a:ext>
            </a:extLst>
          </p:cNvPr>
          <p:cNvPicPr>
            <a:picLocks noChangeAspect="1"/>
          </p:cNvPicPr>
          <p:nvPr/>
        </p:nvPicPr>
        <p:blipFill>
          <a:blip r:embed="rId5"/>
          <a:stretch>
            <a:fillRect/>
          </a:stretch>
        </p:blipFill>
        <p:spPr>
          <a:xfrm>
            <a:off x="12147838" y="3806747"/>
            <a:ext cx="3019425" cy="2924175"/>
          </a:xfrm>
          <a:prstGeom prst="rect">
            <a:avLst/>
          </a:prstGeom>
        </p:spPr>
      </p:pic>
    </p:spTree>
    <p:extLst>
      <p:ext uri="{BB962C8B-B14F-4D97-AF65-F5344CB8AC3E}">
        <p14:creationId xmlns:p14="http://schemas.microsoft.com/office/powerpoint/2010/main" val="4152022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18</a:t>
            </a:fld>
            <a:endParaRPr lang="es-MX" sz="2800" dirty="0"/>
          </a:p>
        </p:txBody>
      </p:sp>
      <p:sp>
        <p:nvSpPr>
          <p:cNvPr id="2" name="Título 1">
            <a:extLst>
              <a:ext uri="{FF2B5EF4-FFF2-40B4-BE49-F238E27FC236}">
                <a16:creationId xmlns:a16="http://schemas.microsoft.com/office/drawing/2014/main" id="{6F55C69E-1BF1-41EF-B645-FF25DE892C1C}"/>
              </a:ext>
            </a:extLst>
          </p:cNvPr>
          <p:cNvSpPr txBox="1">
            <a:spLocks/>
          </p:cNvSpPr>
          <p:nvPr/>
        </p:nvSpPr>
        <p:spPr>
          <a:xfrm rot="16200000">
            <a:off x="-2769333"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Métodos de los Objetos.</a:t>
            </a:r>
          </a:p>
        </p:txBody>
      </p:sp>
      <p:sp>
        <p:nvSpPr>
          <p:cNvPr id="5" name="CuadroTexto 4">
            <a:extLst>
              <a:ext uri="{FF2B5EF4-FFF2-40B4-BE49-F238E27FC236}">
                <a16:creationId xmlns:a16="http://schemas.microsoft.com/office/drawing/2014/main" id="{E792CF9D-77BB-8439-BE26-F7AD49270B67}"/>
              </a:ext>
            </a:extLst>
          </p:cNvPr>
          <p:cNvSpPr txBox="1"/>
          <p:nvPr/>
        </p:nvSpPr>
        <p:spPr>
          <a:xfrm>
            <a:off x="863108" y="251593"/>
            <a:ext cx="8229600" cy="369332"/>
          </a:xfrm>
          <a:prstGeom prst="rect">
            <a:avLst/>
          </a:prstGeom>
          <a:noFill/>
        </p:spPr>
        <p:txBody>
          <a:bodyPr wrap="square">
            <a:spAutoFit/>
          </a:bodyPr>
          <a:lstStyle/>
          <a:p>
            <a:r>
              <a:rPr lang="es-MX" dirty="0"/>
              <a:t>Cadenas</a:t>
            </a:r>
          </a:p>
        </p:txBody>
      </p:sp>
      <p:sp>
        <p:nvSpPr>
          <p:cNvPr id="7" name="CuadroTexto 6">
            <a:extLst>
              <a:ext uri="{FF2B5EF4-FFF2-40B4-BE49-F238E27FC236}">
                <a16:creationId xmlns:a16="http://schemas.microsoft.com/office/drawing/2014/main" id="{6BEA26BF-3827-0CD7-AE19-61C9A976BD30}"/>
              </a:ext>
            </a:extLst>
          </p:cNvPr>
          <p:cNvSpPr txBox="1"/>
          <p:nvPr/>
        </p:nvSpPr>
        <p:spPr>
          <a:xfrm>
            <a:off x="3171173" y="994702"/>
            <a:ext cx="2847109" cy="369332"/>
          </a:xfrm>
          <a:prstGeom prst="rect">
            <a:avLst/>
          </a:prstGeom>
          <a:noFill/>
        </p:spPr>
        <p:txBody>
          <a:bodyPr wrap="square">
            <a:spAutoFit/>
          </a:bodyPr>
          <a:lstStyle/>
          <a:p>
            <a:r>
              <a:rPr lang="en-US" dirty="0" err="1"/>
              <a:t>S.count</a:t>
            </a:r>
            <a:r>
              <a:rPr lang="en-US" dirty="0"/>
              <a:t>(sub[, start[, end]])</a:t>
            </a:r>
            <a:endParaRPr lang="es-MX" dirty="0"/>
          </a:p>
        </p:txBody>
      </p:sp>
      <p:sp>
        <p:nvSpPr>
          <p:cNvPr id="9" name="CuadroTexto 8">
            <a:extLst>
              <a:ext uri="{FF2B5EF4-FFF2-40B4-BE49-F238E27FC236}">
                <a16:creationId xmlns:a16="http://schemas.microsoft.com/office/drawing/2014/main" id="{702BAD76-9ECC-E493-9C70-A1A9BD1D7FF9}"/>
              </a:ext>
            </a:extLst>
          </p:cNvPr>
          <p:cNvSpPr txBox="1"/>
          <p:nvPr/>
        </p:nvSpPr>
        <p:spPr>
          <a:xfrm>
            <a:off x="6750435" y="890793"/>
            <a:ext cx="8229600" cy="523220"/>
          </a:xfrm>
          <a:prstGeom prst="rect">
            <a:avLst/>
          </a:prstGeom>
          <a:noFill/>
        </p:spPr>
        <p:txBody>
          <a:bodyPr wrap="square">
            <a:spAutoFit/>
          </a:bodyPr>
          <a:lstStyle/>
          <a:p>
            <a:r>
              <a:rPr lang="es-MX" sz="1400" dirty="0"/>
              <a:t>Devuelve el número de veces que se encuentra sub en la cadena. Los parámetros opcionales </a:t>
            </a:r>
            <a:r>
              <a:rPr lang="es-MX" sz="1400" dirty="0" err="1"/>
              <a:t>start</a:t>
            </a:r>
            <a:r>
              <a:rPr lang="es-MX" sz="1400" dirty="0"/>
              <a:t> y </a:t>
            </a:r>
            <a:r>
              <a:rPr lang="es-MX" sz="1400" dirty="0" err="1"/>
              <a:t>end</a:t>
            </a:r>
            <a:r>
              <a:rPr lang="es-MX" sz="1400" dirty="0"/>
              <a:t> definen una </a:t>
            </a:r>
            <a:r>
              <a:rPr lang="es-MX" sz="1400" dirty="0" err="1"/>
              <a:t>subcadena</a:t>
            </a:r>
            <a:r>
              <a:rPr lang="es-MX" sz="1400" dirty="0"/>
              <a:t> en la que buscar.</a:t>
            </a:r>
          </a:p>
        </p:txBody>
      </p:sp>
      <p:sp>
        <p:nvSpPr>
          <p:cNvPr id="11" name="CuadroTexto 10">
            <a:extLst>
              <a:ext uri="{FF2B5EF4-FFF2-40B4-BE49-F238E27FC236}">
                <a16:creationId xmlns:a16="http://schemas.microsoft.com/office/drawing/2014/main" id="{1E181F02-515B-239C-94A5-83D8F463DCE5}"/>
              </a:ext>
            </a:extLst>
          </p:cNvPr>
          <p:cNvSpPr txBox="1"/>
          <p:nvPr/>
        </p:nvSpPr>
        <p:spPr>
          <a:xfrm>
            <a:off x="3171173" y="1810547"/>
            <a:ext cx="2847109" cy="369332"/>
          </a:xfrm>
          <a:prstGeom prst="rect">
            <a:avLst/>
          </a:prstGeom>
          <a:noFill/>
        </p:spPr>
        <p:txBody>
          <a:bodyPr wrap="square">
            <a:spAutoFit/>
          </a:bodyPr>
          <a:lstStyle/>
          <a:p>
            <a:r>
              <a:rPr lang="en-US" dirty="0" err="1"/>
              <a:t>S.find</a:t>
            </a:r>
            <a:r>
              <a:rPr lang="en-US" dirty="0"/>
              <a:t>(sub[, start[, end]]) </a:t>
            </a:r>
            <a:endParaRPr lang="es-MX" dirty="0"/>
          </a:p>
        </p:txBody>
      </p:sp>
      <p:sp>
        <p:nvSpPr>
          <p:cNvPr id="13" name="CuadroTexto 12">
            <a:extLst>
              <a:ext uri="{FF2B5EF4-FFF2-40B4-BE49-F238E27FC236}">
                <a16:creationId xmlns:a16="http://schemas.microsoft.com/office/drawing/2014/main" id="{6AA2D6DF-BA52-F791-992D-6D7513A4BD87}"/>
              </a:ext>
            </a:extLst>
          </p:cNvPr>
          <p:cNvSpPr txBox="1"/>
          <p:nvPr/>
        </p:nvSpPr>
        <p:spPr>
          <a:xfrm>
            <a:off x="6750435" y="1706638"/>
            <a:ext cx="8229600" cy="307777"/>
          </a:xfrm>
          <a:prstGeom prst="rect">
            <a:avLst/>
          </a:prstGeom>
          <a:noFill/>
        </p:spPr>
        <p:txBody>
          <a:bodyPr wrap="square">
            <a:spAutoFit/>
          </a:bodyPr>
          <a:lstStyle/>
          <a:p>
            <a:r>
              <a:rPr lang="es-MX" sz="1400" dirty="0"/>
              <a:t>Devuelve la posición en la que se encontró por primera vez sub en la cadena o -1 si no se encontró.</a:t>
            </a:r>
          </a:p>
        </p:txBody>
      </p:sp>
      <p:sp>
        <p:nvSpPr>
          <p:cNvPr id="15" name="CuadroTexto 14">
            <a:extLst>
              <a:ext uri="{FF2B5EF4-FFF2-40B4-BE49-F238E27FC236}">
                <a16:creationId xmlns:a16="http://schemas.microsoft.com/office/drawing/2014/main" id="{2A187E82-1403-84BD-AF0F-9235ED8FCCD9}"/>
              </a:ext>
            </a:extLst>
          </p:cNvPr>
          <p:cNvSpPr txBox="1"/>
          <p:nvPr/>
        </p:nvSpPr>
        <p:spPr>
          <a:xfrm>
            <a:off x="3171173" y="2719594"/>
            <a:ext cx="1910602" cy="369332"/>
          </a:xfrm>
          <a:prstGeom prst="rect">
            <a:avLst/>
          </a:prstGeom>
          <a:noFill/>
        </p:spPr>
        <p:txBody>
          <a:bodyPr wrap="square">
            <a:spAutoFit/>
          </a:bodyPr>
          <a:lstStyle/>
          <a:p>
            <a:r>
              <a:rPr lang="es-MX" dirty="0" err="1"/>
              <a:t>S.join</a:t>
            </a:r>
            <a:r>
              <a:rPr lang="es-MX" dirty="0"/>
              <a:t>(</a:t>
            </a:r>
            <a:r>
              <a:rPr lang="es-MX" dirty="0" err="1"/>
              <a:t>sequence</a:t>
            </a:r>
            <a:r>
              <a:rPr lang="es-MX" dirty="0"/>
              <a:t>) </a:t>
            </a:r>
          </a:p>
        </p:txBody>
      </p:sp>
      <p:sp>
        <p:nvSpPr>
          <p:cNvPr id="18" name="CuadroTexto 17">
            <a:extLst>
              <a:ext uri="{FF2B5EF4-FFF2-40B4-BE49-F238E27FC236}">
                <a16:creationId xmlns:a16="http://schemas.microsoft.com/office/drawing/2014/main" id="{3A0E8A7D-6E36-A186-900E-EE8A23420CD9}"/>
              </a:ext>
            </a:extLst>
          </p:cNvPr>
          <p:cNvSpPr txBox="1"/>
          <p:nvPr/>
        </p:nvSpPr>
        <p:spPr>
          <a:xfrm>
            <a:off x="6750435" y="2486200"/>
            <a:ext cx="8229600" cy="523220"/>
          </a:xfrm>
          <a:prstGeom prst="rect">
            <a:avLst/>
          </a:prstGeom>
          <a:noFill/>
        </p:spPr>
        <p:txBody>
          <a:bodyPr wrap="square">
            <a:spAutoFit/>
          </a:bodyPr>
          <a:lstStyle/>
          <a:p>
            <a:r>
              <a:rPr lang="es-MX" sz="1400" dirty="0"/>
              <a:t>Devuelve una cadena resultante de concatenar las cadenas de la secuencia se que separadas por la cadena sobre la que se llama el método.</a:t>
            </a:r>
          </a:p>
        </p:txBody>
      </p:sp>
      <p:sp>
        <p:nvSpPr>
          <p:cNvPr id="20" name="CuadroTexto 19">
            <a:extLst>
              <a:ext uri="{FF2B5EF4-FFF2-40B4-BE49-F238E27FC236}">
                <a16:creationId xmlns:a16="http://schemas.microsoft.com/office/drawing/2014/main" id="{ADE532A7-E9F9-88B2-59A6-A4D463CE2DCD}"/>
              </a:ext>
            </a:extLst>
          </p:cNvPr>
          <p:cNvSpPr txBox="1"/>
          <p:nvPr/>
        </p:nvSpPr>
        <p:spPr>
          <a:xfrm>
            <a:off x="3171173" y="3526920"/>
            <a:ext cx="2322582" cy="369332"/>
          </a:xfrm>
          <a:prstGeom prst="rect">
            <a:avLst/>
          </a:prstGeom>
          <a:noFill/>
        </p:spPr>
        <p:txBody>
          <a:bodyPr wrap="square">
            <a:spAutoFit/>
          </a:bodyPr>
          <a:lstStyle/>
          <a:p>
            <a:r>
              <a:rPr lang="es-MX" dirty="0" err="1"/>
              <a:t>S.partition</a:t>
            </a:r>
            <a:r>
              <a:rPr lang="es-MX" dirty="0"/>
              <a:t>(</a:t>
            </a:r>
            <a:r>
              <a:rPr lang="es-MX" dirty="0" err="1"/>
              <a:t>sep</a:t>
            </a:r>
            <a:r>
              <a:rPr lang="es-MX" dirty="0"/>
              <a:t>)</a:t>
            </a:r>
          </a:p>
        </p:txBody>
      </p:sp>
      <p:sp>
        <p:nvSpPr>
          <p:cNvPr id="22" name="CuadroTexto 21">
            <a:extLst>
              <a:ext uri="{FF2B5EF4-FFF2-40B4-BE49-F238E27FC236}">
                <a16:creationId xmlns:a16="http://schemas.microsoft.com/office/drawing/2014/main" id="{C05DC810-D86B-9C6E-116C-A4AB6BA02385}"/>
              </a:ext>
            </a:extLst>
          </p:cNvPr>
          <p:cNvSpPr txBox="1"/>
          <p:nvPr/>
        </p:nvSpPr>
        <p:spPr>
          <a:xfrm>
            <a:off x="6713190" y="3332795"/>
            <a:ext cx="8229600" cy="738664"/>
          </a:xfrm>
          <a:prstGeom prst="rect">
            <a:avLst/>
          </a:prstGeom>
          <a:noFill/>
        </p:spPr>
        <p:txBody>
          <a:bodyPr wrap="square">
            <a:spAutoFit/>
          </a:bodyPr>
          <a:lstStyle/>
          <a:p>
            <a:r>
              <a:rPr lang="es-MX" sz="1400" dirty="0"/>
              <a:t>Busca el separador </a:t>
            </a:r>
            <a:r>
              <a:rPr lang="es-MX" sz="1400" dirty="0" err="1"/>
              <a:t>sep</a:t>
            </a:r>
            <a:r>
              <a:rPr lang="es-MX" sz="1400" dirty="0"/>
              <a:t> en la cadena y devuelve una tupla con la </a:t>
            </a:r>
            <a:r>
              <a:rPr lang="es-MX" sz="1400" dirty="0" err="1"/>
              <a:t>subcadena</a:t>
            </a:r>
            <a:r>
              <a:rPr lang="es-MX" sz="1400" dirty="0"/>
              <a:t> hasta dicho separador, el separador en si, y la </a:t>
            </a:r>
            <a:r>
              <a:rPr lang="es-MX" sz="1400" dirty="0" err="1"/>
              <a:t>subcadena</a:t>
            </a:r>
            <a:r>
              <a:rPr lang="es-MX" sz="1400" dirty="0"/>
              <a:t> del separador hasta el final de la cadena. Si no se encuentra el separador, la tupla contendrá la cadena en si y dos cadenas vacías. </a:t>
            </a:r>
          </a:p>
        </p:txBody>
      </p:sp>
      <p:sp>
        <p:nvSpPr>
          <p:cNvPr id="24" name="CuadroTexto 23">
            <a:extLst>
              <a:ext uri="{FF2B5EF4-FFF2-40B4-BE49-F238E27FC236}">
                <a16:creationId xmlns:a16="http://schemas.microsoft.com/office/drawing/2014/main" id="{9DE5FB6D-F0B3-17BE-E47F-DC13B7B52F3D}"/>
              </a:ext>
            </a:extLst>
          </p:cNvPr>
          <p:cNvSpPr txBox="1"/>
          <p:nvPr/>
        </p:nvSpPr>
        <p:spPr>
          <a:xfrm>
            <a:off x="3171173" y="4706486"/>
            <a:ext cx="2884354" cy="369332"/>
          </a:xfrm>
          <a:prstGeom prst="rect">
            <a:avLst/>
          </a:prstGeom>
          <a:noFill/>
        </p:spPr>
        <p:txBody>
          <a:bodyPr wrap="square">
            <a:spAutoFit/>
          </a:bodyPr>
          <a:lstStyle/>
          <a:p>
            <a:r>
              <a:rPr lang="en-US" dirty="0" err="1"/>
              <a:t>S.replace</a:t>
            </a:r>
            <a:r>
              <a:rPr lang="en-US" dirty="0"/>
              <a:t>(old, new[, count]</a:t>
            </a:r>
            <a:endParaRPr lang="es-MX" dirty="0"/>
          </a:p>
        </p:txBody>
      </p:sp>
      <p:sp>
        <p:nvSpPr>
          <p:cNvPr id="26" name="CuadroTexto 25">
            <a:extLst>
              <a:ext uri="{FF2B5EF4-FFF2-40B4-BE49-F238E27FC236}">
                <a16:creationId xmlns:a16="http://schemas.microsoft.com/office/drawing/2014/main" id="{BBB1676B-2E59-7AF8-14E2-3940CB2F00F8}"/>
              </a:ext>
            </a:extLst>
          </p:cNvPr>
          <p:cNvSpPr txBox="1"/>
          <p:nvPr/>
        </p:nvSpPr>
        <p:spPr>
          <a:xfrm>
            <a:off x="6713190" y="4525633"/>
            <a:ext cx="8229600" cy="523220"/>
          </a:xfrm>
          <a:prstGeom prst="rect">
            <a:avLst/>
          </a:prstGeom>
          <a:noFill/>
        </p:spPr>
        <p:txBody>
          <a:bodyPr wrap="square">
            <a:spAutoFit/>
          </a:bodyPr>
          <a:lstStyle/>
          <a:p>
            <a:r>
              <a:rPr lang="es-MX" sz="1400" dirty="0"/>
              <a:t>Devuelve una cadena en la que se han reemplazado todas las ocurrencias de la cadena </a:t>
            </a:r>
            <a:r>
              <a:rPr lang="es-MX" sz="1400" dirty="0" err="1"/>
              <a:t>old</a:t>
            </a:r>
            <a:r>
              <a:rPr lang="es-MX" sz="1400" dirty="0"/>
              <a:t> por la cadena new. Si se especifica el parámetro </a:t>
            </a:r>
            <a:r>
              <a:rPr lang="es-MX" sz="1400" dirty="0" err="1"/>
              <a:t>count</a:t>
            </a:r>
            <a:r>
              <a:rPr lang="es-MX" sz="1400" dirty="0"/>
              <a:t>, este indica el número máximo de ocurrencias a reemplazar.</a:t>
            </a:r>
          </a:p>
        </p:txBody>
      </p:sp>
      <p:sp>
        <p:nvSpPr>
          <p:cNvPr id="28" name="CuadroTexto 27">
            <a:extLst>
              <a:ext uri="{FF2B5EF4-FFF2-40B4-BE49-F238E27FC236}">
                <a16:creationId xmlns:a16="http://schemas.microsoft.com/office/drawing/2014/main" id="{58352311-AC89-D869-2077-72F6540B4E29}"/>
              </a:ext>
            </a:extLst>
          </p:cNvPr>
          <p:cNvSpPr txBox="1"/>
          <p:nvPr/>
        </p:nvSpPr>
        <p:spPr>
          <a:xfrm>
            <a:off x="3171173" y="5699269"/>
            <a:ext cx="2707046" cy="369332"/>
          </a:xfrm>
          <a:prstGeom prst="rect">
            <a:avLst/>
          </a:prstGeom>
          <a:noFill/>
        </p:spPr>
        <p:txBody>
          <a:bodyPr wrap="square">
            <a:spAutoFit/>
          </a:bodyPr>
          <a:lstStyle/>
          <a:p>
            <a:r>
              <a:rPr lang="es-MX" dirty="0" err="1"/>
              <a:t>S.split</a:t>
            </a:r>
            <a:r>
              <a:rPr lang="es-MX" dirty="0"/>
              <a:t>([</a:t>
            </a:r>
            <a:r>
              <a:rPr lang="es-MX" dirty="0" err="1"/>
              <a:t>sep</a:t>
            </a:r>
            <a:r>
              <a:rPr lang="es-MX" dirty="0"/>
              <a:t> [,</a:t>
            </a:r>
            <a:r>
              <a:rPr lang="es-MX" dirty="0" err="1"/>
              <a:t>maxsplit</a:t>
            </a:r>
            <a:r>
              <a:rPr lang="es-MX" dirty="0"/>
              <a:t>]])</a:t>
            </a:r>
          </a:p>
        </p:txBody>
      </p:sp>
      <p:sp>
        <p:nvSpPr>
          <p:cNvPr id="30" name="CuadroTexto 29">
            <a:extLst>
              <a:ext uri="{FF2B5EF4-FFF2-40B4-BE49-F238E27FC236}">
                <a16:creationId xmlns:a16="http://schemas.microsoft.com/office/drawing/2014/main" id="{931A9922-6F31-5715-BAC9-E8C9D858FBB0}"/>
              </a:ext>
            </a:extLst>
          </p:cNvPr>
          <p:cNvSpPr txBox="1"/>
          <p:nvPr/>
        </p:nvSpPr>
        <p:spPr>
          <a:xfrm>
            <a:off x="6713190" y="5446114"/>
            <a:ext cx="8229600" cy="738664"/>
          </a:xfrm>
          <a:prstGeom prst="rect">
            <a:avLst/>
          </a:prstGeom>
          <a:noFill/>
        </p:spPr>
        <p:txBody>
          <a:bodyPr wrap="square">
            <a:spAutoFit/>
          </a:bodyPr>
          <a:lstStyle/>
          <a:p>
            <a:r>
              <a:rPr lang="es-MX" sz="1400" dirty="0"/>
              <a:t>Devuelve una lista conteniendo las </a:t>
            </a:r>
            <a:r>
              <a:rPr lang="es-MX" sz="1400" dirty="0" err="1"/>
              <a:t>subcadenas</a:t>
            </a:r>
            <a:r>
              <a:rPr lang="es-MX" sz="1400" dirty="0"/>
              <a:t> en las que se divide nuestra cadena al dividirlas por el delimitador sep. En el caso de que no se especifique </a:t>
            </a:r>
            <a:r>
              <a:rPr lang="es-MX" sz="1400" dirty="0" err="1"/>
              <a:t>sep</a:t>
            </a:r>
            <a:r>
              <a:rPr lang="es-MX" sz="1400" dirty="0"/>
              <a:t>, se usan espacios. Si se especifica </a:t>
            </a:r>
            <a:r>
              <a:rPr lang="es-MX" sz="1400" dirty="0" err="1"/>
              <a:t>maxsplit</a:t>
            </a:r>
            <a:r>
              <a:rPr lang="es-MX" sz="1400" dirty="0"/>
              <a:t>, este indica el número máximo de particiones a realizar.</a:t>
            </a:r>
          </a:p>
        </p:txBody>
      </p:sp>
      <p:cxnSp>
        <p:nvCxnSpPr>
          <p:cNvPr id="35" name="Conector recto 34">
            <a:extLst>
              <a:ext uri="{FF2B5EF4-FFF2-40B4-BE49-F238E27FC236}">
                <a16:creationId xmlns:a16="http://schemas.microsoft.com/office/drawing/2014/main" id="{29B4279B-984B-B60A-0969-625A8F1E9D63}"/>
              </a:ext>
            </a:extLst>
          </p:cNvPr>
          <p:cNvCxnSpPr>
            <a:cxnSpLocks/>
          </p:cNvCxnSpPr>
          <p:nvPr/>
        </p:nvCxnSpPr>
        <p:spPr>
          <a:xfrm flipH="1">
            <a:off x="6055527" y="1174173"/>
            <a:ext cx="542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id="{052BCDC3-2378-87CC-7393-9F2632728C4F}"/>
              </a:ext>
            </a:extLst>
          </p:cNvPr>
          <p:cNvCxnSpPr>
            <a:cxnSpLocks/>
          </p:cNvCxnSpPr>
          <p:nvPr/>
        </p:nvCxnSpPr>
        <p:spPr>
          <a:xfrm flipH="1">
            <a:off x="6055527" y="1948606"/>
            <a:ext cx="542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D8272015-30FD-8196-F64A-6712EAFC1ED3}"/>
              </a:ext>
            </a:extLst>
          </p:cNvPr>
          <p:cNvCxnSpPr>
            <a:cxnSpLocks/>
          </p:cNvCxnSpPr>
          <p:nvPr/>
        </p:nvCxnSpPr>
        <p:spPr>
          <a:xfrm flipH="1">
            <a:off x="6055527" y="2812473"/>
            <a:ext cx="542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7FE3774F-E49D-F718-E0B1-EA0C9146C2FC}"/>
              </a:ext>
            </a:extLst>
          </p:cNvPr>
          <p:cNvCxnSpPr>
            <a:cxnSpLocks/>
          </p:cNvCxnSpPr>
          <p:nvPr/>
        </p:nvCxnSpPr>
        <p:spPr>
          <a:xfrm flipH="1">
            <a:off x="6055527" y="3695701"/>
            <a:ext cx="542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ector recto 38">
            <a:extLst>
              <a:ext uri="{FF2B5EF4-FFF2-40B4-BE49-F238E27FC236}">
                <a16:creationId xmlns:a16="http://schemas.microsoft.com/office/drawing/2014/main" id="{AF4A5119-FDC5-C0CD-7D23-B7AF12EA7381}"/>
              </a:ext>
            </a:extLst>
          </p:cNvPr>
          <p:cNvCxnSpPr>
            <a:cxnSpLocks/>
          </p:cNvCxnSpPr>
          <p:nvPr/>
        </p:nvCxnSpPr>
        <p:spPr>
          <a:xfrm flipH="1">
            <a:off x="6055527" y="4880264"/>
            <a:ext cx="542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7919EFD5-6E40-0728-4F24-B410DDF67E0B}"/>
              </a:ext>
            </a:extLst>
          </p:cNvPr>
          <p:cNvCxnSpPr>
            <a:cxnSpLocks/>
          </p:cNvCxnSpPr>
          <p:nvPr/>
        </p:nvCxnSpPr>
        <p:spPr>
          <a:xfrm flipH="1">
            <a:off x="6055527" y="5825837"/>
            <a:ext cx="5427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868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19</a:t>
            </a:fld>
            <a:endParaRPr lang="es-MX" sz="2800" dirty="0"/>
          </a:p>
        </p:txBody>
      </p:sp>
      <p:sp>
        <p:nvSpPr>
          <p:cNvPr id="2" name="Título 1">
            <a:extLst>
              <a:ext uri="{FF2B5EF4-FFF2-40B4-BE49-F238E27FC236}">
                <a16:creationId xmlns:a16="http://schemas.microsoft.com/office/drawing/2014/main" id="{6F55C69E-1BF1-41EF-B645-FF25DE892C1C}"/>
              </a:ext>
            </a:extLst>
          </p:cNvPr>
          <p:cNvSpPr txBox="1">
            <a:spLocks/>
          </p:cNvSpPr>
          <p:nvPr/>
        </p:nvSpPr>
        <p:spPr>
          <a:xfrm rot="16200000">
            <a:off x="-2769333"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Métodos de los Objetos.</a:t>
            </a:r>
          </a:p>
        </p:txBody>
      </p:sp>
      <p:sp>
        <p:nvSpPr>
          <p:cNvPr id="4" name="CuadroTexto 3">
            <a:extLst>
              <a:ext uri="{FF2B5EF4-FFF2-40B4-BE49-F238E27FC236}">
                <a16:creationId xmlns:a16="http://schemas.microsoft.com/office/drawing/2014/main" id="{D57AB15A-EC6E-596B-8D03-1563EDF6F80B}"/>
              </a:ext>
            </a:extLst>
          </p:cNvPr>
          <p:cNvSpPr txBox="1"/>
          <p:nvPr/>
        </p:nvSpPr>
        <p:spPr>
          <a:xfrm>
            <a:off x="863108" y="149599"/>
            <a:ext cx="8229600" cy="369332"/>
          </a:xfrm>
          <a:prstGeom prst="rect">
            <a:avLst/>
          </a:prstGeom>
          <a:noFill/>
        </p:spPr>
        <p:txBody>
          <a:bodyPr wrap="square">
            <a:spAutoFit/>
          </a:bodyPr>
          <a:lstStyle/>
          <a:p>
            <a:r>
              <a:rPr lang="es-MX" dirty="0"/>
              <a:t>Listas</a:t>
            </a:r>
          </a:p>
        </p:txBody>
      </p:sp>
      <p:sp>
        <p:nvSpPr>
          <p:cNvPr id="6" name="CuadroTexto 5">
            <a:extLst>
              <a:ext uri="{FF2B5EF4-FFF2-40B4-BE49-F238E27FC236}">
                <a16:creationId xmlns:a16="http://schemas.microsoft.com/office/drawing/2014/main" id="{EFE88ED6-75AA-EEB5-6E31-7980AA0EE521}"/>
              </a:ext>
            </a:extLst>
          </p:cNvPr>
          <p:cNvSpPr txBox="1"/>
          <p:nvPr/>
        </p:nvSpPr>
        <p:spPr>
          <a:xfrm>
            <a:off x="2385959" y="484072"/>
            <a:ext cx="2005445" cy="369332"/>
          </a:xfrm>
          <a:prstGeom prst="rect">
            <a:avLst/>
          </a:prstGeom>
          <a:noFill/>
        </p:spPr>
        <p:txBody>
          <a:bodyPr wrap="square">
            <a:spAutoFit/>
          </a:bodyPr>
          <a:lstStyle/>
          <a:p>
            <a:r>
              <a:rPr lang="es-MX" dirty="0" err="1"/>
              <a:t>L.append</a:t>
            </a:r>
            <a:r>
              <a:rPr lang="es-MX" dirty="0"/>
              <a:t>(</a:t>
            </a:r>
            <a:r>
              <a:rPr lang="es-MX" dirty="0" err="1"/>
              <a:t>object</a:t>
            </a:r>
            <a:r>
              <a:rPr lang="es-MX" dirty="0"/>
              <a:t>)</a:t>
            </a:r>
          </a:p>
        </p:txBody>
      </p:sp>
      <p:sp>
        <p:nvSpPr>
          <p:cNvPr id="8" name="CuadroTexto 7">
            <a:extLst>
              <a:ext uri="{FF2B5EF4-FFF2-40B4-BE49-F238E27FC236}">
                <a16:creationId xmlns:a16="http://schemas.microsoft.com/office/drawing/2014/main" id="{B2292976-118D-C8DD-CA90-5562117A1407}"/>
              </a:ext>
            </a:extLst>
          </p:cNvPr>
          <p:cNvSpPr txBox="1"/>
          <p:nvPr/>
        </p:nvSpPr>
        <p:spPr>
          <a:xfrm>
            <a:off x="7180118" y="518931"/>
            <a:ext cx="8229600" cy="307777"/>
          </a:xfrm>
          <a:prstGeom prst="rect">
            <a:avLst/>
          </a:prstGeom>
          <a:noFill/>
        </p:spPr>
        <p:txBody>
          <a:bodyPr wrap="square">
            <a:spAutoFit/>
          </a:bodyPr>
          <a:lstStyle/>
          <a:p>
            <a:r>
              <a:rPr lang="es-MX" sz="1400" dirty="0"/>
              <a:t>Añade un objeto al final de la lista.</a:t>
            </a:r>
          </a:p>
        </p:txBody>
      </p:sp>
      <p:sp>
        <p:nvSpPr>
          <p:cNvPr id="10" name="CuadroTexto 9">
            <a:extLst>
              <a:ext uri="{FF2B5EF4-FFF2-40B4-BE49-F238E27FC236}">
                <a16:creationId xmlns:a16="http://schemas.microsoft.com/office/drawing/2014/main" id="{3497697C-A982-8DD9-4AAA-537AA7E82CB8}"/>
              </a:ext>
            </a:extLst>
          </p:cNvPr>
          <p:cNvSpPr txBox="1"/>
          <p:nvPr/>
        </p:nvSpPr>
        <p:spPr>
          <a:xfrm>
            <a:off x="2385959" y="1238594"/>
            <a:ext cx="1631372" cy="369332"/>
          </a:xfrm>
          <a:prstGeom prst="rect">
            <a:avLst/>
          </a:prstGeom>
          <a:noFill/>
        </p:spPr>
        <p:txBody>
          <a:bodyPr wrap="square">
            <a:spAutoFit/>
          </a:bodyPr>
          <a:lstStyle/>
          <a:p>
            <a:r>
              <a:rPr lang="es-MX" dirty="0" err="1"/>
              <a:t>L.count</a:t>
            </a:r>
            <a:r>
              <a:rPr lang="es-MX" dirty="0"/>
              <a:t>(</a:t>
            </a:r>
            <a:r>
              <a:rPr lang="es-MX" dirty="0" err="1"/>
              <a:t>value</a:t>
            </a:r>
            <a:r>
              <a:rPr lang="es-MX" dirty="0"/>
              <a:t>) </a:t>
            </a:r>
          </a:p>
        </p:txBody>
      </p:sp>
      <p:sp>
        <p:nvSpPr>
          <p:cNvPr id="12" name="CuadroTexto 11">
            <a:extLst>
              <a:ext uri="{FF2B5EF4-FFF2-40B4-BE49-F238E27FC236}">
                <a16:creationId xmlns:a16="http://schemas.microsoft.com/office/drawing/2014/main" id="{32468C89-A565-520B-82D0-0E68DE99BB21}"/>
              </a:ext>
            </a:extLst>
          </p:cNvPr>
          <p:cNvSpPr txBox="1"/>
          <p:nvPr/>
        </p:nvSpPr>
        <p:spPr>
          <a:xfrm>
            <a:off x="7180118" y="1194091"/>
            <a:ext cx="8229600" cy="307777"/>
          </a:xfrm>
          <a:prstGeom prst="rect">
            <a:avLst/>
          </a:prstGeom>
          <a:noFill/>
        </p:spPr>
        <p:txBody>
          <a:bodyPr wrap="square">
            <a:spAutoFit/>
          </a:bodyPr>
          <a:lstStyle/>
          <a:p>
            <a:r>
              <a:rPr lang="es-MX" sz="1400" dirty="0"/>
              <a:t>Devuelve el número de veces que se encontró </a:t>
            </a:r>
            <a:r>
              <a:rPr lang="es-MX" sz="1400" dirty="0" err="1"/>
              <a:t>value</a:t>
            </a:r>
            <a:r>
              <a:rPr lang="es-MX" sz="1400" dirty="0"/>
              <a:t> en la lista.</a:t>
            </a:r>
          </a:p>
        </p:txBody>
      </p:sp>
      <p:sp>
        <p:nvSpPr>
          <p:cNvPr id="14" name="CuadroTexto 13">
            <a:extLst>
              <a:ext uri="{FF2B5EF4-FFF2-40B4-BE49-F238E27FC236}">
                <a16:creationId xmlns:a16="http://schemas.microsoft.com/office/drawing/2014/main" id="{426F9F74-AD4B-0126-D87E-5CA5F5CCC721}"/>
              </a:ext>
            </a:extLst>
          </p:cNvPr>
          <p:cNvSpPr txBox="1"/>
          <p:nvPr/>
        </p:nvSpPr>
        <p:spPr>
          <a:xfrm>
            <a:off x="2385959" y="1993116"/>
            <a:ext cx="2171699" cy="369332"/>
          </a:xfrm>
          <a:prstGeom prst="rect">
            <a:avLst/>
          </a:prstGeom>
          <a:noFill/>
        </p:spPr>
        <p:txBody>
          <a:bodyPr wrap="square">
            <a:spAutoFit/>
          </a:bodyPr>
          <a:lstStyle/>
          <a:p>
            <a:r>
              <a:rPr lang="es-MX" dirty="0" err="1"/>
              <a:t>L.extend</a:t>
            </a:r>
            <a:r>
              <a:rPr lang="es-MX" dirty="0"/>
              <a:t>(iterable)</a:t>
            </a:r>
          </a:p>
        </p:txBody>
      </p:sp>
      <p:sp>
        <p:nvSpPr>
          <p:cNvPr id="16" name="CuadroTexto 15">
            <a:extLst>
              <a:ext uri="{FF2B5EF4-FFF2-40B4-BE49-F238E27FC236}">
                <a16:creationId xmlns:a16="http://schemas.microsoft.com/office/drawing/2014/main" id="{9958CCD0-C1DC-8F76-7EDB-8724D8CE5E90}"/>
              </a:ext>
            </a:extLst>
          </p:cNvPr>
          <p:cNvSpPr txBox="1"/>
          <p:nvPr/>
        </p:nvSpPr>
        <p:spPr>
          <a:xfrm>
            <a:off x="7180118" y="1869251"/>
            <a:ext cx="8229600" cy="307777"/>
          </a:xfrm>
          <a:prstGeom prst="rect">
            <a:avLst/>
          </a:prstGeom>
          <a:noFill/>
        </p:spPr>
        <p:txBody>
          <a:bodyPr wrap="square">
            <a:spAutoFit/>
          </a:bodyPr>
          <a:lstStyle/>
          <a:p>
            <a:r>
              <a:rPr lang="es-MX" sz="1400" dirty="0"/>
              <a:t>Añade los elementos del iterable a la lista. </a:t>
            </a:r>
          </a:p>
        </p:txBody>
      </p:sp>
      <p:sp>
        <p:nvSpPr>
          <p:cNvPr id="19" name="CuadroTexto 18">
            <a:extLst>
              <a:ext uri="{FF2B5EF4-FFF2-40B4-BE49-F238E27FC236}">
                <a16:creationId xmlns:a16="http://schemas.microsoft.com/office/drawing/2014/main" id="{6BFE19C2-FE2A-5BD5-0904-953092304642}"/>
              </a:ext>
            </a:extLst>
          </p:cNvPr>
          <p:cNvSpPr txBox="1"/>
          <p:nvPr/>
        </p:nvSpPr>
        <p:spPr>
          <a:xfrm>
            <a:off x="2385959" y="2747638"/>
            <a:ext cx="3283527" cy="369332"/>
          </a:xfrm>
          <a:prstGeom prst="rect">
            <a:avLst/>
          </a:prstGeom>
          <a:noFill/>
        </p:spPr>
        <p:txBody>
          <a:bodyPr wrap="square">
            <a:spAutoFit/>
          </a:bodyPr>
          <a:lstStyle/>
          <a:p>
            <a:r>
              <a:rPr lang="en-US" dirty="0" err="1"/>
              <a:t>L.index</a:t>
            </a:r>
            <a:r>
              <a:rPr lang="en-US" dirty="0"/>
              <a:t>(value[, start[, stop]])</a:t>
            </a:r>
            <a:endParaRPr lang="es-MX" dirty="0"/>
          </a:p>
        </p:txBody>
      </p:sp>
      <p:sp>
        <p:nvSpPr>
          <p:cNvPr id="21" name="CuadroTexto 20">
            <a:extLst>
              <a:ext uri="{FF2B5EF4-FFF2-40B4-BE49-F238E27FC236}">
                <a16:creationId xmlns:a16="http://schemas.microsoft.com/office/drawing/2014/main" id="{E022FEB4-F067-F309-DD9F-085F2FCA2EBC}"/>
              </a:ext>
            </a:extLst>
          </p:cNvPr>
          <p:cNvSpPr txBox="1"/>
          <p:nvPr/>
        </p:nvSpPr>
        <p:spPr>
          <a:xfrm>
            <a:off x="7180118" y="2585975"/>
            <a:ext cx="8229600" cy="523220"/>
          </a:xfrm>
          <a:prstGeom prst="rect">
            <a:avLst/>
          </a:prstGeom>
          <a:noFill/>
        </p:spPr>
        <p:txBody>
          <a:bodyPr wrap="square">
            <a:spAutoFit/>
          </a:bodyPr>
          <a:lstStyle/>
          <a:p>
            <a:r>
              <a:rPr lang="es-MX" sz="1400" dirty="0"/>
              <a:t>Devuelve la posición en la que se encontró la primera ocurrencia de </a:t>
            </a:r>
            <a:r>
              <a:rPr lang="es-MX" sz="1400" dirty="0" err="1"/>
              <a:t>value</a:t>
            </a:r>
            <a:r>
              <a:rPr lang="es-MX" sz="1400" dirty="0"/>
              <a:t>. Si se especifican, </a:t>
            </a:r>
            <a:r>
              <a:rPr lang="es-MX" sz="1400" dirty="0" err="1"/>
              <a:t>start</a:t>
            </a:r>
            <a:r>
              <a:rPr lang="es-MX" sz="1400" dirty="0"/>
              <a:t> y stop definen las posiciones de inicio y fin de una </a:t>
            </a:r>
            <a:r>
              <a:rPr lang="es-MX" sz="1400" dirty="0" err="1"/>
              <a:t>sublista</a:t>
            </a:r>
            <a:r>
              <a:rPr lang="es-MX" sz="1400" dirty="0"/>
              <a:t> en la que buscar. </a:t>
            </a:r>
          </a:p>
        </p:txBody>
      </p:sp>
      <p:sp>
        <p:nvSpPr>
          <p:cNvPr id="23" name="CuadroTexto 22">
            <a:extLst>
              <a:ext uri="{FF2B5EF4-FFF2-40B4-BE49-F238E27FC236}">
                <a16:creationId xmlns:a16="http://schemas.microsoft.com/office/drawing/2014/main" id="{7D27C160-86E4-9F7D-0757-C133C1B04E2E}"/>
              </a:ext>
            </a:extLst>
          </p:cNvPr>
          <p:cNvSpPr txBox="1"/>
          <p:nvPr/>
        </p:nvSpPr>
        <p:spPr>
          <a:xfrm>
            <a:off x="2385959" y="3502160"/>
            <a:ext cx="2763981" cy="369332"/>
          </a:xfrm>
          <a:prstGeom prst="rect">
            <a:avLst/>
          </a:prstGeom>
          <a:noFill/>
        </p:spPr>
        <p:txBody>
          <a:bodyPr wrap="square">
            <a:spAutoFit/>
          </a:bodyPr>
          <a:lstStyle/>
          <a:p>
            <a:r>
              <a:rPr lang="es-MX" dirty="0" err="1"/>
              <a:t>L.insert</a:t>
            </a:r>
            <a:r>
              <a:rPr lang="es-MX" dirty="0"/>
              <a:t>(</a:t>
            </a:r>
            <a:r>
              <a:rPr lang="es-MX" dirty="0" err="1"/>
              <a:t>index</a:t>
            </a:r>
            <a:r>
              <a:rPr lang="es-MX" dirty="0"/>
              <a:t>, </a:t>
            </a:r>
            <a:r>
              <a:rPr lang="es-MX" dirty="0" err="1"/>
              <a:t>object</a:t>
            </a:r>
            <a:r>
              <a:rPr lang="es-MX" dirty="0"/>
              <a:t>) </a:t>
            </a:r>
          </a:p>
        </p:txBody>
      </p:sp>
      <p:sp>
        <p:nvSpPr>
          <p:cNvPr id="25" name="CuadroTexto 24">
            <a:extLst>
              <a:ext uri="{FF2B5EF4-FFF2-40B4-BE49-F238E27FC236}">
                <a16:creationId xmlns:a16="http://schemas.microsoft.com/office/drawing/2014/main" id="{4CA15DDB-5415-9AFB-C1EF-62571F5FD538}"/>
              </a:ext>
            </a:extLst>
          </p:cNvPr>
          <p:cNvSpPr txBox="1"/>
          <p:nvPr/>
        </p:nvSpPr>
        <p:spPr>
          <a:xfrm>
            <a:off x="7180118" y="3476578"/>
            <a:ext cx="8229600" cy="307777"/>
          </a:xfrm>
          <a:prstGeom prst="rect">
            <a:avLst/>
          </a:prstGeom>
          <a:noFill/>
        </p:spPr>
        <p:txBody>
          <a:bodyPr wrap="square">
            <a:spAutoFit/>
          </a:bodyPr>
          <a:lstStyle/>
          <a:p>
            <a:r>
              <a:rPr lang="es-MX" sz="1400" dirty="0"/>
              <a:t>Inserta el objeto </a:t>
            </a:r>
            <a:r>
              <a:rPr lang="es-MX" sz="1400" dirty="0" err="1"/>
              <a:t>object</a:t>
            </a:r>
            <a:r>
              <a:rPr lang="es-MX" sz="1400" dirty="0"/>
              <a:t> en la posición </a:t>
            </a:r>
            <a:r>
              <a:rPr lang="es-MX" sz="1400" dirty="0" err="1"/>
              <a:t>index</a:t>
            </a:r>
            <a:r>
              <a:rPr lang="es-MX" sz="1400" dirty="0"/>
              <a:t>.</a:t>
            </a:r>
          </a:p>
        </p:txBody>
      </p:sp>
      <p:sp>
        <p:nvSpPr>
          <p:cNvPr id="27" name="CuadroTexto 26">
            <a:extLst>
              <a:ext uri="{FF2B5EF4-FFF2-40B4-BE49-F238E27FC236}">
                <a16:creationId xmlns:a16="http://schemas.microsoft.com/office/drawing/2014/main" id="{EFFE9BBB-2501-2F11-13CD-58903498B5A2}"/>
              </a:ext>
            </a:extLst>
          </p:cNvPr>
          <p:cNvSpPr txBox="1"/>
          <p:nvPr/>
        </p:nvSpPr>
        <p:spPr>
          <a:xfrm>
            <a:off x="2385959" y="4256682"/>
            <a:ext cx="1558636" cy="369332"/>
          </a:xfrm>
          <a:prstGeom prst="rect">
            <a:avLst/>
          </a:prstGeom>
          <a:noFill/>
        </p:spPr>
        <p:txBody>
          <a:bodyPr wrap="square">
            <a:spAutoFit/>
          </a:bodyPr>
          <a:lstStyle/>
          <a:p>
            <a:r>
              <a:rPr lang="es-MX" dirty="0" err="1"/>
              <a:t>L.pop</a:t>
            </a:r>
            <a:r>
              <a:rPr lang="es-MX" dirty="0"/>
              <a:t>([</a:t>
            </a:r>
            <a:r>
              <a:rPr lang="es-MX" dirty="0" err="1"/>
              <a:t>index</a:t>
            </a:r>
            <a:r>
              <a:rPr lang="es-MX" dirty="0"/>
              <a:t>])</a:t>
            </a:r>
          </a:p>
        </p:txBody>
      </p:sp>
      <p:sp>
        <p:nvSpPr>
          <p:cNvPr id="29" name="CuadroTexto 28">
            <a:extLst>
              <a:ext uri="{FF2B5EF4-FFF2-40B4-BE49-F238E27FC236}">
                <a16:creationId xmlns:a16="http://schemas.microsoft.com/office/drawing/2014/main" id="{7FC1EDC8-E373-D912-1162-11C7E906DD56}"/>
              </a:ext>
            </a:extLst>
          </p:cNvPr>
          <p:cNvSpPr txBox="1"/>
          <p:nvPr/>
        </p:nvSpPr>
        <p:spPr>
          <a:xfrm>
            <a:off x="7180118" y="4110174"/>
            <a:ext cx="8229600" cy="523220"/>
          </a:xfrm>
          <a:prstGeom prst="rect">
            <a:avLst/>
          </a:prstGeom>
          <a:noFill/>
        </p:spPr>
        <p:txBody>
          <a:bodyPr wrap="square">
            <a:spAutoFit/>
          </a:bodyPr>
          <a:lstStyle/>
          <a:p>
            <a:r>
              <a:rPr lang="es-MX" sz="1400" dirty="0"/>
              <a:t>Devuelve el valor en la posición </a:t>
            </a:r>
            <a:r>
              <a:rPr lang="es-MX" sz="1400" dirty="0" err="1"/>
              <a:t>index</a:t>
            </a:r>
            <a:r>
              <a:rPr lang="es-MX" sz="1400" dirty="0"/>
              <a:t> y lo elimina de la lista. Si no se especifica la posición, se utiliza el último elemento de la lista. </a:t>
            </a:r>
          </a:p>
        </p:txBody>
      </p:sp>
      <p:sp>
        <p:nvSpPr>
          <p:cNvPr id="31" name="CuadroTexto 30">
            <a:extLst>
              <a:ext uri="{FF2B5EF4-FFF2-40B4-BE49-F238E27FC236}">
                <a16:creationId xmlns:a16="http://schemas.microsoft.com/office/drawing/2014/main" id="{83DB80C2-053F-A35B-36A7-D9CD40EE59DA}"/>
              </a:ext>
            </a:extLst>
          </p:cNvPr>
          <p:cNvSpPr txBox="1"/>
          <p:nvPr/>
        </p:nvSpPr>
        <p:spPr>
          <a:xfrm>
            <a:off x="2336495" y="5011204"/>
            <a:ext cx="2005445" cy="369332"/>
          </a:xfrm>
          <a:prstGeom prst="rect">
            <a:avLst/>
          </a:prstGeom>
          <a:noFill/>
        </p:spPr>
        <p:txBody>
          <a:bodyPr wrap="square">
            <a:spAutoFit/>
          </a:bodyPr>
          <a:lstStyle/>
          <a:p>
            <a:r>
              <a:rPr lang="es-MX" dirty="0" err="1"/>
              <a:t>L.remove</a:t>
            </a:r>
            <a:r>
              <a:rPr lang="es-MX" dirty="0"/>
              <a:t>(</a:t>
            </a:r>
            <a:r>
              <a:rPr lang="es-MX" dirty="0" err="1"/>
              <a:t>value</a:t>
            </a:r>
            <a:r>
              <a:rPr lang="es-MX" dirty="0"/>
              <a:t>) </a:t>
            </a:r>
          </a:p>
        </p:txBody>
      </p:sp>
      <p:sp>
        <p:nvSpPr>
          <p:cNvPr id="33" name="CuadroTexto 32">
            <a:extLst>
              <a:ext uri="{FF2B5EF4-FFF2-40B4-BE49-F238E27FC236}">
                <a16:creationId xmlns:a16="http://schemas.microsoft.com/office/drawing/2014/main" id="{5B297A10-F6CC-A86A-9A19-84B9CE9EE111}"/>
              </a:ext>
            </a:extLst>
          </p:cNvPr>
          <p:cNvSpPr txBox="1"/>
          <p:nvPr/>
        </p:nvSpPr>
        <p:spPr>
          <a:xfrm>
            <a:off x="7180118" y="5000777"/>
            <a:ext cx="8229600" cy="307777"/>
          </a:xfrm>
          <a:prstGeom prst="rect">
            <a:avLst/>
          </a:prstGeom>
          <a:noFill/>
        </p:spPr>
        <p:txBody>
          <a:bodyPr wrap="square">
            <a:spAutoFit/>
          </a:bodyPr>
          <a:lstStyle/>
          <a:p>
            <a:r>
              <a:rPr lang="es-MX" sz="1400" dirty="0"/>
              <a:t>Eliminar la primera ocurrencia de </a:t>
            </a:r>
            <a:r>
              <a:rPr lang="es-MX" sz="1400" dirty="0" err="1"/>
              <a:t>value</a:t>
            </a:r>
            <a:r>
              <a:rPr lang="es-MX" sz="1400" dirty="0"/>
              <a:t> en la lista.</a:t>
            </a:r>
          </a:p>
        </p:txBody>
      </p:sp>
      <p:sp>
        <p:nvSpPr>
          <p:cNvPr id="35" name="CuadroTexto 34">
            <a:extLst>
              <a:ext uri="{FF2B5EF4-FFF2-40B4-BE49-F238E27FC236}">
                <a16:creationId xmlns:a16="http://schemas.microsoft.com/office/drawing/2014/main" id="{F3409CF6-D9E5-B112-3876-8032DEEA4A88}"/>
              </a:ext>
            </a:extLst>
          </p:cNvPr>
          <p:cNvSpPr txBox="1"/>
          <p:nvPr/>
        </p:nvSpPr>
        <p:spPr>
          <a:xfrm>
            <a:off x="2336495" y="5765726"/>
            <a:ext cx="2221163" cy="369332"/>
          </a:xfrm>
          <a:prstGeom prst="rect">
            <a:avLst/>
          </a:prstGeom>
          <a:noFill/>
        </p:spPr>
        <p:txBody>
          <a:bodyPr wrap="square">
            <a:spAutoFit/>
          </a:bodyPr>
          <a:lstStyle/>
          <a:p>
            <a:r>
              <a:rPr lang="es-MX" dirty="0" err="1"/>
              <a:t>L.reverse</a:t>
            </a:r>
            <a:r>
              <a:rPr lang="es-MX" dirty="0"/>
              <a:t>()</a:t>
            </a:r>
          </a:p>
        </p:txBody>
      </p:sp>
      <p:sp>
        <p:nvSpPr>
          <p:cNvPr id="37" name="CuadroTexto 36">
            <a:extLst>
              <a:ext uri="{FF2B5EF4-FFF2-40B4-BE49-F238E27FC236}">
                <a16:creationId xmlns:a16="http://schemas.microsoft.com/office/drawing/2014/main" id="{7F653048-4DA0-C8BA-3CA2-5045D15ED1DC}"/>
              </a:ext>
            </a:extLst>
          </p:cNvPr>
          <p:cNvSpPr txBox="1"/>
          <p:nvPr/>
        </p:nvSpPr>
        <p:spPr>
          <a:xfrm>
            <a:off x="7180118" y="5748674"/>
            <a:ext cx="8229600" cy="307777"/>
          </a:xfrm>
          <a:prstGeom prst="rect">
            <a:avLst/>
          </a:prstGeom>
          <a:noFill/>
        </p:spPr>
        <p:txBody>
          <a:bodyPr wrap="square">
            <a:spAutoFit/>
          </a:bodyPr>
          <a:lstStyle/>
          <a:p>
            <a:r>
              <a:rPr lang="es-MX" sz="1400" dirty="0"/>
              <a:t>Invierte la lista. Esta función trabaja sobre la propia lista desde la que se invoca el método, no sobre una copia.</a:t>
            </a:r>
          </a:p>
        </p:txBody>
      </p:sp>
      <p:sp>
        <p:nvSpPr>
          <p:cNvPr id="39" name="CuadroTexto 38">
            <a:extLst>
              <a:ext uri="{FF2B5EF4-FFF2-40B4-BE49-F238E27FC236}">
                <a16:creationId xmlns:a16="http://schemas.microsoft.com/office/drawing/2014/main" id="{A1EFA636-9011-42D5-16D7-40380F94C944}"/>
              </a:ext>
            </a:extLst>
          </p:cNvPr>
          <p:cNvSpPr txBox="1"/>
          <p:nvPr/>
        </p:nvSpPr>
        <p:spPr>
          <a:xfrm>
            <a:off x="2236538" y="6520250"/>
            <a:ext cx="4714980" cy="369332"/>
          </a:xfrm>
          <a:prstGeom prst="rect">
            <a:avLst/>
          </a:prstGeom>
          <a:noFill/>
        </p:spPr>
        <p:txBody>
          <a:bodyPr wrap="square">
            <a:spAutoFit/>
          </a:bodyPr>
          <a:lstStyle/>
          <a:p>
            <a:r>
              <a:rPr lang="en-US" dirty="0" err="1"/>
              <a:t>L.sort</a:t>
            </a:r>
            <a:r>
              <a:rPr lang="en-US" dirty="0"/>
              <a:t>(</a:t>
            </a:r>
            <a:r>
              <a:rPr lang="en-US" dirty="0" err="1"/>
              <a:t>cmp</a:t>
            </a:r>
            <a:r>
              <a:rPr lang="en-US" dirty="0"/>
              <a:t>=None, key=None, reverse=False)</a:t>
            </a:r>
            <a:endParaRPr lang="es-MX" dirty="0"/>
          </a:p>
        </p:txBody>
      </p:sp>
      <p:sp>
        <p:nvSpPr>
          <p:cNvPr id="41" name="CuadroTexto 40">
            <a:extLst>
              <a:ext uri="{FF2B5EF4-FFF2-40B4-BE49-F238E27FC236}">
                <a16:creationId xmlns:a16="http://schemas.microsoft.com/office/drawing/2014/main" id="{BAA61C1E-33D0-2BFF-2484-9DA852BC01D8}"/>
              </a:ext>
            </a:extLst>
          </p:cNvPr>
          <p:cNvSpPr txBox="1"/>
          <p:nvPr/>
        </p:nvSpPr>
        <p:spPr>
          <a:xfrm>
            <a:off x="7180118" y="6351093"/>
            <a:ext cx="8229600" cy="646331"/>
          </a:xfrm>
          <a:prstGeom prst="rect">
            <a:avLst/>
          </a:prstGeom>
          <a:noFill/>
        </p:spPr>
        <p:txBody>
          <a:bodyPr wrap="square">
            <a:spAutoFit/>
          </a:bodyPr>
          <a:lstStyle/>
          <a:p>
            <a:r>
              <a:rPr lang="es-MX" sz="1200" dirty="0"/>
              <a:t>Ordena la lista. Si se especifica </a:t>
            </a:r>
            <a:r>
              <a:rPr lang="es-MX" sz="1200" dirty="0" err="1"/>
              <a:t>cmp</a:t>
            </a:r>
            <a:r>
              <a:rPr lang="es-MX" sz="1200" dirty="0"/>
              <a:t>, este debe ser una función que tome como parámetro dos valores x e y de la lista y devuelva -1 si x es menor que y, 0 si son iguales y 1 si x es mayor que y. El parámetro reverse es un booleano que indica si se debe ordenar la lista de forma inversa, lo que sería equivalente a llamar primero a </a:t>
            </a:r>
            <a:r>
              <a:rPr lang="es-MX" sz="1200" dirty="0" err="1"/>
              <a:t>L.sort</a:t>
            </a:r>
            <a:r>
              <a:rPr lang="es-MX" sz="1200" dirty="0"/>
              <a:t>() y después a </a:t>
            </a:r>
            <a:r>
              <a:rPr lang="es-MX" sz="1200" dirty="0" err="1"/>
              <a:t>L.reverse</a:t>
            </a:r>
            <a:r>
              <a:rPr lang="es-MX" sz="1200" dirty="0"/>
              <a:t>(). </a:t>
            </a:r>
          </a:p>
        </p:txBody>
      </p:sp>
      <p:cxnSp>
        <p:nvCxnSpPr>
          <p:cNvPr id="43" name="Conector recto 42">
            <a:extLst>
              <a:ext uri="{FF2B5EF4-FFF2-40B4-BE49-F238E27FC236}">
                <a16:creationId xmlns:a16="http://schemas.microsoft.com/office/drawing/2014/main" id="{80EBA190-104C-6504-10DB-EAF505182A62}"/>
              </a:ext>
            </a:extLst>
          </p:cNvPr>
          <p:cNvCxnSpPr>
            <a:cxnSpLocks/>
          </p:cNvCxnSpPr>
          <p:nvPr/>
        </p:nvCxnSpPr>
        <p:spPr>
          <a:xfrm>
            <a:off x="4775867" y="668738"/>
            <a:ext cx="23574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27BA3716-3046-3395-BC1F-AF184A21CE73}"/>
              </a:ext>
            </a:extLst>
          </p:cNvPr>
          <p:cNvCxnSpPr>
            <a:cxnSpLocks/>
          </p:cNvCxnSpPr>
          <p:nvPr/>
        </p:nvCxnSpPr>
        <p:spPr>
          <a:xfrm>
            <a:off x="4775867" y="1402734"/>
            <a:ext cx="23574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ector recto 44">
            <a:extLst>
              <a:ext uri="{FF2B5EF4-FFF2-40B4-BE49-F238E27FC236}">
                <a16:creationId xmlns:a16="http://schemas.microsoft.com/office/drawing/2014/main" id="{15688DBE-98A5-8FBF-E1B6-89A87E98F244}"/>
              </a:ext>
            </a:extLst>
          </p:cNvPr>
          <p:cNvCxnSpPr>
            <a:cxnSpLocks/>
          </p:cNvCxnSpPr>
          <p:nvPr/>
        </p:nvCxnSpPr>
        <p:spPr>
          <a:xfrm>
            <a:off x="4775867" y="2166893"/>
            <a:ext cx="23574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ector recto 45">
            <a:extLst>
              <a:ext uri="{FF2B5EF4-FFF2-40B4-BE49-F238E27FC236}">
                <a16:creationId xmlns:a16="http://schemas.microsoft.com/office/drawing/2014/main" id="{C6E55184-7EAA-61D6-827C-A845EC869324}"/>
              </a:ext>
            </a:extLst>
          </p:cNvPr>
          <p:cNvCxnSpPr>
            <a:cxnSpLocks/>
          </p:cNvCxnSpPr>
          <p:nvPr/>
        </p:nvCxnSpPr>
        <p:spPr>
          <a:xfrm>
            <a:off x="5468594" y="2932560"/>
            <a:ext cx="16647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83AA4BE4-85C6-F44C-4E7A-FB211B785D01}"/>
              </a:ext>
            </a:extLst>
          </p:cNvPr>
          <p:cNvCxnSpPr>
            <a:cxnSpLocks/>
          </p:cNvCxnSpPr>
          <p:nvPr/>
        </p:nvCxnSpPr>
        <p:spPr>
          <a:xfrm>
            <a:off x="4775867" y="3686826"/>
            <a:ext cx="23574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D355B65B-A41E-FDD0-7A3A-D409C5991090}"/>
              </a:ext>
            </a:extLst>
          </p:cNvPr>
          <p:cNvCxnSpPr>
            <a:cxnSpLocks/>
          </p:cNvCxnSpPr>
          <p:nvPr/>
        </p:nvCxnSpPr>
        <p:spPr>
          <a:xfrm>
            <a:off x="4399575" y="4441604"/>
            <a:ext cx="27337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3A05FCD4-F453-6B77-2D36-9399BBC7846F}"/>
              </a:ext>
            </a:extLst>
          </p:cNvPr>
          <p:cNvCxnSpPr>
            <a:cxnSpLocks/>
          </p:cNvCxnSpPr>
          <p:nvPr/>
        </p:nvCxnSpPr>
        <p:spPr>
          <a:xfrm>
            <a:off x="4449176" y="5196126"/>
            <a:ext cx="26841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4C6FEFFB-4DB3-6C6C-8A64-A2DD353A8E89}"/>
              </a:ext>
            </a:extLst>
          </p:cNvPr>
          <p:cNvCxnSpPr>
            <a:cxnSpLocks/>
          </p:cNvCxnSpPr>
          <p:nvPr/>
        </p:nvCxnSpPr>
        <p:spPr>
          <a:xfrm>
            <a:off x="4017372" y="5983714"/>
            <a:ext cx="31159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ector recto 54">
            <a:extLst>
              <a:ext uri="{FF2B5EF4-FFF2-40B4-BE49-F238E27FC236}">
                <a16:creationId xmlns:a16="http://schemas.microsoft.com/office/drawing/2014/main" id="{163922AE-5E23-EFA2-684B-E63E84B537DA}"/>
              </a:ext>
            </a:extLst>
          </p:cNvPr>
          <p:cNvCxnSpPr>
            <a:cxnSpLocks/>
          </p:cNvCxnSpPr>
          <p:nvPr/>
        </p:nvCxnSpPr>
        <p:spPr>
          <a:xfrm>
            <a:off x="6747783" y="6704916"/>
            <a:ext cx="38557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914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2</a:t>
            </a:fld>
            <a:endParaRPr lang="es-MX" sz="2800" dirty="0"/>
          </a:p>
        </p:txBody>
      </p:sp>
      <p:sp>
        <p:nvSpPr>
          <p:cNvPr id="26" name="Título 1">
            <a:extLst>
              <a:ext uri="{FF2B5EF4-FFF2-40B4-BE49-F238E27FC236}">
                <a16:creationId xmlns:a16="http://schemas.microsoft.com/office/drawing/2014/main" id="{E0F40067-7AEF-CC91-5DB8-CAF5224133F9}"/>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Instalación de Python</a:t>
            </a:r>
          </a:p>
        </p:txBody>
      </p:sp>
      <p:sp>
        <p:nvSpPr>
          <p:cNvPr id="3" name="CuadroTexto 2">
            <a:extLst>
              <a:ext uri="{FF2B5EF4-FFF2-40B4-BE49-F238E27FC236}">
                <a16:creationId xmlns:a16="http://schemas.microsoft.com/office/drawing/2014/main" id="{A8848142-899E-43EB-5466-7B981A4417E0}"/>
              </a:ext>
            </a:extLst>
          </p:cNvPr>
          <p:cNvSpPr txBox="1"/>
          <p:nvPr/>
        </p:nvSpPr>
        <p:spPr>
          <a:xfrm>
            <a:off x="723155" y="219078"/>
            <a:ext cx="15330800" cy="738664"/>
          </a:xfrm>
          <a:prstGeom prst="rect">
            <a:avLst/>
          </a:prstGeom>
          <a:noFill/>
        </p:spPr>
        <p:txBody>
          <a:bodyPr wrap="square">
            <a:spAutoFit/>
          </a:bodyPr>
          <a:lstStyle/>
          <a:p>
            <a:r>
              <a:rPr lang="es-MX" sz="1400" dirty="0"/>
              <a:t>Primero comprueba si tu ordenador ejecuta la versión 32 bits de Windows o la de 64, en "Tipo de sistema" en la página de "Acerca de". Para llegar a esta página, intenta uno de estos métodos: Presiona la tecla de Windows y la tecla Pause/Break al mismo tiempo Abre el Panel de Control desde el menú de Windows, después accede a Sistema &amp; y Seguridad, luego a Sistema Presiona el botón de Windows, luego accede a Configuración &gt; Sistema &gt; Acerca de</a:t>
            </a:r>
          </a:p>
        </p:txBody>
      </p:sp>
      <p:pic>
        <p:nvPicPr>
          <p:cNvPr id="6" name="Imagen 5">
            <a:extLst>
              <a:ext uri="{FF2B5EF4-FFF2-40B4-BE49-F238E27FC236}">
                <a16:creationId xmlns:a16="http://schemas.microsoft.com/office/drawing/2014/main" id="{6D5C8684-B3EF-1EDB-182E-481C650C59B4}"/>
              </a:ext>
            </a:extLst>
          </p:cNvPr>
          <p:cNvPicPr>
            <a:picLocks noChangeAspect="1"/>
          </p:cNvPicPr>
          <p:nvPr/>
        </p:nvPicPr>
        <p:blipFill>
          <a:blip r:embed="rId2"/>
          <a:stretch>
            <a:fillRect/>
          </a:stretch>
        </p:blipFill>
        <p:spPr>
          <a:xfrm>
            <a:off x="831850" y="1066031"/>
            <a:ext cx="3501159" cy="3818687"/>
          </a:xfrm>
          <a:prstGeom prst="rect">
            <a:avLst/>
          </a:prstGeom>
        </p:spPr>
      </p:pic>
      <p:sp>
        <p:nvSpPr>
          <p:cNvPr id="8" name="CuadroTexto 7">
            <a:extLst>
              <a:ext uri="{FF2B5EF4-FFF2-40B4-BE49-F238E27FC236}">
                <a16:creationId xmlns:a16="http://schemas.microsoft.com/office/drawing/2014/main" id="{D19DFFFF-9FC8-6431-615B-26CAB648B1A9}"/>
              </a:ext>
            </a:extLst>
          </p:cNvPr>
          <p:cNvSpPr txBox="1"/>
          <p:nvPr/>
        </p:nvSpPr>
        <p:spPr>
          <a:xfrm>
            <a:off x="4399445" y="957742"/>
            <a:ext cx="8198426" cy="369332"/>
          </a:xfrm>
          <a:prstGeom prst="rect">
            <a:avLst/>
          </a:prstGeom>
          <a:noFill/>
        </p:spPr>
        <p:txBody>
          <a:bodyPr wrap="square">
            <a:spAutoFit/>
          </a:bodyPr>
          <a:lstStyle/>
          <a:p>
            <a:r>
              <a:rPr lang="es-MX" dirty="0"/>
              <a:t>Puedes descargar Python para Windows desde la siguiente web</a:t>
            </a:r>
          </a:p>
        </p:txBody>
      </p:sp>
      <p:sp>
        <p:nvSpPr>
          <p:cNvPr id="10" name="CuadroTexto 9">
            <a:extLst>
              <a:ext uri="{FF2B5EF4-FFF2-40B4-BE49-F238E27FC236}">
                <a16:creationId xmlns:a16="http://schemas.microsoft.com/office/drawing/2014/main" id="{8312035E-9AC2-AD81-C3E0-32EFFA7BCEA5}"/>
              </a:ext>
            </a:extLst>
          </p:cNvPr>
          <p:cNvSpPr txBox="1"/>
          <p:nvPr/>
        </p:nvSpPr>
        <p:spPr>
          <a:xfrm>
            <a:off x="4399445" y="1301699"/>
            <a:ext cx="8198426" cy="369332"/>
          </a:xfrm>
          <a:prstGeom prst="rect">
            <a:avLst/>
          </a:prstGeom>
          <a:noFill/>
        </p:spPr>
        <p:txBody>
          <a:bodyPr wrap="square">
            <a:spAutoFit/>
          </a:bodyPr>
          <a:lstStyle/>
          <a:p>
            <a:r>
              <a:rPr lang="es-MX" dirty="0">
                <a:solidFill>
                  <a:srgbClr val="FFFF00"/>
                </a:solidFill>
              </a:rPr>
              <a:t>https://www.python.org/downloads/windows/ </a:t>
            </a:r>
          </a:p>
        </p:txBody>
      </p:sp>
      <p:sp>
        <p:nvSpPr>
          <p:cNvPr id="14" name="CuadroTexto 13">
            <a:extLst>
              <a:ext uri="{FF2B5EF4-FFF2-40B4-BE49-F238E27FC236}">
                <a16:creationId xmlns:a16="http://schemas.microsoft.com/office/drawing/2014/main" id="{9737BE99-6D41-271A-D27C-3909AE5625A4}"/>
              </a:ext>
            </a:extLst>
          </p:cNvPr>
          <p:cNvSpPr txBox="1"/>
          <p:nvPr/>
        </p:nvSpPr>
        <p:spPr>
          <a:xfrm>
            <a:off x="4399445" y="1804695"/>
            <a:ext cx="6168110" cy="2462213"/>
          </a:xfrm>
          <a:prstGeom prst="rect">
            <a:avLst/>
          </a:prstGeom>
          <a:noFill/>
        </p:spPr>
        <p:txBody>
          <a:bodyPr wrap="square">
            <a:spAutoFit/>
          </a:bodyPr>
          <a:lstStyle/>
          <a:p>
            <a:r>
              <a:rPr lang="es-MX" sz="1400" dirty="0"/>
              <a:t>Da clic en el enlace "</a:t>
            </a:r>
            <a:r>
              <a:rPr lang="es-MX" sz="1400" dirty="0" err="1"/>
              <a:t>Latest</a:t>
            </a:r>
            <a:r>
              <a:rPr lang="es-MX" sz="1400" dirty="0"/>
              <a:t> Python 3 </a:t>
            </a:r>
            <a:r>
              <a:rPr lang="es-MX" sz="1400" dirty="0" err="1"/>
              <a:t>Release</a:t>
            </a:r>
            <a:r>
              <a:rPr lang="es-MX" sz="1400" dirty="0"/>
              <a:t> -Python </a:t>
            </a:r>
            <a:r>
              <a:rPr lang="es-MX" sz="1400" dirty="0" err="1"/>
              <a:t>x.x.x</a:t>
            </a:r>
            <a:r>
              <a:rPr lang="es-MX" sz="1400" dirty="0"/>
              <a:t>". Si tu ordenador ejecuta la versión de 64 bits de Windows, descarga Windows x86-64 </a:t>
            </a:r>
            <a:r>
              <a:rPr lang="es-MX" sz="1400" dirty="0" err="1"/>
              <a:t>executable</a:t>
            </a:r>
            <a:r>
              <a:rPr lang="es-MX" sz="1400" dirty="0"/>
              <a:t> </a:t>
            </a:r>
            <a:r>
              <a:rPr lang="es-MX" sz="1400" dirty="0" err="1"/>
              <a:t>installer</a:t>
            </a:r>
            <a:r>
              <a:rPr lang="es-MX" sz="1400" dirty="0"/>
              <a:t>. De lo contrario, descarga Windows x86 ejecutable </a:t>
            </a:r>
            <a:r>
              <a:rPr lang="es-MX" sz="1400" dirty="0" err="1"/>
              <a:t>installer</a:t>
            </a:r>
            <a:r>
              <a:rPr lang="es-MX" sz="1400" dirty="0"/>
              <a:t>. Después de descargar el instalador, deberías ejecutarlo (dándole doble </a:t>
            </a:r>
            <a:r>
              <a:rPr lang="es-MX" sz="1400" dirty="0" err="1"/>
              <a:t>click</a:t>
            </a:r>
            <a:r>
              <a:rPr lang="es-MX" sz="1400" dirty="0"/>
              <a:t>) y seguir las instrucciones. </a:t>
            </a:r>
          </a:p>
          <a:p>
            <a:endParaRPr lang="es-MX" sz="1400" dirty="0"/>
          </a:p>
          <a:p>
            <a:r>
              <a:rPr lang="es-MX" sz="1400" dirty="0"/>
              <a:t>Una cosa para tener en cuenta: Durante la instalación, verás una ventana de "</a:t>
            </a:r>
            <a:r>
              <a:rPr lang="es-MX" sz="1400" dirty="0" err="1"/>
              <a:t>Setup</a:t>
            </a:r>
            <a:r>
              <a:rPr lang="es-MX" sz="1400" dirty="0"/>
              <a:t>". Asegúrate de marcar las casillas "</a:t>
            </a:r>
            <a:r>
              <a:rPr lang="es-MX" sz="1400" dirty="0" err="1"/>
              <a:t>Add</a:t>
            </a:r>
            <a:r>
              <a:rPr lang="es-MX" sz="1400" dirty="0"/>
              <a:t> Python 3.6 </a:t>
            </a:r>
            <a:r>
              <a:rPr lang="es-MX" sz="1400" dirty="0" err="1"/>
              <a:t>to</a:t>
            </a:r>
            <a:r>
              <a:rPr lang="es-MX" sz="1400" dirty="0"/>
              <a:t> PATH" o "</a:t>
            </a:r>
            <a:r>
              <a:rPr lang="es-MX" sz="1400" dirty="0" err="1"/>
              <a:t>Add</a:t>
            </a:r>
            <a:r>
              <a:rPr lang="es-MX" sz="1400" dirty="0"/>
              <a:t> Python </a:t>
            </a:r>
            <a:r>
              <a:rPr lang="es-MX" sz="1400" dirty="0" err="1"/>
              <a:t>to</a:t>
            </a:r>
            <a:r>
              <a:rPr lang="es-MX" sz="1400" dirty="0"/>
              <a:t> </a:t>
            </a:r>
            <a:r>
              <a:rPr lang="es-MX" sz="1400" dirty="0" err="1"/>
              <a:t>your</a:t>
            </a:r>
            <a:r>
              <a:rPr lang="es-MX" sz="1400" dirty="0"/>
              <a:t> </a:t>
            </a:r>
            <a:r>
              <a:rPr lang="es-MX" sz="1400" dirty="0" err="1"/>
              <a:t>environment</a:t>
            </a:r>
            <a:r>
              <a:rPr lang="es-MX" sz="1400" dirty="0"/>
              <a:t> variables" y hacer </a:t>
            </a:r>
            <a:r>
              <a:rPr lang="es-MX" sz="1400" dirty="0" err="1"/>
              <a:t>click</a:t>
            </a:r>
            <a:r>
              <a:rPr lang="es-MX" sz="1400" dirty="0"/>
              <a:t> en "</a:t>
            </a:r>
            <a:r>
              <a:rPr lang="es-MX" sz="1400" dirty="0" err="1"/>
              <a:t>Install</a:t>
            </a:r>
            <a:r>
              <a:rPr lang="es-MX" sz="1400" dirty="0"/>
              <a:t> </a:t>
            </a:r>
            <a:r>
              <a:rPr lang="es-MX" sz="1400" dirty="0" err="1"/>
              <a:t>Now</a:t>
            </a:r>
            <a:r>
              <a:rPr lang="es-MX" sz="1400" dirty="0"/>
              <a:t>", como se muestra aquí (puede que se vea un poco diferente si estás instalando una versión diferente):</a:t>
            </a:r>
          </a:p>
        </p:txBody>
      </p:sp>
      <p:pic>
        <p:nvPicPr>
          <p:cNvPr id="19" name="Imagen 18">
            <a:extLst>
              <a:ext uri="{FF2B5EF4-FFF2-40B4-BE49-F238E27FC236}">
                <a16:creationId xmlns:a16="http://schemas.microsoft.com/office/drawing/2014/main" id="{F0B492AA-5FBD-1115-CA52-AF20C4FCBA31}"/>
              </a:ext>
            </a:extLst>
          </p:cNvPr>
          <p:cNvPicPr>
            <a:picLocks noChangeAspect="1"/>
          </p:cNvPicPr>
          <p:nvPr/>
        </p:nvPicPr>
        <p:blipFill>
          <a:blip r:embed="rId3"/>
          <a:stretch>
            <a:fillRect/>
          </a:stretch>
        </p:blipFill>
        <p:spPr>
          <a:xfrm>
            <a:off x="11038237" y="1338456"/>
            <a:ext cx="5090967" cy="3130945"/>
          </a:xfrm>
          <a:prstGeom prst="rect">
            <a:avLst/>
          </a:prstGeom>
        </p:spPr>
      </p:pic>
      <p:sp>
        <p:nvSpPr>
          <p:cNvPr id="21" name="CuadroTexto 20">
            <a:extLst>
              <a:ext uri="{FF2B5EF4-FFF2-40B4-BE49-F238E27FC236}">
                <a16:creationId xmlns:a16="http://schemas.microsoft.com/office/drawing/2014/main" id="{161B2941-DB3C-238C-1D6C-C78D5121B683}"/>
              </a:ext>
            </a:extLst>
          </p:cNvPr>
          <p:cNvSpPr txBox="1"/>
          <p:nvPr/>
        </p:nvSpPr>
        <p:spPr>
          <a:xfrm>
            <a:off x="4399445" y="4284553"/>
            <a:ext cx="6168110" cy="954107"/>
          </a:xfrm>
          <a:prstGeom prst="rect">
            <a:avLst/>
          </a:prstGeom>
          <a:noFill/>
        </p:spPr>
        <p:txBody>
          <a:bodyPr wrap="square">
            <a:spAutoFit/>
          </a:bodyPr>
          <a:lstStyle/>
          <a:p>
            <a:r>
              <a:rPr lang="es-MX" sz="1400" dirty="0"/>
              <a:t>Cuando la instalación se complete, verás un cuadro de diálogo con un enlace que puedes seguir para saber más sobre Python o sobre la versión que has instalado. Cierra o cancela ese diálogo. Comprobar que se instalo Python con el siguiente comando desde la </a:t>
            </a:r>
            <a:r>
              <a:rPr lang="es-MX" sz="1400" dirty="0" err="1"/>
              <a:t>cmd</a:t>
            </a:r>
            <a:r>
              <a:rPr lang="es-MX" sz="1400" dirty="0"/>
              <a:t> </a:t>
            </a:r>
            <a:r>
              <a:rPr lang="es-MX" sz="1400" dirty="0" err="1"/>
              <a:t>python</a:t>
            </a:r>
            <a:r>
              <a:rPr lang="es-MX" sz="1400" dirty="0"/>
              <a:t> –versión </a:t>
            </a:r>
          </a:p>
        </p:txBody>
      </p:sp>
      <p:pic>
        <p:nvPicPr>
          <p:cNvPr id="23" name="Imagen 22">
            <a:extLst>
              <a:ext uri="{FF2B5EF4-FFF2-40B4-BE49-F238E27FC236}">
                <a16:creationId xmlns:a16="http://schemas.microsoft.com/office/drawing/2014/main" id="{4A9D1E9B-EEC9-5FDD-7614-BB182A428C62}"/>
              </a:ext>
            </a:extLst>
          </p:cNvPr>
          <p:cNvPicPr>
            <a:picLocks noChangeAspect="1"/>
          </p:cNvPicPr>
          <p:nvPr/>
        </p:nvPicPr>
        <p:blipFill>
          <a:blip r:embed="rId4"/>
          <a:stretch>
            <a:fillRect/>
          </a:stretch>
        </p:blipFill>
        <p:spPr>
          <a:xfrm>
            <a:off x="4508500" y="5459771"/>
            <a:ext cx="3575627" cy="1050292"/>
          </a:xfrm>
          <a:prstGeom prst="rect">
            <a:avLst/>
          </a:prstGeom>
        </p:spPr>
      </p:pic>
    </p:spTree>
    <p:extLst>
      <p:ext uri="{BB962C8B-B14F-4D97-AF65-F5344CB8AC3E}">
        <p14:creationId xmlns:p14="http://schemas.microsoft.com/office/powerpoint/2010/main" val="1835986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20</a:t>
            </a:fld>
            <a:endParaRPr lang="es-MX" sz="2800" dirty="0"/>
          </a:p>
        </p:txBody>
      </p:sp>
      <p:sp>
        <p:nvSpPr>
          <p:cNvPr id="2" name="Título 1">
            <a:extLst>
              <a:ext uri="{FF2B5EF4-FFF2-40B4-BE49-F238E27FC236}">
                <a16:creationId xmlns:a16="http://schemas.microsoft.com/office/drawing/2014/main" id="{6F55C69E-1BF1-41EF-B645-FF25DE892C1C}"/>
              </a:ext>
            </a:extLst>
          </p:cNvPr>
          <p:cNvSpPr txBox="1">
            <a:spLocks/>
          </p:cNvSpPr>
          <p:nvPr/>
        </p:nvSpPr>
        <p:spPr>
          <a:xfrm rot="16200000">
            <a:off x="-2769333"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Métodos de los Objetos.</a:t>
            </a:r>
          </a:p>
        </p:txBody>
      </p:sp>
      <p:sp>
        <p:nvSpPr>
          <p:cNvPr id="4" name="CuadroTexto 3">
            <a:extLst>
              <a:ext uri="{FF2B5EF4-FFF2-40B4-BE49-F238E27FC236}">
                <a16:creationId xmlns:a16="http://schemas.microsoft.com/office/drawing/2014/main" id="{807969D9-032D-131E-667F-C827C1BEBFB0}"/>
              </a:ext>
            </a:extLst>
          </p:cNvPr>
          <p:cNvSpPr txBox="1"/>
          <p:nvPr/>
        </p:nvSpPr>
        <p:spPr>
          <a:xfrm>
            <a:off x="825863" y="125796"/>
            <a:ext cx="8229600" cy="369332"/>
          </a:xfrm>
          <a:prstGeom prst="rect">
            <a:avLst/>
          </a:prstGeom>
          <a:noFill/>
        </p:spPr>
        <p:txBody>
          <a:bodyPr wrap="square">
            <a:spAutoFit/>
          </a:bodyPr>
          <a:lstStyle/>
          <a:p>
            <a:r>
              <a:rPr lang="es-MX" dirty="0"/>
              <a:t>Diccionarios</a:t>
            </a:r>
          </a:p>
        </p:txBody>
      </p:sp>
      <p:sp>
        <p:nvSpPr>
          <p:cNvPr id="6" name="CuadroTexto 5">
            <a:extLst>
              <a:ext uri="{FF2B5EF4-FFF2-40B4-BE49-F238E27FC236}">
                <a16:creationId xmlns:a16="http://schemas.microsoft.com/office/drawing/2014/main" id="{CD9FBEE2-D2D2-8C2B-751A-493C0F003CE2}"/>
              </a:ext>
            </a:extLst>
          </p:cNvPr>
          <p:cNvSpPr txBox="1"/>
          <p:nvPr/>
        </p:nvSpPr>
        <p:spPr>
          <a:xfrm>
            <a:off x="3335267" y="1638939"/>
            <a:ext cx="1449746" cy="369332"/>
          </a:xfrm>
          <a:prstGeom prst="rect">
            <a:avLst/>
          </a:prstGeom>
          <a:noFill/>
        </p:spPr>
        <p:txBody>
          <a:bodyPr wrap="square">
            <a:spAutoFit/>
          </a:bodyPr>
          <a:lstStyle/>
          <a:p>
            <a:r>
              <a:rPr lang="es-MX" dirty="0" err="1"/>
              <a:t>D.get</a:t>
            </a:r>
            <a:r>
              <a:rPr lang="es-MX" dirty="0"/>
              <a:t>(k[, d])</a:t>
            </a:r>
          </a:p>
        </p:txBody>
      </p:sp>
      <p:sp>
        <p:nvSpPr>
          <p:cNvPr id="8" name="CuadroTexto 7">
            <a:extLst>
              <a:ext uri="{FF2B5EF4-FFF2-40B4-BE49-F238E27FC236}">
                <a16:creationId xmlns:a16="http://schemas.microsoft.com/office/drawing/2014/main" id="{7B7AF3F1-170A-4BC3-EACD-F7747FCB0665}"/>
              </a:ext>
            </a:extLst>
          </p:cNvPr>
          <p:cNvSpPr txBox="1"/>
          <p:nvPr/>
        </p:nvSpPr>
        <p:spPr>
          <a:xfrm>
            <a:off x="6078682" y="1408106"/>
            <a:ext cx="8229600" cy="738664"/>
          </a:xfrm>
          <a:prstGeom prst="rect">
            <a:avLst/>
          </a:prstGeom>
          <a:noFill/>
        </p:spPr>
        <p:txBody>
          <a:bodyPr wrap="square">
            <a:spAutoFit/>
          </a:bodyPr>
          <a:lstStyle/>
          <a:p>
            <a:r>
              <a:rPr lang="es-MX" sz="1400" dirty="0"/>
              <a:t>Busca el valor de la clave k en el diccionario. Es equivalente a utilizar D[k] pero al utilizar este método podemos indicar un valor a devolver por defecto si no se encuentra la clave, mientras que con la sintaxis D[k], de no existir la clave se lanzaría una excepción.</a:t>
            </a:r>
          </a:p>
        </p:txBody>
      </p:sp>
      <p:sp>
        <p:nvSpPr>
          <p:cNvPr id="10" name="CuadroTexto 9">
            <a:extLst>
              <a:ext uri="{FF2B5EF4-FFF2-40B4-BE49-F238E27FC236}">
                <a16:creationId xmlns:a16="http://schemas.microsoft.com/office/drawing/2014/main" id="{D95D4E61-24C4-F962-AB7B-2FC466290413}"/>
              </a:ext>
            </a:extLst>
          </p:cNvPr>
          <p:cNvSpPr txBox="1"/>
          <p:nvPr/>
        </p:nvSpPr>
        <p:spPr>
          <a:xfrm>
            <a:off x="3309289" y="2509849"/>
            <a:ext cx="1574437" cy="369332"/>
          </a:xfrm>
          <a:prstGeom prst="rect">
            <a:avLst/>
          </a:prstGeom>
          <a:noFill/>
        </p:spPr>
        <p:txBody>
          <a:bodyPr wrap="square">
            <a:spAutoFit/>
          </a:bodyPr>
          <a:lstStyle/>
          <a:p>
            <a:r>
              <a:rPr lang="es-MX" dirty="0" err="1"/>
              <a:t>D.has_key</a:t>
            </a:r>
            <a:r>
              <a:rPr lang="es-MX" dirty="0"/>
              <a:t>(k)</a:t>
            </a:r>
          </a:p>
        </p:txBody>
      </p:sp>
      <p:sp>
        <p:nvSpPr>
          <p:cNvPr id="12" name="CuadroTexto 11">
            <a:extLst>
              <a:ext uri="{FF2B5EF4-FFF2-40B4-BE49-F238E27FC236}">
                <a16:creationId xmlns:a16="http://schemas.microsoft.com/office/drawing/2014/main" id="{3657F0D1-321E-A240-7B2E-F523593BBBE4}"/>
              </a:ext>
            </a:extLst>
          </p:cNvPr>
          <p:cNvSpPr txBox="1"/>
          <p:nvPr/>
        </p:nvSpPr>
        <p:spPr>
          <a:xfrm>
            <a:off x="6078682" y="2594390"/>
            <a:ext cx="8229600" cy="307777"/>
          </a:xfrm>
          <a:prstGeom prst="rect">
            <a:avLst/>
          </a:prstGeom>
          <a:noFill/>
        </p:spPr>
        <p:txBody>
          <a:bodyPr wrap="square">
            <a:spAutoFit/>
          </a:bodyPr>
          <a:lstStyle/>
          <a:p>
            <a:r>
              <a:rPr lang="es-MX" sz="1400" dirty="0"/>
              <a:t>Comprueba si el diccionario tiene la clave k. Es equivalente a la sintaxis k in D.</a:t>
            </a:r>
          </a:p>
        </p:txBody>
      </p:sp>
      <p:sp>
        <p:nvSpPr>
          <p:cNvPr id="14" name="CuadroTexto 13">
            <a:extLst>
              <a:ext uri="{FF2B5EF4-FFF2-40B4-BE49-F238E27FC236}">
                <a16:creationId xmlns:a16="http://schemas.microsoft.com/office/drawing/2014/main" id="{1CF9D8C7-C1D7-5A41-EBC2-89CF20DEE118}"/>
              </a:ext>
            </a:extLst>
          </p:cNvPr>
          <p:cNvSpPr txBox="1"/>
          <p:nvPr/>
        </p:nvSpPr>
        <p:spPr>
          <a:xfrm>
            <a:off x="3335267" y="3380760"/>
            <a:ext cx="1449746" cy="369332"/>
          </a:xfrm>
          <a:prstGeom prst="rect">
            <a:avLst/>
          </a:prstGeom>
          <a:noFill/>
        </p:spPr>
        <p:txBody>
          <a:bodyPr wrap="square">
            <a:spAutoFit/>
          </a:bodyPr>
          <a:lstStyle/>
          <a:p>
            <a:r>
              <a:rPr lang="es-MX" dirty="0" err="1"/>
              <a:t>D.items</a:t>
            </a:r>
            <a:r>
              <a:rPr lang="es-MX" dirty="0"/>
              <a:t>()</a:t>
            </a:r>
          </a:p>
        </p:txBody>
      </p:sp>
      <p:sp>
        <p:nvSpPr>
          <p:cNvPr id="16" name="CuadroTexto 15">
            <a:extLst>
              <a:ext uri="{FF2B5EF4-FFF2-40B4-BE49-F238E27FC236}">
                <a16:creationId xmlns:a16="http://schemas.microsoft.com/office/drawing/2014/main" id="{766C536B-D87D-501C-3E3B-231C5C252669}"/>
              </a:ext>
            </a:extLst>
          </p:cNvPr>
          <p:cNvSpPr txBox="1"/>
          <p:nvPr/>
        </p:nvSpPr>
        <p:spPr>
          <a:xfrm>
            <a:off x="6078682" y="3411341"/>
            <a:ext cx="8229600" cy="307777"/>
          </a:xfrm>
          <a:prstGeom prst="rect">
            <a:avLst/>
          </a:prstGeom>
          <a:noFill/>
        </p:spPr>
        <p:txBody>
          <a:bodyPr wrap="square">
            <a:spAutoFit/>
          </a:bodyPr>
          <a:lstStyle/>
          <a:p>
            <a:r>
              <a:rPr lang="es-MX" sz="1400" dirty="0"/>
              <a:t>Devuelve una lista de tuplas con pares clave-valor. </a:t>
            </a:r>
            <a:r>
              <a:rPr lang="es-MX" sz="1400" dirty="0" err="1"/>
              <a:t>D.keys</a:t>
            </a:r>
            <a:r>
              <a:rPr lang="es-MX" sz="1400" dirty="0"/>
              <a:t>() Devuelve una lista de las claves del diccionario. </a:t>
            </a:r>
          </a:p>
        </p:txBody>
      </p:sp>
      <p:sp>
        <p:nvSpPr>
          <p:cNvPr id="19" name="CuadroTexto 18">
            <a:extLst>
              <a:ext uri="{FF2B5EF4-FFF2-40B4-BE49-F238E27FC236}">
                <a16:creationId xmlns:a16="http://schemas.microsoft.com/office/drawing/2014/main" id="{7891BC00-42E5-15D9-787C-A30DCB59A728}"/>
              </a:ext>
            </a:extLst>
          </p:cNvPr>
          <p:cNvSpPr txBox="1"/>
          <p:nvPr/>
        </p:nvSpPr>
        <p:spPr>
          <a:xfrm>
            <a:off x="3335267" y="4487856"/>
            <a:ext cx="1449746" cy="369332"/>
          </a:xfrm>
          <a:prstGeom prst="rect">
            <a:avLst/>
          </a:prstGeom>
          <a:noFill/>
        </p:spPr>
        <p:txBody>
          <a:bodyPr wrap="square">
            <a:spAutoFit/>
          </a:bodyPr>
          <a:lstStyle/>
          <a:p>
            <a:r>
              <a:rPr lang="es-MX" dirty="0" err="1"/>
              <a:t>D.pop</a:t>
            </a:r>
            <a:r>
              <a:rPr lang="es-MX" dirty="0"/>
              <a:t>(k[, d])</a:t>
            </a:r>
          </a:p>
        </p:txBody>
      </p:sp>
      <p:sp>
        <p:nvSpPr>
          <p:cNvPr id="21" name="CuadroTexto 20">
            <a:extLst>
              <a:ext uri="{FF2B5EF4-FFF2-40B4-BE49-F238E27FC236}">
                <a16:creationId xmlns:a16="http://schemas.microsoft.com/office/drawing/2014/main" id="{6978D371-1DDB-2B18-A18C-00FCFC2CCBC2}"/>
              </a:ext>
            </a:extLst>
          </p:cNvPr>
          <p:cNvSpPr txBox="1"/>
          <p:nvPr/>
        </p:nvSpPr>
        <p:spPr>
          <a:xfrm>
            <a:off x="6078682" y="4395523"/>
            <a:ext cx="8229600" cy="523220"/>
          </a:xfrm>
          <a:prstGeom prst="rect">
            <a:avLst/>
          </a:prstGeom>
          <a:noFill/>
        </p:spPr>
        <p:txBody>
          <a:bodyPr wrap="square">
            <a:spAutoFit/>
          </a:bodyPr>
          <a:lstStyle/>
          <a:p>
            <a:r>
              <a:rPr lang="es-MX" sz="1400" dirty="0"/>
              <a:t>Borra la clave k del diccionario y devuelve su valor. Si no se encuentra dicha clave se devuelve d si se especificó el parámetro o bien se lanza una </a:t>
            </a:r>
            <a:r>
              <a:rPr lang="es-MX" sz="1400" dirty="0" err="1"/>
              <a:t>excepción.D.values</a:t>
            </a:r>
            <a:r>
              <a:rPr lang="es-MX" sz="1400" dirty="0"/>
              <a:t>() Devuelve una lista de los valores del diccionario.</a:t>
            </a:r>
          </a:p>
        </p:txBody>
      </p:sp>
      <p:cxnSp>
        <p:nvCxnSpPr>
          <p:cNvPr id="23" name="Conector recto 22">
            <a:extLst>
              <a:ext uri="{FF2B5EF4-FFF2-40B4-BE49-F238E27FC236}">
                <a16:creationId xmlns:a16="http://schemas.microsoft.com/office/drawing/2014/main" id="{4E18E1F8-EA61-C03A-B2F8-794D7C1B9BDB}"/>
              </a:ext>
            </a:extLst>
          </p:cNvPr>
          <p:cNvCxnSpPr/>
          <p:nvPr/>
        </p:nvCxnSpPr>
        <p:spPr>
          <a:xfrm>
            <a:off x="4946072" y="1808019"/>
            <a:ext cx="8104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E1A5FBB0-E67D-B68F-00D5-C02DF21996D0}"/>
              </a:ext>
            </a:extLst>
          </p:cNvPr>
          <p:cNvCxnSpPr/>
          <p:nvPr/>
        </p:nvCxnSpPr>
        <p:spPr>
          <a:xfrm>
            <a:off x="4946072" y="2739737"/>
            <a:ext cx="8104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B5F13A68-C9CE-8A99-75D1-0C0C9BC0112F}"/>
              </a:ext>
            </a:extLst>
          </p:cNvPr>
          <p:cNvCxnSpPr/>
          <p:nvPr/>
        </p:nvCxnSpPr>
        <p:spPr>
          <a:xfrm>
            <a:off x="4946072" y="3549841"/>
            <a:ext cx="8104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2F715518-1BAE-1887-B5D7-BD2FD325DAC1}"/>
              </a:ext>
            </a:extLst>
          </p:cNvPr>
          <p:cNvCxnSpPr/>
          <p:nvPr/>
        </p:nvCxnSpPr>
        <p:spPr>
          <a:xfrm>
            <a:off x="4946072" y="4662055"/>
            <a:ext cx="8104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259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21</a:t>
            </a:fld>
            <a:endParaRPr lang="es-MX" sz="2800" dirty="0"/>
          </a:p>
        </p:txBody>
      </p:sp>
      <p:sp>
        <p:nvSpPr>
          <p:cNvPr id="2" name="Título 1">
            <a:extLst>
              <a:ext uri="{FF2B5EF4-FFF2-40B4-BE49-F238E27FC236}">
                <a16:creationId xmlns:a16="http://schemas.microsoft.com/office/drawing/2014/main" id="{6F55C69E-1BF1-41EF-B645-FF25DE892C1C}"/>
              </a:ext>
            </a:extLst>
          </p:cNvPr>
          <p:cNvSpPr txBox="1">
            <a:spLocks/>
          </p:cNvSpPr>
          <p:nvPr/>
        </p:nvSpPr>
        <p:spPr>
          <a:xfrm rot="16200000">
            <a:off x="-2769333"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Programación Funcional </a:t>
            </a:r>
          </a:p>
        </p:txBody>
      </p:sp>
      <p:sp>
        <p:nvSpPr>
          <p:cNvPr id="4" name="CuadroTexto 3">
            <a:extLst>
              <a:ext uri="{FF2B5EF4-FFF2-40B4-BE49-F238E27FC236}">
                <a16:creationId xmlns:a16="http://schemas.microsoft.com/office/drawing/2014/main" id="{773A4DE4-BCAA-12DB-C9B2-3535A1F85ECC}"/>
              </a:ext>
            </a:extLst>
          </p:cNvPr>
          <p:cNvSpPr txBox="1"/>
          <p:nvPr/>
        </p:nvSpPr>
        <p:spPr>
          <a:xfrm>
            <a:off x="1007917" y="544751"/>
            <a:ext cx="14817437" cy="954107"/>
          </a:xfrm>
          <a:prstGeom prst="rect">
            <a:avLst/>
          </a:prstGeom>
          <a:noFill/>
        </p:spPr>
        <p:txBody>
          <a:bodyPr wrap="square">
            <a:spAutoFit/>
          </a:bodyPr>
          <a:lstStyle/>
          <a:p>
            <a:r>
              <a:rPr lang="es-MX" sz="1400" dirty="0"/>
              <a:t>La programación funcional es un paradigma en el que la programación se basa casi en su totalidad en funciones, entendiendo el concepto de función según su definición matemática, y no como los simples subprogramas de los lenguajes imperativos que hemos visto hasta ahora. En los lenguajes funcionales puros un programa consiste exclusivamente en la aplicación de distintas funciones a un valor de entrada para obtener un valor de salida. Python, sin ser un lenguaje puramente funcional incluye varias características tomadas de los lenguajes funcionales como son las funciones de orden superior o las funciones lambda (funciones anónimas).</a:t>
            </a:r>
          </a:p>
        </p:txBody>
      </p:sp>
      <p:sp>
        <p:nvSpPr>
          <p:cNvPr id="6" name="CuadroTexto 5">
            <a:extLst>
              <a:ext uri="{FF2B5EF4-FFF2-40B4-BE49-F238E27FC236}">
                <a16:creationId xmlns:a16="http://schemas.microsoft.com/office/drawing/2014/main" id="{82F5A92B-52E2-8BCA-4ADB-9F4E356B7816}"/>
              </a:ext>
            </a:extLst>
          </p:cNvPr>
          <p:cNvSpPr txBox="1"/>
          <p:nvPr/>
        </p:nvSpPr>
        <p:spPr>
          <a:xfrm>
            <a:off x="1007917" y="1722066"/>
            <a:ext cx="8229600" cy="369332"/>
          </a:xfrm>
          <a:prstGeom prst="rect">
            <a:avLst/>
          </a:prstGeom>
          <a:noFill/>
        </p:spPr>
        <p:txBody>
          <a:bodyPr wrap="square">
            <a:spAutoFit/>
          </a:bodyPr>
          <a:lstStyle/>
          <a:p>
            <a:r>
              <a:rPr lang="es-MX" dirty="0"/>
              <a:t>Función de orden superior</a:t>
            </a:r>
          </a:p>
        </p:txBody>
      </p:sp>
      <p:sp>
        <p:nvSpPr>
          <p:cNvPr id="8" name="CuadroTexto 7">
            <a:extLst>
              <a:ext uri="{FF2B5EF4-FFF2-40B4-BE49-F238E27FC236}">
                <a16:creationId xmlns:a16="http://schemas.microsoft.com/office/drawing/2014/main" id="{2C7CAEFB-F658-6FB9-DB3B-4FC79208A5D1}"/>
              </a:ext>
            </a:extLst>
          </p:cNvPr>
          <p:cNvSpPr txBox="1"/>
          <p:nvPr/>
        </p:nvSpPr>
        <p:spPr>
          <a:xfrm>
            <a:off x="1007917" y="2314606"/>
            <a:ext cx="14588838" cy="523220"/>
          </a:xfrm>
          <a:prstGeom prst="rect">
            <a:avLst/>
          </a:prstGeom>
          <a:noFill/>
        </p:spPr>
        <p:txBody>
          <a:bodyPr wrap="square">
            <a:spAutoFit/>
          </a:bodyPr>
          <a:lstStyle/>
          <a:p>
            <a:r>
              <a:rPr lang="es-MX" sz="1400" dirty="0"/>
              <a:t>El concepto de funciones de orden superior se refiere al uso de funciones como si de un valor cualquiera se tratara, posibilitando el pasar funciones como parámetros de otras funciones o devolver funciones como valor de retorno. Es posible porque, como hemos insistido ya en varias ocasiones, en Python todo son objetos. Y las funciones no son una excepción. Veamos un pequeño ejemplo:</a:t>
            </a:r>
          </a:p>
        </p:txBody>
      </p:sp>
      <p:pic>
        <p:nvPicPr>
          <p:cNvPr id="10" name="Imagen 9">
            <a:extLst>
              <a:ext uri="{FF2B5EF4-FFF2-40B4-BE49-F238E27FC236}">
                <a16:creationId xmlns:a16="http://schemas.microsoft.com/office/drawing/2014/main" id="{090E9A5F-E490-0DE6-FA9D-45C267808B7B}"/>
              </a:ext>
            </a:extLst>
          </p:cNvPr>
          <p:cNvPicPr>
            <a:picLocks noChangeAspect="1"/>
          </p:cNvPicPr>
          <p:nvPr/>
        </p:nvPicPr>
        <p:blipFill rotWithShape="1">
          <a:blip r:embed="rId2"/>
          <a:srcRect l="1766" b="2545"/>
          <a:stretch/>
        </p:blipFill>
        <p:spPr>
          <a:xfrm>
            <a:off x="1101437" y="3061034"/>
            <a:ext cx="3948544" cy="3388144"/>
          </a:xfrm>
          <a:prstGeom prst="rect">
            <a:avLst/>
          </a:prstGeom>
        </p:spPr>
      </p:pic>
      <p:sp>
        <p:nvSpPr>
          <p:cNvPr id="12" name="CuadroTexto 11">
            <a:extLst>
              <a:ext uri="{FF2B5EF4-FFF2-40B4-BE49-F238E27FC236}">
                <a16:creationId xmlns:a16="http://schemas.microsoft.com/office/drawing/2014/main" id="{B8552A24-63C8-D229-FB6A-6D87891DFC7A}"/>
              </a:ext>
            </a:extLst>
          </p:cNvPr>
          <p:cNvSpPr txBox="1"/>
          <p:nvPr/>
        </p:nvSpPr>
        <p:spPr>
          <a:xfrm>
            <a:off x="5325555" y="3061034"/>
            <a:ext cx="10271200" cy="954107"/>
          </a:xfrm>
          <a:prstGeom prst="rect">
            <a:avLst/>
          </a:prstGeom>
          <a:noFill/>
        </p:spPr>
        <p:txBody>
          <a:bodyPr wrap="square">
            <a:spAutoFit/>
          </a:bodyPr>
          <a:lstStyle/>
          <a:p>
            <a:r>
              <a:rPr lang="es-MX" sz="1400" dirty="0"/>
              <a:t>Como podemos observar lo primero que hacemos en nuestro pequeño programa es llamar a la función saludar con un parámetro “es”. En la función saludar se definen varias funciones: </a:t>
            </a:r>
            <a:r>
              <a:rPr lang="es-MX" sz="1400" dirty="0" err="1"/>
              <a:t>saludar_es</a:t>
            </a:r>
            <a:r>
              <a:rPr lang="es-MX" sz="1400" dirty="0"/>
              <a:t>, </a:t>
            </a:r>
            <a:r>
              <a:rPr lang="es-MX" sz="1400" dirty="0" err="1"/>
              <a:t>saludar_en</a:t>
            </a:r>
            <a:r>
              <a:rPr lang="es-MX" sz="1400" dirty="0"/>
              <a:t> y </a:t>
            </a:r>
            <a:r>
              <a:rPr lang="es-MX" sz="1400" dirty="0" err="1"/>
              <a:t>saludar_fr</a:t>
            </a:r>
            <a:r>
              <a:rPr lang="es-MX" sz="1400" dirty="0"/>
              <a:t> y a continuación se crea un diccionario que tiene como claves cadenas de texto que identifican a cada lenguaje, y como valores las funciones. El valor de retorno de la función es una de estas funciones. </a:t>
            </a:r>
          </a:p>
        </p:txBody>
      </p:sp>
      <p:sp>
        <p:nvSpPr>
          <p:cNvPr id="14" name="CuadroTexto 13">
            <a:extLst>
              <a:ext uri="{FF2B5EF4-FFF2-40B4-BE49-F238E27FC236}">
                <a16:creationId xmlns:a16="http://schemas.microsoft.com/office/drawing/2014/main" id="{AD312482-B2B9-79C2-9FB3-D97343641CE7}"/>
              </a:ext>
            </a:extLst>
          </p:cNvPr>
          <p:cNvSpPr txBox="1"/>
          <p:nvPr/>
        </p:nvSpPr>
        <p:spPr>
          <a:xfrm>
            <a:off x="5325554" y="4015141"/>
            <a:ext cx="10125727" cy="1169551"/>
          </a:xfrm>
          <a:prstGeom prst="rect">
            <a:avLst/>
          </a:prstGeom>
          <a:noFill/>
        </p:spPr>
        <p:txBody>
          <a:bodyPr wrap="square">
            <a:spAutoFit/>
          </a:bodyPr>
          <a:lstStyle/>
          <a:p>
            <a:r>
              <a:rPr lang="es-MX" sz="1400" dirty="0"/>
              <a:t>La función para devolver viene determinada por el valor del parámetro </a:t>
            </a:r>
            <a:r>
              <a:rPr lang="es-MX" sz="1400" dirty="0" err="1"/>
              <a:t>lang</a:t>
            </a:r>
            <a:r>
              <a:rPr lang="es-MX" sz="1400" dirty="0"/>
              <a:t> que se pasó como argumento de saludar. Como el valor de retorno de saludar es una función, como hemos visto, esto quiere decir que f es una variable que contiene una función. Podemos entonces llamar a la función a la que se refiere f de la forma en que llamaríamos a cualquier otra función, añadiendo unos paréntesis y, de forma opcional, una serie de parámetros entre los paréntesis. Esto se podría acortar, ya que no es necesario almacenar la función que nos pasan como valor de retorno en una variable para poder llamarla: </a:t>
            </a:r>
          </a:p>
        </p:txBody>
      </p:sp>
      <p:pic>
        <p:nvPicPr>
          <p:cNvPr id="16" name="Imagen 15">
            <a:extLst>
              <a:ext uri="{FF2B5EF4-FFF2-40B4-BE49-F238E27FC236}">
                <a16:creationId xmlns:a16="http://schemas.microsoft.com/office/drawing/2014/main" id="{A2E408EF-C1DF-6B28-0792-93DD0DB79D44}"/>
              </a:ext>
            </a:extLst>
          </p:cNvPr>
          <p:cNvPicPr>
            <a:picLocks noChangeAspect="1"/>
          </p:cNvPicPr>
          <p:nvPr/>
        </p:nvPicPr>
        <p:blipFill>
          <a:blip r:embed="rId3"/>
          <a:stretch>
            <a:fillRect/>
          </a:stretch>
        </p:blipFill>
        <p:spPr>
          <a:xfrm>
            <a:off x="5434590" y="5268078"/>
            <a:ext cx="2495550" cy="1181100"/>
          </a:xfrm>
          <a:prstGeom prst="rect">
            <a:avLst/>
          </a:prstGeom>
        </p:spPr>
      </p:pic>
    </p:spTree>
    <p:extLst>
      <p:ext uri="{BB962C8B-B14F-4D97-AF65-F5344CB8AC3E}">
        <p14:creationId xmlns:p14="http://schemas.microsoft.com/office/powerpoint/2010/main" val="2221044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22</a:t>
            </a:fld>
            <a:endParaRPr lang="es-MX" sz="2800" dirty="0"/>
          </a:p>
        </p:txBody>
      </p:sp>
      <p:sp>
        <p:nvSpPr>
          <p:cNvPr id="2" name="Título 1">
            <a:extLst>
              <a:ext uri="{FF2B5EF4-FFF2-40B4-BE49-F238E27FC236}">
                <a16:creationId xmlns:a16="http://schemas.microsoft.com/office/drawing/2014/main" id="{6F55C69E-1BF1-41EF-B645-FF25DE892C1C}"/>
              </a:ext>
            </a:extLst>
          </p:cNvPr>
          <p:cNvSpPr txBox="1">
            <a:spLocks/>
          </p:cNvSpPr>
          <p:nvPr/>
        </p:nvSpPr>
        <p:spPr>
          <a:xfrm rot="16200000">
            <a:off x="-2769333"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Programación Funcional </a:t>
            </a:r>
          </a:p>
        </p:txBody>
      </p:sp>
      <p:sp>
        <p:nvSpPr>
          <p:cNvPr id="4" name="CuadroTexto 3">
            <a:extLst>
              <a:ext uri="{FF2B5EF4-FFF2-40B4-BE49-F238E27FC236}">
                <a16:creationId xmlns:a16="http://schemas.microsoft.com/office/drawing/2014/main" id="{C52E867A-D221-A421-D276-35A8B5D32542}"/>
              </a:ext>
            </a:extLst>
          </p:cNvPr>
          <p:cNvSpPr txBox="1"/>
          <p:nvPr/>
        </p:nvSpPr>
        <p:spPr>
          <a:xfrm>
            <a:off x="863108" y="251593"/>
            <a:ext cx="8229600" cy="369332"/>
          </a:xfrm>
          <a:prstGeom prst="rect">
            <a:avLst/>
          </a:prstGeom>
          <a:noFill/>
        </p:spPr>
        <p:txBody>
          <a:bodyPr wrap="square">
            <a:spAutoFit/>
          </a:bodyPr>
          <a:lstStyle/>
          <a:p>
            <a:r>
              <a:rPr lang="es-MX" dirty="0"/>
              <a:t>MAP</a:t>
            </a:r>
          </a:p>
        </p:txBody>
      </p:sp>
      <p:sp>
        <p:nvSpPr>
          <p:cNvPr id="6" name="CuadroTexto 5">
            <a:extLst>
              <a:ext uri="{FF2B5EF4-FFF2-40B4-BE49-F238E27FC236}">
                <a16:creationId xmlns:a16="http://schemas.microsoft.com/office/drawing/2014/main" id="{797DA6D5-BC22-B909-5CCE-E3230B337F47}"/>
              </a:ext>
            </a:extLst>
          </p:cNvPr>
          <p:cNvSpPr txBox="1"/>
          <p:nvPr/>
        </p:nvSpPr>
        <p:spPr>
          <a:xfrm>
            <a:off x="863107" y="696921"/>
            <a:ext cx="15076547" cy="523220"/>
          </a:xfrm>
          <a:prstGeom prst="rect">
            <a:avLst/>
          </a:prstGeom>
          <a:noFill/>
        </p:spPr>
        <p:txBody>
          <a:bodyPr wrap="square">
            <a:spAutoFit/>
          </a:bodyPr>
          <a:lstStyle/>
          <a:p>
            <a:r>
              <a:rPr lang="es-MX" sz="1400" dirty="0"/>
              <a:t>Esta función trabaja de una forma muy similar a </a:t>
            </a:r>
            <a:r>
              <a:rPr lang="es-MX" sz="1400" dirty="0" err="1"/>
              <a:t>filter</a:t>
            </a:r>
            <a:r>
              <a:rPr lang="es-MX" sz="1400" dirty="0"/>
              <a:t>(), con la diferencia que en lugar de aplicar una condición a un elemento de una lista o secuencia, aplica una función sobre todos los elementos y como resultado se devuelve un iterable de tipo </a:t>
            </a:r>
            <a:r>
              <a:rPr lang="es-MX" sz="1400" dirty="0" err="1"/>
              <a:t>map</a:t>
            </a:r>
            <a:r>
              <a:rPr lang="es-MX" sz="1400" dirty="0"/>
              <a:t>:</a:t>
            </a:r>
          </a:p>
        </p:txBody>
      </p:sp>
      <p:sp>
        <p:nvSpPr>
          <p:cNvPr id="8" name="CuadroTexto 7">
            <a:extLst>
              <a:ext uri="{FF2B5EF4-FFF2-40B4-BE49-F238E27FC236}">
                <a16:creationId xmlns:a16="http://schemas.microsoft.com/office/drawing/2014/main" id="{094B7F14-8377-EB76-D81D-78CD784F4604}"/>
              </a:ext>
            </a:extLst>
          </p:cNvPr>
          <p:cNvSpPr txBox="1"/>
          <p:nvPr/>
        </p:nvSpPr>
        <p:spPr>
          <a:xfrm>
            <a:off x="863108" y="1493465"/>
            <a:ext cx="8229600" cy="369332"/>
          </a:xfrm>
          <a:prstGeom prst="rect">
            <a:avLst/>
          </a:prstGeom>
          <a:noFill/>
        </p:spPr>
        <p:txBody>
          <a:bodyPr wrap="square">
            <a:spAutoFit/>
          </a:bodyPr>
          <a:lstStyle/>
          <a:p>
            <a:r>
              <a:rPr lang="es-MX" dirty="0" err="1"/>
              <a:t>Filter</a:t>
            </a:r>
            <a:endParaRPr lang="es-MX" dirty="0"/>
          </a:p>
        </p:txBody>
      </p:sp>
      <p:sp>
        <p:nvSpPr>
          <p:cNvPr id="10" name="CuadroTexto 9">
            <a:extLst>
              <a:ext uri="{FF2B5EF4-FFF2-40B4-BE49-F238E27FC236}">
                <a16:creationId xmlns:a16="http://schemas.microsoft.com/office/drawing/2014/main" id="{A4544F4B-F35A-2A7C-FF88-764D885C2FEB}"/>
              </a:ext>
            </a:extLst>
          </p:cNvPr>
          <p:cNvSpPr txBox="1"/>
          <p:nvPr/>
        </p:nvSpPr>
        <p:spPr>
          <a:xfrm>
            <a:off x="825863" y="1971086"/>
            <a:ext cx="15076546" cy="523220"/>
          </a:xfrm>
          <a:prstGeom prst="rect">
            <a:avLst/>
          </a:prstGeom>
          <a:noFill/>
        </p:spPr>
        <p:txBody>
          <a:bodyPr wrap="square">
            <a:spAutoFit/>
          </a:bodyPr>
          <a:lstStyle/>
          <a:p>
            <a:r>
              <a:rPr lang="es-MX" sz="1400" dirty="0"/>
              <a:t>Tal como su nombre indica </a:t>
            </a:r>
            <a:r>
              <a:rPr lang="es-MX" sz="1400" dirty="0" err="1"/>
              <a:t>filter</a:t>
            </a:r>
            <a:r>
              <a:rPr lang="es-MX" sz="1400" dirty="0"/>
              <a:t> significa filtrar, y es una de mis funciones favoritas, ya que a partir de una lista o iterador y una función condicional, es capaz de devolver una nueva colección con los elementos filtrados que cumplan la condición. Por ejemplo, supongamos que tenemos una lista de varios números y queremos filtrarla, quedándonos únicamente con los múltiplos de 5: </a:t>
            </a:r>
          </a:p>
        </p:txBody>
      </p:sp>
      <p:pic>
        <p:nvPicPr>
          <p:cNvPr id="12" name="Imagen 11">
            <a:extLst>
              <a:ext uri="{FF2B5EF4-FFF2-40B4-BE49-F238E27FC236}">
                <a16:creationId xmlns:a16="http://schemas.microsoft.com/office/drawing/2014/main" id="{7E1B7942-292B-F940-BDB8-64B301FFB691}"/>
              </a:ext>
            </a:extLst>
          </p:cNvPr>
          <p:cNvPicPr>
            <a:picLocks noChangeAspect="1"/>
          </p:cNvPicPr>
          <p:nvPr/>
        </p:nvPicPr>
        <p:blipFill>
          <a:blip r:embed="rId2"/>
          <a:stretch>
            <a:fillRect/>
          </a:stretch>
        </p:blipFill>
        <p:spPr>
          <a:xfrm>
            <a:off x="910733" y="2575059"/>
            <a:ext cx="8181975" cy="1943100"/>
          </a:xfrm>
          <a:prstGeom prst="rect">
            <a:avLst/>
          </a:prstGeom>
        </p:spPr>
      </p:pic>
      <p:sp>
        <p:nvSpPr>
          <p:cNvPr id="14" name="CuadroTexto 13">
            <a:extLst>
              <a:ext uri="{FF2B5EF4-FFF2-40B4-BE49-F238E27FC236}">
                <a16:creationId xmlns:a16="http://schemas.microsoft.com/office/drawing/2014/main" id="{24676D0C-25BF-7F02-A7DA-85E485A59689}"/>
              </a:ext>
            </a:extLst>
          </p:cNvPr>
          <p:cNvSpPr txBox="1"/>
          <p:nvPr/>
        </p:nvSpPr>
        <p:spPr>
          <a:xfrm>
            <a:off x="825863" y="4705007"/>
            <a:ext cx="8229600" cy="523220"/>
          </a:xfrm>
          <a:prstGeom prst="rect">
            <a:avLst/>
          </a:prstGeom>
          <a:noFill/>
        </p:spPr>
        <p:txBody>
          <a:bodyPr wrap="square">
            <a:spAutoFit/>
          </a:bodyPr>
          <a:lstStyle/>
          <a:p>
            <a:r>
              <a:rPr lang="es-MX" sz="1400" dirty="0"/>
              <a:t>Si ejecutamos el filtro obtenemos un objeto de tipo filtro, pero podemos transformarlo en una lista fácilmente haciendo un </a:t>
            </a:r>
            <a:r>
              <a:rPr lang="es-MX" sz="1400" dirty="0" err="1"/>
              <a:t>cast</a:t>
            </a:r>
            <a:r>
              <a:rPr lang="es-MX" sz="1400" dirty="0"/>
              <a:t> (conversión):</a:t>
            </a:r>
          </a:p>
        </p:txBody>
      </p:sp>
      <p:pic>
        <p:nvPicPr>
          <p:cNvPr id="16" name="Imagen 15">
            <a:extLst>
              <a:ext uri="{FF2B5EF4-FFF2-40B4-BE49-F238E27FC236}">
                <a16:creationId xmlns:a16="http://schemas.microsoft.com/office/drawing/2014/main" id="{51C3C0AF-9778-4521-0A6A-E0EEE8DFAFF3}"/>
              </a:ext>
            </a:extLst>
          </p:cNvPr>
          <p:cNvPicPr>
            <a:picLocks noChangeAspect="1"/>
          </p:cNvPicPr>
          <p:nvPr/>
        </p:nvPicPr>
        <p:blipFill>
          <a:blip r:embed="rId3"/>
          <a:stretch>
            <a:fillRect/>
          </a:stretch>
        </p:blipFill>
        <p:spPr>
          <a:xfrm>
            <a:off x="910733" y="5280012"/>
            <a:ext cx="3962400" cy="619125"/>
          </a:xfrm>
          <a:prstGeom prst="rect">
            <a:avLst/>
          </a:prstGeom>
        </p:spPr>
      </p:pic>
      <p:pic>
        <p:nvPicPr>
          <p:cNvPr id="19" name="Imagen 18">
            <a:extLst>
              <a:ext uri="{FF2B5EF4-FFF2-40B4-BE49-F238E27FC236}">
                <a16:creationId xmlns:a16="http://schemas.microsoft.com/office/drawing/2014/main" id="{91CA51EB-AA9F-AEEA-C52A-1AE3E63BA7BE}"/>
              </a:ext>
            </a:extLst>
          </p:cNvPr>
          <p:cNvPicPr>
            <a:picLocks noChangeAspect="1"/>
          </p:cNvPicPr>
          <p:nvPr/>
        </p:nvPicPr>
        <p:blipFill>
          <a:blip r:embed="rId4"/>
          <a:stretch>
            <a:fillRect/>
          </a:stretch>
        </p:blipFill>
        <p:spPr>
          <a:xfrm>
            <a:off x="4977908" y="5270487"/>
            <a:ext cx="2076450" cy="628650"/>
          </a:xfrm>
          <a:prstGeom prst="rect">
            <a:avLst/>
          </a:prstGeom>
        </p:spPr>
      </p:pic>
      <p:sp>
        <p:nvSpPr>
          <p:cNvPr id="21" name="CuadroTexto 20">
            <a:extLst>
              <a:ext uri="{FF2B5EF4-FFF2-40B4-BE49-F238E27FC236}">
                <a16:creationId xmlns:a16="http://schemas.microsoft.com/office/drawing/2014/main" id="{D5F3AC87-0A4A-58DA-B06F-04BFDE16D92B}"/>
              </a:ext>
            </a:extLst>
          </p:cNvPr>
          <p:cNvSpPr txBox="1"/>
          <p:nvPr/>
        </p:nvSpPr>
        <p:spPr>
          <a:xfrm>
            <a:off x="9355786" y="2570302"/>
            <a:ext cx="6619009" cy="738664"/>
          </a:xfrm>
          <a:prstGeom prst="rect">
            <a:avLst/>
          </a:prstGeom>
          <a:noFill/>
        </p:spPr>
        <p:txBody>
          <a:bodyPr wrap="square">
            <a:spAutoFit/>
          </a:bodyPr>
          <a:lstStyle/>
          <a:p>
            <a:r>
              <a:rPr lang="es-MX" sz="1400" dirty="0"/>
              <a:t>Por tanto cuando utilizamos la función </a:t>
            </a:r>
            <a:r>
              <a:rPr lang="es-MX" sz="1400" dirty="0" err="1"/>
              <a:t>filter</a:t>
            </a:r>
            <a:r>
              <a:rPr lang="es-MX" sz="1400" dirty="0"/>
              <a:t>() tenemos que enviar una función condicional, pero como recordaréis, no es necesario definirla, podemos utilizar una función anónima lambda:</a:t>
            </a:r>
          </a:p>
        </p:txBody>
      </p:sp>
      <p:cxnSp>
        <p:nvCxnSpPr>
          <p:cNvPr id="23" name="Conector recto 22">
            <a:extLst>
              <a:ext uri="{FF2B5EF4-FFF2-40B4-BE49-F238E27FC236}">
                <a16:creationId xmlns:a16="http://schemas.microsoft.com/office/drawing/2014/main" id="{364CAE93-2464-6C25-F0F6-7A9A145D25E8}"/>
              </a:ext>
            </a:extLst>
          </p:cNvPr>
          <p:cNvCxnSpPr/>
          <p:nvPr/>
        </p:nvCxnSpPr>
        <p:spPr>
          <a:xfrm>
            <a:off x="9177578" y="2575059"/>
            <a:ext cx="0" cy="4241377"/>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Imagen 24">
            <a:extLst>
              <a:ext uri="{FF2B5EF4-FFF2-40B4-BE49-F238E27FC236}">
                <a16:creationId xmlns:a16="http://schemas.microsoft.com/office/drawing/2014/main" id="{ECB39CF3-AC5A-7643-863B-2C36ED0181F2}"/>
              </a:ext>
            </a:extLst>
          </p:cNvPr>
          <p:cNvPicPr>
            <a:picLocks noChangeAspect="1"/>
          </p:cNvPicPr>
          <p:nvPr/>
        </p:nvPicPr>
        <p:blipFill>
          <a:blip r:embed="rId5"/>
          <a:stretch>
            <a:fillRect/>
          </a:stretch>
        </p:blipFill>
        <p:spPr>
          <a:xfrm>
            <a:off x="9439852" y="3367492"/>
            <a:ext cx="6051097" cy="1630535"/>
          </a:xfrm>
          <a:prstGeom prst="rect">
            <a:avLst/>
          </a:prstGeom>
        </p:spPr>
      </p:pic>
      <p:sp>
        <p:nvSpPr>
          <p:cNvPr id="27" name="CuadroTexto 26">
            <a:extLst>
              <a:ext uri="{FF2B5EF4-FFF2-40B4-BE49-F238E27FC236}">
                <a16:creationId xmlns:a16="http://schemas.microsoft.com/office/drawing/2014/main" id="{38F4F2E9-99C9-B2DB-B807-3060431B98BE}"/>
              </a:ext>
            </a:extLst>
          </p:cNvPr>
          <p:cNvSpPr txBox="1"/>
          <p:nvPr/>
        </p:nvSpPr>
        <p:spPr>
          <a:xfrm>
            <a:off x="9439852" y="5685986"/>
            <a:ext cx="5960330" cy="523220"/>
          </a:xfrm>
          <a:prstGeom prst="rect">
            <a:avLst/>
          </a:prstGeom>
          <a:noFill/>
        </p:spPr>
        <p:txBody>
          <a:bodyPr wrap="square">
            <a:spAutoFit/>
          </a:bodyPr>
          <a:lstStyle/>
          <a:p>
            <a:r>
              <a:rPr lang="es-MX" sz="1400" dirty="0"/>
              <a:t>Así, en una sola línea hemos definido y ejecutado el filtro utilizando una función condicional anónima y una lista de números. </a:t>
            </a:r>
          </a:p>
        </p:txBody>
      </p:sp>
    </p:spTree>
    <p:extLst>
      <p:ext uri="{BB962C8B-B14F-4D97-AF65-F5344CB8AC3E}">
        <p14:creationId xmlns:p14="http://schemas.microsoft.com/office/powerpoint/2010/main" val="565267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23</a:t>
            </a:fld>
            <a:endParaRPr lang="es-MX" sz="2800" dirty="0"/>
          </a:p>
        </p:txBody>
      </p:sp>
      <p:sp>
        <p:nvSpPr>
          <p:cNvPr id="2" name="Título 1">
            <a:extLst>
              <a:ext uri="{FF2B5EF4-FFF2-40B4-BE49-F238E27FC236}">
                <a16:creationId xmlns:a16="http://schemas.microsoft.com/office/drawing/2014/main" id="{6F55C69E-1BF1-41EF-B645-FF25DE892C1C}"/>
              </a:ext>
            </a:extLst>
          </p:cNvPr>
          <p:cNvSpPr txBox="1">
            <a:spLocks/>
          </p:cNvSpPr>
          <p:nvPr/>
        </p:nvSpPr>
        <p:spPr>
          <a:xfrm rot="16200000">
            <a:off x="-2769333"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Programación Funcional </a:t>
            </a:r>
          </a:p>
        </p:txBody>
      </p:sp>
      <p:sp>
        <p:nvSpPr>
          <p:cNvPr id="4" name="CuadroTexto 3">
            <a:extLst>
              <a:ext uri="{FF2B5EF4-FFF2-40B4-BE49-F238E27FC236}">
                <a16:creationId xmlns:a16="http://schemas.microsoft.com/office/drawing/2014/main" id="{DDCB6DD5-3CE6-E36B-BB57-5526B1DF0170}"/>
              </a:ext>
            </a:extLst>
          </p:cNvPr>
          <p:cNvSpPr txBox="1"/>
          <p:nvPr/>
        </p:nvSpPr>
        <p:spPr>
          <a:xfrm>
            <a:off x="737755" y="108289"/>
            <a:ext cx="8229600" cy="369332"/>
          </a:xfrm>
          <a:prstGeom prst="rect">
            <a:avLst/>
          </a:prstGeom>
          <a:noFill/>
        </p:spPr>
        <p:txBody>
          <a:bodyPr wrap="square">
            <a:spAutoFit/>
          </a:bodyPr>
          <a:lstStyle/>
          <a:p>
            <a:r>
              <a:rPr lang="es-MX" dirty="0"/>
              <a:t>Reduce</a:t>
            </a:r>
          </a:p>
        </p:txBody>
      </p:sp>
      <p:sp>
        <p:nvSpPr>
          <p:cNvPr id="6" name="CuadroTexto 5">
            <a:extLst>
              <a:ext uri="{FF2B5EF4-FFF2-40B4-BE49-F238E27FC236}">
                <a16:creationId xmlns:a16="http://schemas.microsoft.com/office/drawing/2014/main" id="{5C46EFC8-3C31-F583-0F3D-E6A1760538AA}"/>
              </a:ext>
            </a:extLst>
          </p:cNvPr>
          <p:cNvSpPr txBox="1"/>
          <p:nvPr/>
        </p:nvSpPr>
        <p:spPr>
          <a:xfrm>
            <a:off x="737755" y="477621"/>
            <a:ext cx="15233072" cy="738664"/>
          </a:xfrm>
          <a:prstGeom prst="rect">
            <a:avLst/>
          </a:prstGeom>
          <a:noFill/>
        </p:spPr>
        <p:txBody>
          <a:bodyPr wrap="square">
            <a:spAutoFit/>
          </a:bodyPr>
          <a:lstStyle/>
          <a:p>
            <a:r>
              <a:rPr lang="es-MX" sz="1400" dirty="0"/>
              <a:t>Reduce es una función incorporada de Python 2, que toma como argumento un conjunto de valores (una lista, una tupla, o cualquier objeto iterable) y lo "reduce" a un único valor. Cómo se obtiene ese único valor a partir de la colección pasada como argumento dependerá de la función aplicada. Por ejemplo, el siguiente código reduce la lista [1, 2, 3, 4] al número 10 aplicando la función </a:t>
            </a:r>
            <a:r>
              <a:rPr lang="es-MX" sz="1400" dirty="0" err="1"/>
              <a:t>add</a:t>
            </a:r>
            <a:r>
              <a:rPr lang="es-MX" sz="1400" dirty="0"/>
              <a:t>(a, b), que retorna la suma de sus argumentos. </a:t>
            </a:r>
          </a:p>
        </p:txBody>
      </p:sp>
      <p:pic>
        <p:nvPicPr>
          <p:cNvPr id="8" name="Imagen 7">
            <a:extLst>
              <a:ext uri="{FF2B5EF4-FFF2-40B4-BE49-F238E27FC236}">
                <a16:creationId xmlns:a16="http://schemas.microsoft.com/office/drawing/2014/main" id="{1B265618-741A-BEFD-4142-2F8655F98F10}"/>
              </a:ext>
            </a:extLst>
          </p:cNvPr>
          <p:cNvPicPr>
            <a:picLocks noChangeAspect="1"/>
          </p:cNvPicPr>
          <p:nvPr/>
        </p:nvPicPr>
        <p:blipFill>
          <a:blip r:embed="rId2"/>
          <a:stretch>
            <a:fillRect/>
          </a:stretch>
        </p:blipFill>
        <p:spPr>
          <a:xfrm>
            <a:off x="825863" y="1324574"/>
            <a:ext cx="4203338" cy="1229700"/>
          </a:xfrm>
          <a:prstGeom prst="rect">
            <a:avLst/>
          </a:prstGeom>
        </p:spPr>
      </p:pic>
      <p:sp>
        <p:nvSpPr>
          <p:cNvPr id="10" name="CuadroTexto 9">
            <a:extLst>
              <a:ext uri="{FF2B5EF4-FFF2-40B4-BE49-F238E27FC236}">
                <a16:creationId xmlns:a16="http://schemas.microsoft.com/office/drawing/2014/main" id="{6F7D16F7-4AF2-FF99-4CC8-E32E3D573B74}"/>
              </a:ext>
            </a:extLst>
          </p:cNvPr>
          <p:cNvSpPr txBox="1"/>
          <p:nvPr/>
        </p:nvSpPr>
        <p:spPr>
          <a:xfrm>
            <a:off x="737755" y="2709011"/>
            <a:ext cx="4291446" cy="1169551"/>
          </a:xfrm>
          <a:prstGeom prst="rect">
            <a:avLst/>
          </a:prstGeom>
          <a:noFill/>
        </p:spPr>
        <p:txBody>
          <a:bodyPr wrap="square">
            <a:spAutoFit/>
          </a:bodyPr>
          <a:lstStyle/>
          <a:p>
            <a:r>
              <a:rPr lang="es-MX" sz="1400" dirty="0"/>
              <a:t>La función pasada como primer argumento debe tener dos parámetros. reduce() se encargará de llamarla de forma acumulativa (es decir, preservando el resultado de llamadas anteriores) de izquierda a derecha. De modo que el código anterior es similar a:</a:t>
            </a:r>
          </a:p>
        </p:txBody>
      </p:sp>
      <p:pic>
        <p:nvPicPr>
          <p:cNvPr id="12" name="Imagen 11">
            <a:extLst>
              <a:ext uri="{FF2B5EF4-FFF2-40B4-BE49-F238E27FC236}">
                <a16:creationId xmlns:a16="http://schemas.microsoft.com/office/drawing/2014/main" id="{A8760D65-E5B0-D812-6A3E-8F5742AACCD7}"/>
              </a:ext>
            </a:extLst>
          </p:cNvPr>
          <p:cNvPicPr>
            <a:picLocks noChangeAspect="1"/>
          </p:cNvPicPr>
          <p:nvPr/>
        </p:nvPicPr>
        <p:blipFill>
          <a:blip r:embed="rId3"/>
          <a:stretch>
            <a:fillRect/>
          </a:stretch>
        </p:blipFill>
        <p:spPr>
          <a:xfrm>
            <a:off x="825863" y="4061792"/>
            <a:ext cx="4109819" cy="518469"/>
          </a:xfrm>
          <a:prstGeom prst="rect">
            <a:avLst/>
          </a:prstGeom>
        </p:spPr>
      </p:pic>
      <p:cxnSp>
        <p:nvCxnSpPr>
          <p:cNvPr id="14" name="Conector recto 13">
            <a:extLst>
              <a:ext uri="{FF2B5EF4-FFF2-40B4-BE49-F238E27FC236}">
                <a16:creationId xmlns:a16="http://schemas.microsoft.com/office/drawing/2014/main" id="{A4BD4ACE-01B7-3D6A-9AE5-6385E257DE74}"/>
              </a:ext>
            </a:extLst>
          </p:cNvPr>
          <p:cNvCxnSpPr/>
          <p:nvPr/>
        </p:nvCxnSpPr>
        <p:spPr>
          <a:xfrm>
            <a:off x="5777345" y="1324574"/>
            <a:ext cx="0" cy="5481471"/>
          </a:xfrm>
          <a:prstGeom prst="line">
            <a:avLst/>
          </a:prstGeom>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CDDC8D82-AE0F-4192-0B6B-693BF4CC83D9}"/>
              </a:ext>
            </a:extLst>
          </p:cNvPr>
          <p:cNvSpPr txBox="1"/>
          <p:nvPr/>
        </p:nvSpPr>
        <p:spPr>
          <a:xfrm>
            <a:off x="6037118" y="1101980"/>
            <a:ext cx="8229600" cy="369332"/>
          </a:xfrm>
          <a:prstGeom prst="rect">
            <a:avLst/>
          </a:prstGeom>
          <a:noFill/>
        </p:spPr>
        <p:txBody>
          <a:bodyPr wrap="square">
            <a:spAutoFit/>
          </a:bodyPr>
          <a:lstStyle/>
          <a:p>
            <a:r>
              <a:rPr lang="es-MX" dirty="0"/>
              <a:t>Funciones lamba</a:t>
            </a:r>
          </a:p>
        </p:txBody>
      </p:sp>
      <p:sp>
        <p:nvSpPr>
          <p:cNvPr id="19" name="CuadroTexto 18">
            <a:extLst>
              <a:ext uri="{FF2B5EF4-FFF2-40B4-BE49-F238E27FC236}">
                <a16:creationId xmlns:a16="http://schemas.microsoft.com/office/drawing/2014/main" id="{7AC64758-7B79-271D-9BAC-5AB7F97F1895}"/>
              </a:ext>
            </a:extLst>
          </p:cNvPr>
          <p:cNvSpPr txBox="1"/>
          <p:nvPr/>
        </p:nvSpPr>
        <p:spPr>
          <a:xfrm>
            <a:off x="6037118" y="1471312"/>
            <a:ext cx="9933709" cy="1384995"/>
          </a:xfrm>
          <a:prstGeom prst="rect">
            <a:avLst/>
          </a:prstGeom>
          <a:noFill/>
        </p:spPr>
        <p:txBody>
          <a:bodyPr wrap="square">
            <a:spAutoFit/>
          </a:bodyPr>
          <a:lstStyle/>
          <a:p>
            <a:r>
              <a:rPr lang="es-MX" sz="1400" dirty="0"/>
              <a:t>En Python, una función Lambda se refiere a una pequeña función anónima. Las llamamos “funciones anónimas” porque técnicamente carecen de nombre. Al contrario que una función normal, no la definimos con la palabra clave estándar </a:t>
            </a:r>
            <a:r>
              <a:rPr lang="es-MX" sz="1400" dirty="0" err="1"/>
              <a:t>def</a:t>
            </a:r>
            <a:r>
              <a:rPr lang="es-MX" sz="1400" dirty="0"/>
              <a:t> que utilizamos en Python. En su lugar, las funciones Lambda se definen como una línea que ejecuta una sola expresión. Este tipo de funciones pueden tomar cualquier número de argumentos, pero solo pueden tener una expresión. </a:t>
            </a:r>
          </a:p>
          <a:p>
            <a:r>
              <a:rPr lang="es-MX" sz="1400" dirty="0"/>
              <a:t>Sintaxis básica </a:t>
            </a:r>
          </a:p>
          <a:p>
            <a:r>
              <a:rPr lang="es-MX" sz="1400" dirty="0"/>
              <a:t>Todas las funciones Lambda en Python tienen exactamente la misma sintaxis</a:t>
            </a:r>
          </a:p>
        </p:txBody>
      </p:sp>
      <p:pic>
        <p:nvPicPr>
          <p:cNvPr id="21" name="Imagen 20">
            <a:extLst>
              <a:ext uri="{FF2B5EF4-FFF2-40B4-BE49-F238E27FC236}">
                <a16:creationId xmlns:a16="http://schemas.microsoft.com/office/drawing/2014/main" id="{51BF4BE5-05C9-29D1-6155-FE896739A427}"/>
              </a:ext>
            </a:extLst>
          </p:cNvPr>
          <p:cNvPicPr>
            <a:picLocks noChangeAspect="1"/>
          </p:cNvPicPr>
          <p:nvPr/>
        </p:nvPicPr>
        <p:blipFill>
          <a:blip r:embed="rId4"/>
          <a:stretch>
            <a:fillRect/>
          </a:stretch>
        </p:blipFill>
        <p:spPr>
          <a:xfrm>
            <a:off x="6144634" y="2903277"/>
            <a:ext cx="6000750" cy="952500"/>
          </a:xfrm>
          <a:prstGeom prst="rect">
            <a:avLst/>
          </a:prstGeom>
        </p:spPr>
      </p:pic>
      <p:sp>
        <p:nvSpPr>
          <p:cNvPr id="23" name="CuadroTexto 22">
            <a:extLst>
              <a:ext uri="{FF2B5EF4-FFF2-40B4-BE49-F238E27FC236}">
                <a16:creationId xmlns:a16="http://schemas.microsoft.com/office/drawing/2014/main" id="{FD952208-0ABB-F52E-1863-FC92077EF330}"/>
              </a:ext>
            </a:extLst>
          </p:cNvPr>
          <p:cNvSpPr txBox="1"/>
          <p:nvPr/>
        </p:nvSpPr>
        <p:spPr>
          <a:xfrm>
            <a:off x="6037118" y="4035229"/>
            <a:ext cx="9535894" cy="307777"/>
          </a:xfrm>
          <a:prstGeom prst="rect">
            <a:avLst/>
          </a:prstGeom>
          <a:noFill/>
        </p:spPr>
        <p:txBody>
          <a:bodyPr wrap="square">
            <a:spAutoFit/>
          </a:bodyPr>
          <a:lstStyle/>
          <a:p>
            <a:r>
              <a:rPr lang="es-MX" sz="1400" dirty="0"/>
              <a:t>Como mejor te lo puedo explicar es enseñándote un ejemplo básico, vamos a ver una función normal y un ejemplo de Lambda:</a:t>
            </a:r>
          </a:p>
        </p:txBody>
      </p:sp>
      <p:pic>
        <p:nvPicPr>
          <p:cNvPr id="25" name="Imagen 24">
            <a:extLst>
              <a:ext uri="{FF2B5EF4-FFF2-40B4-BE49-F238E27FC236}">
                <a16:creationId xmlns:a16="http://schemas.microsoft.com/office/drawing/2014/main" id="{392E1C2B-F99B-E4D2-F6DD-AD5FEA47ED24}"/>
              </a:ext>
            </a:extLst>
          </p:cNvPr>
          <p:cNvPicPr>
            <a:picLocks noChangeAspect="1"/>
          </p:cNvPicPr>
          <p:nvPr/>
        </p:nvPicPr>
        <p:blipFill>
          <a:blip r:embed="rId5"/>
          <a:stretch>
            <a:fillRect/>
          </a:stretch>
        </p:blipFill>
        <p:spPr>
          <a:xfrm>
            <a:off x="6144634" y="4407117"/>
            <a:ext cx="6543675" cy="2314575"/>
          </a:xfrm>
          <a:prstGeom prst="rect">
            <a:avLst/>
          </a:prstGeom>
        </p:spPr>
      </p:pic>
      <p:sp>
        <p:nvSpPr>
          <p:cNvPr id="27" name="CuadroTexto 26">
            <a:extLst>
              <a:ext uri="{FF2B5EF4-FFF2-40B4-BE49-F238E27FC236}">
                <a16:creationId xmlns:a16="http://schemas.microsoft.com/office/drawing/2014/main" id="{22C192B9-AD7C-179C-504A-066F3FFE3A2F}"/>
              </a:ext>
            </a:extLst>
          </p:cNvPr>
          <p:cNvSpPr txBox="1"/>
          <p:nvPr/>
        </p:nvSpPr>
        <p:spPr>
          <a:xfrm>
            <a:off x="12822383" y="4313055"/>
            <a:ext cx="3293918" cy="2492990"/>
          </a:xfrm>
          <a:prstGeom prst="rect">
            <a:avLst/>
          </a:prstGeom>
          <a:noFill/>
        </p:spPr>
        <p:txBody>
          <a:bodyPr wrap="square">
            <a:spAutoFit/>
          </a:bodyPr>
          <a:lstStyle/>
          <a:p>
            <a:r>
              <a:rPr lang="es-MX" sz="1200" dirty="0"/>
              <a:t>Al igual que ocurre en las </a:t>
            </a:r>
            <a:r>
              <a:rPr lang="es-MX" sz="1200" dirty="0" err="1"/>
              <a:t>list</a:t>
            </a:r>
            <a:r>
              <a:rPr lang="es-MX" sz="1200" dirty="0"/>
              <a:t>, lo que hemos hecho es escribir el código en una sola línea y limpiar la sintaxis innecesaria. En lugar de usar </a:t>
            </a:r>
            <a:r>
              <a:rPr lang="es-MX" sz="1200" dirty="0" err="1"/>
              <a:t>def</a:t>
            </a:r>
            <a:r>
              <a:rPr lang="es-MX" sz="1200" dirty="0"/>
              <a:t> para definir nuestra función, hemos utilizado la palabra clave lambda; a continuación escribimos x, y como argumentos de la función, y x + y como expresión. Además, se omite la palabra clave </a:t>
            </a:r>
            <a:r>
              <a:rPr lang="es-MX" sz="1200" dirty="0" err="1"/>
              <a:t>return</a:t>
            </a:r>
            <a:r>
              <a:rPr lang="es-MX" sz="1200" dirty="0"/>
              <a:t>, condensando aún más la sintaxis. Por último, y  aunque la definición es anónima, la almacenamos en la variable </a:t>
            </a:r>
            <a:r>
              <a:rPr lang="es-MX" sz="1200" dirty="0" err="1"/>
              <a:t>suma_dos</a:t>
            </a:r>
            <a:r>
              <a:rPr lang="es-MX" sz="1200" dirty="0"/>
              <a:t> para poder llamarla desde cualquier parte del código, de no ser así tan solo podríamos hacer uso de ella en la línea donde la definamos.</a:t>
            </a:r>
          </a:p>
        </p:txBody>
      </p:sp>
    </p:spTree>
    <p:extLst>
      <p:ext uri="{BB962C8B-B14F-4D97-AF65-F5344CB8AC3E}">
        <p14:creationId xmlns:p14="http://schemas.microsoft.com/office/powerpoint/2010/main" val="257904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24</a:t>
            </a:fld>
            <a:endParaRPr lang="es-MX" sz="2800" dirty="0"/>
          </a:p>
        </p:txBody>
      </p:sp>
      <p:sp>
        <p:nvSpPr>
          <p:cNvPr id="2" name="Título 1">
            <a:extLst>
              <a:ext uri="{FF2B5EF4-FFF2-40B4-BE49-F238E27FC236}">
                <a16:creationId xmlns:a16="http://schemas.microsoft.com/office/drawing/2014/main" id="{6F55C69E-1BF1-41EF-B645-FF25DE892C1C}"/>
              </a:ext>
            </a:extLst>
          </p:cNvPr>
          <p:cNvSpPr txBox="1">
            <a:spLocks/>
          </p:cNvSpPr>
          <p:nvPr/>
        </p:nvSpPr>
        <p:spPr>
          <a:xfrm rot="16200000">
            <a:off x="-2769333"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Comprensión de listas</a:t>
            </a:r>
          </a:p>
        </p:txBody>
      </p:sp>
      <p:sp>
        <p:nvSpPr>
          <p:cNvPr id="4" name="CuadroTexto 3">
            <a:extLst>
              <a:ext uri="{FF2B5EF4-FFF2-40B4-BE49-F238E27FC236}">
                <a16:creationId xmlns:a16="http://schemas.microsoft.com/office/drawing/2014/main" id="{BCD48ADC-EF92-AFAD-9B76-28191DA4F55C}"/>
              </a:ext>
            </a:extLst>
          </p:cNvPr>
          <p:cNvSpPr txBox="1"/>
          <p:nvPr/>
        </p:nvSpPr>
        <p:spPr>
          <a:xfrm>
            <a:off x="1018971" y="466325"/>
            <a:ext cx="14889510" cy="523220"/>
          </a:xfrm>
          <a:prstGeom prst="rect">
            <a:avLst/>
          </a:prstGeom>
          <a:noFill/>
        </p:spPr>
        <p:txBody>
          <a:bodyPr wrap="square">
            <a:spAutoFit/>
          </a:bodyPr>
          <a:lstStyle/>
          <a:p>
            <a:r>
              <a:rPr lang="es-MX" sz="1400" dirty="0"/>
              <a:t>La comprensión de listas, del inglés </a:t>
            </a:r>
            <a:r>
              <a:rPr lang="es-MX" sz="1400" dirty="0" err="1"/>
              <a:t>list</a:t>
            </a:r>
            <a:r>
              <a:rPr lang="es-MX" sz="1400" dirty="0"/>
              <a:t> </a:t>
            </a:r>
            <a:r>
              <a:rPr lang="es-MX" sz="1400" dirty="0" err="1"/>
              <a:t>comprehensions</a:t>
            </a:r>
            <a:r>
              <a:rPr lang="es-MX" sz="1400" dirty="0"/>
              <a:t>, es una funcionalidad que nos permite crear listas avanzadas en una misma línea de código. Esto se ve mucho mejor en la práctica, así que a lo largo de esta lección vamos a trabajar distintos ejemplos. </a:t>
            </a:r>
          </a:p>
        </p:txBody>
      </p:sp>
      <p:sp>
        <p:nvSpPr>
          <p:cNvPr id="6" name="CuadroTexto 5">
            <a:extLst>
              <a:ext uri="{FF2B5EF4-FFF2-40B4-BE49-F238E27FC236}">
                <a16:creationId xmlns:a16="http://schemas.microsoft.com/office/drawing/2014/main" id="{98293A6B-11A0-71CE-613C-A0AE24CDCA0D}"/>
              </a:ext>
            </a:extLst>
          </p:cNvPr>
          <p:cNvSpPr txBox="1"/>
          <p:nvPr/>
        </p:nvSpPr>
        <p:spPr>
          <a:xfrm>
            <a:off x="1018971" y="1122666"/>
            <a:ext cx="4083627" cy="307777"/>
          </a:xfrm>
          <a:prstGeom prst="rect">
            <a:avLst/>
          </a:prstGeom>
          <a:noFill/>
        </p:spPr>
        <p:txBody>
          <a:bodyPr wrap="square">
            <a:spAutoFit/>
          </a:bodyPr>
          <a:lstStyle/>
          <a:p>
            <a:r>
              <a:rPr lang="es-MX" sz="1400" dirty="0"/>
              <a:t>Crear una lista con las letras de una palabra:</a:t>
            </a:r>
          </a:p>
        </p:txBody>
      </p:sp>
      <p:pic>
        <p:nvPicPr>
          <p:cNvPr id="8" name="Imagen 7">
            <a:extLst>
              <a:ext uri="{FF2B5EF4-FFF2-40B4-BE49-F238E27FC236}">
                <a16:creationId xmlns:a16="http://schemas.microsoft.com/office/drawing/2014/main" id="{490CCCED-2DB9-C5BD-41B0-2F46D7906FCC}"/>
              </a:ext>
            </a:extLst>
          </p:cNvPr>
          <p:cNvPicPr>
            <a:picLocks noChangeAspect="1"/>
          </p:cNvPicPr>
          <p:nvPr/>
        </p:nvPicPr>
        <p:blipFill>
          <a:blip r:embed="rId2"/>
          <a:stretch>
            <a:fillRect/>
          </a:stretch>
        </p:blipFill>
        <p:spPr>
          <a:xfrm>
            <a:off x="1156030" y="1495229"/>
            <a:ext cx="3057525" cy="2276475"/>
          </a:xfrm>
          <a:prstGeom prst="rect">
            <a:avLst/>
          </a:prstGeom>
        </p:spPr>
      </p:pic>
      <p:pic>
        <p:nvPicPr>
          <p:cNvPr id="10" name="Imagen 9">
            <a:extLst>
              <a:ext uri="{FF2B5EF4-FFF2-40B4-BE49-F238E27FC236}">
                <a16:creationId xmlns:a16="http://schemas.microsoft.com/office/drawing/2014/main" id="{BFC242CF-CB99-861D-16F0-CF7D5F61A07F}"/>
              </a:ext>
            </a:extLst>
          </p:cNvPr>
          <p:cNvPicPr>
            <a:picLocks noChangeAspect="1"/>
          </p:cNvPicPr>
          <p:nvPr/>
        </p:nvPicPr>
        <p:blipFill>
          <a:blip r:embed="rId3"/>
          <a:stretch>
            <a:fillRect/>
          </a:stretch>
        </p:blipFill>
        <p:spPr>
          <a:xfrm>
            <a:off x="1131971" y="5068127"/>
            <a:ext cx="3857625" cy="1924050"/>
          </a:xfrm>
          <a:prstGeom prst="rect">
            <a:avLst/>
          </a:prstGeom>
        </p:spPr>
      </p:pic>
      <p:sp>
        <p:nvSpPr>
          <p:cNvPr id="12" name="CuadroTexto 11">
            <a:extLst>
              <a:ext uri="{FF2B5EF4-FFF2-40B4-BE49-F238E27FC236}">
                <a16:creationId xmlns:a16="http://schemas.microsoft.com/office/drawing/2014/main" id="{C7BD99F3-E8D5-CA0B-8274-4EA036233B91}"/>
              </a:ext>
            </a:extLst>
          </p:cNvPr>
          <p:cNvSpPr txBox="1"/>
          <p:nvPr/>
        </p:nvSpPr>
        <p:spPr>
          <a:xfrm>
            <a:off x="1018971" y="3952236"/>
            <a:ext cx="4083627" cy="954107"/>
          </a:xfrm>
          <a:prstGeom prst="rect">
            <a:avLst/>
          </a:prstGeom>
          <a:noFill/>
        </p:spPr>
        <p:txBody>
          <a:bodyPr wrap="square">
            <a:spAutoFit/>
          </a:bodyPr>
          <a:lstStyle/>
          <a:p>
            <a:r>
              <a:rPr lang="es-MX" sz="1400" dirty="0"/>
              <a:t>Como vemos, gracias a la comprensión de listas podemos indicar directamente cada elemento que va a formar la lista, en este caso la letra, a la vez que definimos el </a:t>
            </a:r>
            <a:r>
              <a:rPr lang="es-MX" sz="1400" dirty="0" err="1"/>
              <a:t>for</a:t>
            </a:r>
            <a:r>
              <a:rPr lang="es-MX" sz="1400" dirty="0"/>
              <a:t>:</a:t>
            </a:r>
          </a:p>
        </p:txBody>
      </p:sp>
      <p:sp>
        <p:nvSpPr>
          <p:cNvPr id="14" name="CuadroTexto 13">
            <a:extLst>
              <a:ext uri="{FF2B5EF4-FFF2-40B4-BE49-F238E27FC236}">
                <a16:creationId xmlns:a16="http://schemas.microsoft.com/office/drawing/2014/main" id="{3BDCAC1B-20DA-C736-D03A-59CBF2F90634}"/>
              </a:ext>
            </a:extLst>
          </p:cNvPr>
          <p:cNvSpPr txBox="1"/>
          <p:nvPr/>
        </p:nvSpPr>
        <p:spPr>
          <a:xfrm>
            <a:off x="6940510" y="1276554"/>
            <a:ext cx="5244811" cy="307777"/>
          </a:xfrm>
          <a:prstGeom prst="rect">
            <a:avLst/>
          </a:prstGeom>
          <a:noFill/>
        </p:spPr>
        <p:txBody>
          <a:bodyPr wrap="square">
            <a:spAutoFit/>
          </a:bodyPr>
          <a:lstStyle/>
          <a:p>
            <a:r>
              <a:rPr lang="es-MX" sz="1400" dirty="0"/>
              <a:t>Crear una lista con las potencias de 2 de los primeros 10 números: </a:t>
            </a:r>
          </a:p>
        </p:txBody>
      </p:sp>
      <p:pic>
        <p:nvPicPr>
          <p:cNvPr id="16" name="Imagen 15">
            <a:extLst>
              <a:ext uri="{FF2B5EF4-FFF2-40B4-BE49-F238E27FC236}">
                <a16:creationId xmlns:a16="http://schemas.microsoft.com/office/drawing/2014/main" id="{7D766A9A-0A09-BF92-B768-BC270638F2AA}"/>
              </a:ext>
            </a:extLst>
          </p:cNvPr>
          <p:cNvPicPr>
            <a:picLocks noChangeAspect="1"/>
          </p:cNvPicPr>
          <p:nvPr/>
        </p:nvPicPr>
        <p:blipFill>
          <a:blip r:embed="rId4"/>
          <a:stretch>
            <a:fillRect/>
          </a:stretch>
        </p:blipFill>
        <p:spPr>
          <a:xfrm>
            <a:off x="7021368" y="1584331"/>
            <a:ext cx="4314825" cy="2219325"/>
          </a:xfrm>
          <a:prstGeom prst="rect">
            <a:avLst/>
          </a:prstGeom>
        </p:spPr>
      </p:pic>
      <p:cxnSp>
        <p:nvCxnSpPr>
          <p:cNvPr id="19" name="Conector recto 18">
            <a:extLst>
              <a:ext uri="{FF2B5EF4-FFF2-40B4-BE49-F238E27FC236}">
                <a16:creationId xmlns:a16="http://schemas.microsoft.com/office/drawing/2014/main" id="{7B710847-E9CC-DC27-01BB-AD97F9B91886}"/>
              </a:ext>
            </a:extLst>
          </p:cNvPr>
          <p:cNvCxnSpPr/>
          <p:nvPr/>
        </p:nvCxnSpPr>
        <p:spPr>
          <a:xfrm>
            <a:off x="6348845" y="1495229"/>
            <a:ext cx="0" cy="5237759"/>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Imagen 20">
            <a:extLst>
              <a:ext uri="{FF2B5EF4-FFF2-40B4-BE49-F238E27FC236}">
                <a16:creationId xmlns:a16="http://schemas.microsoft.com/office/drawing/2014/main" id="{9953B97B-E892-0559-B8DF-56929EE84CBF}"/>
              </a:ext>
            </a:extLst>
          </p:cNvPr>
          <p:cNvPicPr>
            <a:picLocks noChangeAspect="1"/>
          </p:cNvPicPr>
          <p:nvPr/>
        </p:nvPicPr>
        <p:blipFill>
          <a:blip r:embed="rId5"/>
          <a:stretch>
            <a:fillRect/>
          </a:stretch>
        </p:blipFill>
        <p:spPr>
          <a:xfrm>
            <a:off x="7021368" y="4752049"/>
            <a:ext cx="4867275" cy="1905000"/>
          </a:xfrm>
          <a:prstGeom prst="rect">
            <a:avLst/>
          </a:prstGeom>
        </p:spPr>
      </p:pic>
      <p:sp>
        <p:nvSpPr>
          <p:cNvPr id="23" name="CuadroTexto 22">
            <a:extLst>
              <a:ext uri="{FF2B5EF4-FFF2-40B4-BE49-F238E27FC236}">
                <a16:creationId xmlns:a16="http://schemas.microsoft.com/office/drawing/2014/main" id="{B4E8426F-AD98-B59C-7034-3C331EF9A91F}"/>
              </a:ext>
            </a:extLst>
          </p:cNvPr>
          <p:cNvSpPr txBox="1"/>
          <p:nvPr/>
        </p:nvSpPr>
        <p:spPr>
          <a:xfrm>
            <a:off x="6940510" y="3952236"/>
            <a:ext cx="4395682" cy="523220"/>
          </a:xfrm>
          <a:prstGeom prst="rect">
            <a:avLst/>
          </a:prstGeom>
          <a:noFill/>
        </p:spPr>
        <p:txBody>
          <a:bodyPr wrap="square">
            <a:spAutoFit/>
          </a:bodyPr>
          <a:lstStyle/>
          <a:p>
            <a:r>
              <a:rPr lang="es-MX" sz="1400" dirty="0"/>
              <a:t>De este ejemplo podemos aprender que es posible modificar al vuelo los elementos que van a formar la lista.</a:t>
            </a:r>
          </a:p>
        </p:txBody>
      </p:sp>
    </p:spTree>
    <p:extLst>
      <p:ext uri="{BB962C8B-B14F-4D97-AF65-F5344CB8AC3E}">
        <p14:creationId xmlns:p14="http://schemas.microsoft.com/office/powerpoint/2010/main" val="2365283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25</a:t>
            </a:fld>
            <a:endParaRPr lang="es-MX" sz="2800" dirty="0"/>
          </a:p>
        </p:txBody>
      </p:sp>
      <p:sp>
        <p:nvSpPr>
          <p:cNvPr id="2" name="Título 1">
            <a:extLst>
              <a:ext uri="{FF2B5EF4-FFF2-40B4-BE49-F238E27FC236}">
                <a16:creationId xmlns:a16="http://schemas.microsoft.com/office/drawing/2014/main" id="{6F55C69E-1BF1-41EF-B645-FF25DE892C1C}"/>
              </a:ext>
            </a:extLst>
          </p:cNvPr>
          <p:cNvSpPr txBox="1">
            <a:spLocks/>
          </p:cNvSpPr>
          <p:nvPr/>
        </p:nvSpPr>
        <p:spPr>
          <a:xfrm rot="16200000">
            <a:off x="-2769333"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Generadores</a:t>
            </a:r>
          </a:p>
        </p:txBody>
      </p:sp>
      <p:sp>
        <p:nvSpPr>
          <p:cNvPr id="9" name="CuadroTexto 8">
            <a:extLst>
              <a:ext uri="{FF2B5EF4-FFF2-40B4-BE49-F238E27FC236}">
                <a16:creationId xmlns:a16="http://schemas.microsoft.com/office/drawing/2014/main" id="{05B79AA6-9FDD-7F35-D548-49A30C198CF6}"/>
              </a:ext>
            </a:extLst>
          </p:cNvPr>
          <p:cNvSpPr txBox="1"/>
          <p:nvPr/>
        </p:nvSpPr>
        <p:spPr>
          <a:xfrm>
            <a:off x="976746" y="310462"/>
            <a:ext cx="14983690" cy="523220"/>
          </a:xfrm>
          <a:prstGeom prst="rect">
            <a:avLst/>
          </a:prstGeom>
          <a:noFill/>
        </p:spPr>
        <p:txBody>
          <a:bodyPr wrap="square">
            <a:spAutoFit/>
          </a:bodyPr>
          <a:lstStyle/>
          <a:p>
            <a:r>
              <a:rPr lang="es-MX" sz="1400" dirty="0"/>
              <a:t>Un generador es una función que produce una secuencia de resultados en lugar de un único valor. Es decir, cada vez que llamemos a la función nos darán un nuevo resultado. Para construir generadores sólo tenemos que usar la orden </a:t>
            </a:r>
            <a:r>
              <a:rPr lang="es-MX" sz="1400" dirty="0" err="1"/>
              <a:t>yield</a:t>
            </a:r>
            <a:r>
              <a:rPr lang="es-MX" sz="1400" dirty="0"/>
              <a:t>. Esta orden devolverá un valor igual que hace </a:t>
            </a:r>
            <a:r>
              <a:rPr lang="es-MX" sz="1400" dirty="0" err="1"/>
              <a:t>return</a:t>
            </a:r>
            <a:r>
              <a:rPr lang="es-MX" sz="1400" dirty="0"/>
              <a:t> pero, además, pasará la ejecución de la función hasta la próxima vez que le pidamos un valor.</a:t>
            </a:r>
          </a:p>
        </p:txBody>
      </p:sp>
      <p:pic>
        <p:nvPicPr>
          <p:cNvPr id="13" name="Imagen 12">
            <a:extLst>
              <a:ext uri="{FF2B5EF4-FFF2-40B4-BE49-F238E27FC236}">
                <a16:creationId xmlns:a16="http://schemas.microsoft.com/office/drawing/2014/main" id="{FDF1F15E-C51C-579B-EA53-B81A6033A195}"/>
              </a:ext>
            </a:extLst>
          </p:cNvPr>
          <p:cNvPicPr>
            <a:picLocks noChangeAspect="1"/>
          </p:cNvPicPr>
          <p:nvPr/>
        </p:nvPicPr>
        <p:blipFill>
          <a:blip r:embed="rId2"/>
          <a:stretch>
            <a:fillRect/>
          </a:stretch>
        </p:blipFill>
        <p:spPr>
          <a:xfrm>
            <a:off x="1089025" y="934821"/>
            <a:ext cx="5534025" cy="1381125"/>
          </a:xfrm>
          <a:prstGeom prst="rect">
            <a:avLst/>
          </a:prstGeom>
        </p:spPr>
      </p:pic>
      <p:sp>
        <p:nvSpPr>
          <p:cNvPr id="18" name="CuadroTexto 17">
            <a:extLst>
              <a:ext uri="{FF2B5EF4-FFF2-40B4-BE49-F238E27FC236}">
                <a16:creationId xmlns:a16="http://schemas.microsoft.com/office/drawing/2014/main" id="{C5E8D35F-9281-DF82-0F48-81617AD5CD64}"/>
              </a:ext>
            </a:extLst>
          </p:cNvPr>
          <p:cNvSpPr txBox="1"/>
          <p:nvPr/>
        </p:nvSpPr>
        <p:spPr>
          <a:xfrm>
            <a:off x="976746" y="2431877"/>
            <a:ext cx="15384884" cy="954107"/>
          </a:xfrm>
          <a:prstGeom prst="rect">
            <a:avLst/>
          </a:prstGeom>
          <a:noFill/>
        </p:spPr>
        <p:txBody>
          <a:bodyPr wrap="square">
            <a:spAutoFit/>
          </a:bodyPr>
          <a:lstStyle/>
          <a:p>
            <a:r>
              <a:rPr lang="es-MX" sz="1400" dirty="0"/>
              <a:t>La verdad es que </a:t>
            </a:r>
            <a:r>
              <a:rPr lang="es-MX" sz="1400" dirty="0" err="1"/>
              <a:t>range</a:t>
            </a:r>
            <a:r>
              <a:rPr lang="es-MX" sz="1400" dirty="0"/>
              <a:t> es una especie de función generadora. Por regla general las funciones devuelven un valor con </a:t>
            </a:r>
            <a:r>
              <a:rPr lang="es-MX" sz="1400" dirty="0" err="1"/>
              <a:t>return</a:t>
            </a:r>
            <a:r>
              <a:rPr lang="es-MX" sz="1400" dirty="0"/>
              <a:t>, pero la peculiaridad de los generadores es que van cediendo valores sobre la marcha, en tiempo de ejecución. La función generadora </a:t>
            </a:r>
            <a:r>
              <a:rPr lang="es-MX" sz="1400" dirty="0" err="1"/>
              <a:t>range</a:t>
            </a:r>
            <a:r>
              <a:rPr lang="es-MX" sz="1400" dirty="0"/>
              <a:t>(0,11), empieza cediendo el 0, luego se procesa el </a:t>
            </a:r>
            <a:r>
              <a:rPr lang="es-MX" sz="1400" dirty="0" err="1"/>
              <a:t>for</a:t>
            </a:r>
            <a:r>
              <a:rPr lang="es-MX" sz="1400" dirty="0"/>
              <a:t> comprobando si es par y lo añade a la lista, en la siguiente iteración se cede el 1, se procesa el </a:t>
            </a:r>
            <a:r>
              <a:rPr lang="es-MX" sz="1400" dirty="0" err="1"/>
              <a:t>for</a:t>
            </a:r>
            <a:r>
              <a:rPr lang="es-MX" sz="1400" dirty="0"/>
              <a:t> se comprueba si es par, en la siguiente se cede el 2, etc. Con esto se logra ocupar el mínimo de espacio en la memoria y podemos generar listas de millones de elementos sin necesidad de almacenarlos previamente</a:t>
            </a:r>
          </a:p>
        </p:txBody>
      </p:sp>
      <p:sp>
        <p:nvSpPr>
          <p:cNvPr id="22" name="CuadroTexto 21">
            <a:extLst>
              <a:ext uri="{FF2B5EF4-FFF2-40B4-BE49-F238E27FC236}">
                <a16:creationId xmlns:a16="http://schemas.microsoft.com/office/drawing/2014/main" id="{1634CE6C-4419-3B6A-51DD-C8FEFCD216D5}"/>
              </a:ext>
            </a:extLst>
          </p:cNvPr>
          <p:cNvSpPr txBox="1"/>
          <p:nvPr/>
        </p:nvSpPr>
        <p:spPr>
          <a:xfrm>
            <a:off x="976746" y="3544809"/>
            <a:ext cx="8229600" cy="307777"/>
          </a:xfrm>
          <a:prstGeom prst="rect">
            <a:avLst/>
          </a:prstGeom>
          <a:noFill/>
        </p:spPr>
        <p:txBody>
          <a:bodyPr wrap="square">
            <a:spAutoFit/>
          </a:bodyPr>
          <a:lstStyle/>
          <a:p>
            <a:r>
              <a:rPr lang="es-MX" sz="1400" dirty="0"/>
              <a:t>Veamos a ver cómo crear una función generadora de pares:</a:t>
            </a:r>
          </a:p>
        </p:txBody>
      </p:sp>
      <p:pic>
        <p:nvPicPr>
          <p:cNvPr id="25" name="Imagen 24">
            <a:extLst>
              <a:ext uri="{FF2B5EF4-FFF2-40B4-BE49-F238E27FC236}">
                <a16:creationId xmlns:a16="http://schemas.microsoft.com/office/drawing/2014/main" id="{7FA777D2-8D3D-EB64-97F4-8434FD39DFE2}"/>
              </a:ext>
            </a:extLst>
          </p:cNvPr>
          <p:cNvPicPr>
            <a:picLocks noChangeAspect="1"/>
          </p:cNvPicPr>
          <p:nvPr/>
        </p:nvPicPr>
        <p:blipFill>
          <a:blip r:embed="rId3"/>
          <a:stretch>
            <a:fillRect/>
          </a:stretch>
        </p:blipFill>
        <p:spPr>
          <a:xfrm>
            <a:off x="1089025" y="4011411"/>
            <a:ext cx="3228975" cy="1495425"/>
          </a:xfrm>
          <a:prstGeom prst="rect">
            <a:avLst/>
          </a:prstGeom>
        </p:spPr>
      </p:pic>
      <p:sp>
        <p:nvSpPr>
          <p:cNvPr id="27" name="CuadroTexto 26">
            <a:extLst>
              <a:ext uri="{FF2B5EF4-FFF2-40B4-BE49-F238E27FC236}">
                <a16:creationId xmlns:a16="http://schemas.microsoft.com/office/drawing/2014/main" id="{D7D21D95-D419-825E-1EBD-5278B4705D40}"/>
              </a:ext>
            </a:extLst>
          </p:cNvPr>
          <p:cNvSpPr txBox="1"/>
          <p:nvPr/>
        </p:nvSpPr>
        <p:spPr>
          <a:xfrm>
            <a:off x="6623050" y="4385833"/>
            <a:ext cx="8229600" cy="1169551"/>
          </a:xfrm>
          <a:prstGeom prst="rect">
            <a:avLst/>
          </a:prstGeom>
          <a:noFill/>
        </p:spPr>
        <p:txBody>
          <a:bodyPr wrap="square">
            <a:spAutoFit/>
          </a:bodyPr>
          <a:lstStyle/>
          <a:p>
            <a:r>
              <a:rPr lang="es-MX" sz="1400" dirty="0"/>
              <a:t>Como vemos, en lugar de utilizar el </a:t>
            </a:r>
            <a:r>
              <a:rPr lang="es-MX" sz="1400" dirty="0" err="1"/>
              <a:t>return</a:t>
            </a:r>
            <a:r>
              <a:rPr lang="es-MX" sz="1400" dirty="0"/>
              <a:t>, la función generadora utiliza el </a:t>
            </a:r>
            <a:r>
              <a:rPr lang="es-MX" sz="1400" dirty="0" err="1"/>
              <a:t>yield</a:t>
            </a:r>
            <a:r>
              <a:rPr lang="es-MX" sz="1400" dirty="0"/>
              <a:t>, que significa ceder. Tomando un número busca todos los pares desde 0 hasta el número+1 sirviéndose de un </a:t>
            </a:r>
            <a:r>
              <a:rPr lang="es-MX" sz="1400" dirty="0" err="1"/>
              <a:t>range</a:t>
            </a:r>
            <a:r>
              <a:rPr lang="es-MX" sz="1400" dirty="0"/>
              <a:t>(). Sin embargo, fijaros que al imprimir el resultado, éste nos devuelve un objeto de tipo generador. De la misma forma que recorremos un </a:t>
            </a:r>
            <a:r>
              <a:rPr lang="es-MX" sz="1400" dirty="0" err="1"/>
              <a:t>range</a:t>
            </a:r>
            <a:r>
              <a:rPr lang="es-MX" sz="1400" dirty="0"/>
              <a:t>() podemos utilizar el bucle </a:t>
            </a:r>
            <a:r>
              <a:rPr lang="es-MX" sz="1400" dirty="0" err="1"/>
              <a:t>for</a:t>
            </a:r>
            <a:r>
              <a:rPr lang="es-MX" sz="1400" dirty="0"/>
              <a:t> para recorrer todos los elementos que devuelve el generador.</a:t>
            </a:r>
          </a:p>
        </p:txBody>
      </p:sp>
    </p:spTree>
    <p:extLst>
      <p:ext uri="{BB962C8B-B14F-4D97-AF65-F5344CB8AC3E}">
        <p14:creationId xmlns:p14="http://schemas.microsoft.com/office/powerpoint/2010/main" val="396337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26</a:t>
            </a:fld>
            <a:endParaRPr lang="es-MX" sz="2800" dirty="0"/>
          </a:p>
        </p:txBody>
      </p:sp>
      <p:sp>
        <p:nvSpPr>
          <p:cNvPr id="2" name="Título 1">
            <a:extLst>
              <a:ext uri="{FF2B5EF4-FFF2-40B4-BE49-F238E27FC236}">
                <a16:creationId xmlns:a16="http://schemas.microsoft.com/office/drawing/2014/main" id="{6F55C69E-1BF1-41EF-B645-FF25DE892C1C}"/>
              </a:ext>
            </a:extLst>
          </p:cNvPr>
          <p:cNvSpPr txBox="1">
            <a:spLocks/>
          </p:cNvSpPr>
          <p:nvPr/>
        </p:nvSpPr>
        <p:spPr>
          <a:xfrm rot="16200000">
            <a:off x="-2769333"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Clases Decoradoras</a:t>
            </a:r>
          </a:p>
        </p:txBody>
      </p:sp>
      <p:sp>
        <p:nvSpPr>
          <p:cNvPr id="4" name="CuadroTexto 3">
            <a:extLst>
              <a:ext uri="{FF2B5EF4-FFF2-40B4-BE49-F238E27FC236}">
                <a16:creationId xmlns:a16="http://schemas.microsoft.com/office/drawing/2014/main" id="{175E21EC-8A78-D72B-3058-5A6B1F5C78FA}"/>
              </a:ext>
            </a:extLst>
          </p:cNvPr>
          <p:cNvSpPr txBox="1"/>
          <p:nvPr/>
        </p:nvSpPr>
        <p:spPr>
          <a:xfrm>
            <a:off x="863108" y="503049"/>
            <a:ext cx="14868728" cy="738664"/>
          </a:xfrm>
          <a:prstGeom prst="rect">
            <a:avLst/>
          </a:prstGeom>
          <a:noFill/>
        </p:spPr>
        <p:txBody>
          <a:bodyPr wrap="square">
            <a:spAutoFit/>
          </a:bodyPr>
          <a:lstStyle/>
          <a:p>
            <a:r>
              <a:rPr lang="es-MX" sz="1400" dirty="0"/>
              <a:t>Los decoradores son un patrón de diseño de software que alteran dinámicamente y agregan funcionalidades adicionales a los métodos, funciones o clases de Python sin tener que usar subclases o cambiar el código fuente decorada. Estos generalmente son herramientas muy útiles para el desarrollador ya que son muy fáciles de implementar, son legibles, reducen código, entre otras ventajas. En Python hay múltiples formas de crear decoradores y en este tutorial vamos a abarcar todas esas maneras mediante ejemplos prácticos y explicaciones detalladas. </a:t>
            </a:r>
          </a:p>
        </p:txBody>
      </p:sp>
      <p:pic>
        <p:nvPicPr>
          <p:cNvPr id="6" name="Imagen 5">
            <a:extLst>
              <a:ext uri="{FF2B5EF4-FFF2-40B4-BE49-F238E27FC236}">
                <a16:creationId xmlns:a16="http://schemas.microsoft.com/office/drawing/2014/main" id="{D406BDBB-D2B2-CD46-8291-AAA0DA4ADB64}"/>
              </a:ext>
            </a:extLst>
          </p:cNvPr>
          <p:cNvPicPr>
            <a:picLocks noChangeAspect="1"/>
          </p:cNvPicPr>
          <p:nvPr/>
        </p:nvPicPr>
        <p:blipFill>
          <a:blip r:embed="rId2"/>
          <a:stretch>
            <a:fillRect/>
          </a:stretch>
        </p:blipFill>
        <p:spPr>
          <a:xfrm>
            <a:off x="940955" y="1332706"/>
            <a:ext cx="2664690" cy="3701578"/>
          </a:xfrm>
          <a:prstGeom prst="rect">
            <a:avLst/>
          </a:prstGeom>
        </p:spPr>
      </p:pic>
      <p:sp>
        <p:nvSpPr>
          <p:cNvPr id="8" name="CuadroTexto 7">
            <a:extLst>
              <a:ext uri="{FF2B5EF4-FFF2-40B4-BE49-F238E27FC236}">
                <a16:creationId xmlns:a16="http://schemas.microsoft.com/office/drawing/2014/main" id="{012A2C39-D5D3-E79B-E1B4-3639968978B3}"/>
              </a:ext>
            </a:extLst>
          </p:cNvPr>
          <p:cNvSpPr txBox="1"/>
          <p:nvPr/>
        </p:nvSpPr>
        <p:spPr>
          <a:xfrm>
            <a:off x="4696690" y="1368937"/>
            <a:ext cx="10525991" cy="523220"/>
          </a:xfrm>
          <a:prstGeom prst="rect">
            <a:avLst/>
          </a:prstGeom>
          <a:noFill/>
        </p:spPr>
        <p:txBody>
          <a:bodyPr wrap="square">
            <a:spAutoFit/>
          </a:bodyPr>
          <a:lstStyle/>
          <a:p>
            <a:r>
              <a:rPr lang="es-MX" sz="1400" dirty="0"/>
              <a:t>La notación del decorador es mediante el símbolo @ seguido del nombre de la función que cumple el papel de decorador, esto equivale a hacer esto: </a:t>
            </a:r>
          </a:p>
        </p:txBody>
      </p:sp>
      <p:pic>
        <p:nvPicPr>
          <p:cNvPr id="10" name="Imagen 9">
            <a:extLst>
              <a:ext uri="{FF2B5EF4-FFF2-40B4-BE49-F238E27FC236}">
                <a16:creationId xmlns:a16="http://schemas.microsoft.com/office/drawing/2014/main" id="{4E50432A-C955-9F5F-B335-BDE1AC835AED}"/>
              </a:ext>
            </a:extLst>
          </p:cNvPr>
          <p:cNvPicPr>
            <a:picLocks noChangeAspect="1"/>
          </p:cNvPicPr>
          <p:nvPr/>
        </p:nvPicPr>
        <p:blipFill>
          <a:blip r:embed="rId3"/>
          <a:stretch>
            <a:fillRect/>
          </a:stretch>
        </p:blipFill>
        <p:spPr>
          <a:xfrm>
            <a:off x="4802474" y="1961437"/>
            <a:ext cx="2813761" cy="523220"/>
          </a:xfrm>
          <a:prstGeom prst="rect">
            <a:avLst/>
          </a:prstGeom>
        </p:spPr>
      </p:pic>
      <p:sp>
        <p:nvSpPr>
          <p:cNvPr id="12" name="CuadroTexto 11">
            <a:extLst>
              <a:ext uri="{FF2B5EF4-FFF2-40B4-BE49-F238E27FC236}">
                <a16:creationId xmlns:a16="http://schemas.microsoft.com/office/drawing/2014/main" id="{6B9DC3A2-2CA6-62C2-2CB9-C39D33D6189F}"/>
              </a:ext>
            </a:extLst>
          </p:cNvPr>
          <p:cNvSpPr txBox="1"/>
          <p:nvPr/>
        </p:nvSpPr>
        <p:spPr>
          <a:xfrm>
            <a:off x="4696691" y="2646995"/>
            <a:ext cx="10401300" cy="523220"/>
          </a:xfrm>
          <a:prstGeom prst="rect">
            <a:avLst/>
          </a:prstGeom>
          <a:noFill/>
        </p:spPr>
        <p:txBody>
          <a:bodyPr wrap="square">
            <a:spAutoFit/>
          </a:bodyPr>
          <a:lstStyle/>
          <a:p>
            <a:r>
              <a:rPr lang="es-MX" sz="1400" dirty="0"/>
              <a:t>Es importante tener esto en cuenta para comprender cómo funcionan los decoradores. Esta sintaxis deja bien en claro el porqué los decoradores toman una función como argumento y luego retornan también una función. ¿Qué pasa si no retorna nada?</a:t>
            </a:r>
          </a:p>
        </p:txBody>
      </p:sp>
      <p:pic>
        <p:nvPicPr>
          <p:cNvPr id="14" name="Imagen 13">
            <a:extLst>
              <a:ext uri="{FF2B5EF4-FFF2-40B4-BE49-F238E27FC236}">
                <a16:creationId xmlns:a16="http://schemas.microsoft.com/office/drawing/2014/main" id="{2C8952D9-DF0F-E6FA-D9D9-DE3E08EA2604}"/>
              </a:ext>
            </a:extLst>
          </p:cNvPr>
          <p:cNvPicPr>
            <a:picLocks noChangeAspect="1"/>
          </p:cNvPicPr>
          <p:nvPr/>
        </p:nvPicPr>
        <p:blipFill>
          <a:blip r:embed="rId4"/>
          <a:stretch>
            <a:fillRect/>
          </a:stretch>
        </p:blipFill>
        <p:spPr>
          <a:xfrm>
            <a:off x="4802474" y="3332553"/>
            <a:ext cx="6457950" cy="3190875"/>
          </a:xfrm>
          <a:prstGeom prst="rect">
            <a:avLst/>
          </a:prstGeom>
        </p:spPr>
      </p:pic>
      <p:sp>
        <p:nvSpPr>
          <p:cNvPr id="16" name="CuadroTexto 15">
            <a:extLst>
              <a:ext uri="{FF2B5EF4-FFF2-40B4-BE49-F238E27FC236}">
                <a16:creationId xmlns:a16="http://schemas.microsoft.com/office/drawing/2014/main" id="{D467032C-CC7A-C037-611C-A0AC56653479}"/>
              </a:ext>
            </a:extLst>
          </p:cNvPr>
          <p:cNvSpPr txBox="1"/>
          <p:nvPr/>
        </p:nvSpPr>
        <p:spPr>
          <a:xfrm>
            <a:off x="12143220" y="4295620"/>
            <a:ext cx="3314700" cy="954107"/>
          </a:xfrm>
          <a:prstGeom prst="rect">
            <a:avLst/>
          </a:prstGeom>
          <a:noFill/>
        </p:spPr>
        <p:txBody>
          <a:bodyPr wrap="square">
            <a:spAutoFit/>
          </a:bodyPr>
          <a:lstStyle/>
          <a:p>
            <a:r>
              <a:rPr lang="es-MX" sz="1400" dirty="0"/>
              <a:t>Como lo observamos con el ejemplo anterior si el decorador no retorna la función, esta se ejecutará y lanzará un Error </a:t>
            </a:r>
            <a:r>
              <a:rPr lang="es-MX" sz="1400" dirty="0" err="1"/>
              <a:t>NoneType</a:t>
            </a:r>
            <a:r>
              <a:rPr lang="es-MX" sz="1400" dirty="0"/>
              <a:t> </a:t>
            </a:r>
          </a:p>
        </p:txBody>
      </p:sp>
    </p:spTree>
    <p:extLst>
      <p:ext uri="{BB962C8B-B14F-4D97-AF65-F5344CB8AC3E}">
        <p14:creationId xmlns:p14="http://schemas.microsoft.com/office/powerpoint/2010/main" val="3572477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27</a:t>
            </a:fld>
            <a:endParaRPr lang="es-MX" sz="2800" dirty="0"/>
          </a:p>
        </p:txBody>
      </p:sp>
      <p:sp>
        <p:nvSpPr>
          <p:cNvPr id="2" name="Título 1">
            <a:extLst>
              <a:ext uri="{FF2B5EF4-FFF2-40B4-BE49-F238E27FC236}">
                <a16:creationId xmlns:a16="http://schemas.microsoft.com/office/drawing/2014/main" id="{6F55C69E-1BF1-41EF-B645-FF25DE892C1C}"/>
              </a:ext>
            </a:extLst>
          </p:cNvPr>
          <p:cNvSpPr txBox="1">
            <a:spLocks/>
          </p:cNvSpPr>
          <p:nvPr/>
        </p:nvSpPr>
        <p:spPr>
          <a:xfrm rot="16200000">
            <a:off x="-2769333"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Excepciones</a:t>
            </a:r>
          </a:p>
        </p:txBody>
      </p:sp>
      <p:sp>
        <p:nvSpPr>
          <p:cNvPr id="5" name="CuadroTexto 4">
            <a:extLst>
              <a:ext uri="{FF2B5EF4-FFF2-40B4-BE49-F238E27FC236}">
                <a16:creationId xmlns:a16="http://schemas.microsoft.com/office/drawing/2014/main" id="{B915AF7A-522F-F9BF-210A-E9F22A23E65E}"/>
              </a:ext>
            </a:extLst>
          </p:cNvPr>
          <p:cNvSpPr txBox="1"/>
          <p:nvPr/>
        </p:nvSpPr>
        <p:spPr>
          <a:xfrm>
            <a:off x="1007918" y="310462"/>
            <a:ext cx="14723917" cy="1169551"/>
          </a:xfrm>
          <a:prstGeom prst="rect">
            <a:avLst/>
          </a:prstGeom>
          <a:noFill/>
        </p:spPr>
        <p:txBody>
          <a:bodyPr wrap="square">
            <a:spAutoFit/>
          </a:bodyPr>
          <a:lstStyle/>
          <a:p>
            <a:r>
              <a:rPr lang="es-MX" sz="1400" dirty="0"/>
              <a:t>Los errores de ejecución son llamados comúnmente excepciones y por eso de ahora en más utilizaremos ese nombre. Durante la ejecución de un programa, si dentro de una función surge una excepción y la función no la maneja, la excepción se propaga hacia la función que la invocó, si esta otra tampoco la maneja, la excepción continúa propagándose hasta llegar a la función inicial del programa y si esta tampoco la maneja se interrumpe la ejecución del programa. Veamos entonces cómo manejar excepciones. Para el manejo de excepciones los lenguajes proveen ciertas palabras reservadas, que nos permiten manejar las excepciones que puedan surgir y tomar acciones de recuperación para evitar la interrupción del programa o, al menos, para realizar algunas acciones adicionales antes de interrumpir el programa. En el caso de Python, el manejo de excepciones se hace mediante los bloques que utilizan las sentencias try, </a:t>
            </a:r>
            <a:r>
              <a:rPr lang="es-MX" sz="1400" dirty="0" err="1"/>
              <a:t>except</a:t>
            </a:r>
            <a:r>
              <a:rPr lang="es-MX" sz="1400" dirty="0"/>
              <a:t> y </a:t>
            </a:r>
            <a:r>
              <a:rPr lang="es-MX" sz="1400" dirty="0" err="1"/>
              <a:t>finally</a:t>
            </a:r>
            <a:r>
              <a:rPr lang="es-MX" sz="1400" dirty="0"/>
              <a:t>.</a:t>
            </a:r>
          </a:p>
        </p:txBody>
      </p:sp>
      <p:pic>
        <p:nvPicPr>
          <p:cNvPr id="9" name="Imagen 8">
            <a:extLst>
              <a:ext uri="{FF2B5EF4-FFF2-40B4-BE49-F238E27FC236}">
                <a16:creationId xmlns:a16="http://schemas.microsoft.com/office/drawing/2014/main" id="{EA30C843-257D-BD17-23AD-CCAF3A6BE71F}"/>
              </a:ext>
            </a:extLst>
          </p:cNvPr>
          <p:cNvPicPr>
            <a:picLocks noChangeAspect="1"/>
          </p:cNvPicPr>
          <p:nvPr/>
        </p:nvPicPr>
        <p:blipFill>
          <a:blip r:embed="rId2"/>
          <a:stretch>
            <a:fillRect/>
          </a:stretch>
        </p:blipFill>
        <p:spPr>
          <a:xfrm>
            <a:off x="1116734" y="1480013"/>
            <a:ext cx="4772025" cy="1895475"/>
          </a:xfrm>
          <a:prstGeom prst="rect">
            <a:avLst/>
          </a:prstGeom>
        </p:spPr>
      </p:pic>
      <p:sp>
        <p:nvSpPr>
          <p:cNvPr id="13" name="CuadroTexto 12">
            <a:extLst>
              <a:ext uri="{FF2B5EF4-FFF2-40B4-BE49-F238E27FC236}">
                <a16:creationId xmlns:a16="http://schemas.microsoft.com/office/drawing/2014/main" id="{D7189874-AA59-E5CB-CDEB-464F69028F39}"/>
              </a:ext>
            </a:extLst>
          </p:cNvPr>
          <p:cNvSpPr txBox="1"/>
          <p:nvPr/>
        </p:nvSpPr>
        <p:spPr>
          <a:xfrm>
            <a:off x="1007918" y="3492076"/>
            <a:ext cx="5029200" cy="738664"/>
          </a:xfrm>
          <a:prstGeom prst="rect">
            <a:avLst/>
          </a:prstGeom>
          <a:noFill/>
        </p:spPr>
        <p:txBody>
          <a:bodyPr wrap="square">
            <a:spAutoFit/>
          </a:bodyPr>
          <a:lstStyle/>
          <a:p>
            <a:r>
              <a:rPr lang="es-MX" sz="1400" dirty="0"/>
              <a:t>En este caso, se levantó la excepción </a:t>
            </a:r>
            <a:r>
              <a:rPr lang="es-MX" sz="1400" dirty="0" err="1"/>
              <a:t>ZeroDivisionError</a:t>
            </a:r>
            <a:r>
              <a:rPr lang="es-MX" sz="1400" dirty="0"/>
              <a:t> cuando se quiso hacer la división. Para evitar que se levante la excepción y se detenga la ejecución del programa, se utiliza el bloque try-</a:t>
            </a:r>
            <a:r>
              <a:rPr lang="es-MX" sz="1400" dirty="0" err="1"/>
              <a:t>except</a:t>
            </a:r>
            <a:r>
              <a:rPr lang="es-MX" sz="1400" dirty="0"/>
              <a:t>.</a:t>
            </a:r>
          </a:p>
        </p:txBody>
      </p:sp>
      <p:pic>
        <p:nvPicPr>
          <p:cNvPr id="18" name="Imagen 17">
            <a:extLst>
              <a:ext uri="{FF2B5EF4-FFF2-40B4-BE49-F238E27FC236}">
                <a16:creationId xmlns:a16="http://schemas.microsoft.com/office/drawing/2014/main" id="{595BC2E3-B9B2-340F-235E-DCDC39CAB0A6}"/>
              </a:ext>
            </a:extLst>
          </p:cNvPr>
          <p:cNvPicPr>
            <a:picLocks noChangeAspect="1"/>
          </p:cNvPicPr>
          <p:nvPr/>
        </p:nvPicPr>
        <p:blipFill>
          <a:blip r:embed="rId3"/>
          <a:stretch>
            <a:fillRect/>
          </a:stretch>
        </p:blipFill>
        <p:spPr>
          <a:xfrm>
            <a:off x="1116734" y="4490203"/>
            <a:ext cx="4533900" cy="1752600"/>
          </a:xfrm>
          <a:prstGeom prst="rect">
            <a:avLst/>
          </a:prstGeom>
        </p:spPr>
      </p:pic>
      <p:sp>
        <p:nvSpPr>
          <p:cNvPr id="20" name="CuadroTexto 19">
            <a:extLst>
              <a:ext uri="{FF2B5EF4-FFF2-40B4-BE49-F238E27FC236}">
                <a16:creationId xmlns:a16="http://schemas.microsoft.com/office/drawing/2014/main" id="{1F7A5CF9-32F1-72EF-3956-89CC1AD72467}"/>
              </a:ext>
            </a:extLst>
          </p:cNvPr>
          <p:cNvSpPr txBox="1"/>
          <p:nvPr/>
        </p:nvSpPr>
        <p:spPr>
          <a:xfrm>
            <a:off x="6556665" y="1610591"/>
            <a:ext cx="8842662" cy="523220"/>
          </a:xfrm>
          <a:prstGeom prst="rect">
            <a:avLst/>
          </a:prstGeom>
          <a:noFill/>
        </p:spPr>
        <p:txBody>
          <a:bodyPr wrap="square">
            <a:spAutoFit/>
          </a:bodyPr>
          <a:lstStyle/>
          <a:p>
            <a:r>
              <a:rPr lang="es-MX" sz="1400" dirty="0"/>
              <a:t>No se permite la división por cero Dado que dentro de un mismo bloque try pueden producirse excepciones de distinto tipo, es posible utilizar varios bloques </a:t>
            </a:r>
            <a:r>
              <a:rPr lang="es-MX" sz="1400" dirty="0" err="1"/>
              <a:t>except</a:t>
            </a:r>
            <a:r>
              <a:rPr lang="es-MX" sz="1400" dirty="0"/>
              <a:t>, cada uno para capturar un tipo distinto de excepción.</a:t>
            </a:r>
          </a:p>
        </p:txBody>
      </p:sp>
      <p:cxnSp>
        <p:nvCxnSpPr>
          <p:cNvPr id="22" name="Conector recto 21">
            <a:extLst>
              <a:ext uri="{FF2B5EF4-FFF2-40B4-BE49-F238E27FC236}">
                <a16:creationId xmlns:a16="http://schemas.microsoft.com/office/drawing/2014/main" id="{17D576B9-2244-FF05-CA23-4A4664260635}"/>
              </a:ext>
            </a:extLst>
          </p:cNvPr>
          <p:cNvCxnSpPr/>
          <p:nvPr/>
        </p:nvCxnSpPr>
        <p:spPr>
          <a:xfrm>
            <a:off x="6296891" y="1610591"/>
            <a:ext cx="0" cy="4899472"/>
          </a:xfrm>
          <a:prstGeom prst="line">
            <a:avLst/>
          </a:prstGeom>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3D1CF076-B724-BF5A-B6CB-73912B8A9217}"/>
              </a:ext>
            </a:extLst>
          </p:cNvPr>
          <p:cNvSpPr txBox="1"/>
          <p:nvPr/>
        </p:nvSpPr>
        <p:spPr>
          <a:xfrm>
            <a:off x="6556664" y="2224156"/>
            <a:ext cx="8977743" cy="954107"/>
          </a:xfrm>
          <a:prstGeom prst="rect">
            <a:avLst/>
          </a:prstGeom>
          <a:noFill/>
        </p:spPr>
        <p:txBody>
          <a:bodyPr wrap="square">
            <a:spAutoFit/>
          </a:bodyPr>
          <a:lstStyle/>
          <a:p>
            <a:r>
              <a:rPr lang="es-MX" sz="1400" dirty="0"/>
              <a:t>Esto se hace especificando a continuación de la sentencia </a:t>
            </a:r>
            <a:r>
              <a:rPr lang="es-MX" sz="1400" dirty="0" err="1"/>
              <a:t>except</a:t>
            </a:r>
            <a:r>
              <a:rPr lang="es-MX" sz="1400" dirty="0"/>
              <a:t> el nombre de la excepción que se pretende capturar. Un mismo bloque </a:t>
            </a:r>
            <a:r>
              <a:rPr lang="es-MX" sz="1400" dirty="0" err="1"/>
              <a:t>except</a:t>
            </a:r>
            <a:r>
              <a:rPr lang="es-MX" sz="1400" dirty="0"/>
              <a:t> puede atrapar varios tipos de excepciones, lo cual se hace especificando los nombres de la excepciones separados por comas a continuación de la palabra </a:t>
            </a:r>
            <a:r>
              <a:rPr lang="es-MX" sz="1400" dirty="0" err="1"/>
              <a:t>except</a:t>
            </a:r>
            <a:r>
              <a:rPr lang="es-MX" sz="1400" dirty="0"/>
              <a:t>. Es importante destacar que si bien luego de un bloque try puede haber varios bloques </a:t>
            </a:r>
            <a:r>
              <a:rPr lang="es-MX" sz="1400" dirty="0" err="1"/>
              <a:t>except</a:t>
            </a:r>
            <a:r>
              <a:rPr lang="es-MX" sz="1400" dirty="0"/>
              <a:t>, se ejecutará, a lo sumo, uno de ellos. </a:t>
            </a:r>
          </a:p>
        </p:txBody>
      </p:sp>
    </p:spTree>
    <p:extLst>
      <p:ext uri="{BB962C8B-B14F-4D97-AF65-F5344CB8AC3E}">
        <p14:creationId xmlns:p14="http://schemas.microsoft.com/office/powerpoint/2010/main" val="2865848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28</a:t>
            </a:fld>
            <a:endParaRPr lang="es-MX" sz="2800" dirty="0"/>
          </a:p>
        </p:txBody>
      </p:sp>
      <p:sp>
        <p:nvSpPr>
          <p:cNvPr id="2" name="Título 1">
            <a:extLst>
              <a:ext uri="{FF2B5EF4-FFF2-40B4-BE49-F238E27FC236}">
                <a16:creationId xmlns:a16="http://schemas.microsoft.com/office/drawing/2014/main" id="{6F55C69E-1BF1-41EF-B645-FF25DE892C1C}"/>
              </a:ext>
            </a:extLst>
          </p:cNvPr>
          <p:cNvSpPr txBox="1">
            <a:spLocks/>
          </p:cNvSpPr>
          <p:nvPr/>
        </p:nvSpPr>
        <p:spPr>
          <a:xfrm rot="16200000">
            <a:off x="-2769333"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Entrada Estándar </a:t>
            </a:r>
            <a:r>
              <a:rPr lang="es-MX" sz="3600" dirty="0" err="1"/>
              <a:t>rawInput</a:t>
            </a:r>
            <a:endParaRPr lang="es-MX" sz="3600" dirty="0"/>
          </a:p>
        </p:txBody>
      </p:sp>
      <p:sp>
        <p:nvSpPr>
          <p:cNvPr id="6" name="CuadroTexto 5">
            <a:extLst>
              <a:ext uri="{FF2B5EF4-FFF2-40B4-BE49-F238E27FC236}">
                <a16:creationId xmlns:a16="http://schemas.microsoft.com/office/drawing/2014/main" id="{57C80738-00A8-52F8-32DD-BC311F88E63D}"/>
              </a:ext>
            </a:extLst>
          </p:cNvPr>
          <p:cNvSpPr txBox="1"/>
          <p:nvPr/>
        </p:nvSpPr>
        <p:spPr>
          <a:xfrm>
            <a:off x="825863" y="310462"/>
            <a:ext cx="14656592" cy="523220"/>
          </a:xfrm>
          <a:prstGeom prst="rect">
            <a:avLst/>
          </a:prstGeom>
          <a:noFill/>
        </p:spPr>
        <p:txBody>
          <a:bodyPr wrap="square">
            <a:spAutoFit/>
          </a:bodyPr>
          <a:lstStyle/>
          <a:p>
            <a:r>
              <a:rPr lang="es-MX" sz="1400" dirty="0"/>
              <a:t>Entrada de datos por teclado en Python </a:t>
            </a:r>
            <a:r>
              <a:rPr lang="es-MX" sz="1400" dirty="0" err="1"/>
              <a:t>Python</a:t>
            </a:r>
            <a:r>
              <a:rPr lang="es-MX" sz="1400" dirty="0"/>
              <a:t> proporciona dos funciones integradas para leer una línea de texto de la entrada estándar por teclado. Estas funciones son: </a:t>
            </a:r>
            <a:r>
              <a:rPr lang="es-MX" sz="1400" dirty="0" err="1"/>
              <a:t>raw_input</a:t>
            </a:r>
            <a:r>
              <a:rPr lang="es-MX" sz="1400" dirty="0"/>
              <a:t>() input() La función </a:t>
            </a:r>
            <a:r>
              <a:rPr lang="es-MX" sz="1400" dirty="0" err="1"/>
              <a:t>raw_input</a:t>
            </a:r>
            <a:r>
              <a:rPr lang="es-MX" sz="1400" dirty="0"/>
              <a:t> El </a:t>
            </a:r>
            <a:r>
              <a:rPr lang="es-MX" sz="1400" dirty="0" err="1"/>
              <a:t>raw_input</a:t>
            </a:r>
            <a:r>
              <a:rPr lang="es-MX" sz="1400" dirty="0"/>
              <a:t> ([</a:t>
            </a:r>
            <a:r>
              <a:rPr lang="es-MX" sz="1400" dirty="0" err="1"/>
              <a:t>indicacion</a:t>
            </a:r>
            <a:r>
              <a:rPr lang="es-MX" sz="1400" dirty="0"/>
              <a:t>]) función lee una línea de la entrada estándar y lo devuelve como una cadena (quitando el salto de línea final). Sintaxis : </a:t>
            </a:r>
            <a:r>
              <a:rPr lang="es-MX" sz="1400" dirty="0" err="1"/>
              <a:t>str</a:t>
            </a:r>
            <a:r>
              <a:rPr lang="es-MX" sz="1400" dirty="0"/>
              <a:t>= </a:t>
            </a:r>
            <a:r>
              <a:rPr lang="es-MX" sz="1400" dirty="0" err="1"/>
              <a:t>raw_input</a:t>
            </a:r>
            <a:r>
              <a:rPr lang="es-MX" sz="1400" dirty="0"/>
              <a:t>(‘</a:t>
            </a:r>
            <a:r>
              <a:rPr lang="es-MX" sz="1400" dirty="0" err="1"/>
              <a:t>interaccion</a:t>
            </a:r>
            <a:r>
              <a:rPr lang="es-MX" sz="1400" dirty="0"/>
              <a:t> ’)</a:t>
            </a:r>
          </a:p>
        </p:txBody>
      </p:sp>
      <p:pic>
        <p:nvPicPr>
          <p:cNvPr id="8" name="Imagen 7">
            <a:extLst>
              <a:ext uri="{FF2B5EF4-FFF2-40B4-BE49-F238E27FC236}">
                <a16:creationId xmlns:a16="http://schemas.microsoft.com/office/drawing/2014/main" id="{6982CB44-49F9-3E1E-F4C5-BBDFC912F96A}"/>
              </a:ext>
            </a:extLst>
          </p:cNvPr>
          <p:cNvPicPr>
            <a:picLocks noChangeAspect="1"/>
          </p:cNvPicPr>
          <p:nvPr/>
        </p:nvPicPr>
        <p:blipFill>
          <a:blip r:embed="rId2"/>
          <a:stretch>
            <a:fillRect/>
          </a:stretch>
        </p:blipFill>
        <p:spPr>
          <a:xfrm>
            <a:off x="916420" y="833682"/>
            <a:ext cx="5733762" cy="1104670"/>
          </a:xfrm>
          <a:prstGeom prst="rect">
            <a:avLst/>
          </a:prstGeom>
        </p:spPr>
      </p:pic>
      <p:sp>
        <p:nvSpPr>
          <p:cNvPr id="10" name="CuadroTexto 9">
            <a:extLst>
              <a:ext uri="{FF2B5EF4-FFF2-40B4-BE49-F238E27FC236}">
                <a16:creationId xmlns:a16="http://schemas.microsoft.com/office/drawing/2014/main" id="{5C335490-8FD4-5CC2-873C-448BE03E3865}"/>
              </a:ext>
            </a:extLst>
          </p:cNvPr>
          <p:cNvSpPr txBox="1"/>
          <p:nvPr/>
        </p:nvSpPr>
        <p:spPr>
          <a:xfrm>
            <a:off x="825863" y="2120476"/>
            <a:ext cx="5733762" cy="738664"/>
          </a:xfrm>
          <a:prstGeom prst="rect">
            <a:avLst/>
          </a:prstGeom>
          <a:noFill/>
        </p:spPr>
        <p:txBody>
          <a:bodyPr wrap="square">
            <a:spAutoFit/>
          </a:bodyPr>
          <a:lstStyle/>
          <a:p>
            <a:r>
              <a:rPr lang="es-MX" sz="1400" dirty="0"/>
              <a:t>Cabe señalar que la función </a:t>
            </a:r>
            <a:r>
              <a:rPr lang="es-MX" sz="1400" dirty="0" err="1"/>
              <a:t>raw_input</a:t>
            </a:r>
            <a:r>
              <a:rPr lang="es-MX" sz="1400" dirty="0"/>
              <a:t>() recibe y procesa de forma literal lo ingresado por teclado, por ejemplo si ingresamos 1+2 +4 el intérprete lo maneja como texto y no lo procesa:</a:t>
            </a:r>
          </a:p>
        </p:txBody>
      </p:sp>
      <p:sp>
        <p:nvSpPr>
          <p:cNvPr id="12" name="CuadroTexto 11">
            <a:extLst>
              <a:ext uri="{FF2B5EF4-FFF2-40B4-BE49-F238E27FC236}">
                <a16:creationId xmlns:a16="http://schemas.microsoft.com/office/drawing/2014/main" id="{5E221C76-818E-F354-FE0C-EB326A40BE9B}"/>
              </a:ext>
            </a:extLst>
          </p:cNvPr>
          <p:cNvSpPr txBox="1"/>
          <p:nvPr/>
        </p:nvSpPr>
        <p:spPr>
          <a:xfrm>
            <a:off x="825863" y="2825820"/>
            <a:ext cx="8229600" cy="307777"/>
          </a:xfrm>
          <a:prstGeom prst="rect">
            <a:avLst/>
          </a:prstGeom>
          <a:noFill/>
        </p:spPr>
        <p:txBody>
          <a:bodyPr wrap="square">
            <a:spAutoFit/>
          </a:bodyPr>
          <a:lstStyle/>
          <a:p>
            <a:r>
              <a:rPr lang="es-MX" sz="1400" dirty="0"/>
              <a:t>Ejemplo:</a:t>
            </a:r>
          </a:p>
        </p:txBody>
      </p:sp>
      <p:pic>
        <p:nvPicPr>
          <p:cNvPr id="14" name="Imagen 13">
            <a:extLst>
              <a:ext uri="{FF2B5EF4-FFF2-40B4-BE49-F238E27FC236}">
                <a16:creationId xmlns:a16="http://schemas.microsoft.com/office/drawing/2014/main" id="{8C2918C7-429C-F305-36DD-7FEDAE401E47}"/>
              </a:ext>
            </a:extLst>
          </p:cNvPr>
          <p:cNvPicPr>
            <a:picLocks noChangeAspect="1"/>
          </p:cNvPicPr>
          <p:nvPr/>
        </p:nvPicPr>
        <p:blipFill>
          <a:blip r:embed="rId3"/>
          <a:stretch>
            <a:fillRect/>
          </a:stretch>
        </p:blipFill>
        <p:spPr>
          <a:xfrm>
            <a:off x="916420" y="3225145"/>
            <a:ext cx="5650635" cy="1065369"/>
          </a:xfrm>
          <a:prstGeom prst="rect">
            <a:avLst/>
          </a:prstGeom>
        </p:spPr>
      </p:pic>
      <p:sp>
        <p:nvSpPr>
          <p:cNvPr id="16" name="CuadroTexto 15">
            <a:extLst>
              <a:ext uri="{FF2B5EF4-FFF2-40B4-BE49-F238E27FC236}">
                <a16:creationId xmlns:a16="http://schemas.microsoft.com/office/drawing/2014/main" id="{432EA376-85F4-BDC5-2993-AD8E65E67901}"/>
              </a:ext>
            </a:extLst>
          </p:cNvPr>
          <p:cNvSpPr txBox="1"/>
          <p:nvPr/>
        </p:nvSpPr>
        <p:spPr>
          <a:xfrm>
            <a:off x="825863" y="4637164"/>
            <a:ext cx="8229600" cy="369332"/>
          </a:xfrm>
          <a:prstGeom prst="rect">
            <a:avLst/>
          </a:prstGeom>
          <a:noFill/>
        </p:spPr>
        <p:txBody>
          <a:bodyPr wrap="square">
            <a:spAutoFit/>
          </a:bodyPr>
          <a:lstStyle/>
          <a:p>
            <a:r>
              <a:rPr lang="es-MX" dirty="0"/>
              <a:t>La Función input </a:t>
            </a:r>
          </a:p>
        </p:txBody>
      </p:sp>
      <p:sp>
        <p:nvSpPr>
          <p:cNvPr id="19" name="CuadroTexto 18">
            <a:extLst>
              <a:ext uri="{FF2B5EF4-FFF2-40B4-BE49-F238E27FC236}">
                <a16:creationId xmlns:a16="http://schemas.microsoft.com/office/drawing/2014/main" id="{B8B45295-A949-751C-2D27-0EF5C17571AA}"/>
              </a:ext>
            </a:extLst>
          </p:cNvPr>
          <p:cNvSpPr txBox="1"/>
          <p:nvPr/>
        </p:nvSpPr>
        <p:spPr>
          <a:xfrm>
            <a:off x="825863" y="5111948"/>
            <a:ext cx="5741192" cy="523220"/>
          </a:xfrm>
          <a:prstGeom prst="rect">
            <a:avLst/>
          </a:prstGeom>
          <a:noFill/>
        </p:spPr>
        <p:txBody>
          <a:bodyPr wrap="square">
            <a:spAutoFit/>
          </a:bodyPr>
          <a:lstStyle/>
          <a:p>
            <a:r>
              <a:rPr lang="es-MX" sz="1400" dirty="0"/>
              <a:t>La función input([</a:t>
            </a:r>
            <a:r>
              <a:rPr lang="es-MX" sz="1400" dirty="0" err="1"/>
              <a:t>indicacion</a:t>
            </a:r>
            <a:r>
              <a:rPr lang="es-MX" sz="1400" dirty="0"/>
              <a:t>]) es equivalente a </a:t>
            </a:r>
            <a:r>
              <a:rPr lang="es-MX" sz="1400" dirty="0" err="1"/>
              <a:t>raw_input</a:t>
            </a:r>
            <a:r>
              <a:rPr lang="es-MX" sz="1400" dirty="0"/>
              <a:t>, excepto que devuelve el resultado evaluado en su caso.</a:t>
            </a:r>
          </a:p>
        </p:txBody>
      </p:sp>
      <p:pic>
        <p:nvPicPr>
          <p:cNvPr id="21" name="Imagen 20">
            <a:extLst>
              <a:ext uri="{FF2B5EF4-FFF2-40B4-BE49-F238E27FC236}">
                <a16:creationId xmlns:a16="http://schemas.microsoft.com/office/drawing/2014/main" id="{A6A47D19-3DBA-13D4-22E9-B7B1C6444197}"/>
              </a:ext>
            </a:extLst>
          </p:cNvPr>
          <p:cNvPicPr>
            <a:picLocks noChangeAspect="1"/>
          </p:cNvPicPr>
          <p:nvPr/>
        </p:nvPicPr>
        <p:blipFill>
          <a:blip r:embed="rId4"/>
          <a:stretch>
            <a:fillRect/>
          </a:stretch>
        </p:blipFill>
        <p:spPr>
          <a:xfrm>
            <a:off x="910396" y="5740620"/>
            <a:ext cx="5656659" cy="1160340"/>
          </a:xfrm>
          <a:prstGeom prst="rect">
            <a:avLst/>
          </a:prstGeom>
        </p:spPr>
      </p:pic>
      <p:sp>
        <p:nvSpPr>
          <p:cNvPr id="23" name="CuadroTexto 22">
            <a:extLst>
              <a:ext uri="{FF2B5EF4-FFF2-40B4-BE49-F238E27FC236}">
                <a16:creationId xmlns:a16="http://schemas.microsoft.com/office/drawing/2014/main" id="{B1F055A1-5C46-6A5C-BE18-EC97EE8A5414}"/>
              </a:ext>
            </a:extLst>
          </p:cNvPr>
          <p:cNvSpPr txBox="1"/>
          <p:nvPr/>
        </p:nvSpPr>
        <p:spPr>
          <a:xfrm>
            <a:off x="7585365" y="976293"/>
            <a:ext cx="7325591" cy="738664"/>
          </a:xfrm>
          <a:prstGeom prst="rect">
            <a:avLst/>
          </a:prstGeom>
          <a:noFill/>
        </p:spPr>
        <p:txBody>
          <a:bodyPr wrap="square">
            <a:spAutoFit/>
          </a:bodyPr>
          <a:lstStyle/>
          <a:p>
            <a:r>
              <a:rPr lang="es-MX" sz="1400" dirty="0"/>
              <a:t>Al recibir números, el intérprete los proceso ejecutándose como una operación matemática. Otro ejemplo tratando de mostrar la diferencia que existe entre la función input y </a:t>
            </a:r>
            <a:r>
              <a:rPr lang="es-MX" sz="1400" dirty="0" err="1"/>
              <a:t>raw_input</a:t>
            </a:r>
            <a:r>
              <a:rPr lang="es-MX" sz="1400" dirty="0"/>
              <a:t> es ingresando por ejemplo una dirección </a:t>
            </a:r>
            <a:r>
              <a:rPr lang="es-MX" sz="1400" dirty="0" err="1"/>
              <a:t>ip</a:t>
            </a:r>
            <a:r>
              <a:rPr lang="es-MX" sz="1400" dirty="0"/>
              <a:t>: </a:t>
            </a:r>
          </a:p>
        </p:txBody>
      </p:sp>
      <p:cxnSp>
        <p:nvCxnSpPr>
          <p:cNvPr id="25" name="Conector recto 24">
            <a:extLst>
              <a:ext uri="{FF2B5EF4-FFF2-40B4-BE49-F238E27FC236}">
                <a16:creationId xmlns:a16="http://schemas.microsoft.com/office/drawing/2014/main" id="{48C823FD-B744-7242-5FA6-030E16D1AE01}"/>
              </a:ext>
            </a:extLst>
          </p:cNvPr>
          <p:cNvCxnSpPr/>
          <p:nvPr/>
        </p:nvCxnSpPr>
        <p:spPr>
          <a:xfrm>
            <a:off x="6941127" y="914400"/>
            <a:ext cx="0" cy="5787736"/>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Imagen 26">
            <a:extLst>
              <a:ext uri="{FF2B5EF4-FFF2-40B4-BE49-F238E27FC236}">
                <a16:creationId xmlns:a16="http://schemas.microsoft.com/office/drawing/2014/main" id="{41F19804-2D7E-2B93-A9A1-9F611CFB8BE4}"/>
              </a:ext>
            </a:extLst>
          </p:cNvPr>
          <p:cNvPicPr>
            <a:picLocks noChangeAspect="1"/>
          </p:cNvPicPr>
          <p:nvPr/>
        </p:nvPicPr>
        <p:blipFill>
          <a:blip r:embed="rId5"/>
          <a:stretch>
            <a:fillRect/>
          </a:stretch>
        </p:blipFill>
        <p:spPr>
          <a:xfrm>
            <a:off x="7604199" y="1857568"/>
            <a:ext cx="5867400" cy="1733550"/>
          </a:xfrm>
          <a:prstGeom prst="rect">
            <a:avLst/>
          </a:prstGeom>
        </p:spPr>
      </p:pic>
      <p:sp>
        <p:nvSpPr>
          <p:cNvPr id="29" name="CuadroTexto 28">
            <a:extLst>
              <a:ext uri="{FF2B5EF4-FFF2-40B4-BE49-F238E27FC236}">
                <a16:creationId xmlns:a16="http://schemas.microsoft.com/office/drawing/2014/main" id="{4809A111-3792-F9A9-D84D-ECD91C26B44B}"/>
              </a:ext>
            </a:extLst>
          </p:cNvPr>
          <p:cNvSpPr txBox="1"/>
          <p:nvPr/>
        </p:nvSpPr>
        <p:spPr>
          <a:xfrm>
            <a:off x="7585365" y="3808268"/>
            <a:ext cx="8229600" cy="738664"/>
          </a:xfrm>
          <a:prstGeom prst="rect">
            <a:avLst/>
          </a:prstGeom>
          <a:noFill/>
        </p:spPr>
        <p:txBody>
          <a:bodyPr wrap="square">
            <a:spAutoFit/>
          </a:bodyPr>
          <a:lstStyle/>
          <a:p>
            <a:r>
              <a:rPr lang="es-MX" sz="1400" dirty="0"/>
              <a:t>El intérprete al intentar procesar una dirección </a:t>
            </a:r>
            <a:r>
              <a:rPr lang="es-MX" sz="1400" dirty="0" err="1"/>
              <a:t>ip</a:t>
            </a:r>
            <a:r>
              <a:rPr lang="es-MX" sz="1400" dirty="0"/>
              <a:t>, se da cuanta que son números y los trabaja como tal, por lo que la función input, no sirve mucho para hacer nuestros programas, recomiendo utilizar casi siempre </a:t>
            </a:r>
            <a:r>
              <a:rPr lang="es-MX" sz="1400" dirty="0" err="1"/>
              <a:t>raw_input</a:t>
            </a:r>
            <a:r>
              <a:rPr lang="es-MX" sz="1400" dirty="0"/>
              <a:t>. </a:t>
            </a:r>
          </a:p>
        </p:txBody>
      </p:sp>
    </p:spTree>
    <p:extLst>
      <p:ext uri="{BB962C8B-B14F-4D97-AF65-F5344CB8AC3E}">
        <p14:creationId xmlns:p14="http://schemas.microsoft.com/office/powerpoint/2010/main" val="585717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29</a:t>
            </a:fld>
            <a:endParaRPr lang="es-MX" sz="2800" dirty="0"/>
          </a:p>
        </p:txBody>
      </p:sp>
      <p:sp>
        <p:nvSpPr>
          <p:cNvPr id="2" name="Título 1">
            <a:extLst>
              <a:ext uri="{FF2B5EF4-FFF2-40B4-BE49-F238E27FC236}">
                <a16:creationId xmlns:a16="http://schemas.microsoft.com/office/drawing/2014/main" id="{6F55C69E-1BF1-41EF-B645-FF25DE892C1C}"/>
              </a:ext>
            </a:extLst>
          </p:cNvPr>
          <p:cNvSpPr txBox="1">
            <a:spLocks/>
          </p:cNvSpPr>
          <p:nvPr/>
        </p:nvSpPr>
        <p:spPr>
          <a:xfrm rot="16200000">
            <a:off x="-2769333"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Módulos</a:t>
            </a:r>
          </a:p>
        </p:txBody>
      </p:sp>
      <p:sp>
        <p:nvSpPr>
          <p:cNvPr id="4" name="CuadroTexto 3">
            <a:extLst>
              <a:ext uri="{FF2B5EF4-FFF2-40B4-BE49-F238E27FC236}">
                <a16:creationId xmlns:a16="http://schemas.microsoft.com/office/drawing/2014/main" id="{B5C77A9D-EF00-AFA5-6884-6A77E433DEB7}"/>
              </a:ext>
            </a:extLst>
          </p:cNvPr>
          <p:cNvSpPr txBox="1"/>
          <p:nvPr/>
        </p:nvSpPr>
        <p:spPr>
          <a:xfrm>
            <a:off x="863108" y="476716"/>
            <a:ext cx="14931074" cy="738664"/>
          </a:xfrm>
          <a:prstGeom prst="rect">
            <a:avLst/>
          </a:prstGeom>
          <a:noFill/>
        </p:spPr>
        <p:txBody>
          <a:bodyPr wrap="square">
            <a:spAutoFit/>
          </a:bodyPr>
          <a:lstStyle/>
          <a:p>
            <a:r>
              <a:rPr lang="es-MX" sz="1400" dirty="0"/>
              <a:t>Para facilitar el mantenimiento y la lectura los programas demasiado largos pueden dividirse en módulos, agrupando elementos relacionados. Los módulos son entidades que permiten una organización y división lógica de nuestro código. Los ficheros son su contrapartida física: cada archivo Python almacenado en disco equivale a un módulo. Vamos a crear nuestro primer módulo entonces creando un pequeño archivo modulo.py con el siguiente contenido: </a:t>
            </a:r>
          </a:p>
        </p:txBody>
      </p:sp>
      <p:pic>
        <p:nvPicPr>
          <p:cNvPr id="6" name="Imagen 5">
            <a:extLst>
              <a:ext uri="{FF2B5EF4-FFF2-40B4-BE49-F238E27FC236}">
                <a16:creationId xmlns:a16="http://schemas.microsoft.com/office/drawing/2014/main" id="{C9C6FF2E-02D1-705E-3067-D97F460A65F5}"/>
              </a:ext>
            </a:extLst>
          </p:cNvPr>
          <p:cNvPicPr>
            <a:picLocks noChangeAspect="1"/>
          </p:cNvPicPr>
          <p:nvPr/>
        </p:nvPicPr>
        <p:blipFill>
          <a:blip r:embed="rId2"/>
          <a:stretch>
            <a:fillRect/>
          </a:stretch>
        </p:blipFill>
        <p:spPr>
          <a:xfrm>
            <a:off x="966499" y="1370806"/>
            <a:ext cx="3638550" cy="2228850"/>
          </a:xfrm>
          <a:prstGeom prst="rect">
            <a:avLst/>
          </a:prstGeom>
        </p:spPr>
      </p:pic>
      <p:sp>
        <p:nvSpPr>
          <p:cNvPr id="8" name="CuadroTexto 7">
            <a:extLst>
              <a:ext uri="{FF2B5EF4-FFF2-40B4-BE49-F238E27FC236}">
                <a16:creationId xmlns:a16="http://schemas.microsoft.com/office/drawing/2014/main" id="{ED10894D-0C21-9507-7308-5DF17FB1EE26}"/>
              </a:ext>
            </a:extLst>
          </p:cNvPr>
          <p:cNvSpPr txBox="1"/>
          <p:nvPr/>
        </p:nvSpPr>
        <p:spPr>
          <a:xfrm>
            <a:off x="863109" y="3755082"/>
            <a:ext cx="4488210" cy="2031325"/>
          </a:xfrm>
          <a:prstGeom prst="rect">
            <a:avLst/>
          </a:prstGeom>
          <a:noFill/>
        </p:spPr>
        <p:txBody>
          <a:bodyPr wrap="square">
            <a:spAutoFit/>
          </a:bodyPr>
          <a:lstStyle/>
          <a:p>
            <a:r>
              <a:rPr lang="es-MX" sz="1400" dirty="0"/>
              <a:t>Si quisiéramos utilizar la funcionalidad definida en este módulo en nuestro programa tendríamos que importarlo. Para importar un módulo se utiliza la palabra clave </a:t>
            </a:r>
            <a:r>
              <a:rPr lang="es-MX" sz="1400" dirty="0" err="1"/>
              <a:t>import</a:t>
            </a:r>
            <a:r>
              <a:rPr lang="es-MX" sz="1400" dirty="0"/>
              <a:t> seguida del nombre del módulo, que consiste en el nombre del archivo menos la extensión. Como ejemplo, creemos un archivo programa.py en el mismo directorio en el que guardamos el archivo del módulo (esto es importante, porque si no se encuentra en el mismo directorio Python no podrá encontrarlo), con el siguiente contenido: </a:t>
            </a:r>
          </a:p>
        </p:txBody>
      </p:sp>
      <p:pic>
        <p:nvPicPr>
          <p:cNvPr id="10" name="Imagen 9">
            <a:extLst>
              <a:ext uri="{FF2B5EF4-FFF2-40B4-BE49-F238E27FC236}">
                <a16:creationId xmlns:a16="http://schemas.microsoft.com/office/drawing/2014/main" id="{46ED98CF-294C-40E8-3101-392F45ECC018}"/>
              </a:ext>
            </a:extLst>
          </p:cNvPr>
          <p:cNvPicPr>
            <a:picLocks noChangeAspect="1"/>
          </p:cNvPicPr>
          <p:nvPr/>
        </p:nvPicPr>
        <p:blipFill>
          <a:blip r:embed="rId3"/>
          <a:stretch>
            <a:fillRect/>
          </a:stretch>
        </p:blipFill>
        <p:spPr>
          <a:xfrm>
            <a:off x="966499" y="6005127"/>
            <a:ext cx="2285856" cy="1009871"/>
          </a:xfrm>
          <a:prstGeom prst="rect">
            <a:avLst/>
          </a:prstGeom>
        </p:spPr>
      </p:pic>
      <p:cxnSp>
        <p:nvCxnSpPr>
          <p:cNvPr id="12" name="Conector recto 11">
            <a:extLst>
              <a:ext uri="{FF2B5EF4-FFF2-40B4-BE49-F238E27FC236}">
                <a16:creationId xmlns:a16="http://schemas.microsoft.com/office/drawing/2014/main" id="{E814229B-5B23-FA76-3951-89AF1E365CF3}"/>
              </a:ext>
            </a:extLst>
          </p:cNvPr>
          <p:cNvCxnSpPr/>
          <p:nvPr/>
        </p:nvCxnSpPr>
        <p:spPr>
          <a:xfrm>
            <a:off x="5642263" y="1527464"/>
            <a:ext cx="0" cy="4982599"/>
          </a:xfrm>
          <a:prstGeom prst="line">
            <a:avLst/>
          </a:prstGeom>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C512C696-FBDB-8463-FDB7-928C6201A44A}"/>
              </a:ext>
            </a:extLst>
          </p:cNvPr>
          <p:cNvSpPr txBox="1"/>
          <p:nvPr/>
        </p:nvSpPr>
        <p:spPr>
          <a:xfrm>
            <a:off x="6151418" y="1215380"/>
            <a:ext cx="9933707" cy="1600438"/>
          </a:xfrm>
          <a:prstGeom prst="rect">
            <a:avLst/>
          </a:prstGeom>
          <a:noFill/>
        </p:spPr>
        <p:txBody>
          <a:bodyPr wrap="square">
            <a:spAutoFit/>
          </a:bodyPr>
          <a:lstStyle/>
          <a:p>
            <a:r>
              <a:rPr lang="es-MX" sz="1400" dirty="0"/>
              <a:t>El </a:t>
            </a:r>
            <a:r>
              <a:rPr lang="es-MX" sz="1400" dirty="0" err="1"/>
              <a:t>import</a:t>
            </a:r>
            <a:r>
              <a:rPr lang="es-MX" sz="1400" dirty="0"/>
              <a:t> no solo hace que tengamos disponible todo lo definido dentro del módulo, sino que también ejecuta el código del módulo. Por esta razón nuestro programa, además de imprimir el texto “una función” al llamar a </a:t>
            </a:r>
            <a:r>
              <a:rPr lang="es-MX" sz="1400" dirty="0" err="1"/>
              <a:t>mi_funcion</a:t>
            </a:r>
            <a:r>
              <a:rPr lang="es-MX" sz="1400" dirty="0"/>
              <a:t>, también imprimiría el texto “un módulo”, debido al </a:t>
            </a:r>
            <a:r>
              <a:rPr lang="es-MX" sz="1400" dirty="0" err="1"/>
              <a:t>print</a:t>
            </a:r>
            <a:r>
              <a:rPr lang="es-MX" sz="1400" dirty="0"/>
              <a:t> del módulo importado. No se imprimiría, no obstante, el texto “una clase”, ya que lo que se hizo en el módulo fue tan solo definir de la clase, no instanciarla. La clausula </a:t>
            </a:r>
            <a:r>
              <a:rPr lang="es-MX" sz="1400" dirty="0" err="1"/>
              <a:t>import</a:t>
            </a:r>
            <a:r>
              <a:rPr lang="es-MX" sz="1400" dirty="0"/>
              <a:t> también permite importar varios módulos en la misma línea. En el siguiente ejemplo podemos ver cómo se importa con una sola clausula </a:t>
            </a:r>
            <a:r>
              <a:rPr lang="es-MX" sz="1400" dirty="0" err="1"/>
              <a:t>import</a:t>
            </a:r>
            <a:r>
              <a:rPr lang="es-MX" sz="1400" dirty="0"/>
              <a:t> los módulos de la distribución por defecto de Python os, que engloba funcionalidad relativa al sistema operativo; </a:t>
            </a:r>
            <a:r>
              <a:rPr lang="es-MX" sz="1400" dirty="0" err="1"/>
              <a:t>sys</a:t>
            </a:r>
            <a:r>
              <a:rPr lang="es-MX" sz="1400" dirty="0"/>
              <a:t>, con funcionalidad relacionada con el propio intérprete de Python y time, en el que se almacenan funciones para manipular fechas </a:t>
            </a:r>
            <a:r>
              <a:rPr lang="es-MX" sz="1400" dirty="0" err="1"/>
              <a:t>yhoras</a:t>
            </a:r>
            <a:r>
              <a:rPr lang="es-MX" sz="1400" dirty="0"/>
              <a:t>.</a:t>
            </a:r>
          </a:p>
        </p:txBody>
      </p:sp>
    </p:spTree>
    <p:extLst>
      <p:ext uri="{BB962C8B-B14F-4D97-AF65-F5344CB8AC3E}">
        <p14:creationId xmlns:p14="http://schemas.microsoft.com/office/powerpoint/2010/main" val="329161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3</a:t>
            </a:fld>
            <a:endParaRPr lang="es-MX" sz="2800" dirty="0"/>
          </a:p>
        </p:txBody>
      </p:sp>
      <p:sp>
        <p:nvSpPr>
          <p:cNvPr id="26" name="Título 1">
            <a:extLst>
              <a:ext uri="{FF2B5EF4-FFF2-40B4-BE49-F238E27FC236}">
                <a16:creationId xmlns:a16="http://schemas.microsoft.com/office/drawing/2014/main" id="{E0F40067-7AEF-CC91-5DB8-CAF5224133F9}"/>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Números enteros y reales</a:t>
            </a:r>
          </a:p>
        </p:txBody>
      </p:sp>
      <p:sp>
        <p:nvSpPr>
          <p:cNvPr id="3" name="CuadroTexto 2">
            <a:extLst>
              <a:ext uri="{FF2B5EF4-FFF2-40B4-BE49-F238E27FC236}">
                <a16:creationId xmlns:a16="http://schemas.microsoft.com/office/drawing/2014/main" id="{07D26029-B832-87DC-83E7-32BBFB204119}"/>
              </a:ext>
            </a:extLst>
          </p:cNvPr>
          <p:cNvSpPr txBox="1"/>
          <p:nvPr/>
        </p:nvSpPr>
        <p:spPr>
          <a:xfrm>
            <a:off x="723155" y="125796"/>
            <a:ext cx="8198426" cy="369332"/>
          </a:xfrm>
          <a:prstGeom prst="rect">
            <a:avLst/>
          </a:prstGeom>
          <a:noFill/>
        </p:spPr>
        <p:txBody>
          <a:bodyPr wrap="square">
            <a:spAutoFit/>
          </a:bodyPr>
          <a:lstStyle/>
          <a:p>
            <a:r>
              <a:rPr lang="es-MX" dirty="0"/>
              <a:t>Números enteros </a:t>
            </a:r>
          </a:p>
        </p:txBody>
      </p:sp>
      <p:sp>
        <p:nvSpPr>
          <p:cNvPr id="5" name="CuadroTexto 4">
            <a:extLst>
              <a:ext uri="{FF2B5EF4-FFF2-40B4-BE49-F238E27FC236}">
                <a16:creationId xmlns:a16="http://schemas.microsoft.com/office/drawing/2014/main" id="{59E80C0E-62BC-1D95-4B51-2B174D2435B9}"/>
              </a:ext>
            </a:extLst>
          </p:cNvPr>
          <p:cNvSpPr txBox="1"/>
          <p:nvPr/>
        </p:nvSpPr>
        <p:spPr>
          <a:xfrm>
            <a:off x="723155" y="495128"/>
            <a:ext cx="15445100" cy="1600438"/>
          </a:xfrm>
          <a:prstGeom prst="rect">
            <a:avLst/>
          </a:prstGeom>
          <a:noFill/>
        </p:spPr>
        <p:txBody>
          <a:bodyPr wrap="square">
            <a:spAutoFit/>
          </a:bodyPr>
          <a:lstStyle/>
          <a:p>
            <a:r>
              <a:rPr lang="es-MX" sz="1400" dirty="0"/>
              <a:t>Son aquellos números positivos o negativos que no tienen decimales (además del cero). En Python se pueden representar mediante el tipo </a:t>
            </a:r>
            <a:r>
              <a:rPr lang="es-MX" sz="1400" dirty="0" err="1"/>
              <a:t>int</a:t>
            </a:r>
            <a:r>
              <a:rPr lang="es-MX" sz="1400" dirty="0"/>
              <a:t> (de </a:t>
            </a:r>
            <a:r>
              <a:rPr lang="es-MX" sz="1400" dirty="0" err="1"/>
              <a:t>integer</a:t>
            </a:r>
            <a:r>
              <a:rPr lang="es-MX" sz="1400" dirty="0"/>
              <a:t>, entero) o el tipo </a:t>
            </a:r>
            <a:r>
              <a:rPr lang="es-MX" sz="1400" dirty="0" err="1"/>
              <a:t>long</a:t>
            </a:r>
            <a:r>
              <a:rPr lang="es-MX" sz="1400" dirty="0"/>
              <a:t> (largo). La única diferencia es que el tipo </a:t>
            </a:r>
            <a:r>
              <a:rPr lang="es-MX" sz="1400" dirty="0" err="1"/>
              <a:t>long</a:t>
            </a:r>
            <a:r>
              <a:rPr lang="es-MX" sz="1400" dirty="0"/>
              <a:t> permite almacenar números más grandes. Es aconsejable no utilizar el tipo </a:t>
            </a:r>
            <a:r>
              <a:rPr lang="es-MX" sz="1400" dirty="0" err="1"/>
              <a:t>long</a:t>
            </a:r>
            <a:r>
              <a:rPr lang="es-MX" sz="1400" dirty="0"/>
              <a:t> a menos que sea necesario, para no malgastar memoria. El tipo </a:t>
            </a:r>
            <a:r>
              <a:rPr lang="es-MX" sz="1400" dirty="0" err="1"/>
              <a:t>int</a:t>
            </a:r>
            <a:r>
              <a:rPr lang="es-MX" sz="1400" dirty="0"/>
              <a:t> de Python se implementa a bajo nivel mediante un tipo </a:t>
            </a:r>
            <a:r>
              <a:rPr lang="es-MX" sz="1400" dirty="0" err="1"/>
              <a:t>long</a:t>
            </a:r>
            <a:r>
              <a:rPr lang="es-MX" sz="1400" dirty="0"/>
              <a:t> de C. Y dado que Python utiliza C por debajo, como C, y a diferencia de Java, el rango de los valores que puede representar depende de la plataforma. En la mayor parte de las máquinas el </a:t>
            </a:r>
            <a:r>
              <a:rPr lang="es-MX" sz="1400" dirty="0" err="1"/>
              <a:t>long</a:t>
            </a:r>
            <a:r>
              <a:rPr lang="es-MX" sz="1400" dirty="0"/>
              <a:t> de C se almacena utilizando 32 bits, es decir, mediante el uso de una variable de tipo </a:t>
            </a:r>
            <a:r>
              <a:rPr lang="es-MX" sz="1400" dirty="0" err="1"/>
              <a:t>int</a:t>
            </a:r>
            <a:r>
              <a:rPr lang="es-MX" sz="1400" dirty="0"/>
              <a:t> de Python podemos almacenar números de -231 a 231 - 1, o lo que es lo mismo, de -2.147.483.648 a 2.147.483.647. En plataformas de 64 bits, el rango es de -9.223.372.036.854.775.808 hasta 9.223.372.036.854.775.807. El tipo </a:t>
            </a:r>
            <a:r>
              <a:rPr lang="es-MX" sz="1400" dirty="0" err="1"/>
              <a:t>long</a:t>
            </a:r>
            <a:r>
              <a:rPr lang="es-MX" sz="1400" dirty="0"/>
              <a:t> de Python permite almacenar números de cualquier precisión, estando limitados solo por la memoria disponible en la máquina. Al asignar un número a una variable esta pasará a tener tipo </a:t>
            </a:r>
            <a:r>
              <a:rPr lang="es-MX" sz="1400" dirty="0" err="1"/>
              <a:t>int</a:t>
            </a:r>
            <a:r>
              <a:rPr lang="es-MX" sz="1400" dirty="0"/>
              <a:t>, a menos que el número sea tan grande como para requerir el uso del tipo </a:t>
            </a:r>
            <a:r>
              <a:rPr lang="es-MX" sz="1400" dirty="0" err="1"/>
              <a:t>long</a:t>
            </a:r>
            <a:r>
              <a:rPr lang="es-MX" sz="1400" dirty="0"/>
              <a:t>.</a:t>
            </a:r>
          </a:p>
          <a:p>
            <a:endParaRPr lang="es-MX" sz="1400" dirty="0"/>
          </a:p>
        </p:txBody>
      </p:sp>
      <p:sp>
        <p:nvSpPr>
          <p:cNvPr id="7" name="CuadroTexto 6">
            <a:extLst>
              <a:ext uri="{FF2B5EF4-FFF2-40B4-BE49-F238E27FC236}">
                <a16:creationId xmlns:a16="http://schemas.microsoft.com/office/drawing/2014/main" id="{1D04A340-C8A4-F604-4A21-F74F8A9C1C9A}"/>
              </a:ext>
            </a:extLst>
          </p:cNvPr>
          <p:cNvSpPr txBox="1"/>
          <p:nvPr/>
        </p:nvSpPr>
        <p:spPr>
          <a:xfrm>
            <a:off x="723155" y="1910900"/>
            <a:ext cx="8198426" cy="369332"/>
          </a:xfrm>
          <a:prstGeom prst="rect">
            <a:avLst/>
          </a:prstGeom>
          <a:noFill/>
        </p:spPr>
        <p:txBody>
          <a:bodyPr wrap="square">
            <a:spAutoFit/>
          </a:bodyPr>
          <a:lstStyle/>
          <a:p>
            <a:r>
              <a:rPr lang="es-MX" dirty="0"/>
              <a:t>Reales</a:t>
            </a:r>
          </a:p>
        </p:txBody>
      </p:sp>
      <p:sp>
        <p:nvSpPr>
          <p:cNvPr id="9" name="CuadroTexto 8">
            <a:extLst>
              <a:ext uri="{FF2B5EF4-FFF2-40B4-BE49-F238E27FC236}">
                <a16:creationId xmlns:a16="http://schemas.microsoft.com/office/drawing/2014/main" id="{73CF8A24-A663-05AF-33A7-006ADF2FEA94}"/>
              </a:ext>
            </a:extLst>
          </p:cNvPr>
          <p:cNvSpPr txBox="1"/>
          <p:nvPr/>
        </p:nvSpPr>
        <p:spPr>
          <a:xfrm>
            <a:off x="723155" y="2280232"/>
            <a:ext cx="15216500" cy="1815882"/>
          </a:xfrm>
          <a:prstGeom prst="rect">
            <a:avLst/>
          </a:prstGeom>
          <a:noFill/>
        </p:spPr>
        <p:txBody>
          <a:bodyPr wrap="square">
            <a:spAutoFit/>
          </a:bodyPr>
          <a:lstStyle/>
          <a:p>
            <a:r>
              <a:rPr lang="es-MX" sz="1400" dirty="0"/>
              <a:t>Los números reales son los que tienen decimales. En Python se expresan mediante el tipo </a:t>
            </a:r>
            <a:r>
              <a:rPr lang="es-MX" sz="1400" dirty="0" err="1"/>
              <a:t>float</a:t>
            </a:r>
            <a:r>
              <a:rPr lang="es-MX" sz="1400" dirty="0"/>
              <a:t>. En otros lenguajes de programación, como C, tenemos también el tipo </a:t>
            </a:r>
            <a:r>
              <a:rPr lang="es-MX" sz="1400" dirty="0" err="1"/>
              <a:t>double</a:t>
            </a:r>
            <a:r>
              <a:rPr lang="es-MX" sz="1400" dirty="0"/>
              <a:t>, similar a </a:t>
            </a:r>
            <a:r>
              <a:rPr lang="es-MX" sz="1400" dirty="0" err="1"/>
              <a:t>float</a:t>
            </a:r>
            <a:r>
              <a:rPr lang="es-MX" sz="1400" dirty="0"/>
              <a:t> pero de mayor precisión (</a:t>
            </a:r>
            <a:r>
              <a:rPr lang="es-MX" sz="1400" dirty="0" err="1"/>
              <a:t>double</a:t>
            </a:r>
            <a:r>
              <a:rPr lang="es-MX" sz="1400" dirty="0"/>
              <a:t> = doble precisión). Python, sin embargo, implementa su tipo </a:t>
            </a:r>
            <a:r>
              <a:rPr lang="es-MX" sz="1400" dirty="0" err="1"/>
              <a:t>float</a:t>
            </a:r>
            <a:r>
              <a:rPr lang="es-MX" sz="1400" dirty="0"/>
              <a:t> a bajo nivel mediante una variable de tipo </a:t>
            </a:r>
            <a:r>
              <a:rPr lang="es-MX" sz="1400" dirty="0" err="1"/>
              <a:t>double</a:t>
            </a:r>
            <a:r>
              <a:rPr lang="es-MX" sz="1400" dirty="0"/>
              <a:t> de C, es decir, utilizando 64 bits, luego en Python siempre se utiliza doble precisión, y en concreto se sigue el estándar IEEE 754: 1 bit para el signo, 11 para el exponente, y 52 para la mantisa. Esto significa que los valores que podemos representar van desde ±2,2250738585072020 x 10-308 hasta ±1,7976931348623157×10308. La mayor parte de los lenguajes de programación siguen el mismo esquema para la representación interna. Pero como muchos sabréis esta tiene sus limitaciones, impuestas por el hardware. Por eso desde Python 2.4 contamos también con un nuevo tipo Decimal, para el caso de que se necesite representar fracciones de forma más precisa. Sin embargo, este tipo está fuera del alcance de este tutorial, y sólo es necesario para el ámbito de la programación científica y otros relacionados. Para aplicaciones normales poder utilizar el tipo </a:t>
            </a:r>
            <a:r>
              <a:rPr lang="es-MX" sz="1400" dirty="0" err="1"/>
              <a:t>float</a:t>
            </a:r>
            <a:r>
              <a:rPr lang="es-MX" sz="1400" dirty="0"/>
              <a:t> sin miedo, como ha venido haciéndose desde hace años, aunque teniendo en cuenta que los números en coma flotante no son precisos (ni en este ni en otros lenguajes de programación). Para representar un número real en Python se escribe primero la parte entera, seguido de un punto y por último la parte decimal </a:t>
            </a:r>
          </a:p>
        </p:txBody>
      </p:sp>
    </p:spTree>
    <p:extLst>
      <p:ext uri="{BB962C8B-B14F-4D97-AF65-F5344CB8AC3E}">
        <p14:creationId xmlns:p14="http://schemas.microsoft.com/office/powerpoint/2010/main" val="2314918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4</a:t>
            </a:fld>
            <a:endParaRPr lang="es-MX" sz="2800" dirty="0"/>
          </a:p>
        </p:txBody>
      </p:sp>
      <p:sp>
        <p:nvSpPr>
          <p:cNvPr id="26" name="Título 1">
            <a:extLst>
              <a:ext uri="{FF2B5EF4-FFF2-40B4-BE49-F238E27FC236}">
                <a16:creationId xmlns:a16="http://schemas.microsoft.com/office/drawing/2014/main" id="{E0F40067-7AEF-CC91-5DB8-CAF5224133F9}"/>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Operadores aritméticos</a:t>
            </a:r>
          </a:p>
        </p:txBody>
      </p:sp>
      <p:sp>
        <p:nvSpPr>
          <p:cNvPr id="3" name="CuadroTexto 2">
            <a:extLst>
              <a:ext uri="{FF2B5EF4-FFF2-40B4-BE49-F238E27FC236}">
                <a16:creationId xmlns:a16="http://schemas.microsoft.com/office/drawing/2014/main" id="{0661724D-DF5B-F263-2784-D6631D4AAEBD}"/>
              </a:ext>
            </a:extLst>
          </p:cNvPr>
          <p:cNvSpPr txBox="1"/>
          <p:nvPr/>
        </p:nvSpPr>
        <p:spPr>
          <a:xfrm>
            <a:off x="723155" y="251593"/>
            <a:ext cx="8198426" cy="369332"/>
          </a:xfrm>
          <a:prstGeom prst="rect">
            <a:avLst/>
          </a:prstGeom>
          <a:noFill/>
        </p:spPr>
        <p:txBody>
          <a:bodyPr wrap="square">
            <a:spAutoFit/>
          </a:bodyPr>
          <a:lstStyle/>
          <a:p>
            <a:r>
              <a:rPr lang="es-MX" dirty="0"/>
              <a:t>Operadores</a:t>
            </a:r>
          </a:p>
        </p:txBody>
      </p:sp>
      <p:sp>
        <p:nvSpPr>
          <p:cNvPr id="5" name="CuadroTexto 4">
            <a:extLst>
              <a:ext uri="{FF2B5EF4-FFF2-40B4-BE49-F238E27FC236}">
                <a16:creationId xmlns:a16="http://schemas.microsoft.com/office/drawing/2014/main" id="{D0A2F623-61FF-E288-EA7D-95D53CFCBA18}"/>
              </a:ext>
            </a:extLst>
          </p:cNvPr>
          <p:cNvSpPr txBox="1"/>
          <p:nvPr/>
        </p:nvSpPr>
        <p:spPr>
          <a:xfrm>
            <a:off x="723155" y="689250"/>
            <a:ext cx="15310018" cy="307777"/>
          </a:xfrm>
          <a:prstGeom prst="rect">
            <a:avLst/>
          </a:prstGeom>
          <a:noFill/>
        </p:spPr>
        <p:txBody>
          <a:bodyPr wrap="square">
            <a:spAutoFit/>
          </a:bodyPr>
          <a:lstStyle/>
          <a:p>
            <a:r>
              <a:rPr lang="es-MX" sz="1400" dirty="0"/>
              <a:t>Veamos ahora qué podemos hacer con nuestros números usando los operadores por defecto. Para operaciones más complejas podemos recurrir al módulo </a:t>
            </a:r>
            <a:r>
              <a:rPr lang="es-MX" sz="1400" dirty="0" err="1"/>
              <a:t>math</a:t>
            </a:r>
            <a:r>
              <a:rPr lang="es-MX" sz="1400" dirty="0"/>
              <a:t>.</a:t>
            </a:r>
          </a:p>
        </p:txBody>
      </p:sp>
      <p:pic>
        <p:nvPicPr>
          <p:cNvPr id="7" name="Imagen 6">
            <a:extLst>
              <a:ext uri="{FF2B5EF4-FFF2-40B4-BE49-F238E27FC236}">
                <a16:creationId xmlns:a16="http://schemas.microsoft.com/office/drawing/2014/main" id="{DB04BFDC-AA4E-B94A-1826-1AFEE5CAA1C3}"/>
              </a:ext>
            </a:extLst>
          </p:cNvPr>
          <p:cNvPicPr>
            <a:picLocks noChangeAspect="1"/>
          </p:cNvPicPr>
          <p:nvPr/>
        </p:nvPicPr>
        <p:blipFill>
          <a:blip r:embed="rId2"/>
          <a:stretch>
            <a:fillRect/>
          </a:stretch>
        </p:blipFill>
        <p:spPr>
          <a:xfrm>
            <a:off x="859968" y="1105316"/>
            <a:ext cx="3962400" cy="2705100"/>
          </a:xfrm>
          <a:prstGeom prst="rect">
            <a:avLst/>
          </a:prstGeom>
        </p:spPr>
      </p:pic>
      <p:sp>
        <p:nvSpPr>
          <p:cNvPr id="9" name="CuadroTexto 8">
            <a:extLst>
              <a:ext uri="{FF2B5EF4-FFF2-40B4-BE49-F238E27FC236}">
                <a16:creationId xmlns:a16="http://schemas.microsoft.com/office/drawing/2014/main" id="{F0EEEFB6-FE03-B790-250C-09212582B05A}"/>
              </a:ext>
            </a:extLst>
          </p:cNvPr>
          <p:cNvSpPr txBox="1"/>
          <p:nvPr/>
        </p:nvSpPr>
        <p:spPr>
          <a:xfrm>
            <a:off x="4822368" y="1105316"/>
            <a:ext cx="11421763" cy="1384995"/>
          </a:xfrm>
          <a:prstGeom prst="rect">
            <a:avLst/>
          </a:prstGeom>
          <a:noFill/>
        </p:spPr>
        <p:txBody>
          <a:bodyPr wrap="square">
            <a:spAutoFit/>
          </a:bodyPr>
          <a:lstStyle/>
          <a:p>
            <a:r>
              <a:rPr lang="es-MX" sz="1400" dirty="0"/>
              <a:t>Puede que tengas dudas sobre cómo funciona el operador de módulo, y cuál es la diferencia entre división y división entera. El operador de módulo no hace otra cosa que devolvernos el resto de la división entre los dos operandos. En el ejemplo, 7/2 sería 3, con 1 de resto, luego el módulo es 1. La diferencia entre división y división entera no es otra que la que indica su nombre. En la división el resultado que se devuelve es un número real, mientras que en la división entera el resultado que se devuelve es solo la parte entera. No obstante hay que tener en cuenta que si utilizamos dos operandos enteros, Python determinará que queremos que la variable resultado también sea un entero, por lo que el resultado de, por ejemplo, 3 / 2 y 3 // 2 sería el mismo: 1. Si quisiéramos obtener los decimales necesitaríamos que al menos uno de los operadores fuera un número real, bien indicando los decimales.</a:t>
            </a:r>
          </a:p>
        </p:txBody>
      </p:sp>
      <p:sp>
        <p:nvSpPr>
          <p:cNvPr id="11" name="CuadroTexto 10">
            <a:extLst>
              <a:ext uri="{FF2B5EF4-FFF2-40B4-BE49-F238E27FC236}">
                <a16:creationId xmlns:a16="http://schemas.microsoft.com/office/drawing/2014/main" id="{9E2DEABF-29A0-CBBB-11E5-9B58EE5ACA16}"/>
              </a:ext>
            </a:extLst>
          </p:cNvPr>
          <p:cNvSpPr txBox="1"/>
          <p:nvPr/>
        </p:nvSpPr>
        <p:spPr>
          <a:xfrm>
            <a:off x="839186" y="4101136"/>
            <a:ext cx="8198426" cy="369332"/>
          </a:xfrm>
          <a:prstGeom prst="rect">
            <a:avLst/>
          </a:prstGeom>
          <a:noFill/>
        </p:spPr>
        <p:txBody>
          <a:bodyPr wrap="square">
            <a:spAutoFit/>
          </a:bodyPr>
          <a:lstStyle/>
          <a:p>
            <a:r>
              <a:rPr lang="es-MX" dirty="0" err="1"/>
              <a:t>Boleanos</a:t>
            </a:r>
            <a:endParaRPr lang="es-MX" dirty="0"/>
          </a:p>
        </p:txBody>
      </p:sp>
      <p:sp>
        <p:nvSpPr>
          <p:cNvPr id="13" name="CuadroTexto 12">
            <a:extLst>
              <a:ext uri="{FF2B5EF4-FFF2-40B4-BE49-F238E27FC236}">
                <a16:creationId xmlns:a16="http://schemas.microsoft.com/office/drawing/2014/main" id="{DF2519A1-2800-3C1F-D201-FBDCF5D8A425}"/>
              </a:ext>
            </a:extLst>
          </p:cNvPr>
          <p:cNvSpPr txBox="1"/>
          <p:nvPr/>
        </p:nvSpPr>
        <p:spPr>
          <a:xfrm>
            <a:off x="833259" y="4423261"/>
            <a:ext cx="9443349" cy="1384995"/>
          </a:xfrm>
          <a:prstGeom prst="rect">
            <a:avLst/>
          </a:prstGeom>
          <a:noFill/>
        </p:spPr>
        <p:txBody>
          <a:bodyPr wrap="square">
            <a:spAutoFit/>
          </a:bodyPr>
          <a:lstStyle/>
          <a:p>
            <a:r>
              <a:rPr lang="es-MX" sz="1400" dirty="0"/>
              <a:t>Como decíamos al comienzo del capítulo una variable de tipo booleano sólo puede tener dos valores: True (cierto) y False (falso). Estos valores son especialmente importantes para las expresiones condicionales y los bucles, como veremos más adelante. En realidad el tipo </a:t>
            </a:r>
            <a:r>
              <a:rPr lang="es-MX" sz="1400" dirty="0" err="1"/>
              <a:t>bool</a:t>
            </a:r>
            <a:r>
              <a:rPr lang="es-MX" sz="1400" dirty="0"/>
              <a:t> (el tipo de los booleanos) es una subclase del tipo </a:t>
            </a:r>
            <a:r>
              <a:rPr lang="es-MX" sz="1400" dirty="0" err="1"/>
              <a:t>int</a:t>
            </a:r>
            <a:r>
              <a:rPr lang="es-MX" sz="1400" dirty="0"/>
              <a:t>. Puede que esto no tenga mucho sentido para </a:t>
            </a:r>
            <a:r>
              <a:rPr lang="es-MX" sz="1400" dirty="0" err="1"/>
              <a:t>tí</a:t>
            </a:r>
            <a:r>
              <a:rPr lang="es-MX" sz="1400" dirty="0"/>
              <a:t> si no conoces los términos de la orientación a objetos, que veremos más adelante, aunque tampoco es nada importante. Estos son los distintos tipos de operadores con los que podemos trabajar con valores booleanos, los llamados operadores lógicos o condicionales.</a:t>
            </a:r>
          </a:p>
        </p:txBody>
      </p:sp>
      <p:pic>
        <p:nvPicPr>
          <p:cNvPr id="15" name="Imagen 14">
            <a:extLst>
              <a:ext uri="{FF2B5EF4-FFF2-40B4-BE49-F238E27FC236}">
                <a16:creationId xmlns:a16="http://schemas.microsoft.com/office/drawing/2014/main" id="{4C713062-6D24-0718-8F9F-8FEB09FF5935}"/>
              </a:ext>
            </a:extLst>
          </p:cNvPr>
          <p:cNvPicPr>
            <a:picLocks noChangeAspect="1"/>
          </p:cNvPicPr>
          <p:nvPr/>
        </p:nvPicPr>
        <p:blipFill>
          <a:blip r:embed="rId3"/>
          <a:stretch>
            <a:fillRect/>
          </a:stretch>
        </p:blipFill>
        <p:spPr>
          <a:xfrm>
            <a:off x="10809634" y="2784865"/>
            <a:ext cx="5327446" cy="1803347"/>
          </a:xfrm>
          <a:prstGeom prst="rect">
            <a:avLst/>
          </a:prstGeom>
        </p:spPr>
      </p:pic>
      <p:sp>
        <p:nvSpPr>
          <p:cNvPr id="18" name="CuadroTexto 17">
            <a:extLst>
              <a:ext uri="{FF2B5EF4-FFF2-40B4-BE49-F238E27FC236}">
                <a16:creationId xmlns:a16="http://schemas.microsoft.com/office/drawing/2014/main" id="{07F27085-1BEE-FC4A-F4B5-63810F43D19B}"/>
              </a:ext>
            </a:extLst>
          </p:cNvPr>
          <p:cNvSpPr txBox="1"/>
          <p:nvPr/>
        </p:nvSpPr>
        <p:spPr>
          <a:xfrm>
            <a:off x="859968" y="6095132"/>
            <a:ext cx="8980223" cy="523220"/>
          </a:xfrm>
          <a:prstGeom prst="rect">
            <a:avLst/>
          </a:prstGeom>
          <a:noFill/>
        </p:spPr>
        <p:txBody>
          <a:bodyPr wrap="square">
            <a:spAutoFit/>
          </a:bodyPr>
          <a:lstStyle/>
          <a:p>
            <a:r>
              <a:rPr lang="es-MX" sz="1400" dirty="0"/>
              <a:t>Los valores booleanos son además el resultado de expresiones que utilizan operadores relacionales (comparaciones entre valores):</a:t>
            </a:r>
          </a:p>
        </p:txBody>
      </p:sp>
      <p:pic>
        <p:nvPicPr>
          <p:cNvPr id="20" name="Imagen 19">
            <a:extLst>
              <a:ext uri="{FF2B5EF4-FFF2-40B4-BE49-F238E27FC236}">
                <a16:creationId xmlns:a16="http://schemas.microsoft.com/office/drawing/2014/main" id="{92FF5456-A0B6-8656-AD42-5ED20CD9267B}"/>
              </a:ext>
            </a:extLst>
          </p:cNvPr>
          <p:cNvPicPr>
            <a:picLocks noChangeAspect="1"/>
          </p:cNvPicPr>
          <p:nvPr/>
        </p:nvPicPr>
        <p:blipFill>
          <a:blip r:embed="rId4"/>
          <a:stretch>
            <a:fillRect/>
          </a:stretch>
        </p:blipFill>
        <p:spPr>
          <a:xfrm>
            <a:off x="10809635" y="4851978"/>
            <a:ext cx="5327445" cy="2209249"/>
          </a:xfrm>
          <a:prstGeom prst="rect">
            <a:avLst/>
          </a:prstGeom>
        </p:spPr>
      </p:pic>
    </p:spTree>
    <p:extLst>
      <p:ext uri="{BB962C8B-B14F-4D97-AF65-F5344CB8AC3E}">
        <p14:creationId xmlns:p14="http://schemas.microsoft.com/office/powerpoint/2010/main" val="1082728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5</a:t>
            </a:fld>
            <a:endParaRPr lang="es-MX" sz="2800" dirty="0"/>
          </a:p>
        </p:txBody>
      </p:sp>
      <p:sp>
        <p:nvSpPr>
          <p:cNvPr id="3" name="CuadroTexto 2">
            <a:extLst>
              <a:ext uri="{FF2B5EF4-FFF2-40B4-BE49-F238E27FC236}">
                <a16:creationId xmlns:a16="http://schemas.microsoft.com/office/drawing/2014/main" id="{CAE75394-0CAC-7F9A-191C-60FA2DDE5ADB}"/>
              </a:ext>
            </a:extLst>
          </p:cNvPr>
          <p:cNvSpPr txBox="1"/>
          <p:nvPr/>
        </p:nvSpPr>
        <p:spPr>
          <a:xfrm>
            <a:off x="943362" y="125796"/>
            <a:ext cx="8198426" cy="369332"/>
          </a:xfrm>
          <a:prstGeom prst="rect">
            <a:avLst/>
          </a:prstGeom>
          <a:noFill/>
        </p:spPr>
        <p:txBody>
          <a:bodyPr wrap="square">
            <a:spAutoFit/>
          </a:bodyPr>
          <a:lstStyle/>
          <a:p>
            <a:r>
              <a:rPr lang="es-MX" dirty="0"/>
              <a:t>Operadores lógicos</a:t>
            </a:r>
          </a:p>
        </p:txBody>
      </p:sp>
      <p:sp>
        <p:nvSpPr>
          <p:cNvPr id="4" name="Título 1">
            <a:extLst>
              <a:ext uri="{FF2B5EF4-FFF2-40B4-BE49-F238E27FC236}">
                <a16:creationId xmlns:a16="http://schemas.microsoft.com/office/drawing/2014/main" id="{E67A8142-6929-B75D-B569-1B76D25E5462}"/>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Operadores aritméticos</a:t>
            </a:r>
          </a:p>
        </p:txBody>
      </p:sp>
      <p:sp>
        <p:nvSpPr>
          <p:cNvPr id="6" name="CuadroTexto 5">
            <a:extLst>
              <a:ext uri="{FF2B5EF4-FFF2-40B4-BE49-F238E27FC236}">
                <a16:creationId xmlns:a16="http://schemas.microsoft.com/office/drawing/2014/main" id="{4E77679B-9E7D-0854-E2A6-F03C50630F2A}"/>
              </a:ext>
            </a:extLst>
          </p:cNvPr>
          <p:cNvSpPr txBox="1"/>
          <p:nvPr/>
        </p:nvSpPr>
        <p:spPr>
          <a:xfrm>
            <a:off x="943362" y="534636"/>
            <a:ext cx="9904748" cy="2031325"/>
          </a:xfrm>
          <a:prstGeom prst="rect">
            <a:avLst/>
          </a:prstGeom>
          <a:noFill/>
        </p:spPr>
        <p:txBody>
          <a:bodyPr wrap="square">
            <a:spAutoFit/>
          </a:bodyPr>
          <a:lstStyle/>
          <a:p>
            <a:r>
              <a:rPr lang="es-MX" sz="1400" dirty="0"/>
              <a:t>Estos son operadores que actúan sobre las representaciones en binario de los </a:t>
            </a:r>
            <a:r>
              <a:rPr lang="es-MX" sz="1400" dirty="0" err="1"/>
              <a:t>operandores</a:t>
            </a:r>
            <a:r>
              <a:rPr lang="es-MX" sz="1400" dirty="0"/>
              <a:t>. Por ejemplo: Si veis una operación como 3 &amp; 2, lo que estás viendo es un and bit a bit entre los números binarios 11 y 10 (las representaciones en binario de 3 y 2). El operador and (&amp;), del inglés “y”, devuelve 1 si el primer bit operando es 1 y el segundo bit operando es 1. Se devuelve 0 en caso contrario. El resultado de aplicar and bit a bit a 11 y 10 sería entonces el número binario 10, o lo que es lo mismo, 2 en decimal (el primer dígito es 1 para ambas cifras, mientras que el segundo es 1 sólo para una de ellas). El operador </a:t>
            </a:r>
            <a:r>
              <a:rPr lang="es-MX" sz="1400" dirty="0" err="1"/>
              <a:t>or</a:t>
            </a:r>
            <a:r>
              <a:rPr lang="es-MX" sz="1400" dirty="0"/>
              <a:t> (|), del inglés “o”, devuelve 1 si el primer operando es 1 o el segundo operando es 1. Para el resto de casos se devuelve 0. El operador </a:t>
            </a:r>
            <a:r>
              <a:rPr lang="es-MX" sz="1400" dirty="0" err="1"/>
              <a:t>xor</a:t>
            </a:r>
            <a:r>
              <a:rPr lang="es-MX" sz="1400" dirty="0"/>
              <a:t> u </a:t>
            </a:r>
            <a:r>
              <a:rPr lang="es-MX" sz="1400" dirty="0" err="1"/>
              <a:t>or</a:t>
            </a:r>
            <a:r>
              <a:rPr lang="es-MX" sz="1400" dirty="0"/>
              <a:t> exclusivo (^) devuelve 1 si uno de los operandos es 1 y el otro no lo es. El operador </a:t>
            </a:r>
            <a:r>
              <a:rPr lang="es-MX" sz="1400" dirty="0" err="1"/>
              <a:t>not</a:t>
            </a:r>
            <a:r>
              <a:rPr lang="es-MX" sz="1400" dirty="0"/>
              <a:t> (~), del inglés “no”, sirve para negar uno a uno cada bit; es decir, si el operando es 0, cambia a 1 y si es 1, cambia a 0. Por último, los operadores de desplazamiento (&lt;&lt; y &gt;&gt;) sirven para desplazar los bits n posiciones hacia la izquierda o la derecha.</a:t>
            </a:r>
          </a:p>
        </p:txBody>
      </p:sp>
      <p:pic>
        <p:nvPicPr>
          <p:cNvPr id="8" name="Imagen 7">
            <a:extLst>
              <a:ext uri="{FF2B5EF4-FFF2-40B4-BE49-F238E27FC236}">
                <a16:creationId xmlns:a16="http://schemas.microsoft.com/office/drawing/2014/main" id="{73F946C8-A37C-19C3-5197-599FDFB153EC}"/>
              </a:ext>
            </a:extLst>
          </p:cNvPr>
          <p:cNvPicPr>
            <a:picLocks noChangeAspect="1"/>
          </p:cNvPicPr>
          <p:nvPr/>
        </p:nvPicPr>
        <p:blipFill>
          <a:blip r:embed="rId2"/>
          <a:stretch>
            <a:fillRect/>
          </a:stretch>
        </p:blipFill>
        <p:spPr>
          <a:xfrm>
            <a:off x="11103696" y="518256"/>
            <a:ext cx="4686300" cy="2228850"/>
          </a:xfrm>
          <a:prstGeom prst="rect">
            <a:avLst/>
          </a:prstGeom>
        </p:spPr>
      </p:pic>
      <p:sp>
        <p:nvSpPr>
          <p:cNvPr id="10" name="CuadroTexto 9">
            <a:extLst>
              <a:ext uri="{FF2B5EF4-FFF2-40B4-BE49-F238E27FC236}">
                <a16:creationId xmlns:a16="http://schemas.microsoft.com/office/drawing/2014/main" id="{1BCB944F-FC71-59B4-498A-540A0E2091B2}"/>
              </a:ext>
            </a:extLst>
          </p:cNvPr>
          <p:cNvSpPr txBox="1"/>
          <p:nvPr/>
        </p:nvSpPr>
        <p:spPr>
          <a:xfrm>
            <a:off x="943362" y="2849004"/>
            <a:ext cx="8198426" cy="369332"/>
          </a:xfrm>
          <a:prstGeom prst="rect">
            <a:avLst/>
          </a:prstGeom>
          <a:noFill/>
        </p:spPr>
        <p:txBody>
          <a:bodyPr wrap="square">
            <a:spAutoFit/>
          </a:bodyPr>
          <a:lstStyle/>
          <a:p>
            <a:r>
              <a:rPr lang="es-MX" dirty="0"/>
              <a:t>Cadenas</a:t>
            </a:r>
          </a:p>
        </p:txBody>
      </p:sp>
      <p:sp>
        <p:nvSpPr>
          <p:cNvPr id="12" name="CuadroTexto 11">
            <a:extLst>
              <a:ext uri="{FF2B5EF4-FFF2-40B4-BE49-F238E27FC236}">
                <a16:creationId xmlns:a16="http://schemas.microsoft.com/office/drawing/2014/main" id="{838D90AD-936E-5424-5950-3DFCFA767B13}"/>
              </a:ext>
            </a:extLst>
          </p:cNvPr>
          <p:cNvSpPr txBox="1"/>
          <p:nvPr/>
        </p:nvSpPr>
        <p:spPr>
          <a:xfrm>
            <a:off x="943362" y="3218336"/>
            <a:ext cx="12777832" cy="1169551"/>
          </a:xfrm>
          <a:prstGeom prst="rect">
            <a:avLst/>
          </a:prstGeom>
          <a:noFill/>
        </p:spPr>
        <p:txBody>
          <a:bodyPr wrap="square">
            <a:spAutoFit/>
          </a:bodyPr>
          <a:lstStyle/>
          <a:p>
            <a:r>
              <a:rPr lang="es-MX" sz="1400" dirty="0"/>
              <a:t>Las cadenas no son más que texto encerrado entre comillas simples(‘cadena’)o dobles (“cadena”). Dentro de las comillas se pueden añadir caracteres especiales escapándolos con \, como \n, el carácter de nueva línea, o \t, el de tabulación. Una cadena puede estar precedida por el carácter u o el carácter r, los cuales indican, respectivamente, que se trata de una cadena que utiliza codificación Unicode y una cadena raw (del inglés, cruda). Las cadenas raw se distinguen de las normales en que los caracteres escapados mediante la barra invertida (\) no se sustituyen por sus contrapartidas. Esto es especialmente útil, por ejemplo, para las expresiones regulares, como veremos en el capítulo correspondiente.</a:t>
            </a:r>
          </a:p>
        </p:txBody>
      </p:sp>
      <p:sp>
        <p:nvSpPr>
          <p:cNvPr id="14" name="CuadroTexto 13">
            <a:extLst>
              <a:ext uri="{FF2B5EF4-FFF2-40B4-BE49-F238E27FC236}">
                <a16:creationId xmlns:a16="http://schemas.microsoft.com/office/drawing/2014/main" id="{8643995D-D7AE-32E4-E013-056664B83F53}"/>
              </a:ext>
            </a:extLst>
          </p:cNvPr>
          <p:cNvSpPr txBox="1"/>
          <p:nvPr/>
        </p:nvSpPr>
        <p:spPr>
          <a:xfrm>
            <a:off x="13721194" y="3460445"/>
            <a:ext cx="2280806" cy="646331"/>
          </a:xfrm>
          <a:prstGeom prst="rect">
            <a:avLst/>
          </a:prstGeom>
          <a:noFill/>
        </p:spPr>
        <p:txBody>
          <a:bodyPr wrap="square">
            <a:spAutoFit/>
          </a:bodyPr>
          <a:lstStyle/>
          <a:p>
            <a:pPr algn="ctr"/>
            <a:r>
              <a:rPr lang="pt-BR" dirty="0" err="1"/>
              <a:t>unicode</a:t>
            </a:r>
            <a:r>
              <a:rPr lang="pt-BR" dirty="0"/>
              <a:t> = </a:t>
            </a:r>
            <a:r>
              <a:rPr lang="pt-BR" dirty="0" err="1"/>
              <a:t>u”äóè</a:t>
            </a:r>
            <a:r>
              <a:rPr lang="pt-BR" dirty="0"/>
              <a:t>” </a:t>
            </a:r>
          </a:p>
          <a:p>
            <a:pPr algn="ctr"/>
            <a:r>
              <a:rPr lang="pt-BR" dirty="0" err="1"/>
              <a:t>raw</a:t>
            </a:r>
            <a:r>
              <a:rPr lang="pt-BR" dirty="0"/>
              <a:t> = r”\n”</a:t>
            </a:r>
            <a:endParaRPr lang="es-MX" dirty="0"/>
          </a:p>
        </p:txBody>
      </p:sp>
      <p:sp>
        <p:nvSpPr>
          <p:cNvPr id="16" name="CuadroTexto 15">
            <a:extLst>
              <a:ext uri="{FF2B5EF4-FFF2-40B4-BE49-F238E27FC236}">
                <a16:creationId xmlns:a16="http://schemas.microsoft.com/office/drawing/2014/main" id="{F69B45A9-15FB-4C05-4706-D11BDE2C3753}"/>
              </a:ext>
            </a:extLst>
          </p:cNvPr>
          <p:cNvSpPr txBox="1"/>
          <p:nvPr/>
        </p:nvSpPr>
        <p:spPr>
          <a:xfrm>
            <a:off x="943362" y="4462760"/>
            <a:ext cx="9468329" cy="738664"/>
          </a:xfrm>
          <a:prstGeom prst="rect">
            <a:avLst/>
          </a:prstGeom>
          <a:noFill/>
        </p:spPr>
        <p:txBody>
          <a:bodyPr wrap="square">
            <a:spAutoFit/>
          </a:bodyPr>
          <a:lstStyle/>
          <a:p>
            <a:r>
              <a:rPr lang="es-MX" sz="1400" dirty="0"/>
              <a:t>También, es posible encerrar una cadena entre triples comillas (simples o dobles). De esta forma podremos escribir el texto en varias líneas, y al imprimir la cadena, se respetarán los saltos de línea que introdujimos sin tener que recurrir al carácter \n, así como las comillas sin tener que escaparlas. </a:t>
            </a:r>
          </a:p>
        </p:txBody>
      </p:sp>
      <p:sp>
        <p:nvSpPr>
          <p:cNvPr id="19" name="CuadroTexto 18">
            <a:extLst>
              <a:ext uri="{FF2B5EF4-FFF2-40B4-BE49-F238E27FC236}">
                <a16:creationId xmlns:a16="http://schemas.microsoft.com/office/drawing/2014/main" id="{9A1CCB75-93F9-F032-D8C9-C1997AA78725}"/>
              </a:ext>
            </a:extLst>
          </p:cNvPr>
          <p:cNvSpPr txBox="1"/>
          <p:nvPr/>
        </p:nvSpPr>
        <p:spPr>
          <a:xfrm>
            <a:off x="11067326" y="4462760"/>
            <a:ext cx="5065567" cy="369332"/>
          </a:xfrm>
          <a:prstGeom prst="rect">
            <a:avLst/>
          </a:prstGeom>
          <a:noFill/>
        </p:spPr>
        <p:txBody>
          <a:bodyPr wrap="square">
            <a:spAutoFit/>
          </a:bodyPr>
          <a:lstStyle/>
          <a:p>
            <a:r>
              <a:rPr lang="es-MX" dirty="0"/>
              <a:t>triple = “““primera </a:t>
            </a:r>
            <a:r>
              <a:rPr lang="es-MX" dirty="0" err="1"/>
              <a:t>linea</a:t>
            </a:r>
            <a:r>
              <a:rPr lang="es-MX" dirty="0"/>
              <a:t> esto se vera en otra </a:t>
            </a:r>
            <a:r>
              <a:rPr lang="es-MX" dirty="0" err="1"/>
              <a:t>linea</a:t>
            </a:r>
            <a:r>
              <a:rPr lang="es-MX" dirty="0"/>
              <a:t>””” </a:t>
            </a:r>
          </a:p>
        </p:txBody>
      </p:sp>
      <p:sp>
        <p:nvSpPr>
          <p:cNvPr id="21" name="CuadroTexto 20">
            <a:extLst>
              <a:ext uri="{FF2B5EF4-FFF2-40B4-BE49-F238E27FC236}">
                <a16:creationId xmlns:a16="http://schemas.microsoft.com/office/drawing/2014/main" id="{555D3755-DCE6-29FA-C260-0D608D900ABF}"/>
              </a:ext>
            </a:extLst>
          </p:cNvPr>
          <p:cNvSpPr txBox="1"/>
          <p:nvPr/>
        </p:nvSpPr>
        <p:spPr>
          <a:xfrm>
            <a:off x="943361" y="5557823"/>
            <a:ext cx="11920583" cy="523220"/>
          </a:xfrm>
          <a:prstGeom prst="rect">
            <a:avLst/>
          </a:prstGeom>
          <a:noFill/>
        </p:spPr>
        <p:txBody>
          <a:bodyPr wrap="square">
            <a:spAutoFit/>
          </a:bodyPr>
          <a:lstStyle/>
          <a:p>
            <a:r>
              <a:rPr lang="es-MX" sz="1400" dirty="0"/>
              <a:t>Las cadenas también admiten operadores como +, que funciona realizando una concatenación de las cadenas utilizadas como operandos y *, en la que se repite la cadena tantas veces como lo indique el número utilizado como segundo operando.</a:t>
            </a:r>
          </a:p>
        </p:txBody>
      </p:sp>
      <p:sp>
        <p:nvSpPr>
          <p:cNvPr id="23" name="CuadroTexto 22">
            <a:extLst>
              <a:ext uri="{FF2B5EF4-FFF2-40B4-BE49-F238E27FC236}">
                <a16:creationId xmlns:a16="http://schemas.microsoft.com/office/drawing/2014/main" id="{E204A2FE-7AE1-B852-C290-2BF13CF4A398}"/>
              </a:ext>
            </a:extLst>
          </p:cNvPr>
          <p:cNvSpPr txBox="1"/>
          <p:nvPr/>
        </p:nvSpPr>
        <p:spPr>
          <a:xfrm>
            <a:off x="13071764" y="5311792"/>
            <a:ext cx="3172367" cy="1200329"/>
          </a:xfrm>
          <a:prstGeom prst="rect">
            <a:avLst/>
          </a:prstGeom>
          <a:noFill/>
        </p:spPr>
        <p:txBody>
          <a:bodyPr wrap="square">
            <a:spAutoFit/>
          </a:bodyPr>
          <a:lstStyle/>
          <a:p>
            <a:pPr algn="ctr"/>
            <a:r>
              <a:rPr lang="es-MX" dirty="0"/>
              <a:t>a = “uno” </a:t>
            </a:r>
          </a:p>
          <a:p>
            <a:pPr algn="ctr"/>
            <a:r>
              <a:rPr lang="es-MX" dirty="0"/>
              <a:t>b = “dos”</a:t>
            </a:r>
          </a:p>
          <a:p>
            <a:pPr algn="ctr"/>
            <a:r>
              <a:rPr lang="es-MX" dirty="0"/>
              <a:t> c = a + b # c es “</a:t>
            </a:r>
            <a:r>
              <a:rPr lang="es-MX" dirty="0" err="1"/>
              <a:t>unodos</a:t>
            </a:r>
            <a:r>
              <a:rPr lang="es-MX" dirty="0"/>
              <a:t>”</a:t>
            </a:r>
          </a:p>
          <a:p>
            <a:pPr algn="ctr"/>
            <a:r>
              <a:rPr lang="es-MX" dirty="0"/>
              <a:t>c = a * 3 # c es “</a:t>
            </a:r>
            <a:r>
              <a:rPr lang="es-MX" dirty="0" err="1"/>
              <a:t>unounouno</a:t>
            </a:r>
            <a:r>
              <a:rPr lang="es-MX" dirty="0"/>
              <a:t>” </a:t>
            </a:r>
          </a:p>
        </p:txBody>
      </p:sp>
    </p:spTree>
    <p:extLst>
      <p:ext uri="{BB962C8B-B14F-4D97-AF65-F5344CB8AC3E}">
        <p14:creationId xmlns:p14="http://schemas.microsoft.com/office/powerpoint/2010/main" val="3165131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6</a:t>
            </a:fld>
            <a:endParaRPr lang="es-MX" sz="2800" dirty="0"/>
          </a:p>
        </p:txBody>
      </p:sp>
      <p:sp>
        <p:nvSpPr>
          <p:cNvPr id="26" name="Título 1">
            <a:extLst>
              <a:ext uri="{FF2B5EF4-FFF2-40B4-BE49-F238E27FC236}">
                <a16:creationId xmlns:a16="http://schemas.microsoft.com/office/drawing/2014/main" id="{E0F40067-7AEF-CC91-5DB8-CAF5224133F9}"/>
              </a:ext>
            </a:extLst>
          </p:cNvPr>
          <p:cNvSpPr txBox="1">
            <a:spLocks/>
          </p:cNvSpPr>
          <p:nvPr/>
        </p:nvSpPr>
        <p:spPr>
          <a:xfrm rot="16200000">
            <a:off x="-2632476" y="3427504"/>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Tipos de colecciones de datos</a:t>
            </a:r>
          </a:p>
        </p:txBody>
      </p:sp>
      <p:sp>
        <p:nvSpPr>
          <p:cNvPr id="3" name="CuadroTexto 2">
            <a:extLst>
              <a:ext uri="{FF2B5EF4-FFF2-40B4-BE49-F238E27FC236}">
                <a16:creationId xmlns:a16="http://schemas.microsoft.com/office/drawing/2014/main" id="{EBEBB1BD-73A5-C08D-A691-13B660B9B39E}"/>
              </a:ext>
            </a:extLst>
          </p:cNvPr>
          <p:cNvSpPr txBox="1"/>
          <p:nvPr/>
        </p:nvSpPr>
        <p:spPr>
          <a:xfrm>
            <a:off x="857250" y="310462"/>
            <a:ext cx="8198426" cy="369332"/>
          </a:xfrm>
          <a:prstGeom prst="rect">
            <a:avLst/>
          </a:prstGeom>
          <a:noFill/>
        </p:spPr>
        <p:txBody>
          <a:bodyPr wrap="square">
            <a:spAutoFit/>
          </a:bodyPr>
          <a:lstStyle/>
          <a:p>
            <a:r>
              <a:rPr lang="es-MX" dirty="0"/>
              <a:t>Listas</a:t>
            </a:r>
          </a:p>
        </p:txBody>
      </p:sp>
      <p:sp>
        <p:nvSpPr>
          <p:cNvPr id="5" name="CuadroTexto 4">
            <a:extLst>
              <a:ext uri="{FF2B5EF4-FFF2-40B4-BE49-F238E27FC236}">
                <a16:creationId xmlns:a16="http://schemas.microsoft.com/office/drawing/2014/main" id="{4B9D18FE-E4CF-6483-7599-C2CEF5CD0EF9}"/>
              </a:ext>
            </a:extLst>
          </p:cNvPr>
          <p:cNvSpPr txBox="1"/>
          <p:nvPr/>
        </p:nvSpPr>
        <p:spPr>
          <a:xfrm>
            <a:off x="857249" y="679794"/>
            <a:ext cx="15196705" cy="523220"/>
          </a:xfrm>
          <a:prstGeom prst="rect">
            <a:avLst/>
          </a:prstGeom>
          <a:noFill/>
        </p:spPr>
        <p:txBody>
          <a:bodyPr wrap="square">
            <a:spAutoFit/>
          </a:bodyPr>
          <a:lstStyle/>
          <a:p>
            <a:r>
              <a:rPr lang="es-MX" sz="1400" dirty="0"/>
              <a:t>La lista es un tipo de colección ordenada. Sería equivalente a lo que en otros lenguajes se conoce por </a:t>
            </a:r>
            <a:r>
              <a:rPr lang="es-MX" sz="1400" dirty="0" err="1"/>
              <a:t>arrays</a:t>
            </a:r>
            <a:r>
              <a:rPr lang="es-MX" sz="1400" dirty="0"/>
              <a:t>, o vectores. Las listas pueden contener cualquier tipo de dato: números, cadenas, booleanos, … y también listas. Crear una lista es tan sencillo como indicar entre corchetes, y separados por comas, los valores que queremos incluir en la lista:</a:t>
            </a:r>
          </a:p>
        </p:txBody>
      </p:sp>
      <p:sp>
        <p:nvSpPr>
          <p:cNvPr id="7" name="CuadroTexto 6">
            <a:extLst>
              <a:ext uri="{FF2B5EF4-FFF2-40B4-BE49-F238E27FC236}">
                <a16:creationId xmlns:a16="http://schemas.microsoft.com/office/drawing/2014/main" id="{F3A1D810-8D0C-3C33-5B4A-62F2458B1076}"/>
              </a:ext>
            </a:extLst>
          </p:cNvPr>
          <p:cNvSpPr txBox="1"/>
          <p:nvPr/>
        </p:nvSpPr>
        <p:spPr>
          <a:xfrm>
            <a:off x="857249" y="1261883"/>
            <a:ext cx="8198426" cy="369332"/>
          </a:xfrm>
          <a:prstGeom prst="rect">
            <a:avLst/>
          </a:prstGeom>
          <a:noFill/>
        </p:spPr>
        <p:txBody>
          <a:bodyPr wrap="square">
            <a:spAutoFit/>
          </a:bodyPr>
          <a:lstStyle/>
          <a:p>
            <a:r>
              <a:rPr lang="es-MX" dirty="0"/>
              <a:t>l = [22, True, “una lista”, [1, 2]]</a:t>
            </a:r>
          </a:p>
        </p:txBody>
      </p:sp>
      <p:sp>
        <p:nvSpPr>
          <p:cNvPr id="9" name="CuadroTexto 8">
            <a:extLst>
              <a:ext uri="{FF2B5EF4-FFF2-40B4-BE49-F238E27FC236}">
                <a16:creationId xmlns:a16="http://schemas.microsoft.com/office/drawing/2014/main" id="{A5C21031-C0E4-D1FD-7C58-20971166664B}"/>
              </a:ext>
            </a:extLst>
          </p:cNvPr>
          <p:cNvSpPr txBox="1"/>
          <p:nvPr/>
        </p:nvSpPr>
        <p:spPr>
          <a:xfrm>
            <a:off x="857248" y="1823939"/>
            <a:ext cx="15103187" cy="523220"/>
          </a:xfrm>
          <a:prstGeom prst="rect">
            <a:avLst/>
          </a:prstGeom>
          <a:noFill/>
        </p:spPr>
        <p:txBody>
          <a:bodyPr wrap="square">
            <a:spAutoFit/>
          </a:bodyPr>
          <a:lstStyle/>
          <a:p>
            <a:r>
              <a:rPr lang="es-MX" sz="1400" dirty="0"/>
              <a:t>Podemos acceder a cada uno de los elementos de la lista escribiendo el nombre de la lista e indicando el índice del elemento entre corchetes. Ten en cuenta sin embargo que el índice del primer elemento de la lista es 0, y no 1:</a:t>
            </a:r>
          </a:p>
        </p:txBody>
      </p:sp>
      <p:sp>
        <p:nvSpPr>
          <p:cNvPr id="11" name="CuadroTexto 10">
            <a:extLst>
              <a:ext uri="{FF2B5EF4-FFF2-40B4-BE49-F238E27FC236}">
                <a16:creationId xmlns:a16="http://schemas.microsoft.com/office/drawing/2014/main" id="{79EE6E1F-321D-2878-D93D-DFCAAD521C4C}"/>
              </a:ext>
            </a:extLst>
          </p:cNvPr>
          <p:cNvSpPr txBox="1"/>
          <p:nvPr/>
        </p:nvSpPr>
        <p:spPr>
          <a:xfrm>
            <a:off x="857248" y="2539883"/>
            <a:ext cx="8198426" cy="646331"/>
          </a:xfrm>
          <a:prstGeom prst="rect">
            <a:avLst/>
          </a:prstGeom>
          <a:noFill/>
        </p:spPr>
        <p:txBody>
          <a:bodyPr wrap="square">
            <a:spAutoFit/>
          </a:bodyPr>
          <a:lstStyle/>
          <a:p>
            <a:r>
              <a:rPr lang="nn-NO" dirty="0"/>
              <a:t>l = [11, False]</a:t>
            </a:r>
          </a:p>
          <a:p>
            <a:r>
              <a:rPr lang="nn-NO" dirty="0"/>
              <a:t>mi_var = l[0] # mi_var vale 11</a:t>
            </a:r>
            <a:endParaRPr lang="es-MX" dirty="0"/>
          </a:p>
        </p:txBody>
      </p:sp>
      <p:sp>
        <p:nvSpPr>
          <p:cNvPr id="13" name="CuadroTexto 12">
            <a:extLst>
              <a:ext uri="{FF2B5EF4-FFF2-40B4-BE49-F238E27FC236}">
                <a16:creationId xmlns:a16="http://schemas.microsoft.com/office/drawing/2014/main" id="{4F58F58D-9B14-AFBA-3625-FB87BD7CE0A3}"/>
              </a:ext>
            </a:extLst>
          </p:cNvPr>
          <p:cNvSpPr txBox="1"/>
          <p:nvPr/>
        </p:nvSpPr>
        <p:spPr>
          <a:xfrm>
            <a:off x="857248" y="3378938"/>
            <a:ext cx="11393634" cy="523220"/>
          </a:xfrm>
          <a:prstGeom prst="rect">
            <a:avLst/>
          </a:prstGeom>
          <a:noFill/>
        </p:spPr>
        <p:txBody>
          <a:bodyPr wrap="square">
            <a:spAutoFit/>
          </a:bodyPr>
          <a:lstStyle/>
          <a:p>
            <a:r>
              <a:rPr lang="es-MX" sz="1400" dirty="0"/>
              <a:t>Si queremos acceder a un elemento de una lista incluida dentro de otra lista tendremos que utilizar dos veces este operador, primero para indicar a qué posición de la lista exterior queremos acceder, y el segundo para seleccionar el elemento de la lista interior:</a:t>
            </a:r>
          </a:p>
        </p:txBody>
      </p:sp>
      <p:sp>
        <p:nvSpPr>
          <p:cNvPr id="15" name="CuadroTexto 14">
            <a:extLst>
              <a:ext uri="{FF2B5EF4-FFF2-40B4-BE49-F238E27FC236}">
                <a16:creationId xmlns:a16="http://schemas.microsoft.com/office/drawing/2014/main" id="{F0CAABF3-4A3F-A411-89DD-709D9484B243}"/>
              </a:ext>
            </a:extLst>
          </p:cNvPr>
          <p:cNvSpPr txBox="1"/>
          <p:nvPr/>
        </p:nvSpPr>
        <p:spPr>
          <a:xfrm>
            <a:off x="12495067" y="3414990"/>
            <a:ext cx="2260025" cy="369332"/>
          </a:xfrm>
          <a:prstGeom prst="rect">
            <a:avLst/>
          </a:prstGeom>
          <a:noFill/>
        </p:spPr>
        <p:txBody>
          <a:bodyPr wrap="square">
            <a:spAutoFit/>
          </a:bodyPr>
          <a:lstStyle/>
          <a:p>
            <a:r>
              <a:rPr lang="es-MX" dirty="0"/>
              <a:t>l = [“una lista”, [1, 2]] </a:t>
            </a:r>
          </a:p>
        </p:txBody>
      </p:sp>
      <p:sp>
        <p:nvSpPr>
          <p:cNvPr id="18" name="CuadroTexto 17">
            <a:extLst>
              <a:ext uri="{FF2B5EF4-FFF2-40B4-BE49-F238E27FC236}">
                <a16:creationId xmlns:a16="http://schemas.microsoft.com/office/drawing/2014/main" id="{E1E5A3BF-F560-6EAE-B818-D655BE756A2F}"/>
              </a:ext>
            </a:extLst>
          </p:cNvPr>
          <p:cNvSpPr txBox="1"/>
          <p:nvPr/>
        </p:nvSpPr>
        <p:spPr>
          <a:xfrm>
            <a:off x="857248" y="4369194"/>
            <a:ext cx="10697443" cy="307777"/>
          </a:xfrm>
          <a:prstGeom prst="rect">
            <a:avLst/>
          </a:prstGeom>
          <a:noFill/>
        </p:spPr>
        <p:txBody>
          <a:bodyPr wrap="square">
            <a:spAutoFit/>
          </a:bodyPr>
          <a:lstStyle/>
          <a:p>
            <a:r>
              <a:rPr lang="es-MX" sz="1400" dirty="0"/>
              <a:t>También podemos utilizar este operador para modificar un elemento de la lista si lo colocamos en la parte izquierda de una asignación:</a:t>
            </a:r>
          </a:p>
        </p:txBody>
      </p:sp>
      <p:sp>
        <p:nvSpPr>
          <p:cNvPr id="20" name="CuadroTexto 19">
            <a:extLst>
              <a:ext uri="{FF2B5EF4-FFF2-40B4-BE49-F238E27FC236}">
                <a16:creationId xmlns:a16="http://schemas.microsoft.com/office/drawing/2014/main" id="{72C0462F-440B-3C35-CA23-6443384B6537}"/>
              </a:ext>
            </a:extLst>
          </p:cNvPr>
          <p:cNvSpPr txBox="1"/>
          <p:nvPr/>
        </p:nvSpPr>
        <p:spPr>
          <a:xfrm>
            <a:off x="10744199" y="4074996"/>
            <a:ext cx="5761759" cy="646331"/>
          </a:xfrm>
          <a:prstGeom prst="rect">
            <a:avLst/>
          </a:prstGeom>
          <a:noFill/>
        </p:spPr>
        <p:txBody>
          <a:bodyPr wrap="square">
            <a:spAutoFit/>
          </a:bodyPr>
          <a:lstStyle/>
          <a:p>
            <a:pPr algn="ctr"/>
            <a:r>
              <a:rPr lang="es-MX" dirty="0"/>
              <a:t>l = [22, True]</a:t>
            </a:r>
          </a:p>
          <a:p>
            <a:pPr algn="ctr"/>
            <a:r>
              <a:rPr lang="es-MX" dirty="0"/>
              <a:t> l[0] = 99 # Con esto l valdrá [99, True]</a:t>
            </a:r>
          </a:p>
        </p:txBody>
      </p:sp>
      <p:sp>
        <p:nvSpPr>
          <p:cNvPr id="22" name="CuadroTexto 21">
            <a:extLst>
              <a:ext uri="{FF2B5EF4-FFF2-40B4-BE49-F238E27FC236}">
                <a16:creationId xmlns:a16="http://schemas.microsoft.com/office/drawing/2014/main" id="{6F7846E3-B3EF-93FC-8603-3F479621F943}"/>
              </a:ext>
            </a:extLst>
          </p:cNvPr>
          <p:cNvSpPr txBox="1"/>
          <p:nvPr/>
        </p:nvSpPr>
        <p:spPr>
          <a:xfrm>
            <a:off x="896995" y="5342252"/>
            <a:ext cx="15222684" cy="738664"/>
          </a:xfrm>
          <a:prstGeom prst="rect">
            <a:avLst/>
          </a:prstGeom>
          <a:noFill/>
        </p:spPr>
        <p:txBody>
          <a:bodyPr wrap="square">
            <a:spAutoFit/>
          </a:bodyPr>
          <a:lstStyle/>
          <a:p>
            <a:r>
              <a:rPr lang="es-MX" sz="1400" dirty="0"/>
              <a:t>El uso de los corchetes para acceder y modificar los elementos de una lista es común en muchos lenguajes, pero Python nos depara varias sorpresas muy agradables. Una curiosidad sobre el operador [] de Python es que podemos utilizar también números negativos. Si se utiliza un número negativo como índice, esto se traduce en que el índice empieza a contar desde el final, hacia la izquierda; es decir, con [-1] accederemos al último elemento de la lista, con [-2] al penúltimo, con [-3], al antepenúltimo, y así sucesivamente.</a:t>
            </a:r>
          </a:p>
        </p:txBody>
      </p:sp>
    </p:spTree>
    <p:extLst>
      <p:ext uri="{BB962C8B-B14F-4D97-AF65-F5344CB8AC3E}">
        <p14:creationId xmlns:p14="http://schemas.microsoft.com/office/powerpoint/2010/main" val="3917917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7</a:t>
            </a:fld>
            <a:endParaRPr lang="es-MX" sz="2800" dirty="0"/>
          </a:p>
        </p:txBody>
      </p:sp>
      <p:sp>
        <p:nvSpPr>
          <p:cNvPr id="2" name="Título 1">
            <a:extLst>
              <a:ext uri="{FF2B5EF4-FFF2-40B4-BE49-F238E27FC236}">
                <a16:creationId xmlns:a16="http://schemas.microsoft.com/office/drawing/2014/main" id="{6FC7A215-8CD6-8D7E-B68F-9BB28F4AC497}"/>
              </a:ext>
            </a:extLst>
          </p:cNvPr>
          <p:cNvSpPr txBox="1">
            <a:spLocks/>
          </p:cNvSpPr>
          <p:nvPr/>
        </p:nvSpPr>
        <p:spPr>
          <a:xfrm rot="16200000">
            <a:off x="-2632476" y="3427504"/>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Tipos de colecciones de datos</a:t>
            </a:r>
          </a:p>
        </p:txBody>
      </p:sp>
      <p:sp>
        <p:nvSpPr>
          <p:cNvPr id="4" name="CuadroTexto 3">
            <a:extLst>
              <a:ext uri="{FF2B5EF4-FFF2-40B4-BE49-F238E27FC236}">
                <a16:creationId xmlns:a16="http://schemas.microsoft.com/office/drawing/2014/main" id="{7BEE5A85-4965-CAE3-D3C1-E534581A190E}"/>
              </a:ext>
            </a:extLst>
          </p:cNvPr>
          <p:cNvSpPr txBox="1"/>
          <p:nvPr/>
        </p:nvSpPr>
        <p:spPr>
          <a:xfrm>
            <a:off x="742513" y="251593"/>
            <a:ext cx="8198426" cy="369332"/>
          </a:xfrm>
          <a:prstGeom prst="rect">
            <a:avLst/>
          </a:prstGeom>
          <a:noFill/>
        </p:spPr>
        <p:txBody>
          <a:bodyPr wrap="square">
            <a:spAutoFit/>
          </a:bodyPr>
          <a:lstStyle/>
          <a:p>
            <a:r>
              <a:rPr lang="es-MX" dirty="0"/>
              <a:t>Tuplas</a:t>
            </a:r>
          </a:p>
        </p:txBody>
      </p:sp>
      <p:sp>
        <p:nvSpPr>
          <p:cNvPr id="6" name="CuadroTexto 5">
            <a:extLst>
              <a:ext uri="{FF2B5EF4-FFF2-40B4-BE49-F238E27FC236}">
                <a16:creationId xmlns:a16="http://schemas.microsoft.com/office/drawing/2014/main" id="{38F5F5EF-AADF-B58C-1F7A-188A0A843E06}"/>
              </a:ext>
            </a:extLst>
          </p:cNvPr>
          <p:cNvSpPr txBox="1"/>
          <p:nvPr/>
        </p:nvSpPr>
        <p:spPr>
          <a:xfrm>
            <a:off x="742512" y="620925"/>
            <a:ext cx="15124405" cy="307777"/>
          </a:xfrm>
          <a:prstGeom prst="rect">
            <a:avLst/>
          </a:prstGeom>
          <a:noFill/>
        </p:spPr>
        <p:txBody>
          <a:bodyPr wrap="square">
            <a:spAutoFit/>
          </a:bodyPr>
          <a:lstStyle/>
          <a:p>
            <a:r>
              <a:rPr lang="es-MX" sz="1400" dirty="0"/>
              <a:t>Todo lo que hemos explicado sobre las listas se aplica también a las tuplas, a excepción de la forma de definirla, para lo que se utilizan paréntesis en lugar de corchetes.</a:t>
            </a:r>
          </a:p>
        </p:txBody>
      </p:sp>
      <p:sp>
        <p:nvSpPr>
          <p:cNvPr id="8" name="CuadroTexto 7">
            <a:extLst>
              <a:ext uri="{FF2B5EF4-FFF2-40B4-BE49-F238E27FC236}">
                <a16:creationId xmlns:a16="http://schemas.microsoft.com/office/drawing/2014/main" id="{A4901DED-7F5B-92E3-086E-DBDF3DA403FB}"/>
              </a:ext>
            </a:extLst>
          </p:cNvPr>
          <p:cNvSpPr txBox="1"/>
          <p:nvPr/>
        </p:nvSpPr>
        <p:spPr>
          <a:xfrm>
            <a:off x="13373098" y="553381"/>
            <a:ext cx="2748395" cy="369332"/>
          </a:xfrm>
          <a:prstGeom prst="rect">
            <a:avLst/>
          </a:prstGeom>
          <a:noFill/>
        </p:spPr>
        <p:txBody>
          <a:bodyPr wrap="square">
            <a:spAutoFit/>
          </a:bodyPr>
          <a:lstStyle/>
          <a:p>
            <a:r>
              <a:rPr lang="es-MX" dirty="0"/>
              <a:t>t = (1, 2, True, “</a:t>
            </a:r>
            <a:r>
              <a:rPr lang="es-MX" dirty="0" err="1"/>
              <a:t>python</a:t>
            </a:r>
            <a:r>
              <a:rPr lang="es-MX" dirty="0"/>
              <a:t>”)</a:t>
            </a:r>
          </a:p>
        </p:txBody>
      </p:sp>
      <p:sp>
        <p:nvSpPr>
          <p:cNvPr id="10" name="CuadroTexto 9">
            <a:extLst>
              <a:ext uri="{FF2B5EF4-FFF2-40B4-BE49-F238E27FC236}">
                <a16:creationId xmlns:a16="http://schemas.microsoft.com/office/drawing/2014/main" id="{2AFF5FA4-4164-A14D-9CA0-BF76F3470206}"/>
              </a:ext>
            </a:extLst>
          </p:cNvPr>
          <p:cNvSpPr txBox="1"/>
          <p:nvPr/>
        </p:nvSpPr>
        <p:spPr>
          <a:xfrm>
            <a:off x="852617" y="1543638"/>
            <a:ext cx="12951706" cy="307777"/>
          </a:xfrm>
          <a:prstGeom prst="rect">
            <a:avLst/>
          </a:prstGeom>
          <a:noFill/>
        </p:spPr>
        <p:txBody>
          <a:bodyPr wrap="square">
            <a:spAutoFit/>
          </a:bodyPr>
          <a:lstStyle/>
          <a:p>
            <a:r>
              <a:rPr lang="es-MX" sz="1400" dirty="0"/>
              <a:t>En realidad el constructor de la tupla es la coma, no el paréntesis, pero el intérprete muestra los paréntesis, y nosotros deberíamos utilizarlos, con claridad.</a:t>
            </a:r>
          </a:p>
        </p:txBody>
      </p:sp>
      <p:sp>
        <p:nvSpPr>
          <p:cNvPr id="12" name="CuadroTexto 11">
            <a:extLst>
              <a:ext uri="{FF2B5EF4-FFF2-40B4-BE49-F238E27FC236}">
                <a16:creationId xmlns:a16="http://schemas.microsoft.com/office/drawing/2014/main" id="{4AD882F5-029B-372C-F64D-5C5B4A5B150D}"/>
              </a:ext>
            </a:extLst>
          </p:cNvPr>
          <p:cNvSpPr txBox="1"/>
          <p:nvPr/>
        </p:nvSpPr>
        <p:spPr>
          <a:xfrm>
            <a:off x="13804323" y="1018522"/>
            <a:ext cx="1616877" cy="923330"/>
          </a:xfrm>
          <a:prstGeom prst="rect">
            <a:avLst/>
          </a:prstGeom>
          <a:noFill/>
        </p:spPr>
        <p:txBody>
          <a:bodyPr wrap="square">
            <a:spAutoFit/>
          </a:bodyPr>
          <a:lstStyle/>
          <a:p>
            <a:pPr algn="ctr"/>
            <a:r>
              <a:rPr lang="fr-FR" dirty="0"/>
              <a:t>&gt;&gt;&gt; t = 1, 2, 3 </a:t>
            </a:r>
          </a:p>
          <a:p>
            <a:pPr algn="ctr"/>
            <a:r>
              <a:rPr lang="fr-FR" dirty="0"/>
              <a:t>&gt;&gt;&gt; type(t) </a:t>
            </a:r>
          </a:p>
          <a:p>
            <a:pPr algn="ctr"/>
            <a:r>
              <a:rPr lang="fr-FR" dirty="0"/>
              <a:t>type “tuple”</a:t>
            </a:r>
            <a:endParaRPr lang="es-MX" dirty="0"/>
          </a:p>
        </p:txBody>
      </p:sp>
      <p:sp>
        <p:nvSpPr>
          <p:cNvPr id="14" name="CuadroTexto 13">
            <a:extLst>
              <a:ext uri="{FF2B5EF4-FFF2-40B4-BE49-F238E27FC236}">
                <a16:creationId xmlns:a16="http://schemas.microsoft.com/office/drawing/2014/main" id="{6FE2F345-B6EA-FF8E-E484-124B7C812774}"/>
              </a:ext>
            </a:extLst>
          </p:cNvPr>
          <p:cNvSpPr txBox="1"/>
          <p:nvPr/>
        </p:nvSpPr>
        <p:spPr>
          <a:xfrm>
            <a:off x="852617" y="2220747"/>
            <a:ext cx="14775310" cy="307777"/>
          </a:xfrm>
          <a:prstGeom prst="rect">
            <a:avLst/>
          </a:prstGeom>
          <a:noFill/>
        </p:spPr>
        <p:txBody>
          <a:bodyPr wrap="square">
            <a:spAutoFit/>
          </a:bodyPr>
          <a:lstStyle/>
          <a:p>
            <a:r>
              <a:rPr lang="es-MX" sz="1400" dirty="0"/>
              <a:t>Además hay que tener en cuenta que es necesario añadir una coma para tuplas de un solo elemento, para diferenciarlo de un elemento entre paréntesis. </a:t>
            </a:r>
          </a:p>
        </p:txBody>
      </p:sp>
      <p:sp>
        <p:nvSpPr>
          <p:cNvPr id="16" name="CuadroTexto 15">
            <a:extLst>
              <a:ext uri="{FF2B5EF4-FFF2-40B4-BE49-F238E27FC236}">
                <a16:creationId xmlns:a16="http://schemas.microsoft.com/office/drawing/2014/main" id="{E6343095-9320-3835-CC54-991813722B61}"/>
              </a:ext>
            </a:extLst>
          </p:cNvPr>
          <p:cNvSpPr txBox="1"/>
          <p:nvPr/>
        </p:nvSpPr>
        <p:spPr>
          <a:xfrm>
            <a:off x="13804323" y="2051469"/>
            <a:ext cx="1667741" cy="646331"/>
          </a:xfrm>
          <a:prstGeom prst="rect">
            <a:avLst/>
          </a:prstGeom>
          <a:noFill/>
        </p:spPr>
        <p:txBody>
          <a:bodyPr wrap="square">
            <a:spAutoFit/>
          </a:bodyPr>
          <a:lstStyle/>
          <a:p>
            <a:pPr algn="ctr"/>
            <a:r>
              <a:rPr lang="es-MX" dirty="0"/>
              <a:t>&gt;&gt;&gt; t = (1) </a:t>
            </a:r>
          </a:p>
          <a:p>
            <a:pPr algn="ctr"/>
            <a:r>
              <a:rPr lang="es-MX" dirty="0"/>
              <a:t>&gt;&gt;&gt; </a:t>
            </a:r>
            <a:r>
              <a:rPr lang="es-MX" dirty="0" err="1"/>
              <a:t>type</a:t>
            </a:r>
            <a:r>
              <a:rPr lang="es-MX" dirty="0"/>
              <a:t>(t) </a:t>
            </a:r>
          </a:p>
        </p:txBody>
      </p:sp>
      <p:sp>
        <p:nvSpPr>
          <p:cNvPr id="19" name="CuadroTexto 18">
            <a:extLst>
              <a:ext uri="{FF2B5EF4-FFF2-40B4-BE49-F238E27FC236}">
                <a16:creationId xmlns:a16="http://schemas.microsoft.com/office/drawing/2014/main" id="{AAFAB21F-240F-BB0F-BFFD-C3C2FCD023F8}"/>
              </a:ext>
            </a:extLst>
          </p:cNvPr>
          <p:cNvSpPr txBox="1"/>
          <p:nvPr/>
        </p:nvSpPr>
        <p:spPr>
          <a:xfrm>
            <a:off x="852617" y="2897856"/>
            <a:ext cx="8198426" cy="307777"/>
          </a:xfrm>
          <a:prstGeom prst="rect">
            <a:avLst/>
          </a:prstGeom>
          <a:noFill/>
        </p:spPr>
        <p:txBody>
          <a:bodyPr wrap="square">
            <a:spAutoFit/>
          </a:bodyPr>
          <a:lstStyle/>
          <a:p>
            <a:r>
              <a:rPr lang="es-MX" sz="1400" dirty="0"/>
              <a:t>Para referirnos a elementos de una tupla, como en una lista, se usa el operador []:</a:t>
            </a:r>
          </a:p>
        </p:txBody>
      </p:sp>
      <p:sp>
        <p:nvSpPr>
          <p:cNvPr id="21" name="CuadroTexto 20">
            <a:extLst>
              <a:ext uri="{FF2B5EF4-FFF2-40B4-BE49-F238E27FC236}">
                <a16:creationId xmlns:a16="http://schemas.microsoft.com/office/drawing/2014/main" id="{9469BC8D-E670-68B7-841F-5B13E8FB159D}"/>
              </a:ext>
            </a:extLst>
          </p:cNvPr>
          <p:cNvSpPr txBox="1"/>
          <p:nvPr/>
        </p:nvSpPr>
        <p:spPr>
          <a:xfrm>
            <a:off x="10323367" y="2697800"/>
            <a:ext cx="3049731" cy="923330"/>
          </a:xfrm>
          <a:prstGeom prst="rect">
            <a:avLst/>
          </a:prstGeom>
          <a:noFill/>
        </p:spPr>
        <p:txBody>
          <a:bodyPr wrap="square">
            <a:spAutoFit/>
          </a:bodyPr>
          <a:lstStyle/>
          <a:p>
            <a:pPr algn="ctr"/>
            <a:r>
              <a:rPr lang="nn-NO" dirty="0"/>
              <a:t>mi_var = t[0] </a:t>
            </a:r>
          </a:p>
          <a:p>
            <a:pPr algn="ctr"/>
            <a:r>
              <a:rPr lang="nn-NO" dirty="0"/>
              <a:t># mi_var es 1 mi_var = t[0:2] </a:t>
            </a:r>
          </a:p>
          <a:p>
            <a:pPr algn="ctr"/>
            <a:r>
              <a:rPr lang="nn-NO" dirty="0"/>
              <a:t># mi_var es (1, 2)</a:t>
            </a:r>
            <a:endParaRPr lang="es-MX" dirty="0"/>
          </a:p>
        </p:txBody>
      </p:sp>
      <p:sp>
        <p:nvSpPr>
          <p:cNvPr id="23" name="CuadroTexto 22">
            <a:extLst>
              <a:ext uri="{FF2B5EF4-FFF2-40B4-BE49-F238E27FC236}">
                <a16:creationId xmlns:a16="http://schemas.microsoft.com/office/drawing/2014/main" id="{100E6EA2-FE07-E60B-4DE2-CF384D26503C}"/>
              </a:ext>
            </a:extLst>
          </p:cNvPr>
          <p:cNvSpPr txBox="1"/>
          <p:nvPr/>
        </p:nvSpPr>
        <p:spPr>
          <a:xfrm>
            <a:off x="852616" y="3820569"/>
            <a:ext cx="12167193" cy="523220"/>
          </a:xfrm>
          <a:prstGeom prst="rect">
            <a:avLst/>
          </a:prstGeom>
          <a:noFill/>
        </p:spPr>
        <p:txBody>
          <a:bodyPr wrap="square">
            <a:spAutoFit/>
          </a:bodyPr>
          <a:lstStyle/>
          <a:p>
            <a:r>
              <a:rPr lang="es-MX" sz="1400" dirty="0"/>
              <a:t>Podemos utilizar el operador [] debido a que las tuplas, al igual que las listas, forman parte de un tipo de objetos llamados secuencias. Permitirme un pequeño inciso para indicaros que las cadenas de texto también son secuencias, por lo que no os extrañará que podamos hacer cosas como estas:</a:t>
            </a:r>
          </a:p>
        </p:txBody>
      </p:sp>
      <p:sp>
        <p:nvSpPr>
          <p:cNvPr id="25" name="CuadroTexto 24">
            <a:extLst>
              <a:ext uri="{FF2B5EF4-FFF2-40B4-BE49-F238E27FC236}">
                <a16:creationId xmlns:a16="http://schemas.microsoft.com/office/drawing/2014/main" id="{584CB1DB-A2C6-E68F-C643-B23E1ADC82AC}"/>
              </a:ext>
            </a:extLst>
          </p:cNvPr>
          <p:cNvSpPr txBox="1"/>
          <p:nvPr/>
        </p:nvSpPr>
        <p:spPr>
          <a:xfrm>
            <a:off x="13612091" y="3743624"/>
            <a:ext cx="2052204" cy="1200329"/>
          </a:xfrm>
          <a:prstGeom prst="rect">
            <a:avLst/>
          </a:prstGeom>
          <a:noFill/>
        </p:spPr>
        <p:txBody>
          <a:bodyPr wrap="square">
            <a:spAutoFit/>
          </a:bodyPr>
          <a:lstStyle/>
          <a:p>
            <a:pPr algn="ctr"/>
            <a:r>
              <a:rPr lang="pt-BR" dirty="0"/>
              <a:t>c = “</a:t>
            </a:r>
            <a:r>
              <a:rPr lang="pt-BR" dirty="0" err="1"/>
              <a:t>hola</a:t>
            </a:r>
            <a:r>
              <a:rPr lang="pt-BR" dirty="0"/>
              <a:t> mundo” </a:t>
            </a:r>
          </a:p>
          <a:p>
            <a:pPr algn="ctr"/>
            <a:r>
              <a:rPr lang="pt-BR" dirty="0"/>
              <a:t>c[0] # h </a:t>
            </a:r>
          </a:p>
          <a:p>
            <a:pPr algn="ctr"/>
            <a:r>
              <a:rPr lang="pt-BR" dirty="0"/>
              <a:t>c[5:] # mundo </a:t>
            </a:r>
          </a:p>
          <a:p>
            <a:pPr algn="ctr"/>
            <a:r>
              <a:rPr lang="pt-BR" dirty="0"/>
              <a:t>c[::3] # </a:t>
            </a:r>
            <a:r>
              <a:rPr lang="pt-BR" dirty="0" err="1"/>
              <a:t>hauo</a:t>
            </a:r>
            <a:r>
              <a:rPr lang="pt-BR" dirty="0"/>
              <a:t> </a:t>
            </a:r>
            <a:endParaRPr lang="es-MX" dirty="0"/>
          </a:p>
        </p:txBody>
      </p:sp>
      <p:sp>
        <p:nvSpPr>
          <p:cNvPr id="28" name="CuadroTexto 27">
            <a:extLst>
              <a:ext uri="{FF2B5EF4-FFF2-40B4-BE49-F238E27FC236}">
                <a16:creationId xmlns:a16="http://schemas.microsoft.com/office/drawing/2014/main" id="{A1CBC105-6A21-8DDB-F1A9-A16910103A36}"/>
              </a:ext>
            </a:extLst>
          </p:cNvPr>
          <p:cNvSpPr txBox="1"/>
          <p:nvPr/>
        </p:nvSpPr>
        <p:spPr>
          <a:xfrm>
            <a:off x="852616" y="5085128"/>
            <a:ext cx="10743639" cy="523220"/>
          </a:xfrm>
          <a:prstGeom prst="rect">
            <a:avLst/>
          </a:prstGeom>
          <a:noFill/>
        </p:spPr>
        <p:txBody>
          <a:bodyPr wrap="square">
            <a:spAutoFit/>
          </a:bodyPr>
          <a:lstStyle/>
          <a:p>
            <a:r>
              <a:rPr lang="es-MX" sz="1400" dirty="0"/>
              <a:t>Volviendo al tema de las tuplas, su diferencia con las listas estriba en que las tuplas no poseen estos mecanismos de modificación a través de funciones tan útiles de los que hablábamos al final de la anterior sección. </a:t>
            </a:r>
          </a:p>
        </p:txBody>
      </p:sp>
    </p:spTree>
    <p:extLst>
      <p:ext uri="{BB962C8B-B14F-4D97-AF65-F5344CB8AC3E}">
        <p14:creationId xmlns:p14="http://schemas.microsoft.com/office/powerpoint/2010/main" val="163739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8</a:t>
            </a:fld>
            <a:endParaRPr lang="es-MX" sz="2800" dirty="0"/>
          </a:p>
        </p:txBody>
      </p:sp>
      <p:sp>
        <p:nvSpPr>
          <p:cNvPr id="2" name="Título 1">
            <a:extLst>
              <a:ext uri="{FF2B5EF4-FFF2-40B4-BE49-F238E27FC236}">
                <a16:creationId xmlns:a16="http://schemas.microsoft.com/office/drawing/2014/main" id="{77A27189-9EE4-C191-34BE-36F09A9E91F4}"/>
              </a:ext>
            </a:extLst>
          </p:cNvPr>
          <p:cNvSpPr txBox="1">
            <a:spLocks/>
          </p:cNvSpPr>
          <p:nvPr/>
        </p:nvSpPr>
        <p:spPr>
          <a:xfrm rot="16200000">
            <a:off x="-2632476" y="3427504"/>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Tipos de colecciones de datos</a:t>
            </a:r>
          </a:p>
        </p:txBody>
      </p:sp>
      <p:sp>
        <p:nvSpPr>
          <p:cNvPr id="4" name="CuadroTexto 3">
            <a:extLst>
              <a:ext uri="{FF2B5EF4-FFF2-40B4-BE49-F238E27FC236}">
                <a16:creationId xmlns:a16="http://schemas.microsoft.com/office/drawing/2014/main" id="{F6B01C25-6AEF-8B19-02A8-6210255E078E}"/>
              </a:ext>
            </a:extLst>
          </p:cNvPr>
          <p:cNvSpPr txBox="1"/>
          <p:nvPr/>
        </p:nvSpPr>
        <p:spPr>
          <a:xfrm>
            <a:off x="742513" y="251593"/>
            <a:ext cx="8198426" cy="369332"/>
          </a:xfrm>
          <a:prstGeom prst="rect">
            <a:avLst/>
          </a:prstGeom>
          <a:noFill/>
        </p:spPr>
        <p:txBody>
          <a:bodyPr wrap="square">
            <a:spAutoFit/>
          </a:bodyPr>
          <a:lstStyle/>
          <a:p>
            <a:r>
              <a:rPr lang="es-MX" dirty="0"/>
              <a:t>Diccionarios</a:t>
            </a:r>
          </a:p>
        </p:txBody>
      </p:sp>
      <p:sp>
        <p:nvSpPr>
          <p:cNvPr id="6" name="CuadroTexto 5">
            <a:extLst>
              <a:ext uri="{FF2B5EF4-FFF2-40B4-BE49-F238E27FC236}">
                <a16:creationId xmlns:a16="http://schemas.microsoft.com/office/drawing/2014/main" id="{F352A431-026F-5AAB-6C64-8D00F83CF752}"/>
              </a:ext>
            </a:extLst>
          </p:cNvPr>
          <p:cNvSpPr txBox="1"/>
          <p:nvPr/>
        </p:nvSpPr>
        <p:spPr>
          <a:xfrm>
            <a:off x="742513" y="620925"/>
            <a:ext cx="6250569" cy="738664"/>
          </a:xfrm>
          <a:prstGeom prst="rect">
            <a:avLst/>
          </a:prstGeom>
          <a:noFill/>
        </p:spPr>
        <p:txBody>
          <a:bodyPr wrap="square">
            <a:spAutoFit/>
          </a:bodyPr>
          <a:lstStyle/>
          <a:p>
            <a:r>
              <a:rPr lang="es-MX" sz="1400" dirty="0"/>
              <a:t>Los diccionarios, también llamados matrices asociativas, deben su nombre a que son colecciones que relacionan una clave y un valor. Por ejemplo, veamos un diccionario de películas y directores: </a:t>
            </a:r>
          </a:p>
        </p:txBody>
      </p:sp>
      <p:sp>
        <p:nvSpPr>
          <p:cNvPr id="8" name="CuadroTexto 7">
            <a:extLst>
              <a:ext uri="{FF2B5EF4-FFF2-40B4-BE49-F238E27FC236}">
                <a16:creationId xmlns:a16="http://schemas.microsoft.com/office/drawing/2014/main" id="{4FA75108-4B3B-BC44-37D5-E4D3A1963D7F}"/>
              </a:ext>
            </a:extLst>
          </p:cNvPr>
          <p:cNvSpPr txBox="1"/>
          <p:nvPr/>
        </p:nvSpPr>
        <p:spPr>
          <a:xfrm>
            <a:off x="7334913" y="620925"/>
            <a:ext cx="8894617" cy="369332"/>
          </a:xfrm>
          <a:prstGeom prst="rect">
            <a:avLst/>
          </a:prstGeom>
          <a:noFill/>
        </p:spPr>
        <p:txBody>
          <a:bodyPr wrap="square">
            <a:spAutoFit/>
          </a:bodyPr>
          <a:lstStyle/>
          <a:p>
            <a:r>
              <a:rPr lang="es-MX" dirty="0"/>
              <a:t>d = {“Love </a:t>
            </a:r>
            <a:r>
              <a:rPr lang="es-MX" dirty="0" err="1"/>
              <a:t>Actually</a:t>
            </a:r>
            <a:r>
              <a:rPr lang="es-MX" dirty="0"/>
              <a:t> “: “Richard Curtis”, “</a:t>
            </a:r>
            <a:r>
              <a:rPr lang="es-MX" dirty="0" err="1"/>
              <a:t>Kill</a:t>
            </a:r>
            <a:r>
              <a:rPr lang="es-MX" dirty="0"/>
              <a:t> Bill”: “Tarantino”, “Amélie”: “Jean-Pierre </a:t>
            </a:r>
            <a:r>
              <a:rPr lang="es-MX" dirty="0" err="1"/>
              <a:t>Jeunet</a:t>
            </a:r>
            <a:r>
              <a:rPr lang="es-MX" dirty="0"/>
              <a:t>”}</a:t>
            </a:r>
          </a:p>
        </p:txBody>
      </p:sp>
      <p:sp>
        <p:nvSpPr>
          <p:cNvPr id="10" name="CuadroTexto 9">
            <a:extLst>
              <a:ext uri="{FF2B5EF4-FFF2-40B4-BE49-F238E27FC236}">
                <a16:creationId xmlns:a16="http://schemas.microsoft.com/office/drawing/2014/main" id="{2BF63735-22E0-590E-5BA0-688FCEAC5A0F}"/>
              </a:ext>
            </a:extLst>
          </p:cNvPr>
          <p:cNvSpPr txBox="1"/>
          <p:nvPr/>
        </p:nvSpPr>
        <p:spPr>
          <a:xfrm>
            <a:off x="742513" y="1611182"/>
            <a:ext cx="15363396" cy="1169551"/>
          </a:xfrm>
          <a:prstGeom prst="rect">
            <a:avLst/>
          </a:prstGeom>
          <a:noFill/>
        </p:spPr>
        <p:txBody>
          <a:bodyPr wrap="square">
            <a:spAutoFit/>
          </a:bodyPr>
          <a:lstStyle/>
          <a:p>
            <a:r>
              <a:rPr lang="es-MX" sz="1400" dirty="0"/>
              <a:t>El primer valor se trata de la clave y el segundo del valor asociado a la clave. Como clave podemos utilizar cualquier valor inmutable: podríamos usar números, cadenas, booleanos, tuplas, … pero no listas o diccionarios, dado que son mutables. Esto es así porque los diccionarios se implementan como tablas hash, y a la hora de introducir un nuevo par clave-valor en el diccionario se calcula el hash de la clave para después poder encontrar la entrada correspondiente rápidamente. Si se modificara el objeto clave después de haber sido introducido en el diccionario, evidentemente, su hash también cambiaría y no podría ser encontrado. La diferencia principal entre los diccionarios y las listas o las tuplas es que a los valores almacenados en un diccionario se les accede no por su índice, porque de hecho no tienen orden, sino por su clave, utilizando de nuevo el operador [].  </a:t>
            </a:r>
          </a:p>
        </p:txBody>
      </p:sp>
      <p:sp>
        <p:nvSpPr>
          <p:cNvPr id="12" name="CuadroTexto 11">
            <a:extLst>
              <a:ext uri="{FF2B5EF4-FFF2-40B4-BE49-F238E27FC236}">
                <a16:creationId xmlns:a16="http://schemas.microsoft.com/office/drawing/2014/main" id="{CA8A969B-B285-7367-A6D6-BA45F7FFF011}"/>
              </a:ext>
            </a:extLst>
          </p:cNvPr>
          <p:cNvSpPr txBox="1"/>
          <p:nvPr/>
        </p:nvSpPr>
        <p:spPr>
          <a:xfrm>
            <a:off x="742513" y="2926574"/>
            <a:ext cx="8198426" cy="369332"/>
          </a:xfrm>
          <a:prstGeom prst="rect">
            <a:avLst/>
          </a:prstGeom>
          <a:noFill/>
        </p:spPr>
        <p:txBody>
          <a:bodyPr wrap="square">
            <a:spAutoFit/>
          </a:bodyPr>
          <a:lstStyle/>
          <a:p>
            <a:r>
              <a:rPr lang="en-US" dirty="0"/>
              <a:t>d[“Love Actually “] # </a:t>
            </a:r>
            <a:r>
              <a:rPr lang="en-US" dirty="0" err="1"/>
              <a:t>devuelve</a:t>
            </a:r>
            <a:r>
              <a:rPr lang="en-US" dirty="0"/>
              <a:t> “Richard Curtis” </a:t>
            </a:r>
            <a:endParaRPr lang="es-MX" dirty="0"/>
          </a:p>
        </p:txBody>
      </p:sp>
      <p:sp>
        <p:nvSpPr>
          <p:cNvPr id="14" name="CuadroTexto 13">
            <a:extLst>
              <a:ext uri="{FF2B5EF4-FFF2-40B4-BE49-F238E27FC236}">
                <a16:creationId xmlns:a16="http://schemas.microsoft.com/office/drawing/2014/main" id="{2AEE193D-6841-6636-A9A8-1EB27F414F55}"/>
              </a:ext>
            </a:extLst>
          </p:cNvPr>
          <p:cNvSpPr txBox="1"/>
          <p:nvPr/>
        </p:nvSpPr>
        <p:spPr>
          <a:xfrm>
            <a:off x="742513" y="3498646"/>
            <a:ext cx="8198426" cy="307777"/>
          </a:xfrm>
          <a:prstGeom prst="rect">
            <a:avLst/>
          </a:prstGeom>
          <a:noFill/>
        </p:spPr>
        <p:txBody>
          <a:bodyPr wrap="square">
            <a:spAutoFit/>
          </a:bodyPr>
          <a:lstStyle/>
          <a:p>
            <a:r>
              <a:rPr lang="es-MX" sz="1400" dirty="0"/>
              <a:t>Al igual que en listas y tuplas también se puede utilizar este operador para reasignar valores. </a:t>
            </a:r>
          </a:p>
        </p:txBody>
      </p:sp>
      <p:sp>
        <p:nvSpPr>
          <p:cNvPr id="16" name="CuadroTexto 15">
            <a:extLst>
              <a:ext uri="{FF2B5EF4-FFF2-40B4-BE49-F238E27FC236}">
                <a16:creationId xmlns:a16="http://schemas.microsoft.com/office/drawing/2014/main" id="{2CA30D6C-7680-5DD8-AC36-AA399B29C37B}"/>
              </a:ext>
            </a:extLst>
          </p:cNvPr>
          <p:cNvSpPr txBox="1"/>
          <p:nvPr/>
        </p:nvSpPr>
        <p:spPr>
          <a:xfrm>
            <a:off x="742513" y="4009163"/>
            <a:ext cx="8198426" cy="369332"/>
          </a:xfrm>
          <a:prstGeom prst="rect">
            <a:avLst/>
          </a:prstGeom>
          <a:noFill/>
        </p:spPr>
        <p:txBody>
          <a:bodyPr wrap="square">
            <a:spAutoFit/>
          </a:bodyPr>
          <a:lstStyle/>
          <a:p>
            <a:r>
              <a:rPr lang="es-MX" dirty="0"/>
              <a:t>d[“</a:t>
            </a:r>
            <a:r>
              <a:rPr lang="es-MX" dirty="0" err="1"/>
              <a:t>Kill</a:t>
            </a:r>
            <a:r>
              <a:rPr lang="es-MX" dirty="0"/>
              <a:t> Bill”] = “Quentin Tarantino”</a:t>
            </a:r>
          </a:p>
        </p:txBody>
      </p:sp>
      <p:sp>
        <p:nvSpPr>
          <p:cNvPr id="19" name="CuadroTexto 18">
            <a:extLst>
              <a:ext uri="{FF2B5EF4-FFF2-40B4-BE49-F238E27FC236}">
                <a16:creationId xmlns:a16="http://schemas.microsoft.com/office/drawing/2014/main" id="{CBD55088-F434-505C-603D-A99A9D10C0E9}"/>
              </a:ext>
            </a:extLst>
          </p:cNvPr>
          <p:cNvSpPr txBox="1"/>
          <p:nvPr/>
        </p:nvSpPr>
        <p:spPr>
          <a:xfrm>
            <a:off x="742512" y="4621071"/>
            <a:ext cx="15010105" cy="307777"/>
          </a:xfrm>
          <a:prstGeom prst="rect">
            <a:avLst/>
          </a:prstGeom>
          <a:noFill/>
        </p:spPr>
        <p:txBody>
          <a:bodyPr wrap="square">
            <a:spAutoFit/>
          </a:bodyPr>
          <a:lstStyle/>
          <a:p>
            <a:r>
              <a:rPr lang="es-MX" sz="1400" dirty="0"/>
              <a:t>Sin embargo en este caso no se puede utilizar </a:t>
            </a:r>
            <a:r>
              <a:rPr lang="es-MX" sz="1400" dirty="0" err="1"/>
              <a:t>slicing</a:t>
            </a:r>
            <a:r>
              <a:rPr lang="es-MX" sz="1400" dirty="0"/>
              <a:t>, entre otras cosas porque los diccionarios no son secuencias, si no </a:t>
            </a:r>
            <a:r>
              <a:rPr lang="es-MX" sz="1400" dirty="0" err="1"/>
              <a:t>mappings</a:t>
            </a:r>
            <a:r>
              <a:rPr lang="es-MX" sz="1400" dirty="0"/>
              <a:t> (mapeados, asociaciones). </a:t>
            </a:r>
          </a:p>
        </p:txBody>
      </p:sp>
    </p:spTree>
    <p:extLst>
      <p:ext uri="{BB962C8B-B14F-4D97-AF65-F5344CB8AC3E}">
        <p14:creationId xmlns:p14="http://schemas.microsoft.com/office/powerpoint/2010/main" val="1676166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9</a:t>
            </a:fld>
            <a:endParaRPr lang="es-MX" sz="2800" dirty="0"/>
          </a:p>
        </p:txBody>
      </p:sp>
      <p:sp>
        <p:nvSpPr>
          <p:cNvPr id="26" name="Título 1">
            <a:extLst>
              <a:ext uri="{FF2B5EF4-FFF2-40B4-BE49-F238E27FC236}">
                <a16:creationId xmlns:a16="http://schemas.microsoft.com/office/drawing/2014/main" id="{E0F40067-7AEF-CC91-5DB8-CAF5224133F9}"/>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Operaciones Relacionales</a:t>
            </a:r>
          </a:p>
        </p:txBody>
      </p:sp>
      <p:sp>
        <p:nvSpPr>
          <p:cNvPr id="3" name="CuadroTexto 2">
            <a:extLst>
              <a:ext uri="{FF2B5EF4-FFF2-40B4-BE49-F238E27FC236}">
                <a16:creationId xmlns:a16="http://schemas.microsoft.com/office/drawing/2014/main" id="{682B0ADF-ACDA-4385-D512-71D0502FAEB2}"/>
              </a:ext>
            </a:extLst>
          </p:cNvPr>
          <p:cNvSpPr txBox="1"/>
          <p:nvPr/>
        </p:nvSpPr>
        <p:spPr>
          <a:xfrm>
            <a:off x="867641" y="297759"/>
            <a:ext cx="8198426" cy="523220"/>
          </a:xfrm>
          <a:prstGeom prst="rect">
            <a:avLst/>
          </a:prstGeom>
          <a:noFill/>
        </p:spPr>
        <p:txBody>
          <a:bodyPr wrap="square">
            <a:spAutoFit/>
          </a:bodyPr>
          <a:lstStyle/>
          <a:p>
            <a:r>
              <a:rPr lang="es-MX" sz="1400" dirty="0"/>
              <a:t>Los valores booleanos son además el resultado de expresiones que utilizan operadores relacionales (comparaciones entre valores):</a:t>
            </a:r>
          </a:p>
        </p:txBody>
      </p:sp>
      <p:sp>
        <p:nvSpPr>
          <p:cNvPr id="5" name="CuadroTexto 4">
            <a:extLst>
              <a:ext uri="{FF2B5EF4-FFF2-40B4-BE49-F238E27FC236}">
                <a16:creationId xmlns:a16="http://schemas.microsoft.com/office/drawing/2014/main" id="{153E3AFF-EA9D-7A47-16F2-E8FF64EA3A66}"/>
              </a:ext>
            </a:extLst>
          </p:cNvPr>
          <p:cNvSpPr txBox="1"/>
          <p:nvPr/>
        </p:nvSpPr>
        <p:spPr>
          <a:xfrm>
            <a:off x="867640" y="929268"/>
            <a:ext cx="13970577" cy="523220"/>
          </a:xfrm>
          <a:prstGeom prst="rect">
            <a:avLst/>
          </a:prstGeom>
          <a:noFill/>
        </p:spPr>
        <p:txBody>
          <a:bodyPr wrap="square">
            <a:spAutoFit/>
          </a:bodyPr>
          <a:lstStyle/>
          <a:p>
            <a:r>
              <a:rPr lang="es-MX" sz="1400" dirty="0"/>
              <a:t>Operador == </a:t>
            </a:r>
          </a:p>
          <a:p>
            <a:r>
              <a:rPr lang="es-MX" sz="1400" dirty="0"/>
              <a:t>El operador == evalúa que los valores sean iguales para varios tipos de datos.</a:t>
            </a:r>
          </a:p>
        </p:txBody>
      </p:sp>
      <p:pic>
        <p:nvPicPr>
          <p:cNvPr id="7" name="Imagen 6">
            <a:extLst>
              <a:ext uri="{FF2B5EF4-FFF2-40B4-BE49-F238E27FC236}">
                <a16:creationId xmlns:a16="http://schemas.microsoft.com/office/drawing/2014/main" id="{751F6D21-6436-3B2D-B4AF-06B0924394F1}"/>
              </a:ext>
            </a:extLst>
          </p:cNvPr>
          <p:cNvPicPr>
            <a:picLocks noChangeAspect="1"/>
          </p:cNvPicPr>
          <p:nvPr/>
        </p:nvPicPr>
        <p:blipFill>
          <a:blip r:embed="rId2"/>
          <a:stretch>
            <a:fillRect/>
          </a:stretch>
        </p:blipFill>
        <p:spPr>
          <a:xfrm>
            <a:off x="943362" y="1528395"/>
            <a:ext cx="2857500" cy="2362200"/>
          </a:xfrm>
          <a:prstGeom prst="rect">
            <a:avLst/>
          </a:prstGeom>
        </p:spPr>
      </p:pic>
      <p:sp>
        <p:nvSpPr>
          <p:cNvPr id="9" name="CuadroTexto 8">
            <a:extLst>
              <a:ext uri="{FF2B5EF4-FFF2-40B4-BE49-F238E27FC236}">
                <a16:creationId xmlns:a16="http://schemas.microsoft.com/office/drawing/2014/main" id="{6865776D-C637-18E5-20E5-BC59C36717EF}"/>
              </a:ext>
            </a:extLst>
          </p:cNvPr>
          <p:cNvSpPr txBox="1"/>
          <p:nvPr/>
        </p:nvSpPr>
        <p:spPr>
          <a:xfrm>
            <a:off x="867641" y="3966502"/>
            <a:ext cx="4920095" cy="523220"/>
          </a:xfrm>
          <a:prstGeom prst="rect">
            <a:avLst/>
          </a:prstGeom>
          <a:noFill/>
        </p:spPr>
        <p:txBody>
          <a:bodyPr wrap="square">
            <a:spAutoFit/>
          </a:bodyPr>
          <a:lstStyle/>
          <a:p>
            <a:r>
              <a:rPr lang="es-MX" sz="1400" dirty="0"/>
              <a:t>Operador != </a:t>
            </a:r>
          </a:p>
          <a:p>
            <a:r>
              <a:rPr lang="es-MX" sz="1400" dirty="0"/>
              <a:t>El operador != evalúa si los valores son distintos.</a:t>
            </a:r>
          </a:p>
        </p:txBody>
      </p:sp>
      <p:pic>
        <p:nvPicPr>
          <p:cNvPr id="11" name="Imagen 10">
            <a:extLst>
              <a:ext uri="{FF2B5EF4-FFF2-40B4-BE49-F238E27FC236}">
                <a16:creationId xmlns:a16="http://schemas.microsoft.com/office/drawing/2014/main" id="{C03A7C21-1631-50EC-F22E-F71D77A21AE9}"/>
              </a:ext>
            </a:extLst>
          </p:cNvPr>
          <p:cNvPicPr>
            <a:picLocks noChangeAspect="1"/>
          </p:cNvPicPr>
          <p:nvPr/>
        </p:nvPicPr>
        <p:blipFill>
          <a:blip r:embed="rId3"/>
          <a:stretch>
            <a:fillRect/>
          </a:stretch>
        </p:blipFill>
        <p:spPr>
          <a:xfrm>
            <a:off x="943362" y="4565629"/>
            <a:ext cx="2286000" cy="1495425"/>
          </a:xfrm>
          <a:prstGeom prst="rect">
            <a:avLst/>
          </a:prstGeom>
        </p:spPr>
      </p:pic>
      <p:sp>
        <p:nvSpPr>
          <p:cNvPr id="13" name="CuadroTexto 12">
            <a:extLst>
              <a:ext uri="{FF2B5EF4-FFF2-40B4-BE49-F238E27FC236}">
                <a16:creationId xmlns:a16="http://schemas.microsoft.com/office/drawing/2014/main" id="{83825230-3F71-FB49-D7CA-0B1AFD6DDFC8}"/>
              </a:ext>
            </a:extLst>
          </p:cNvPr>
          <p:cNvSpPr txBox="1"/>
          <p:nvPr/>
        </p:nvSpPr>
        <p:spPr>
          <a:xfrm>
            <a:off x="9576342" y="1074617"/>
            <a:ext cx="3287604" cy="738664"/>
          </a:xfrm>
          <a:prstGeom prst="rect">
            <a:avLst/>
          </a:prstGeom>
          <a:noFill/>
        </p:spPr>
        <p:txBody>
          <a:bodyPr wrap="square">
            <a:spAutoFit/>
          </a:bodyPr>
          <a:lstStyle/>
          <a:p>
            <a:r>
              <a:rPr lang="es-MX" sz="1400" dirty="0"/>
              <a:t>Operador &lt; </a:t>
            </a:r>
          </a:p>
          <a:p>
            <a:r>
              <a:rPr lang="es-MX" sz="1400" dirty="0"/>
              <a:t>El operador &lt; evalúa si el valor del lado izquierdo es menor que el valor del lado</a:t>
            </a:r>
          </a:p>
        </p:txBody>
      </p:sp>
      <p:sp>
        <p:nvSpPr>
          <p:cNvPr id="15" name="CuadroTexto 14">
            <a:extLst>
              <a:ext uri="{FF2B5EF4-FFF2-40B4-BE49-F238E27FC236}">
                <a16:creationId xmlns:a16="http://schemas.microsoft.com/office/drawing/2014/main" id="{C54D7C28-758E-C878-9AFE-EA724B8983EE}"/>
              </a:ext>
            </a:extLst>
          </p:cNvPr>
          <p:cNvSpPr txBox="1"/>
          <p:nvPr/>
        </p:nvSpPr>
        <p:spPr>
          <a:xfrm>
            <a:off x="9576342" y="2128859"/>
            <a:ext cx="3661677" cy="954107"/>
          </a:xfrm>
          <a:prstGeom prst="rect">
            <a:avLst/>
          </a:prstGeom>
          <a:noFill/>
        </p:spPr>
        <p:txBody>
          <a:bodyPr wrap="square">
            <a:spAutoFit/>
          </a:bodyPr>
          <a:lstStyle/>
          <a:p>
            <a:r>
              <a:rPr lang="es-MX" sz="1400" dirty="0"/>
              <a:t>Operador &gt; </a:t>
            </a:r>
          </a:p>
          <a:p>
            <a:r>
              <a:rPr lang="es-MX" sz="1400" dirty="0"/>
              <a:t>El operador &gt; evalúa si el valor del lado izquierdo es mayor que el valor del lado derecho.</a:t>
            </a:r>
          </a:p>
        </p:txBody>
      </p:sp>
      <p:sp>
        <p:nvSpPr>
          <p:cNvPr id="18" name="CuadroTexto 17">
            <a:extLst>
              <a:ext uri="{FF2B5EF4-FFF2-40B4-BE49-F238E27FC236}">
                <a16:creationId xmlns:a16="http://schemas.microsoft.com/office/drawing/2014/main" id="{C6E686BE-D0EB-AF00-111F-C0082B13F90E}"/>
              </a:ext>
            </a:extLst>
          </p:cNvPr>
          <p:cNvSpPr txBox="1"/>
          <p:nvPr/>
        </p:nvSpPr>
        <p:spPr>
          <a:xfrm>
            <a:off x="9576342" y="3679532"/>
            <a:ext cx="3258453" cy="954107"/>
          </a:xfrm>
          <a:prstGeom prst="rect">
            <a:avLst/>
          </a:prstGeom>
          <a:noFill/>
        </p:spPr>
        <p:txBody>
          <a:bodyPr wrap="square">
            <a:spAutoFit/>
          </a:bodyPr>
          <a:lstStyle/>
          <a:p>
            <a:r>
              <a:rPr lang="es-MX" sz="1400" dirty="0"/>
              <a:t>Operador &lt;= </a:t>
            </a:r>
          </a:p>
          <a:p>
            <a:r>
              <a:rPr lang="es-MX" sz="1400" dirty="0"/>
              <a:t>El operador &lt;= evalúa si el valor del lado izquierdo es menor o igual que el valor del lado derecho.</a:t>
            </a:r>
          </a:p>
        </p:txBody>
      </p:sp>
      <p:sp>
        <p:nvSpPr>
          <p:cNvPr id="20" name="CuadroTexto 19">
            <a:extLst>
              <a:ext uri="{FF2B5EF4-FFF2-40B4-BE49-F238E27FC236}">
                <a16:creationId xmlns:a16="http://schemas.microsoft.com/office/drawing/2014/main" id="{ED652B02-49BE-6CE1-92EF-58668CD56611}"/>
              </a:ext>
            </a:extLst>
          </p:cNvPr>
          <p:cNvSpPr txBox="1"/>
          <p:nvPr/>
        </p:nvSpPr>
        <p:spPr>
          <a:xfrm>
            <a:off x="9576342" y="5177782"/>
            <a:ext cx="3258453" cy="954107"/>
          </a:xfrm>
          <a:prstGeom prst="rect">
            <a:avLst/>
          </a:prstGeom>
          <a:noFill/>
        </p:spPr>
        <p:txBody>
          <a:bodyPr wrap="square">
            <a:spAutoFit/>
          </a:bodyPr>
          <a:lstStyle/>
          <a:p>
            <a:r>
              <a:rPr lang="es-MX" sz="1400" dirty="0"/>
              <a:t>Operador &gt;= </a:t>
            </a:r>
          </a:p>
          <a:p>
            <a:r>
              <a:rPr lang="es-MX" sz="1400" dirty="0"/>
              <a:t>El operador &gt;= evalúa si el valor del lado izquierdo es mayor o igual que el valor del lado derecho.</a:t>
            </a:r>
          </a:p>
        </p:txBody>
      </p:sp>
      <p:pic>
        <p:nvPicPr>
          <p:cNvPr id="22" name="Imagen 21">
            <a:extLst>
              <a:ext uri="{FF2B5EF4-FFF2-40B4-BE49-F238E27FC236}">
                <a16:creationId xmlns:a16="http://schemas.microsoft.com/office/drawing/2014/main" id="{7BE87346-479C-E3CB-3B3B-81C121C1960B}"/>
              </a:ext>
            </a:extLst>
          </p:cNvPr>
          <p:cNvPicPr>
            <a:picLocks noChangeAspect="1"/>
          </p:cNvPicPr>
          <p:nvPr/>
        </p:nvPicPr>
        <p:blipFill>
          <a:blip r:embed="rId4"/>
          <a:stretch>
            <a:fillRect/>
          </a:stretch>
        </p:blipFill>
        <p:spPr>
          <a:xfrm>
            <a:off x="13000037" y="1179324"/>
            <a:ext cx="1479981" cy="657769"/>
          </a:xfrm>
          <a:prstGeom prst="rect">
            <a:avLst/>
          </a:prstGeom>
        </p:spPr>
      </p:pic>
      <p:pic>
        <p:nvPicPr>
          <p:cNvPr id="24" name="Imagen 23">
            <a:extLst>
              <a:ext uri="{FF2B5EF4-FFF2-40B4-BE49-F238E27FC236}">
                <a16:creationId xmlns:a16="http://schemas.microsoft.com/office/drawing/2014/main" id="{14B107C5-F348-21DF-BCD8-D502F7E19579}"/>
              </a:ext>
            </a:extLst>
          </p:cNvPr>
          <p:cNvPicPr>
            <a:picLocks noChangeAspect="1"/>
          </p:cNvPicPr>
          <p:nvPr/>
        </p:nvPicPr>
        <p:blipFill>
          <a:blip r:embed="rId5"/>
          <a:stretch>
            <a:fillRect/>
          </a:stretch>
        </p:blipFill>
        <p:spPr>
          <a:xfrm>
            <a:off x="13052424" y="2396339"/>
            <a:ext cx="1427595" cy="644028"/>
          </a:xfrm>
          <a:prstGeom prst="rect">
            <a:avLst/>
          </a:prstGeom>
        </p:spPr>
      </p:pic>
      <p:pic>
        <p:nvPicPr>
          <p:cNvPr id="27" name="Imagen 26">
            <a:extLst>
              <a:ext uri="{FF2B5EF4-FFF2-40B4-BE49-F238E27FC236}">
                <a16:creationId xmlns:a16="http://schemas.microsoft.com/office/drawing/2014/main" id="{217BCCF4-5D06-21D1-6EB2-8D33B8307A8C}"/>
              </a:ext>
            </a:extLst>
          </p:cNvPr>
          <p:cNvPicPr>
            <a:picLocks noChangeAspect="1"/>
          </p:cNvPicPr>
          <p:nvPr/>
        </p:nvPicPr>
        <p:blipFill>
          <a:blip r:embed="rId6"/>
          <a:stretch>
            <a:fillRect/>
          </a:stretch>
        </p:blipFill>
        <p:spPr>
          <a:xfrm>
            <a:off x="13032220" y="3803922"/>
            <a:ext cx="1447800" cy="685800"/>
          </a:xfrm>
          <a:prstGeom prst="rect">
            <a:avLst/>
          </a:prstGeom>
        </p:spPr>
      </p:pic>
      <p:pic>
        <p:nvPicPr>
          <p:cNvPr id="29" name="Imagen 28">
            <a:extLst>
              <a:ext uri="{FF2B5EF4-FFF2-40B4-BE49-F238E27FC236}">
                <a16:creationId xmlns:a16="http://schemas.microsoft.com/office/drawing/2014/main" id="{D9278D2B-1E29-5DFA-BB65-21C79BDE25E9}"/>
              </a:ext>
            </a:extLst>
          </p:cNvPr>
          <p:cNvPicPr>
            <a:picLocks noChangeAspect="1"/>
          </p:cNvPicPr>
          <p:nvPr/>
        </p:nvPicPr>
        <p:blipFill>
          <a:blip r:embed="rId7"/>
          <a:stretch>
            <a:fillRect/>
          </a:stretch>
        </p:blipFill>
        <p:spPr>
          <a:xfrm>
            <a:off x="13052424" y="5349111"/>
            <a:ext cx="1480457" cy="685800"/>
          </a:xfrm>
          <a:prstGeom prst="rect">
            <a:avLst/>
          </a:prstGeom>
        </p:spPr>
      </p:pic>
      <p:cxnSp>
        <p:nvCxnSpPr>
          <p:cNvPr id="31" name="Conector recto 30">
            <a:extLst>
              <a:ext uri="{FF2B5EF4-FFF2-40B4-BE49-F238E27FC236}">
                <a16:creationId xmlns:a16="http://schemas.microsoft.com/office/drawing/2014/main" id="{4A51AE67-DA06-E2D7-6CA9-6E16C0C548CD}"/>
              </a:ext>
            </a:extLst>
          </p:cNvPr>
          <p:cNvCxnSpPr/>
          <p:nvPr/>
        </p:nvCxnSpPr>
        <p:spPr>
          <a:xfrm>
            <a:off x="7419109" y="1074617"/>
            <a:ext cx="0" cy="55651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009629"/>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TM04033923[[fn=Profundidad]]</Template>
  <TotalTime>3934</TotalTime>
  <Words>9731</Words>
  <Application>Microsoft Office PowerPoint</Application>
  <PresentationFormat>Personalizado</PresentationFormat>
  <Paragraphs>322</Paragraphs>
  <Slides>29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Arial</vt:lpstr>
      <vt:lpstr>Calibri</vt:lpstr>
      <vt:lpstr>Corbel</vt:lpstr>
      <vt:lpstr>Profundidad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dc:title>
  <dc:creator>Luis Ernesto Urrutia Garcia</dc:creator>
  <cp:lastModifiedBy>LUIS ERNESTO URRUTIA GARCIA</cp:lastModifiedBy>
  <cp:revision>264</cp:revision>
  <dcterms:created xsi:type="dcterms:W3CDTF">2023-03-10T03:19:17Z</dcterms:created>
  <dcterms:modified xsi:type="dcterms:W3CDTF">2024-01-16T07:37:42Z</dcterms:modified>
</cp:coreProperties>
</file>