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5" r:id="rId4"/>
    <p:sldId id="316" r:id="rId5"/>
    <p:sldId id="317" r:id="rId6"/>
    <p:sldId id="318" r:id="rId7"/>
    <p:sldId id="314" r:id="rId8"/>
    <p:sldId id="308" r:id="rId9"/>
    <p:sldId id="293" r:id="rId10"/>
    <p:sldId id="292" r:id="rId11"/>
    <p:sldId id="294" r:id="rId12"/>
    <p:sldId id="309" r:id="rId13"/>
    <p:sldId id="299" r:id="rId14"/>
    <p:sldId id="300" r:id="rId15"/>
    <p:sldId id="301" r:id="rId16"/>
    <p:sldId id="302" r:id="rId17"/>
    <p:sldId id="303" r:id="rId18"/>
    <p:sldId id="304" r:id="rId19"/>
    <p:sldId id="290" r:id="rId20"/>
    <p:sldId id="258" r:id="rId21"/>
    <p:sldId id="307" r:id="rId22"/>
    <p:sldId id="310" r:id="rId23"/>
    <p:sldId id="312" r:id="rId24"/>
    <p:sldId id="313" r:id="rId25"/>
    <p:sldId id="311" r:id="rId26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Tokmak" initials="AT" lastIdx="1" clrIdx="0">
    <p:extLst>
      <p:ext uri="{19B8F6BF-5375-455C-9EA6-DF929625EA0E}">
        <p15:presenceInfo xmlns:p15="http://schemas.microsoft.com/office/powerpoint/2012/main" userId="413b5d34aa52e8e1" providerId="Windows Live"/>
      </p:ext>
    </p:extLst>
  </p:cmAuthor>
  <p:cmAuthor id="2" name="Sebastian Borges" initials="SB" lastIdx="9" clrIdx="1">
    <p:extLst>
      <p:ext uri="{19B8F6BF-5375-455C-9EA6-DF929625EA0E}">
        <p15:presenceInfo xmlns:p15="http://schemas.microsoft.com/office/powerpoint/2012/main" userId="2bdd79b677549cab" providerId="Windows Live"/>
      </p:ext>
    </p:extLst>
  </p:cmAuthor>
  <p:cmAuthor id="3" name="Vering, Christian" initials="cve" lastIdx="8" clrIdx="2">
    <p:extLst>
      <p:ext uri="{19B8F6BF-5375-455C-9EA6-DF929625EA0E}">
        <p15:presenceInfo xmlns:p15="http://schemas.microsoft.com/office/powerpoint/2012/main" userId="Vering, Christian" providerId="None"/>
      </p:ext>
    </p:extLst>
  </p:cmAuthor>
  <p:cmAuthor id="4" name="Kruetzfeldt, Hannah" initials="KH" lastIdx="5" clrIdx="3">
    <p:extLst>
      <p:ext uri="{19B8F6BF-5375-455C-9EA6-DF929625EA0E}">
        <p15:presenceInfo xmlns:p15="http://schemas.microsoft.com/office/powerpoint/2012/main" userId="Kruetzfeldt, Hann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FFFFFF"/>
    <a:srgbClr val="AC2B1C"/>
    <a:srgbClr val="FF7979"/>
    <a:srgbClr val="9D9EA0"/>
    <a:srgbClr val="FFC000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78894" autoAdjust="0"/>
  </p:normalViewPr>
  <p:slideViewPr>
    <p:cSldViewPr snapToGrid="0" showGuides="1">
      <p:cViewPr varScale="1">
        <p:scale>
          <a:sx n="66" d="100"/>
          <a:sy n="66" d="100"/>
        </p:scale>
        <p:origin x="708" y="60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256" y="60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stian\OneDrive%20-%20rwth-aachen.de\Auswertung\ForPr&#228;si_20201127_senresults_100_CVRMSEmorris_1class_extendedboun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μ</a:t>
            </a:r>
            <a:r>
              <a:rPr lang="de-DE" sz="1800" b="0" i="0" baseline="0" dirty="0">
                <a:effectLst/>
              </a:rPr>
              <a:t>*</a:t>
            </a:r>
            <a:endParaRPr lang="de-DE" dirty="0">
              <a:effectLst/>
            </a:endParaRPr>
          </a:p>
        </c:rich>
      </c:tx>
      <c:layout>
        <c:manualLayout>
          <c:xMode val="edge"/>
          <c:yMode val="edge"/>
          <c:x val="3.5199470883964759E-2"/>
          <c:y val="2.9853230237044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'20200909_senresults_100_CVRMSEm'!$D$4</c:f>
              <c:strCache>
                <c:ptCount val="1"/>
                <c:pt idx="0">
                  <c:v>Iteration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'20200909_senresults_100_CVRMSEm'!$C$5:$C$15</c:f>
              <c:strCache>
                <c:ptCount val="11"/>
                <c:pt idx="0">
                  <c:v>ω</c:v>
                </c:pt>
                <c:pt idx="1">
                  <c:v>Δp</c:v>
                </c:pt>
                <c:pt idx="2">
                  <c:v>V</c:v>
                </c:pt>
                <c:pt idx="3">
                  <c:v>Ga</c:v>
                </c:pt>
                <c:pt idx="4">
                  <c:v>Gi</c:v>
                </c:pt>
                <c:pt idx="5">
                  <c:v>C</c:v>
                </c:pt>
                <c:pt idx="6">
                  <c:v>Δp</c:v>
                </c:pt>
                <c:pt idx="7">
                  <c:v>V</c:v>
                </c:pt>
                <c:pt idx="8">
                  <c:v>Ga</c:v>
                </c:pt>
                <c:pt idx="9">
                  <c:v>Gi</c:v>
                </c:pt>
                <c:pt idx="10">
                  <c:v>C</c:v>
                </c:pt>
              </c:strCache>
            </c:strRef>
          </c:cat>
          <c:val>
            <c:numRef>
              <c:f>'20200909_senresults_100_CVRMSEm'!$D$5:$D$15</c:f>
              <c:numCache>
                <c:formatCode>General</c:formatCode>
                <c:ptCount val="11"/>
                <c:pt idx="0">
                  <c:v>1.86160509999825E-3</c:v>
                </c:pt>
                <c:pt idx="1">
                  <c:v>0</c:v>
                </c:pt>
                <c:pt idx="2">
                  <c:v>2.70470514268262E-3</c:v>
                </c:pt>
                <c:pt idx="3">
                  <c:v>7.0086736603779403E-4</c:v>
                </c:pt>
                <c:pt idx="4">
                  <c:v>6.5882599433483705E-4</c:v>
                </c:pt>
                <c:pt idx="5" formatCode="0.00E+00">
                  <c:v>9.1070914865012201E-6</c:v>
                </c:pt>
                <c:pt idx="6">
                  <c:v>0</c:v>
                </c:pt>
                <c:pt idx="7" formatCode="0.00E+00">
                  <c:v>2.5423134896243501E-9</c:v>
                </c:pt>
                <c:pt idx="8" formatCode="0.00E+00">
                  <c:v>2.33419338004732E-9</c:v>
                </c:pt>
                <c:pt idx="9" formatCode="0.00E+00">
                  <c:v>5.9841490096133503E-9</c:v>
                </c:pt>
                <c:pt idx="10" formatCode="0.00E+00">
                  <c:v>3.5228757649268799E-9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2-4759-9AD8-F35A20F9A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318688"/>
        <c:axId val="538313440"/>
        <c:axId val="0"/>
      </c:bar3DChart>
      <c:catAx>
        <c:axId val="53831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313440"/>
        <c:crosses val="autoZero"/>
        <c:auto val="1"/>
        <c:lblAlgn val="ctr"/>
        <c:lblOffset val="100"/>
        <c:noMultiLvlLbl val="0"/>
      </c:catAx>
      <c:valAx>
        <c:axId val="53831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31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6T17:18:07.153" idx="5">
    <p:pos x="85" y="62"/>
    <p:text>Weil ich eingangs über die praxisnahe Einbindung Digitaler Zwillinge spreche, dachte ich mir, ich mach die Definition direkt danach und dann erst die Problemstellung.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7T10:54:01.007" idx="8">
    <p:pos x="10" y="10"/>
    <p:text>Ich hab mir gedacht das Ganze doch über die Thematik Digitaler Zwillinge einzuleiten und nicht direkt auf WP-Systeme einzugehen. Das Ziel der Arbeit orientiert sich ja nicht daran, WP-Systeme zu optimieren, sondern eine allgemeingültige Lösung zu entwickeln. Was meint ihr?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27T17:04:02.028" idx="3">
    <p:pos x="10" y="10"/>
    <p:text>Evtl. bringe ich hier noch die Verringerung der Metrik des selben Tages (Lasse gerade 100 Kalibrierungen des 26.07.2020 rechnen).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30.07.2022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30.07.2022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1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02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3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6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03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2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74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51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25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16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02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65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48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34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6577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Bachelorarbeit | Ernesto Walter | EBC | 03.08.2022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  <p:sldLayoutId id="2147483799" r:id="rId14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.png"/><Relationship Id="rId3" Type="http://schemas.openxmlformats.org/officeDocument/2006/relationships/image" Target="../media/image41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0.png"/><Relationship Id="rId10" Type="http://schemas.openxmlformats.org/officeDocument/2006/relationships/image" Target="../media/image550.png"/><Relationship Id="rId4" Type="http://schemas.openxmlformats.org/officeDocument/2006/relationships/image" Target="../media/image15.sv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5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390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rwth-aachen.de/EBC/EBC_all/Python/ebcpy" TargetMode="External"/><Relationship Id="rId2" Type="http://schemas.openxmlformats.org/officeDocument/2006/relationships/hyperlink" Target="https://www.bmu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IA-Systems/FMPy" TargetMode="External"/><Relationship Id="rId4" Type="http://schemas.openxmlformats.org/officeDocument/2006/relationships/hyperlink" Target="https://git.rwth-aachen.de/EBC/EBC_all/Optimization-and-Calibration/AixCaliBuH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42.png"/><Relationship Id="rId3" Type="http://schemas.openxmlformats.org/officeDocument/2006/relationships/image" Target="../media/image12.png"/><Relationship Id="rId21" Type="http://schemas.openxmlformats.org/officeDocument/2006/relationships/image" Target="../media/image39.png"/><Relationship Id="rId34" Type="http://schemas.openxmlformats.org/officeDocument/2006/relationships/comments" Target="../comments/comment2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41.png"/><Relationship Id="rId33" Type="http://schemas.openxmlformats.org/officeDocument/2006/relationships/image" Target="../media/image4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8.svg"/><Relationship Id="rId32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7.png"/><Relationship Id="rId28" Type="http://schemas.openxmlformats.org/officeDocument/2006/relationships/image" Target="../media/image4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31" Type="http://schemas.openxmlformats.org/officeDocument/2006/relationships/image" Target="../media/image6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40.svg"/><Relationship Id="rId27" Type="http://schemas.openxmlformats.org/officeDocument/2006/relationships/image" Target="../media/image43.svg"/><Relationship Id="rId30" Type="http://schemas.openxmlformats.org/officeDocument/2006/relationships/image" Target="../media/image5.png"/><Relationship Id="rId8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59.PNG"/><Relationship Id="rId3" Type="http://schemas.openxmlformats.org/officeDocument/2006/relationships/image" Target="../media/image38.png"/><Relationship Id="rId21" Type="http://schemas.openxmlformats.org/officeDocument/2006/relationships/image" Target="../media/image56.svg"/><Relationship Id="rId7" Type="http://schemas.openxmlformats.org/officeDocument/2006/relationships/image" Target="../media/image391.png"/><Relationship Id="rId12" Type="http://schemas.openxmlformats.org/officeDocument/2006/relationships/image" Target="../media/image440.png"/><Relationship Id="rId17" Type="http://schemas.openxmlformats.org/officeDocument/2006/relationships/image" Target="../media/image52.svg"/><Relationship Id="rId25" Type="http://schemas.openxmlformats.org/officeDocument/2006/relationships/image" Target="../media/image5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24" Type="http://schemas.openxmlformats.org/officeDocument/2006/relationships/image" Target="../media/image57.png"/><Relationship Id="rId5" Type="http://schemas.openxmlformats.org/officeDocument/2006/relationships/image" Target="../media/image15.svg"/><Relationship Id="rId15" Type="http://schemas.openxmlformats.org/officeDocument/2006/relationships/image" Target="../media/image50.png"/><Relationship Id="rId23" Type="http://schemas.openxmlformats.org/officeDocument/2006/relationships/image" Target="../media/image8.svg"/><Relationship Id="rId10" Type="http://schemas.openxmlformats.org/officeDocument/2006/relationships/image" Target="../media/image420.png"/><Relationship Id="rId19" Type="http://schemas.openxmlformats.org/officeDocument/2006/relationships/image" Target="../media/image54.svg"/><Relationship Id="rId4" Type="http://schemas.openxmlformats.org/officeDocument/2006/relationships/image" Target="../media/image41.png"/><Relationship Id="rId9" Type="http://schemas.openxmlformats.org/officeDocument/2006/relationships/image" Target="../media/image410.png"/><Relationship Id="rId14" Type="http://schemas.openxmlformats.org/officeDocument/2006/relationships/image" Target="../media/image49.svg"/><Relationship Id="rId2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12" Type="http://schemas.openxmlformats.org/officeDocument/2006/relationships/image" Target="../media/image290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0.PNG"/><Relationship Id="rId15" Type="http://schemas.openxmlformats.org/officeDocument/2006/relationships/image" Target="../media/image61.svg"/><Relationship Id="rId10" Type="http://schemas.openxmlformats.org/officeDocument/2006/relationships/image" Target="../media/image571.png"/><Relationship Id="rId9" Type="http://schemas.openxmlformats.org/officeDocument/2006/relationships/image" Target="../media/image260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Ernesto Walter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24000" cy="1213830"/>
          </a:xfrm>
        </p:spPr>
        <p:txBody>
          <a:bodyPr/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Ontologie-basierte Modellierung von Gebäudeenergiesystemen und automatisierte Erstellung der Semantik von Simulationsmodellen für den Einsatz in IoT Systemen</a:t>
            </a:r>
          </a:p>
          <a:p>
            <a:pPr algn="ctr"/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AB6ECAB-571F-48B1-82A4-EAC28AF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des Frameworks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638C3E2-3317-469D-993C-652F77A0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03908"/>
              </p:ext>
            </p:extLst>
          </p:nvPr>
        </p:nvGraphicFramePr>
        <p:xfrm>
          <a:off x="384000" y="1311697"/>
          <a:ext cx="4912040" cy="369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61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357779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Allgemein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Kalibrierungszeitraum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26.07. – 25.08.2020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Rekalibrierungsintervall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24 </a:t>
                      </a:r>
                      <a:r>
                        <a:rPr lang="en-US" sz="1600" noProof="0" dirty="0" err="1"/>
                        <a:t>Stunden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Start/Ende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00:00:00 / 23:59:50 </a:t>
                      </a:r>
                      <a:r>
                        <a:rPr lang="en-US" sz="1600" noProof="0" dirty="0" err="1"/>
                        <a:t>Uhr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Abtastrate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10 </a:t>
                      </a:r>
                      <a:r>
                        <a:rPr lang="en-US" sz="1600" noProof="0" dirty="0" err="1"/>
                        <a:t>Sekunden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2757"/>
                  </a:ext>
                </a:extLst>
              </a:tr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2592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Typ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Heat Pump, </a:t>
                      </a:r>
                      <a:r>
                        <a:rPr lang="en-US" sz="1600" noProof="0" dirty="0" err="1"/>
                        <a:t>AixLib</a:t>
                      </a:r>
                      <a:r>
                        <a:rPr lang="en-US" sz="1600" noProof="0" dirty="0"/>
                        <a:t> </a:t>
                      </a:r>
                      <a:r>
                        <a:rPr lang="de-DE" sz="1600" baseline="30000" dirty="0"/>
                        <a:t>[3]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010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Zielgröße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Vorlauftemperatur</a:t>
                      </a:r>
                      <a:r>
                        <a:rPr lang="en-US" sz="1600" noProof="0" dirty="0"/>
                        <a:t> in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7152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Wärmeverluste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4888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Trägheit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63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62727DB-BFC9-4146-8810-4FEFA9CB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20044"/>
              </p:ext>
            </p:extLst>
          </p:nvPr>
        </p:nvGraphicFramePr>
        <p:xfrm>
          <a:off x="386281" y="2077282"/>
          <a:ext cx="4912040" cy="20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61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357779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Kalibrierung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KKs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Metrik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RMSE / CV(RMSE)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Sensitivitätsanalyse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Deaktiviert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4926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Gewichtungsfaktor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noProof="0" dirty="0" err="1"/>
                        <a:t>Penaltyfunction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0,2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</a:tbl>
          </a:graphicData>
        </a:graphic>
      </p:graphicFrame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170E9E5C-4347-49A3-9732-242E899F93E3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3FC3BE4-981D-4AF1-B777-FDA3DCDAB87F}"/>
              </a:ext>
            </a:extLst>
          </p:cNvPr>
          <p:cNvGrpSpPr/>
          <p:nvPr/>
        </p:nvGrpSpPr>
        <p:grpSpPr>
          <a:xfrm>
            <a:off x="6552555" y="1987386"/>
            <a:ext cx="4486685" cy="2565868"/>
            <a:chOff x="6817489" y="1876988"/>
            <a:chExt cx="4486685" cy="2565868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0A08C3DB-2125-4225-B87F-A4644C280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1083" y="1876988"/>
              <a:ext cx="2702646" cy="2565868"/>
            </a:xfrm>
            <a:prstGeom prst="rect">
              <a:avLst/>
            </a:prstGeom>
          </p:spPr>
        </p:pic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AB9573CC-40FC-4887-BED0-3127BABD30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684632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B4B47B9-1366-4DB3-A7FD-30A5EA3EB508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316173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8DF6D87-25D4-4BDD-9EE0-6E95A7986B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059608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15247A4-354A-4E0B-9150-BDF2133CB2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9" y="3451455"/>
              <a:ext cx="90359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BFA2A621-C846-4962-8F8A-25B7CEA3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791944"/>
              <a:ext cx="88044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4D0AE047-9238-4664-B519-FCC2D452134F}"/>
                    </a:ext>
                  </a:extLst>
                </p:cNvPr>
                <p:cNvSpPr txBox="1"/>
                <p:nvPr/>
              </p:nvSpPr>
              <p:spPr>
                <a:xfrm>
                  <a:off x="7034975" y="2766478"/>
                  <a:ext cx="358560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4D0AE047-9238-4664-B519-FCC2D4521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975" y="2766478"/>
                  <a:ext cx="358560" cy="267381"/>
                </a:xfrm>
                <a:prstGeom prst="rect">
                  <a:avLst/>
                </a:prstGeom>
                <a:blipFill>
                  <a:blip r:embed="rId5"/>
                  <a:stretch>
                    <a:fillRect l="-12069" b="-136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7E61088-C343-4FB7-A9AB-E09C8C79613D}"/>
                    </a:ext>
                  </a:extLst>
                </p:cNvPr>
                <p:cNvSpPr txBox="1"/>
                <p:nvPr/>
              </p:nvSpPr>
              <p:spPr>
                <a:xfrm>
                  <a:off x="6999494" y="2033721"/>
                  <a:ext cx="36336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7E61088-C343-4FB7-A9AB-E09C8C796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494" y="2033721"/>
                  <a:ext cx="36336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780" t="-2500" b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D1FB64E0-3E6C-4A33-86F4-3EE9149F8A67}"/>
                    </a:ext>
                  </a:extLst>
                </p:cNvPr>
                <p:cNvSpPr txBox="1"/>
                <p:nvPr/>
              </p:nvSpPr>
              <p:spPr>
                <a:xfrm>
                  <a:off x="10678650" y="2328576"/>
                  <a:ext cx="358560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D1FB64E0-3E6C-4A33-86F4-3EE9149F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650" y="2328576"/>
                  <a:ext cx="358560" cy="267381"/>
                </a:xfrm>
                <a:prstGeom prst="rect">
                  <a:avLst/>
                </a:prstGeom>
                <a:blipFill>
                  <a:blip r:embed="rId7"/>
                  <a:stretch>
                    <a:fillRect l="-10169" b="-15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3CCC8641-025B-4978-A541-B090098918FE}"/>
                    </a:ext>
                  </a:extLst>
                </p:cNvPr>
                <p:cNvSpPr txBox="1"/>
                <p:nvPr/>
              </p:nvSpPr>
              <p:spPr>
                <a:xfrm>
                  <a:off x="10722764" y="3150729"/>
                  <a:ext cx="3105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3CCC8641-025B-4978-A541-B09009891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2764" y="3150729"/>
                  <a:ext cx="310598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BD1C2408-2C35-4FC2-A329-956749371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2625312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068B80EF-4441-4898-A5B7-16D9FCE1281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3428999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6803ECA9-50C7-4B31-8C21-F84ED3C63241}"/>
                    </a:ext>
                  </a:extLst>
                </p:cNvPr>
                <p:cNvSpPr txBox="1"/>
                <p:nvPr/>
              </p:nvSpPr>
              <p:spPr>
                <a:xfrm>
                  <a:off x="6975321" y="3502952"/>
                  <a:ext cx="4069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6803ECA9-50C7-4B31-8C21-F84ED3C63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321" y="3502952"/>
                  <a:ext cx="406906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5970" r="-1493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21AE002-7912-423D-920B-76D06D412E4D}"/>
                    </a:ext>
                  </a:extLst>
                </p:cNvPr>
                <p:cNvSpPr txBox="1"/>
                <p:nvPr/>
              </p:nvSpPr>
              <p:spPr>
                <a:xfrm>
                  <a:off x="7039313" y="2412663"/>
                  <a:ext cx="3235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21AE002-7912-423D-920B-76D06D412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313" y="2412663"/>
                  <a:ext cx="32355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5660" t="-2500" r="-1887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24442670-A1E0-466C-8004-222632C36DA1}"/>
                    </a:ext>
                  </a:extLst>
                </p:cNvPr>
                <p:cNvSpPr txBox="1"/>
                <p:nvPr/>
              </p:nvSpPr>
              <p:spPr>
                <a:xfrm>
                  <a:off x="7060000" y="3159922"/>
                  <a:ext cx="327718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24442670-A1E0-466C-8004-222632C36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00" y="3159922"/>
                  <a:ext cx="327718" cy="267381"/>
                </a:xfrm>
                <a:prstGeom prst="rect">
                  <a:avLst/>
                </a:prstGeom>
                <a:blipFill>
                  <a:blip r:embed="rId11"/>
                  <a:stretch>
                    <a:fillRect l="-13208" b="-15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700CA405-25EC-4B33-9285-928E56231E68}"/>
              </a:ext>
            </a:extLst>
          </p:cNvPr>
          <p:cNvGrpSpPr/>
          <p:nvPr/>
        </p:nvGrpSpPr>
        <p:grpSpPr>
          <a:xfrm>
            <a:off x="7235245" y="1556598"/>
            <a:ext cx="3468997" cy="3461733"/>
            <a:chOff x="2604675" y="2211478"/>
            <a:chExt cx="3468997" cy="3461733"/>
          </a:xfrm>
        </p:grpSpPr>
        <p:sp>
          <p:nvSpPr>
            <p:cNvPr id="129" name="Flussdiagramm: Verbinder 128">
              <a:extLst>
                <a:ext uri="{FF2B5EF4-FFF2-40B4-BE49-F238E27FC236}">
                  <a16:creationId xmlns:a16="http://schemas.microsoft.com/office/drawing/2014/main" id="{A406F24A-CEAE-475E-A956-3A03EDBA9D11}"/>
                </a:ext>
              </a:extLst>
            </p:cNvPr>
            <p:cNvSpPr/>
            <p:nvPr/>
          </p:nvSpPr>
          <p:spPr>
            <a:xfrm>
              <a:off x="2604675" y="2211478"/>
              <a:ext cx="419024" cy="32933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Flussdiagramm: Verbinder 129">
              <a:extLst>
                <a:ext uri="{FF2B5EF4-FFF2-40B4-BE49-F238E27FC236}">
                  <a16:creationId xmlns:a16="http://schemas.microsoft.com/office/drawing/2014/main" id="{323C82FC-D97B-4AEE-95F0-2128F1FA1DFE}"/>
                </a:ext>
              </a:extLst>
            </p:cNvPr>
            <p:cNvSpPr/>
            <p:nvPr/>
          </p:nvSpPr>
          <p:spPr>
            <a:xfrm>
              <a:off x="2610557" y="2527725"/>
              <a:ext cx="419024" cy="32933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lussdiagramm: Verbinder 130">
              <a:extLst>
                <a:ext uri="{FF2B5EF4-FFF2-40B4-BE49-F238E27FC236}">
                  <a16:creationId xmlns:a16="http://schemas.microsoft.com/office/drawing/2014/main" id="{063F1BB0-DF9D-472A-89EA-BBDEE8077259}"/>
                </a:ext>
              </a:extLst>
            </p:cNvPr>
            <p:cNvSpPr/>
            <p:nvPr/>
          </p:nvSpPr>
          <p:spPr>
            <a:xfrm>
              <a:off x="5686355" y="3644969"/>
              <a:ext cx="387317" cy="30199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Flussdiagramm: Verbinder 131">
              <a:extLst>
                <a:ext uri="{FF2B5EF4-FFF2-40B4-BE49-F238E27FC236}">
                  <a16:creationId xmlns:a16="http://schemas.microsoft.com/office/drawing/2014/main" id="{E2FE2FC7-3ADC-45DF-B600-2E81C542A5DF}"/>
                </a:ext>
              </a:extLst>
            </p:cNvPr>
            <p:cNvSpPr/>
            <p:nvPr/>
          </p:nvSpPr>
          <p:spPr>
            <a:xfrm>
              <a:off x="4976382" y="5048129"/>
              <a:ext cx="374401" cy="30249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Flussdiagramm: Verbinder 132">
              <a:extLst>
                <a:ext uri="{FF2B5EF4-FFF2-40B4-BE49-F238E27FC236}">
                  <a16:creationId xmlns:a16="http://schemas.microsoft.com/office/drawing/2014/main" id="{DEBDBD76-43D6-4BDB-85B2-F0BA174D5904}"/>
                </a:ext>
              </a:extLst>
            </p:cNvPr>
            <p:cNvSpPr/>
            <p:nvPr/>
          </p:nvSpPr>
          <p:spPr>
            <a:xfrm>
              <a:off x="4976382" y="5370719"/>
              <a:ext cx="380898" cy="30249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BCE5449-30BA-4F92-8AD3-7C64096682D8}"/>
              </a:ext>
            </a:extLst>
          </p:cNvPr>
          <p:cNvGrpSpPr/>
          <p:nvPr/>
        </p:nvGrpSpPr>
        <p:grpSpPr>
          <a:xfrm>
            <a:off x="9460149" y="1852800"/>
            <a:ext cx="1239532" cy="1720822"/>
            <a:chOff x="10959609" y="1140480"/>
            <a:chExt cx="1239532" cy="1720822"/>
          </a:xfrm>
        </p:grpSpPr>
        <p:sp>
          <p:nvSpPr>
            <p:cNvPr id="135" name="Flussdiagramm: Verbinder 134">
              <a:extLst>
                <a:ext uri="{FF2B5EF4-FFF2-40B4-BE49-F238E27FC236}">
                  <a16:creationId xmlns:a16="http://schemas.microsoft.com/office/drawing/2014/main" id="{B6FA6472-810B-4803-B61E-3B143E788F97}"/>
                </a:ext>
              </a:extLst>
            </p:cNvPr>
            <p:cNvSpPr/>
            <p:nvPr/>
          </p:nvSpPr>
          <p:spPr>
            <a:xfrm>
              <a:off x="11811824" y="2559305"/>
              <a:ext cx="387317" cy="301997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Flussdiagramm: Verbinder 135">
              <a:extLst>
                <a:ext uri="{FF2B5EF4-FFF2-40B4-BE49-F238E27FC236}">
                  <a16:creationId xmlns:a16="http://schemas.microsoft.com/office/drawing/2014/main" id="{2309B71E-6B39-4153-8BC9-E3EB79AD9B7F}"/>
                </a:ext>
              </a:extLst>
            </p:cNvPr>
            <p:cNvSpPr/>
            <p:nvPr/>
          </p:nvSpPr>
          <p:spPr>
            <a:xfrm>
              <a:off x="10959609" y="1140480"/>
              <a:ext cx="387317" cy="301997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D131201C-9430-4A0D-B382-0B00D7E5CA0E}"/>
              </a:ext>
            </a:extLst>
          </p:cNvPr>
          <p:cNvGrpSpPr/>
          <p:nvPr/>
        </p:nvGrpSpPr>
        <p:grpSpPr>
          <a:xfrm>
            <a:off x="6895962" y="1477303"/>
            <a:ext cx="3847585" cy="3542507"/>
            <a:chOff x="6895962" y="1477303"/>
            <a:chExt cx="3847585" cy="3542507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E48205E-E1A7-4917-A137-333419B741A2}"/>
                </a:ext>
              </a:extLst>
            </p:cNvPr>
            <p:cNvGrpSpPr/>
            <p:nvPr/>
          </p:nvGrpSpPr>
          <p:grpSpPr>
            <a:xfrm>
              <a:off x="6895962" y="1577539"/>
              <a:ext cx="3847585" cy="3362025"/>
              <a:chOff x="3589535" y="1134439"/>
              <a:chExt cx="3847585" cy="3362025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9583490A-3963-47B5-B589-DB232FD950BA}"/>
                  </a:ext>
                </a:extLst>
              </p:cNvPr>
              <p:cNvGrpSpPr/>
              <p:nvPr/>
            </p:nvGrpSpPr>
            <p:grpSpPr>
              <a:xfrm>
                <a:off x="3589535" y="1409700"/>
                <a:ext cx="3323317" cy="2826010"/>
                <a:chOff x="3589535" y="1409700"/>
                <a:chExt cx="3323317" cy="282601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ADBE038D-35D3-49AB-83FA-6AC876665294}"/>
                    </a:ext>
                  </a:extLst>
                </p:cNvPr>
                <p:cNvGrpSpPr/>
                <p:nvPr/>
              </p:nvGrpSpPr>
              <p:grpSpPr>
                <a:xfrm>
                  <a:off x="3589535" y="1678210"/>
                  <a:ext cx="3323317" cy="2296747"/>
                  <a:chOff x="4077215" y="1426750"/>
                  <a:chExt cx="3323317" cy="2296747"/>
                </a:xfrm>
              </p:grpSpPr>
              <p:sp>
                <p:nvSpPr>
                  <p:cNvPr id="113" name="Rechteck 112">
                    <a:extLst>
                      <a:ext uri="{FF2B5EF4-FFF2-40B4-BE49-F238E27FC236}">
                        <a16:creationId xmlns:a16="http://schemas.microsoft.com/office/drawing/2014/main" id="{3FB36862-64A3-435C-80E5-8EB366FD0CB2}"/>
                      </a:ext>
                    </a:extLst>
                  </p:cNvPr>
                  <p:cNvSpPr/>
                  <p:nvPr/>
                </p:nvSpPr>
                <p:spPr>
                  <a:xfrm>
                    <a:off x="5162309" y="1426750"/>
                    <a:ext cx="1248651" cy="58899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Rechteck 113">
                    <a:extLst>
                      <a:ext uri="{FF2B5EF4-FFF2-40B4-BE49-F238E27FC236}">
                        <a16:creationId xmlns:a16="http://schemas.microsoft.com/office/drawing/2014/main" id="{CC2EA73F-7103-4C54-9767-2231FAFD9DB4}"/>
                      </a:ext>
                    </a:extLst>
                  </p:cNvPr>
                  <p:cNvSpPr/>
                  <p:nvPr/>
                </p:nvSpPr>
                <p:spPr>
                  <a:xfrm>
                    <a:off x="5162309" y="3134503"/>
                    <a:ext cx="1248651" cy="58899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15" name="Gruppieren 114">
                    <a:extLst>
                      <a:ext uri="{FF2B5EF4-FFF2-40B4-BE49-F238E27FC236}">
                        <a16:creationId xmlns:a16="http://schemas.microsoft.com/office/drawing/2014/main" id="{5F50AF0E-4D0F-40F8-A439-800A5BACA99D}"/>
                      </a:ext>
                    </a:extLst>
                  </p:cNvPr>
                  <p:cNvGrpSpPr/>
                  <p:nvPr/>
                </p:nvGrpSpPr>
                <p:grpSpPr>
                  <a:xfrm>
                    <a:off x="6658852" y="2215019"/>
                    <a:ext cx="741680" cy="690737"/>
                    <a:chOff x="7223760" y="2215022"/>
                    <a:chExt cx="741680" cy="690737"/>
                  </a:xfrm>
                </p:grpSpPr>
                <p:sp>
                  <p:nvSpPr>
                    <p:cNvPr id="125" name="Flussdiagramm: Verbinder 124">
                      <a:extLst>
                        <a:ext uri="{FF2B5EF4-FFF2-40B4-BE49-F238E27FC236}">
                          <a16:creationId xmlns:a16="http://schemas.microsoft.com/office/drawing/2014/main" id="{909C4451-FA5E-4F28-8B7A-A97DE5A15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3760" y="2215022"/>
                      <a:ext cx="741680" cy="690737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126" name="Gerader Verbinder 125">
                      <a:extLst>
                        <a:ext uri="{FF2B5EF4-FFF2-40B4-BE49-F238E27FC236}">
                          <a16:creationId xmlns:a16="http://schemas.microsoft.com/office/drawing/2014/main" id="{5B829FDB-B411-4B8E-894F-E436E12135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333648" y="2247900"/>
                      <a:ext cx="130142" cy="556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Gerader Verbinder 126">
                      <a:extLst>
                        <a:ext uri="{FF2B5EF4-FFF2-40B4-BE49-F238E27FC236}">
                          <a16:creationId xmlns:a16="http://schemas.microsoft.com/office/drawing/2014/main" id="{6E360EDE-69FA-4DAB-9E31-D2F4ACC5425F}"/>
                        </a:ext>
                      </a:extLst>
                    </p:cNvPr>
                    <p:cNvCxnSpPr>
                      <a:cxnSpLocks/>
                      <a:endCxn id="125" idx="5"/>
                    </p:cNvCxnSpPr>
                    <p:nvPr/>
                  </p:nvCxnSpPr>
                  <p:spPr>
                    <a:xfrm>
                      <a:off x="7722870" y="2247900"/>
                      <a:ext cx="133953" cy="556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Gruppieren 115">
                    <a:extLst>
                      <a:ext uri="{FF2B5EF4-FFF2-40B4-BE49-F238E27FC236}">
                        <a16:creationId xmlns:a16="http://schemas.microsoft.com/office/drawing/2014/main" id="{C197785D-04DD-484A-827D-745D07B1A401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15" y="2316477"/>
                    <a:ext cx="690880" cy="589279"/>
                    <a:chOff x="3850640" y="2316480"/>
                    <a:chExt cx="690880" cy="589279"/>
                  </a:xfrm>
                </p:grpSpPr>
                <p:cxnSp>
                  <p:nvCxnSpPr>
                    <p:cNvPr id="121" name="Gerader Verbinder 120">
                      <a:extLst>
                        <a:ext uri="{FF2B5EF4-FFF2-40B4-BE49-F238E27FC236}">
                          <a16:creationId xmlns:a16="http://schemas.microsoft.com/office/drawing/2014/main" id="{BB47B020-148D-4AAE-ACCE-2282457C46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0640" y="2316480"/>
                      <a:ext cx="690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Gerader Verbinder 121">
                      <a:extLst>
                        <a:ext uri="{FF2B5EF4-FFF2-40B4-BE49-F238E27FC236}">
                          <a16:creationId xmlns:a16="http://schemas.microsoft.com/office/drawing/2014/main" id="{45497F3D-150C-4809-852C-08F1616D6E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0640" y="2905759"/>
                      <a:ext cx="690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Gerader Verbinder 122">
                      <a:extLst>
                        <a:ext uri="{FF2B5EF4-FFF2-40B4-BE49-F238E27FC236}">
                          <a16:creationId xmlns:a16="http://schemas.microsoft.com/office/drawing/2014/main" id="{49F78635-20EF-4553-B9B9-7E5E1001AE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0640" y="2316480"/>
                      <a:ext cx="690880" cy="589279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Gerader Verbinder 123">
                      <a:extLst>
                        <a:ext uri="{FF2B5EF4-FFF2-40B4-BE49-F238E27FC236}">
                          <a16:creationId xmlns:a16="http://schemas.microsoft.com/office/drawing/2014/main" id="{D778754C-27CF-45E8-B8B8-AFFB38D749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50640" y="2316480"/>
                      <a:ext cx="690880" cy="58927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7" name="Verbinder: gewinkelt 116">
                    <a:extLst>
                      <a:ext uri="{FF2B5EF4-FFF2-40B4-BE49-F238E27FC236}">
                        <a16:creationId xmlns:a16="http://schemas.microsoft.com/office/drawing/2014/main" id="{EF5EC174-8D81-40DD-A10F-1FB6AF1AA490}"/>
                      </a:ext>
                    </a:extLst>
                  </p:cNvPr>
                  <p:cNvCxnSpPr>
                    <a:cxnSpLocks/>
                    <a:stCxn id="125" idx="0"/>
                    <a:endCxn id="113" idx="3"/>
                  </p:cNvCxnSpPr>
                  <p:nvPr/>
                </p:nvCxnSpPr>
                <p:spPr>
                  <a:xfrm rot="16200000" flipV="1">
                    <a:off x="6473440" y="1658767"/>
                    <a:ext cx="493772" cy="61873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Verbinder: gewinkelt 117">
                    <a:extLst>
                      <a:ext uri="{FF2B5EF4-FFF2-40B4-BE49-F238E27FC236}">
                        <a16:creationId xmlns:a16="http://schemas.microsoft.com/office/drawing/2014/main" id="{6D3E0491-2380-4A08-B39C-1D21AFEB2E76}"/>
                      </a:ext>
                    </a:extLst>
                  </p:cNvPr>
                  <p:cNvCxnSpPr>
                    <a:cxnSpLocks/>
                    <a:stCxn id="113" idx="1"/>
                  </p:cNvCxnSpPr>
                  <p:nvPr/>
                </p:nvCxnSpPr>
                <p:spPr>
                  <a:xfrm rot="10800000" flipV="1">
                    <a:off x="4422659" y="1721247"/>
                    <a:ext cx="739650" cy="582602"/>
                  </a:xfrm>
                  <a:prstGeom prst="bentConnector3">
                    <a:avLst>
                      <a:gd name="adj1" fmla="val 100481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Verbinder: gewinkelt 118">
                    <a:extLst>
                      <a:ext uri="{FF2B5EF4-FFF2-40B4-BE49-F238E27FC236}">
                        <a16:creationId xmlns:a16="http://schemas.microsoft.com/office/drawing/2014/main" id="{F679D378-A425-4921-BA9A-DCB75BD14A4F}"/>
                      </a:ext>
                    </a:extLst>
                  </p:cNvPr>
                  <p:cNvCxnSpPr>
                    <a:cxnSpLocks/>
                    <a:endCxn id="114" idx="1"/>
                  </p:cNvCxnSpPr>
                  <p:nvPr/>
                </p:nvCxnSpPr>
                <p:spPr>
                  <a:xfrm>
                    <a:off x="4422655" y="2905755"/>
                    <a:ext cx="739654" cy="523245"/>
                  </a:xfrm>
                  <a:prstGeom prst="bentConnector3">
                    <a:avLst>
                      <a:gd name="adj1" fmla="val 55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Verbinder: gewinkelt 119">
                    <a:extLst>
                      <a:ext uri="{FF2B5EF4-FFF2-40B4-BE49-F238E27FC236}">
                        <a16:creationId xmlns:a16="http://schemas.microsoft.com/office/drawing/2014/main" id="{8670DD21-A1F0-43BE-A566-00A2C94F5B98}"/>
                      </a:ext>
                    </a:extLst>
                  </p:cNvPr>
                  <p:cNvCxnSpPr>
                    <a:cxnSpLocks/>
                    <a:stCxn id="114" idx="3"/>
                    <a:endCxn id="125" idx="4"/>
                  </p:cNvCxnSpPr>
                  <p:nvPr/>
                </p:nvCxnSpPr>
                <p:spPr>
                  <a:xfrm flipV="1">
                    <a:off x="6410960" y="2905756"/>
                    <a:ext cx="618732" cy="523244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Gerader Verbinder 99">
                  <a:extLst>
                    <a:ext uri="{FF2B5EF4-FFF2-40B4-BE49-F238E27FC236}">
                      <a16:creationId xmlns:a16="http://schemas.microsoft.com/office/drawing/2014/main" id="{61B77523-C20B-4A93-B1B2-CAAC47BFD954}"/>
                    </a:ext>
                  </a:extLst>
                </p:cNvPr>
                <p:cNvCxnSpPr/>
                <p:nvPr/>
              </p:nvCxnSpPr>
              <p:spPr>
                <a:xfrm>
                  <a:off x="4983480" y="1409700"/>
                  <a:ext cx="0" cy="6781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>
                  <a:extLst>
                    <a:ext uri="{FF2B5EF4-FFF2-40B4-BE49-F238E27FC236}">
                      <a16:creationId xmlns:a16="http://schemas.microsoft.com/office/drawing/2014/main" id="{E52A8789-6FA3-400A-839F-D69B5D6A89A9}"/>
                    </a:ext>
                  </a:extLst>
                </p:cNvPr>
                <p:cNvCxnSpPr/>
                <p:nvPr/>
              </p:nvCxnSpPr>
              <p:spPr>
                <a:xfrm flipV="1">
                  <a:off x="4975860" y="1905000"/>
                  <a:ext cx="323094" cy="190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Gerader Verbinder 101">
                  <a:extLst>
                    <a:ext uri="{FF2B5EF4-FFF2-40B4-BE49-F238E27FC236}">
                      <a16:creationId xmlns:a16="http://schemas.microsoft.com/office/drawing/2014/main" id="{20C9526B-5190-423F-90F9-DF3AC538C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582" y="1409700"/>
                  <a:ext cx="0" cy="6781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r Verbinder 102">
                  <a:extLst>
                    <a:ext uri="{FF2B5EF4-FFF2-40B4-BE49-F238E27FC236}">
                      <a16:creationId xmlns:a16="http://schemas.microsoft.com/office/drawing/2014/main" id="{5A3556E5-F7E0-4C2B-8C11-0FA9C0926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5643" y="1901643"/>
                  <a:ext cx="320939" cy="186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Gerade Verbindung mit Pfeil 103">
                  <a:extLst>
                    <a:ext uri="{FF2B5EF4-FFF2-40B4-BE49-F238E27FC236}">
                      <a16:creationId xmlns:a16="http://schemas.microsoft.com/office/drawing/2014/main" id="{CED4EDB4-38EB-4EBE-B894-14CF132E2683}"/>
                    </a:ext>
                  </a:extLst>
                </p:cNvPr>
                <p:cNvCxnSpPr/>
                <p:nvPr/>
              </p:nvCxnSpPr>
              <p:spPr>
                <a:xfrm>
                  <a:off x="5616582" y="1409700"/>
                  <a:ext cx="9254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r Verbinder 104">
                  <a:extLst>
                    <a:ext uri="{FF2B5EF4-FFF2-40B4-BE49-F238E27FC236}">
                      <a16:creationId xmlns:a16="http://schemas.microsoft.com/office/drawing/2014/main" id="{FB44DF7C-7DC0-4FCD-8AEC-93511E330A8A}"/>
                    </a:ext>
                  </a:extLst>
                </p:cNvPr>
                <p:cNvCxnSpPr/>
                <p:nvPr/>
              </p:nvCxnSpPr>
              <p:spPr>
                <a:xfrm flipH="1">
                  <a:off x="3987800" y="1409700"/>
                  <a:ext cx="995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uppieren 105">
                  <a:extLst>
                    <a:ext uri="{FF2B5EF4-FFF2-40B4-BE49-F238E27FC236}">
                      <a16:creationId xmlns:a16="http://schemas.microsoft.com/office/drawing/2014/main" id="{1A0C7A6E-E910-4D1D-911A-0137E4E8AC66}"/>
                    </a:ext>
                  </a:extLst>
                </p:cNvPr>
                <p:cNvGrpSpPr/>
                <p:nvPr/>
              </p:nvGrpSpPr>
              <p:grpSpPr>
                <a:xfrm flipH="1" flipV="1">
                  <a:off x="4021849" y="3549910"/>
                  <a:ext cx="2554212" cy="685800"/>
                  <a:chOff x="7877023" y="2267204"/>
                  <a:chExt cx="2554212" cy="685800"/>
                </a:xfrm>
              </p:grpSpPr>
              <p:cxnSp>
                <p:nvCxnSpPr>
                  <p:cNvPr id="107" name="Gerader Verbinder 106">
                    <a:extLst>
                      <a:ext uri="{FF2B5EF4-FFF2-40B4-BE49-F238E27FC236}">
                        <a16:creationId xmlns:a16="http://schemas.microsoft.com/office/drawing/2014/main" id="{81B6117C-C3F0-42AA-B825-7DAB04C27A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72703" y="2267204"/>
                    <a:ext cx="0" cy="6781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Gerader Verbinder 107">
                    <a:extLst>
                      <a:ext uri="{FF2B5EF4-FFF2-40B4-BE49-F238E27FC236}">
                        <a16:creationId xmlns:a16="http://schemas.microsoft.com/office/drawing/2014/main" id="{5CEE2492-A7B7-42FB-8E68-72AFF87372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65083" y="2762504"/>
                    <a:ext cx="323094" cy="190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Gerader Verbinder 108">
                    <a:extLst>
                      <a:ext uri="{FF2B5EF4-FFF2-40B4-BE49-F238E27FC236}">
                        <a16:creationId xmlns:a16="http://schemas.microsoft.com/office/drawing/2014/main" id="{2639CBED-9A9F-4EB1-BA22-30A5F5380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05805" y="2267204"/>
                    <a:ext cx="0" cy="6781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Gerader Verbinder 109">
                    <a:extLst>
                      <a:ext uri="{FF2B5EF4-FFF2-40B4-BE49-F238E27FC236}">
                        <a16:creationId xmlns:a16="http://schemas.microsoft.com/office/drawing/2014/main" id="{A6CFC6DE-A149-4808-A11B-14E9C369F4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184866" y="2759147"/>
                    <a:ext cx="320939" cy="18623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Gerade Verbindung mit Pfeil 110">
                    <a:extLst>
                      <a:ext uri="{FF2B5EF4-FFF2-40B4-BE49-F238E27FC236}">
                        <a16:creationId xmlns:a16="http://schemas.microsoft.com/office/drawing/2014/main" id="{93023EE4-0D3D-453E-8A4C-10B291817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05805" y="2267204"/>
                    <a:ext cx="9254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Gerader Verbinder 111">
                    <a:extLst>
                      <a:ext uri="{FF2B5EF4-FFF2-40B4-BE49-F238E27FC236}">
                        <a16:creationId xmlns:a16="http://schemas.microsoft.com/office/drawing/2014/main" id="{929FD1D9-9CEC-455F-A91B-6F45EB367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7023" y="2267204"/>
                    <a:ext cx="99568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CBD4B7E8-9601-463E-935E-08096B3D91E9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101" y="1425321"/>
                    <a:ext cx="314060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CBD4B7E8-9601-463E-935E-08096B3D9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101" y="1425321"/>
                    <a:ext cx="314060" cy="2339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765" b="-128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D469B2E6-6784-4AF8-AB8D-CAC988D04B2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778" y="1449227"/>
                    <a:ext cx="314060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D469B2E6-6784-4AF8-AB8D-CAC988D04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78" y="1449227"/>
                    <a:ext cx="314060" cy="2339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b="-128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D1694FDA-DFDF-4921-83E5-8E30C67487C8}"/>
                      </a:ext>
                    </a:extLst>
                  </p:cNvPr>
                  <p:cNvSpPr txBox="1"/>
                  <p:nvPr/>
                </p:nvSpPr>
                <p:spPr>
                  <a:xfrm>
                    <a:off x="3973883" y="1134439"/>
                    <a:ext cx="3185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D1694FDA-DFDF-4921-83E5-8E30C67487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3883" y="1134439"/>
                    <a:ext cx="318549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660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C142FA03-5528-43E2-A047-3EEA9D993CB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8144" y="3974957"/>
                    <a:ext cx="2834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C142FA03-5528-43E2-A047-3EEA9D993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8144" y="3974957"/>
                    <a:ext cx="283476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38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2105DB28-13C1-48B7-8FE5-F332E872DCBB}"/>
                      </a:ext>
                    </a:extLst>
                  </p:cNvPr>
                  <p:cNvSpPr txBox="1"/>
                  <p:nvPr/>
                </p:nvSpPr>
                <p:spPr>
                  <a:xfrm>
                    <a:off x="6347615" y="4262554"/>
                    <a:ext cx="286938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2105DB28-13C1-48B7-8FE5-F332E872D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615" y="4262554"/>
                    <a:ext cx="286938" cy="2339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766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CAF1DF55-C52D-48F9-9C24-F10A18DF9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2852" y="2811847"/>
                <a:ext cx="524268" cy="9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32C89222-24AF-4EB6-8CBA-19F2496D4D7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2740" y="2555310"/>
                    <a:ext cx="35561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𝑠𝑒𝑡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32C89222-24AF-4EB6-8CBA-19F2496D4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2740" y="2555310"/>
                    <a:ext cx="355610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085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D889F12A-D305-4D0F-A780-5F8EF905AFD0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572" y="2844365"/>
                    <a:ext cx="2699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D889F12A-D305-4D0F-A780-5F8EF905A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572" y="2844365"/>
                    <a:ext cx="26994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EC1A950C-4560-4A19-8403-9C476DF805CE}"/>
                </a:ext>
              </a:extLst>
            </p:cNvPr>
            <p:cNvSpPr txBox="1"/>
            <p:nvPr/>
          </p:nvSpPr>
          <p:spPr>
            <a:xfrm>
              <a:off x="7805377" y="1477303"/>
              <a:ext cx="15933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Heizwasserkreislauf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CC25CF1F-7ED1-4BF0-9B49-116E132159BD}"/>
                </a:ext>
              </a:extLst>
            </p:cNvPr>
            <p:cNvSpPr txBox="1"/>
            <p:nvPr/>
          </p:nvSpPr>
          <p:spPr>
            <a:xfrm>
              <a:off x="7961440" y="4804366"/>
              <a:ext cx="12038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Umgebungsluft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3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4E13BB1-2777-47C3-A85A-0A6A7EC3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79189"/>
              </p:ext>
            </p:extLst>
          </p:nvPr>
        </p:nvGraphicFramePr>
        <p:xfrm>
          <a:off x="3835281" y="1862462"/>
          <a:ext cx="4521438" cy="207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114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1868324">
                  <a:extLst>
                    <a:ext uri="{9D8B030D-6E8A-4147-A177-3AD203B41FA5}">
                      <a16:colId xmlns:a16="http://schemas.microsoft.com/office/drawing/2014/main" val="261280651"/>
                    </a:ext>
                  </a:extLst>
                </a:gridCol>
              </a:tblGrid>
              <a:tr h="373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Randbedingungen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Methode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Morris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Metrik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CV(RMSE)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Tuner-Parameter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06598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noProof="0" dirty="0" err="1"/>
                        <a:t>Parametervariationen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3ADD36C-66D2-4902-B703-0466CA6B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144000"/>
            <a:ext cx="11424000" cy="543600"/>
          </a:xfrm>
        </p:spPr>
        <p:txBody>
          <a:bodyPr/>
          <a:lstStyle/>
          <a:p>
            <a:r>
              <a:rPr lang="de-DE" dirty="0"/>
              <a:t>Sensitivitätsanalyse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EB5420B1-0A00-4D59-9C40-556375FCA2CE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</p:spTree>
    <p:extLst>
      <p:ext uri="{BB962C8B-B14F-4D97-AF65-F5344CB8AC3E}">
        <p14:creationId xmlns:p14="http://schemas.microsoft.com/office/powerpoint/2010/main" val="398400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1AA8-EDDB-42C3-BC4E-EDC4A171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Sensitivitätsanalyse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E11D8E7-2E99-462F-9918-E380B205E99A}"/>
              </a:ext>
            </a:extLst>
          </p:cNvPr>
          <p:cNvGrpSpPr/>
          <p:nvPr/>
        </p:nvGrpSpPr>
        <p:grpSpPr>
          <a:xfrm>
            <a:off x="5190771" y="1194593"/>
            <a:ext cx="6617229" cy="3724524"/>
            <a:chOff x="1958246" y="1208593"/>
            <a:chExt cx="8314116" cy="445426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DDD929EF-FDC8-4ACF-9489-F4FB49D0785A}"/>
                </a:ext>
              </a:extLst>
            </p:cNvPr>
            <p:cNvGrpSpPr/>
            <p:nvPr/>
          </p:nvGrpSpPr>
          <p:grpSpPr>
            <a:xfrm>
              <a:off x="3550896" y="5110476"/>
              <a:ext cx="6148275" cy="552380"/>
              <a:chOff x="3383282" y="5110476"/>
              <a:chExt cx="6148275" cy="55238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255B4D34-A79E-4C83-A26D-AB82DD8274F9}"/>
                  </a:ext>
                </a:extLst>
              </p:cNvPr>
              <p:cNvGrpSpPr/>
              <p:nvPr/>
            </p:nvGrpSpPr>
            <p:grpSpPr>
              <a:xfrm>
                <a:off x="3383282" y="5110476"/>
                <a:ext cx="2971801" cy="552380"/>
                <a:chOff x="3383282" y="5110476"/>
                <a:chExt cx="2971801" cy="552380"/>
              </a:xfrm>
            </p:grpSpPr>
            <p:sp>
              <p:nvSpPr>
                <p:cNvPr id="10" name="Geschweifte Klammer links 9">
                  <a:extLst>
                    <a:ext uri="{FF2B5EF4-FFF2-40B4-BE49-F238E27FC236}">
                      <a16:creationId xmlns:a16="http://schemas.microsoft.com/office/drawing/2014/main" id="{E4753FC3-46E3-4AEA-8807-C7625A683757}"/>
                    </a:ext>
                  </a:extLst>
                </p:cNvPr>
                <p:cNvSpPr/>
                <p:nvPr/>
              </p:nvSpPr>
              <p:spPr>
                <a:xfrm rot="16200000">
                  <a:off x="4762502" y="3731256"/>
                  <a:ext cx="213361" cy="2971801"/>
                </a:xfrm>
                <a:prstGeom prst="leftBrace">
                  <a:avLst>
                    <a:gd name="adj1" fmla="val 8333"/>
                    <a:gd name="adj2" fmla="val 50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5439AF8-B7DD-4AD7-BFA8-77AC246EADE5}"/>
                    </a:ext>
                  </a:extLst>
                </p:cNvPr>
                <p:cNvSpPr txBox="1"/>
                <p:nvPr/>
              </p:nvSpPr>
              <p:spPr>
                <a:xfrm>
                  <a:off x="4373269" y="5447412"/>
                  <a:ext cx="10147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400" dirty="0"/>
                    <a:t>Kondensator</a:t>
                  </a:r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0C6BDD4E-0DCB-4E74-A3D3-CD21AF3FA63C}"/>
                  </a:ext>
                </a:extLst>
              </p:cNvPr>
              <p:cNvGrpSpPr/>
              <p:nvPr/>
            </p:nvGrpSpPr>
            <p:grpSpPr>
              <a:xfrm>
                <a:off x="6559757" y="5110476"/>
                <a:ext cx="2971800" cy="551238"/>
                <a:chOff x="3217117" y="5110477"/>
                <a:chExt cx="2971800" cy="551238"/>
              </a:xfrm>
            </p:grpSpPr>
            <p:sp>
              <p:nvSpPr>
                <p:cNvPr id="8" name="Geschweifte Klammer links 7">
                  <a:extLst>
                    <a:ext uri="{FF2B5EF4-FFF2-40B4-BE49-F238E27FC236}">
                      <a16:creationId xmlns:a16="http://schemas.microsoft.com/office/drawing/2014/main" id="{3A602928-7C4D-4BDF-A878-F02A6EFAE036}"/>
                    </a:ext>
                  </a:extLst>
                </p:cNvPr>
                <p:cNvSpPr/>
                <p:nvPr/>
              </p:nvSpPr>
              <p:spPr>
                <a:xfrm rot="16200000">
                  <a:off x="4596336" y="3731258"/>
                  <a:ext cx="213362" cy="2971800"/>
                </a:xfrm>
                <a:prstGeom prst="leftBrace">
                  <a:avLst>
                    <a:gd name="adj1" fmla="val 8333"/>
                    <a:gd name="adj2" fmla="val 50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A7E87141-EF1A-4063-B99F-04A2894A8280}"/>
                    </a:ext>
                  </a:extLst>
                </p:cNvPr>
                <p:cNvSpPr txBox="1"/>
                <p:nvPr/>
              </p:nvSpPr>
              <p:spPr>
                <a:xfrm>
                  <a:off x="4320912" y="5446271"/>
                  <a:ext cx="9246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400" dirty="0"/>
                    <a:t>Verdampfer</a:t>
                  </a:r>
                </a:p>
              </p:txBody>
            </p:sp>
          </p:grpSp>
        </p:grp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D583EE45-F33C-4E9A-8F4A-A79F0881FED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0128010"/>
                </p:ext>
              </p:extLst>
            </p:nvPr>
          </p:nvGraphicFramePr>
          <p:xfrm>
            <a:off x="1958246" y="1208593"/>
            <a:ext cx="8314116" cy="3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F9949BA-9457-448B-B405-046AC22A3239}"/>
              </a:ext>
            </a:extLst>
          </p:cNvPr>
          <p:cNvSpPr/>
          <p:nvPr/>
        </p:nvSpPr>
        <p:spPr>
          <a:xfrm rot="16200000">
            <a:off x="6015692" y="5277648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887F92-15B0-4279-AFF7-78E4164771F5}"/>
              </a:ext>
            </a:extLst>
          </p:cNvPr>
          <p:cNvSpPr txBox="1"/>
          <p:nvPr/>
        </p:nvSpPr>
        <p:spPr>
          <a:xfrm>
            <a:off x="6634016" y="5416834"/>
            <a:ext cx="39669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Anzahl Tuner-Parameter nach Analyse: 4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588B044A-B38D-49B5-896B-13DFBEEC6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6763"/>
              </p:ext>
            </p:extLst>
          </p:nvPr>
        </p:nvGraphicFramePr>
        <p:xfrm>
          <a:off x="384000" y="945516"/>
          <a:ext cx="4665859" cy="496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44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67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Tuner-Parameter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574545">
                <a:tc>
                  <a:txBody>
                    <a:bodyPr/>
                    <a:lstStyle/>
                    <a:p>
                      <a:r>
                        <a:rPr lang="en-US" sz="1200" b="1" noProof="0" dirty="0" err="1"/>
                        <a:t>Beschreibung</a:t>
                      </a:r>
                      <a:endParaRPr lang="en-US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 err="1"/>
                        <a:t>Abkürzung</a:t>
                      </a:r>
                      <a:endParaRPr lang="en-US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26247"/>
                  </a:ext>
                </a:extLst>
              </a:tr>
              <a:tr h="358447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Eckfrequenz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Trägheitsglied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Druckverlust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Δ</a:t>
                      </a:r>
                      <a:r>
                        <a:rPr lang="en-US" sz="1200" noProof="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Volumen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außen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2757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innen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60433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Wärmekapazität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301056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Druckverlust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Δ</a:t>
                      </a:r>
                      <a:r>
                        <a:rPr lang="en-US" sz="1200" noProof="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71527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Volumen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4888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außen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99635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innen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52112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Wärmekapazität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08658"/>
                  </a:ext>
                </a:extLst>
              </a:tr>
            </a:tbl>
          </a:graphicData>
        </a:graphic>
      </p:graphicFrame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9430C8B5-B405-41A3-AC5C-3919A398E80D}"/>
              </a:ext>
            </a:extLst>
          </p:cNvPr>
          <p:cNvSpPr/>
          <p:nvPr/>
        </p:nvSpPr>
        <p:spPr>
          <a:xfrm rot="16200000">
            <a:off x="6109725" y="4387567"/>
            <a:ext cx="116076" cy="255408"/>
          </a:xfrm>
          <a:prstGeom prst="leftBrace">
            <a:avLst>
              <a:gd name="adj1" fmla="val 8333"/>
              <a:gd name="adj2" fmla="val 46689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CA7741-3DC7-4884-BB9C-2E29A3171999}"/>
              </a:ext>
            </a:extLst>
          </p:cNvPr>
          <p:cNvSpPr txBox="1"/>
          <p:nvPr/>
        </p:nvSpPr>
        <p:spPr>
          <a:xfrm>
            <a:off x="5663872" y="4718778"/>
            <a:ext cx="10643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Kondensator/</a:t>
            </a:r>
            <a:br>
              <a:rPr lang="de-DE" sz="1400" dirty="0"/>
            </a:br>
            <a:r>
              <a:rPr lang="de-DE" sz="1400" dirty="0"/>
              <a:t>Verdampfer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A5A8F3B-CA9A-474B-9823-3DD885EF82FA}"/>
              </a:ext>
            </a:extLst>
          </p:cNvPr>
          <p:cNvSpPr txBox="1"/>
          <p:nvPr/>
        </p:nvSpPr>
        <p:spPr>
          <a:xfrm>
            <a:off x="6832976" y="926789"/>
            <a:ext cx="333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 err="1"/>
              <a:t>Untersuchungstag</a:t>
            </a:r>
            <a:r>
              <a:rPr lang="en-US" sz="1800" noProof="0" dirty="0"/>
              <a:t>: 26.07.2020</a:t>
            </a:r>
          </a:p>
        </p:txBody>
      </p: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8F89C934-7A8A-458E-BFE7-D6A24FAFAD27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Sensitivitätsanalyse</a:t>
            </a:r>
          </a:p>
        </p:txBody>
      </p:sp>
    </p:spTree>
    <p:extLst>
      <p:ext uri="{BB962C8B-B14F-4D97-AF65-F5344CB8AC3E}">
        <p14:creationId xmlns:p14="http://schemas.microsoft.com/office/powerpoint/2010/main" val="24217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ECD2-4130-4B60-9F05-4C917957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Kontinuierliche Rekalibrierung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BB5ECC-EC93-41A9-9F13-38FF29EE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6" y="3042558"/>
            <a:ext cx="5341379" cy="315141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0D3EC-00BB-48B6-BC24-55CF21A26846}"/>
              </a:ext>
            </a:extLst>
          </p:cNvPr>
          <p:cNvSpPr/>
          <p:nvPr/>
        </p:nvSpPr>
        <p:spPr>
          <a:xfrm>
            <a:off x="4161290" y="3190822"/>
            <a:ext cx="300937" cy="2502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D542384F-1024-40F6-83DF-7190BC6ABAB1}"/>
              </a:ext>
            </a:extLst>
          </p:cNvPr>
          <p:cNvSpPr/>
          <p:nvPr/>
        </p:nvSpPr>
        <p:spPr>
          <a:xfrm rot="16200000">
            <a:off x="5897616" y="4179729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E02DCA-710E-45FF-81B5-A1B767DA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20" y="3042558"/>
            <a:ext cx="5341380" cy="3151414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94CF224-EA54-405F-A341-8998C457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4348"/>
              </p:ext>
            </p:extLst>
          </p:nvPr>
        </p:nvGraphicFramePr>
        <p:xfrm>
          <a:off x="2292110" y="911353"/>
          <a:ext cx="7607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823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261280651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372576828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4011007975"/>
                    </a:ext>
                  </a:extLst>
                </a:gridCol>
              </a:tblGrid>
              <a:tr h="252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26.07.2020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252413">
                <a:tc gridSpan="2">
                  <a:txBody>
                    <a:bodyPr/>
                    <a:lstStyle/>
                    <a:p>
                      <a:r>
                        <a:rPr lang="en-US" sz="1200" b="1" noProof="0" dirty="0"/>
                        <a:t>Setup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noProof="0" dirty="0" err="1"/>
                        <a:t>Ergebnisse</a:t>
                      </a:r>
                      <a:endParaRPr lang="en-US" sz="1200" b="1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856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Zielgröße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Vorlauftemperatur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0,005968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3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Metrik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0,0004329 m</a:t>
                      </a:r>
                      <a:r>
                        <a:rPr lang="en-US" sz="1200" baseline="30000" noProof="0" dirty="0"/>
                        <a:t>3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87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16,22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0,60147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1501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1CF49970-3D1A-4450-BC5F-039FED297E2C}"/>
              </a:ext>
            </a:extLst>
          </p:cNvPr>
          <p:cNvSpPr/>
          <p:nvPr/>
        </p:nvSpPr>
        <p:spPr>
          <a:xfrm>
            <a:off x="198026" y="754149"/>
            <a:ext cx="11887979" cy="53497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2F7D2B-5F0E-4A77-9655-FE3135BB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9" y="1524000"/>
            <a:ext cx="4303568" cy="3810000"/>
          </a:xfrm>
          <a:prstGeom prst="rect">
            <a:avLst/>
          </a:prstGeom>
        </p:spPr>
      </p:pic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10DD4DDD-DDAB-4751-B2E7-59A649341F41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3330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26E3D-C35C-44BD-BD5F-DE53E0AF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penaltyfunction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837135-A0DC-4976-B33C-9CBB96F0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64" y="913963"/>
            <a:ext cx="4732428" cy="5228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F5BEB07D-F8AF-42AE-9961-28C925BE1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542" y="1483439"/>
                <a:ext cx="4879978" cy="8883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/>
              <a:lstStyle>
                <a:lvl1pPr marL="216000" indent="-2160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tabLst>
                    <a:tab pos="216000" algn="l"/>
                  </a:tabLst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32000" indent="-215900" algn="l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2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48000" indent="-2159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8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64000" indent="-2160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4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864000" indent="-216000" algn="l" rtl="0" eaLnBrk="1" fontAlgn="base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</m:e>
                          </m:d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F5BEB07D-F8AF-42AE-9961-28C925BE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2" y="1483439"/>
                <a:ext cx="4879978" cy="88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15">
            <a:extLst>
              <a:ext uri="{FF2B5EF4-FFF2-40B4-BE49-F238E27FC236}">
                <a16:creationId xmlns:a16="http://schemas.microsoft.com/office/drawing/2014/main" id="{72DD014E-7EB4-4E7C-9780-BD9C91B29683}"/>
              </a:ext>
            </a:extLst>
          </p:cNvPr>
          <p:cNvSpPr txBox="1">
            <a:spLocks/>
          </p:cNvSpPr>
          <p:nvPr/>
        </p:nvSpPr>
        <p:spPr>
          <a:xfrm>
            <a:off x="717542" y="2724514"/>
            <a:ext cx="4990531" cy="216498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16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/>
              <a:t>	 		Streuung der Ergebnisse wird eingeschränkt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600" b="1" dirty="0"/>
          </a:p>
          <a:p>
            <a:pPr>
              <a:lnSpc>
                <a:spcPct val="150000"/>
              </a:lnSpc>
            </a:pPr>
            <a:r>
              <a:rPr lang="de-DE" sz="1600" dirty="0"/>
              <a:t>28.07.2020:</a:t>
            </a:r>
          </a:p>
          <a:p>
            <a:pPr lvl="1">
              <a:lnSpc>
                <a:spcPct val="150000"/>
              </a:lnSpc>
            </a:pPr>
            <a:r>
              <a:rPr lang="de-DE" sz="1400" dirty="0"/>
              <a:t>w = 0,0	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CV(RMSE) = 0,00247</a:t>
            </a:r>
          </a:p>
          <a:p>
            <a:pPr lvl="1">
              <a:lnSpc>
                <a:spcPct val="150000"/>
              </a:lnSpc>
            </a:pPr>
            <a:r>
              <a:rPr lang="de-DE" sz="1400" dirty="0"/>
              <a:t>w = 0,4	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CV(RMSE) = 0,00232</a:t>
            </a:r>
          </a:p>
          <a:p>
            <a:pPr lvl="1">
              <a:lnSpc>
                <a:spcPct val="150000"/>
              </a:lnSpc>
            </a:pPr>
            <a:endParaRPr lang="de-DE" sz="1400" dirty="0"/>
          </a:p>
          <a:p>
            <a:pPr lvl="1"/>
            <a:endParaRPr lang="de-DE" sz="1400" baseline="30000" dirty="0"/>
          </a:p>
          <a:p>
            <a:endParaRPr lang="de-DE" sz="1600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89F45D6-0F79-4879-AD14-70DA57984E18}"/>
              </a:ext>
            </a:extLst>
          </p:cNvPr>
          <p:cNvSpPr/>
          <p:nvPr/>
        </p:nvSpPr>
        <p:spPr>
          <a:xfrm rot="16200000">
            <a:off x="799460" y="3085684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F0EA4CD3-B6D1-41F5-8746-142C7752D393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11207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D99F4-6FE9-4F84-988A-D144EAA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Kalibrierungsklassen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08B1E-3777-46C4-A493-35F7308D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56" y="1788252"/>
            <a:ext cx="5763579" cy="3550473"/>
          </a:xfrm>
          <a:prstGeom prst="rect">
            <a:avLst/>
          </a:prstGeom>
        </p:spPr>
      </p:pic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8D08E32-4D09-407B-AB85-6FDF590062CF}"/>
              </a:ext>
            </a:extLst>
          </p:cNvPr>
          <p:cNvSpPr txBox="1">
            <a:spLocks/>
          </p:cNvSpPr>
          <p:nvPr/>
        </p:nvSpPr>
        <p:spPr>
          <a:xfrm>
            <a:off x="384000" y="2058097"/>
            <a:ext cx="4609369" cy="301078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Manuelles festlegen von Kalibrierungsklassen</a:t>
            </a:r>
          </a:p>
          <a:p>
            <a:pPr lvl="1"/>
            <a:r>
              <a:rPr lang="de-DE" sz="1400" dirty="0"/>
              <a:t>Kalibriertag: 26.07.2020</a:t>
            </a:r>
          </a:p>
          <a:p>
            <a:pPr marL="216100" lvl="1" indent="0">
              <a:buNone/>
            </a:pPr>
            <a:endParaRPr lang="de-DE" sz="1400" dirty="0"/>
          </a:p>
          <a:p>
            <a:r>
              <a:rPr lang="de-DE" sz="1600" dirty="0"/>
              <a:t>Einteilung der Phasen in:</a:t>
            </a:r>
          </a:p>
          <a:p>
            <a:pPr lvl="1"/>
            <a:r>
              <a:rPr lang="de-DE" sz="1400" dirty="0"/>
              <a:t>Kompressor eingeschaltet</a:t>
            </a:r>
          </a:p>
          <a:p>
            <a:pPr lvl="1"/>
            <a:r>
              <a:rPr lang="de-DE" sz="1400" dirty="0"/>
              <a:t>Kompressor ausgeschaltet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731E00B-BF35-4B10-93E6-50AFD777C7FC}"/>
              </a:ext>
            </a:extLst>
          </p:cNvPr>
          <p:cNvSpPr/>
          <p:nvPr/>
        </p:nvSpPr>
        <p:spPr>
          <a:xfrm rot="10800000">
            <a:off x="3023047" y="3309950"/>
            <a:ext cx="84191" cy="439654"/>
          </a:xfrm>
          <a:prstGeom prst="leftBrace">
            <a:avLst>
              <a:gd name="adj1" fmla="val 8333"/>
              <a:gd name="adj2" fmla="val 50667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3FD3BB-D991-4902-99B8-D8F86AB8F28B}"/>
              </a:ext>
            </a:extLst>
          </p:cNvPr>
          <p:cNvSpPr txBox="1"/>
          <p:nvPr/>
        </p:nvSpPr>
        <p:spPr>
          <a:xfrm>
            <a:off x="3293313" y="3429000"/>
            <a:ext cx="2010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18 Kalibrierungsintervalle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344A3-35E6-436A-8861-06DF6A018BF0}"/>
              </a:ext>
            </a:extLst>
          </p:cNvPr>
          <p:cNvGrpSpPr/>
          <p:nvPr/>
        </p:nvGrpSpPr>
        <p:grpSpPr>
          <a:xfrm>
            <a:off x="383999" y="4123269"/>
            <a:ext cx="4609369" cy="338554"/>
            <a:chOff x="547420" y="4254711"/>
            <a:chExt cx="4664756" cy="338554"/>
          </a:xfrm>
        </p:grpSpPr>
        <p:sp>
          <p:nvSpPr>
            <p:cNvPr id="9" name="Pfeil: nach unten 8">
              <a:extLst>
                <a:ext uri="{FF2B5EF4-FFF2-40B4-BE49-F238E27FC236}">
                  <a16:creationId xmlns:a16="http://schemas.microsoft.com/office/drawing/2014/main" id="{09CD50DE-119D-4D00-A816-EB3F026C0F1F}"/>
                </a:ext>
              </a:extLst>
            </p:cNvPr>
            <p:cNvSpPr/>
            <p:nvPr/>
          </p:nvSpPr>
          <p:spPr>
            <a:xfrm rot="16200000">
              <a:off x="716937" y="4255739"/>
              <a:ext cx="209652" cy="3364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FF6848E-07D9-4981-B534-EFD7BB0C73DC}"/>
                </a:ext>
              </a:extLst>
            </p:cNvPr>
            <p:cNvSpPr txBox="1"/>
            <p:nvPr/>
          </p:nvSpPr>
          <p:spPr>
            <a:xfrm>
              <a:off x="547420" y="4254711"/>
              <a:ext cx="46647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de-DE" sz="1600" b="1" dirty="0">
                  <a:latin typeface="+mj-lt"/>
                  <a:cs typeface="Arial" panose="020B0604020202020204" pitchFamily="34" charset="0"/>
                </a:rPr>
                <a:t>Reduzierung auf 2 Kalibrierungsklassen</a:t>
              </a:r>
            </a:p>
          </p:txBody>
        </p:sp>
      </p:grp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9DD2A2B3-6382-4AAB-B990-DA2CE9E5DDD2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Aufbereitung</a:t>
            </a:r>
          </a:p>
        </p:txBody>
      </p:sp>
    </p:spTree>
    <p:extLst>
      <p:ext uri="{BB962C8B-B14F-4D97-AF65-F5344CB8AC3E}">
        <p14:creationId xmlns:p14="http://schemas.microsoft.com/office/powerpoint/2010/main" val="19014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DD16642E-5F73-4CBB-9BC6-E80D7AA75928}"/>
              </a:ext>
            </a:extLst>
          </p:cNvPr>
          <p:cNvSpPr txBox="1"/>
          <p:nvPr/>
        </p:nvSpPr>
        <p:spPr>
          <a:xfrm>
            <a:off x="5815972" y="3591200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6A791D9B-D9E6-49DE-8E47-F2984C865495}"/>
              </a:ext>
            </a:extLst>
          </p:cNvPr>
          <p:cNvSpPr/>
          <p:nvPr/>
        </p:nvSpPr>
        <p:spPr>
          <a:xfrm>
            <a:off x="5640545" y="3636469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F33301C-D991-4C3A-B3D4-A5BEF971BD8C}"/>
              </a:ext>
            </a:extLst>
          </p:cNvPr>
          <p:cNvSpPr txBox="1"/>
          <p:nvPr/>
        </p:nvSpPr>
        <p:spPr>
          <a:xfrm>
            <a:off x="5789697" y="4982167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B3083FA8-5921-486D-88F9-E8C5E5986467}"/>
              </a:ext>
            </a:extLst>
          </p:cNvPr>
          <p:cNvSpPr/>
          <p:nvPr/>
        </p:nvSpPr>
        <p:spPr>
          <a:xfrm>
            <a:off x="5642290" y="5034166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00FC6-3F17-4CE6-8D48-B0479E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Kalibrierungsklassen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5978B5-8475-4BA4-83D8-0B96479F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1183818"/>
            <a:ext cx="5528195" cy="16976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74F8C9-C291-44B8-B79D-88501F98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11" y="3103700"/>
            <a:ext cx="5569683" cy="3032940"/>
          </a:xfrm>
          <a:prstGeom prst="rect">
            <a:avLst/>
          </a:prstGeom>
        </p:spPr>
      </p:pic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9CA60793-C7C9-45A3-BBE2-64A2A31469FC}"/>
              </a:ext>
            </a:extLst>
          </p:cNvPr>
          <p:cNvSpPr txBox="1">
            <a:spLocks/>
          </p:cNvSpPr>
          <p:nvPr/>
        </p:nvSpPr>
        <p:spPr>
          <a:xfrm>
            <a:off x="898622" y="938443"/>
            <a:ext cx="4641267" cy="62374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Einzelne Kalibrierungsklasse</a:t>
            </a:r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 </a:t>
            </a:r>
            <a:r>
              <a:rPr lang="de-DE" sz="1400" dirty="0"/>
              <a:t>RMSE = 0,7333 K</a:t>
            </a:r>
          </a:p>
          <a:p>
            <a:endParaRPr lang="de-DE" sz="1400" dirty="0"/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5F18EE9-EF31-465A-AFDF-488E07BB4E46}"/>
              </a:ext>
            </a:extLst>
          </p:cNvPr>
          <p:cNvSpPr txBox="1">
            <a:spLocks/>
          </p:cNvSpPr>
          <p:nvPr/>
        </p:nvSpPr>
        <p:spPr>
          <a:xfrm>
            <a:off x="896865" y="3168877"/>
            <a:ext cx="4641267" cy="9603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Zwei Kalibrierungsklassen</a:t>
            </a:r>
          </a:p>
          <a:p>
            <a:pPr lvl="1"/>
            <a:r>
              <a:rPr lang="de-DE" sz="1200" b="1" dirty="0"/>
              <a:t>Kompressor eingeschaltet	</a:t>
            </a:r>
            <a:r>
              <a:rPr lang="de-DE" sz="1200" b="1" dirty="0">
                <a:sym typeface="Wingdings" panose="05000000000000000000" pitchFamily="2" charset="2"/>
              </a:rPr>
              <a:t> RMSE = 1,101 K</a:t>
            </a:r>
          </a:p>
          <a:p>
            <a:pPr lvl="1"/>
            <a:r>
              <a:rPr lang="de-DE" sz="1200" b="1" dirty="0">
                <a:sym typeface="Wingdings" panose="05000000000000000000" pitchFamily="2" charset="2"/>
              </a:rPr>
              <a:t>Kompressor ausgeschaltet	 RMSE = 0,228 K</a:t>
            </a:r>
            <a:endParaRPr lang="de-DE" sz="1200" b="1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DC99420-CDB6-4B5A-ABDB-E3A8D03F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86813"/>
              </p:ext>
            </p:extLst>
          </p:nvPr>
        </p:nvGraphicFramePr>
        <p:xfrm>
          <a:off x="898621" y="1552400"/>
          <a:ext cx="4124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19">
                  <a:extLst>
                    <a:ext uri="{9D8B030D-6E8A-4147-A177-3AD203B41FA5}">
                      <a16:colId xmlns:a16="http://schemas.microsoft.com/office/drawing/2014/main" val="372576828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4011007975"/>
                    </a:ext>
                  </a:extLst>
                </a:gridCol>
              </a:tblGrid>
              <a:tr h="2524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noProof="0" dirty="0" err="1"/>
                        <a:t>Ergebnisse</a:t>
                      </a:r>
                      <a:endParaRPr lang="en-US" sz="12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856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0,0056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3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0,0005 m</a:t>
                      </a:r>
                      <a:r>
                        <a:rPr lang="en-US" sz="1200" baseline="30000" noProof="0" dirty="0"/>
                        <a:t>3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87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5,72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8D852C6B-4B00-4700-9BB2-FCBBE43E0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70667"/>
                  </p:ext>
                </p:extLst>
              </p:nvPr>
            </p:nvGraphicFramePr>
            <p:xfrm>
              <a:off x="896865" y="4162354"/>
              <a:ext cx="4124638" cy="1372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2319">
                      <a:extLst>
                        <a:ext uri="{9D8B030D-6E8A-4147-A177-3AD203B41FA5}">
                          <a16:colId xmlns:a16="http://schemas.microsoft.com/office/drawing/2014/main" val="372576828"/>
                        </a:ext>
                      </a:extLst>
                    </a:gridCol>
                    <a:gridCol w="2062319">
                      <a:extLst>
                        <a:ext uri="{9D8B030D-6E8A-4147-A177-3AD203B41FA5}">
                          <a16:colId xmlns:a16="http://schemas.microsoft.com/office/drawing/2014/main" val="4011007975"/>
                        </a:ext>
                      </a:extLst>
                    </a:gridCol>
                  </a:tblGrid>
                  <a:tr h="25241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noProof="0" dirty="0" err="1"/>
                            <a:t>Ergebnisse</a:t>
                          </a:r>
                          <a:endParaRPr lang="en-US" sz="1200" b="1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868566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noProof="0" dirty="0" smtClean="0"/>
                                      <m:t>ω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noProof="0" dirty="0" smtClean="0"/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0,0064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313302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/>
                            <a:t> 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0,0011 m</a:t>
                          </a:r>
                          <a:r>
                            <a:rPr lang="en-US" sz="1200" baseline="30000" noProof="0" dirty="0"/>
                            <a:t>3</a:t>
                          </a:r>
                          <a:endParaRPr lang="en-US" sz="12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18715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𝐺𝑎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>
                              <a:latin typeface="+mj-lt"/>
                            </a:rPr>
                            <a:t> </a:t>
                          </a:r>
                          <a:r>
                            <a:rPr lang="en-US" sz="1200" noProof="0" dirty="0"/>
                            <a:t>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59,38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70610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𝐺𝑖</m:t>
                                  </m:r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/>
                            <a:t> 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3,07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103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8D852C6B-4B00-4700-9BB2-FCBBE43E0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70667"/>
                  </p:ext>
                </p:extLst>
              </p:nvPr>
            </p:nvGraphicFramePr>
            <p:xfrm>
              <a:off x="896865" y="4162354"/>
              <a:ext cx="4124638" cy="1372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2319">
                      <a:extLst>
                        <a:ext uri="{9D8B030D-6E8A-4147-A177-3AD203B41FA5}">
                          <a16:colId xmlns:a16="http://schemas.microsoft.com/office/drawing/2014/main" val="372576828"/>
                        </a:ext>
                      </a:extLst>
                    </a:gridCol>
                    <a:gridCol w="2062319">
                      <a:extLst>
                        <a:ext uri="{9D8B030D-6E8A-4147-A177-3AD203B41FA5}">
                          <a16:colId xmlns:a16="http://schemas.microsoft.com/office/drawing/2014/main" val="401100797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noProof="0" dirty="0" err="1"/>
                            <a:t>Ergebnisse</a:t>
                          </a:r>
                          <a:endParaRPr lang="en-US" sz="1200" b="1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8685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102222" r="-100885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0,0064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3133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197826" r="-100885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0,0011 m</a:t>
                          </a:r>
                          <a:r>
                            <a:rPr lang="en-US" sz="1200" baseline="30000" noProof="0" dirty="0"/>
                            <a:t>3</a:t>
                          </a:r>
                          <a:endParaRPr lang="en-US" sz="12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18715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304444" r="-100885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59,38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70610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404444" r="-100885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3,07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103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468D21F5-B178-43CE-AF70-5543A07E24A6}"/>
              </a:ext>
            </a:extLst>
          </p:cNvPr>
          <p:cNvSpPr txBox="1"/>
          <p:nvPr/>
        </p:nvSpPr>
        <p:spPr>
          <a:xfrm>
            <a:off x="1019035" y="5611780"/>
            <a:ext cx="3542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dirty="0">
                <a:latin typeface="+mj-lt"/>
                <a:cs typeface="Arial" panose="020B0604020202020204" pitchFamily="34" charset="0"/>
              </a:rPr>
              <a:t>RMSE = 0,6258 K (Mittelwertbildung)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C28E0B-275B-470C-9271-613A16598014}"/>
              </a:ext>
            </a:extLst>
          </p:cNvPr>
          <p:cNvSpPr/>
          <p:nvPr/>
        </p:nvSpPr>
        <p:spPr>
          <a:xfrm>
            <a:off x="152010" y="825584"/>
            <a:ext cx="11887979" cy="53497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7736DD-007E-49D9-8BC6-EF36525F742F}"/>
              </a:ext>
            </a:extLst>
          </p:cNvPr>
          <p:cNvSpPr/>
          <p:nvPr/>
        </p:nvSpPr>
        <p:spPr>
          <a:xfrm>
            <a:off x="1436585" y="1375765"/>
            <a:ext cx="9154049" cy="454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Mittelwertbildung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F9276AB-391D-4383-A6F0-CF2CFE677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29" y="1834512"/>
            <a:ext cx="4213734" cy="3648627"/>
          </a:xfrm>
          <a:prstGeom prst="rect">
            <a:avLst/>
          </a:prstGeom>
        </p:spPr>
      </p:pic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39C46092-3AE0-4B34-9C8E-4C3DE1A1670F}"/>
              </a:ext>
            </a:extLst>
          </p:cNvPr>
          <p:cNvSpPr txBox="1">
            <a:spLocks/>
          </p:cNvSpPr>
          <p:nvPr/>
        </p:nvSpPr>
        <p:spPr>
          <a:xfrm>
            <a:off x="2056397" y="2941473"/>
            <a:ext cx="3751853" cy="29793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Anzahl Kalibrierungsklassen &gt; 1</a:t>
            </a: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441A0045-B4FD-4D42-9B14-FF98F50C4EE2}"/>
              </a:ext>
            </a:extLst>
          </p:cNvPr>
          <p:cNvSpPr/>
          <p:nvPr/>
        </p:nvSpPr>
        <p:spPr>
          <a:xfrm rot="16200000">
            <a:off x="5892787" y="3119200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07124969-8102-4608-88A4-7C038FA86997}"/>
              </a:ext>
            </a:extLst>
          </p:cNvPr>
          <p:cNvSpPr txBox="1">
            <a:spLocks/>
          </p:cNvSpPr>
          <p:nvPr/>
        </p:nvSpPr>
        <p:spPr>
          <a:xfrm>
            <a:off x="2056398" y="3658826"/>
            <a:ext cx="3751853" cy="31288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Überschneidung der Tuner-Parameter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D619BA-95DF-4FFD-A009-CEFC2C3A3DA1}"/>
                  </a:ext>
                </a:extLst>
              </p:cNvPr>
              <p:cNvSpPr txBox="1"/>
              <p:nvPr/>
            </p:nvSpPr>
            <p:spPr>
              <a:xfrm>
                <a:off x="8738666" y="5383255"/>
                <a:ext cx="16905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sz="1600" dirty="0"/>
                  <a:t>: </a:t>
                </a:r>
                <a:r>
                  <a:rPr lang="de-DE" sz="1200" dirty="0" err="1"/>
                  <a:t>tuner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parameters</a:t>
                </a:r>
                <a:endParaRPr lang="de-DE" sz="16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D619BA-95DF-4FFD-A009-CEFC2C3A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66" y="5383255"/>
                <a:ext cx="1690510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ussdiagramm: Alternativer Prozess 25">
            <a:extLst>
              <a:ext uri="{FF2B5EF4-FFF2-40B4-BE49-F238E27FC236}">
                <a16:creationId xmlns:a16="http://schemas.microsoft.com/office/drawing/2014/main" id="{BDB454C8-80E2-4142-A8AD-05DCF696AEAA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24622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 animBg="1"/>
      <p:bldP spid="11" grpId="0"/>
      <p:bldP spid="21" grpId="0"/>
      <p:bldP spid="27" grpId="0" animBg="1"/>
      <p:bldP spid="27" grpId="1" animBg="1"/>
      <p:bldP spid="16" grpId="0" animBg="1"/>
      <p:bldP spid="16" grpId="1" animBg="1"/>
      <p:bldP spid="18" grpId="1"/>
      <p:bldP spid="18" grpId="2"/>
      <p:bldP spid="19" grpId="1" animBg="1"/>
      <p:bldP spid="19" grpId="2" animBg="1"/>
      <p:bldP spid="20" grpId="1"/>
      <p:bldP spid="20" grpId="2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9C2D5-2B78-413E-A85C-F2023205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 und Ausblick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1594BB95-95F4-4F01-83A4-F7DF80FFEA11}"/>
              </a:ext>
            </a:extLst>
          </p:cNvPr>
          <p:cNvSpPr txBox="1">
            <a:spLocks/>
          </p:cNvSpPr>
          <p:nvPr/>
        </p:nvSpPr>
        <p:spPr>
          <a:xfrm>
            <a:off x="453826" y="1175611"/>
            <a:ext cx="7912507" cy="521770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Zusammenfassung</a:t>
            </a:r>
          </a:p>
          <a:p>
            <a:r>
              <a:rPr lang="de-DE" dirty="0"/>
              <a:t>Erfolgreiche Entwicklung eines Frameworks zur modularen </a:t>
            </a:r>
            <a:br>
              <a:rPr lang="de-DE" dirty="0"/>
            </a:br>
            <a:r>
              <a:rPr lang="de-DE" dirty="0"/>
              <a:t>Rekalibrierung Digitaler Zwillinge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der Metrik durch Rekalibrierung</a:t>
            </a:r>
          </a:p>
          <a:p>
            <a:r>
              <a:rPr lang="de-DE" dirty="0"/>
              <a:t>Einsatz von Kalibrierungsklassen kann zu weiterer Erhöhung der Simulationsgenauigkeit führen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b="1" dirty="0"/>
              <a:t>Ausblick</a:t>
            </a:r>
          </a:p>
          <a:p>
            <a:r>
              <a:rPr lang="de-DE" dirty="0"/>
              <a:t>Automatisierte Identifizierung von Kalibrierungsklassen </a:t>
            </a:r>
          </a:p>
          <a:p>
            <a:pPr lvl="1"/>
            <a:r>
              <a:rPr lang="de-DE" dirty="0"/>
              <a:t>Pattern </a:t>
            </a:r>
            <a:r>
              <a:rPr lang="de-DE" dirty="0" err="1"/>
              <a:t>recognition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Rekalibrierung des selben Tages einbinden</a:t>
            </a:r>
          </a:p>
          <a:p>
            <a:r>
              <a:rPr lang="de-DE" dirty="0"/>
              <a:t>Berücksichtigung der Messunsicherheit </a:t>
            </a:r>
          </a:p>
          <a:p>
            <a:pPr lvl="1"/>
            <a:r>
              <a:rPr lang="de-DE" dirty="0" err="1"/>
              <a:t>Bayessche</a:t>
            </a:r>
            <a:r>
              <a:rPr lang="de-DE" dirty="0"/>
              <a:t> Kalibrierung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9A427B-70AF-4E07-B4B2-F7ADF359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07" y="1175611"/>
            <a:ext cx="2754618" cy="2438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A04F5D-6876-4D0F-AC73-3B856012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459" y="3614307"/>
            <a:ext cx="4128715" cy="22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477F7-7C36-4254-80DC-B14A5950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61E6BF0-4A61-4841-8583-0EB13366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35844"/>
              </p:ext>
            </p:extLst>
          </p:nvPr>
        </p:nvGraphicFramePr>
        <p:xfrm>
          <a:off x="383119" y="871200"/>
          <a:ext cx="11350537" cy="529521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543301350"/>
                    </a:ext>
                  </a:extLst>
                </a:gridCol>
                <a:gridCol w="10921594">
                  <a:extLst>
                    <a:ext uri="{9D8B030D-6E8A-4147-A177-3AD203B41FA5}">
                      <a16:colId xmlns:a16="http://schemas.microsoft.com/office/drawing/2014/main" val="1754647090"/>
                    </a:ext>
                  </a:extLst>
                </a:gridCol>
              </a:tblGrid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Bundesministerium für Umwelt, Naturschutz und nukleare Sicherheit: </a:t>
                      </a:r>
                      <a:r>
                        <a:rPr lang="de-DE" sz="14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https://www.bmu.de</a:t>
                      </a:r>
                      <a:r>
                        <a:rPr lang="de-DE" sz="14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6063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dirty="0"/>
                        <a:t>[2]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Benjamin Schleich, Nabil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Anwer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Luc Mathieu, and Sandro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Wartzack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Shaping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twin for design and production engineering. CIRP Annals, 66(1), 2017.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5236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Müller D., Lauster M., Constantin A., Fuchs M., </a:t>
                      </a:r>
                      <a:r>
                        <a:rPr lang="de-DE" sz="1400" dirty="0" err="1"/>
                        <a:t>Remmen</a:t>
                      </a:r>
                      <a:r>
                        <a:rPr lang="de-DE" sz="1400" dirty="0"/>
                        <a:t> P.: </a:t>
                      </a:r>
                      <a:r>
                        <a:rPr lang="de-DE" sz="1400" dirty="0" err="1"/>
                        <a:t>AixLib</a:t>
                      </a:r>
                      <a:r>
                        <a:rPr lang="de-DE" sz="1400" dirty="0"/>
                        <a:t> - An Open-Source </a:t>
                      </a:r>
                      <a:r>
                        <a:rPr lang="de-DE" sz="1400" dirty="0" err="1"/>
                        <a:t>Modelica</a:t>
                      </a:r>
                      <a:r>
                        <a:rPr lang="de-DE" sz="1400" dirty="0"/>
                        <a:t> Library </a:t>
                      </a:r>
                      <a:r>
                        <a:rPr lang="de-DE" sz="1400" dirty="0" err="1"/>
                        <a:t>within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IEA-EBC Annex 60 Framework. In: </a:t>
                      </a:r>
                      <a:r>
                        <a:rPr lang="de-DE" sz="1400" dirty="0" err="1"/>
                        <a:t>BauSIM</a:t>
                      </a:r>
                      <a:r>
                        <a:rPr lang="de-DE" sz="1400" dirty="0"/>
                        <a:t> (2016), S. 3–9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1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[4]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Lehrstuhl für Gebäude- und Raumklimatechnik: </a:t>
                      </a:r>
                      <a:r>
                        <a:rPr lang="de-DE" sz="1400" dirty="0" err="1"/>
                        <a:t>ebcpy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>
                          <a:hlinkClick r:id="rId3"/>
                        </a:rPr>
                        <a:t>https://git.rwth-aachen.de/EBC/EBC_all/Python/ebcpy</a:t>
                      </a:r>
                      <a:r>
                        <a:rPr lang="de-DE" sz="1400" dirty="0"/>
                        <a:t>. 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[5]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Lehrstuhl für Gebäude- und Raumklimatechnik: </a:t>
                      </a:r>
                      <a:r>
                        <a:rPr lang="de-DE" sz="1400" dirty="0" err="1"/>
                        <a:t>AixCaliBuHa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>
                          <a:hlinkClick r:id="rId4"/>
                        </a:rPr>
                        <a:t>https://git.rwth-aachen.de/EBC/EBC_all/Optimization-and-Calibration/AixCaliBuHA</a:t>
                      </a:r>
                      <a:r>
                        <a:rPr lang="de-DE" sz="1400" dirty="0"/>
                        <a:t>. 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2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Dassault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Systèmes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FMPy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free Python library to simulate Functional Mock-up Units (FMUs). </a:t>
                      </a:r>
                      <a:r>
                        <a:rPr lang="de-DE" sz="1400" dirty="0">
                          <a:hlinkClick r:id="rId5"/>
                        </a:rPr>
                        <a:t>https://github.com/CATIA-Systems/FMPy</a:t>
                      </a:r>
                      <a:r>
                        <a:rPr lang="de-DE" sz="1400" dirty="0"/>
                        <a:t>. Zuletzt aufgerufen am 25.11.2020.</a:t>
                      </a:r>
                      <a:endParaRPr lang="de-DE" sz="14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69039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9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0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362943E6-AADE-4A93-8750-90F2A253B02C}"/>
              </a:ext>
            </a:extLst>
          </p:cNvPr>
          <p:cNvSpPr txBox="1">
            <a:spLocks/>
          </p:cNvSpPr>
          <p:nvPr/>
        </p:nvSpPr>
        <p:spPr>
          <a:xfrm>
            <a:off x="384000" y="2563200"/>
            <a:ext cx="9173886" cy="360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600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/>
              <a:t>Vielen Dank für die Aufmerksamkeit!</a:t>
            </a:r>
            <a:endParaRPr lang="de-DE" sz="32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7E8DA7-8A71-4717-9F05-ECDB6A836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Sebastian.Borges@eonerc.rwth-aachen.de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49756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Kontext</a:t>
            </a:r>
          </a:p>
        </p:txBody>
      </p:sp>
      <p:grpSp>
        <p:nvGrpSpPr>
          <p:cNvPr id="64" name="Gruppieren 16">
            <a:extLst>
              <a:ext uri="{FF2B5EF4-FFF2-40B4-BE49-F238E27FC236}">
                <a16:creationId xmlns:a16="http://schemas.microsoft.com/office/drawing/2014/main" id="{E3F2C7FA-6126-212D-CA5D-269ACFC9F373}"/>
              </a:ext>
            </a:extLst>
          </p:cNvPr>
          <p:cNvGrpSpPr/>
          <p:nvPr/>
        </p:nvGrpSpPr>
        <p:grpSpPr>
          <a:xfrm>
            <a:off x="9475167" y="3014361"/>
            <a:ext cx="1635679" cy="1044162"/>
            <a:chOff x="9425980" y="1547453"/>
            <a:chExt cx="1635679" cy="1044162"/>
          </a:xfrm>
        </p:grpSpPr>
        <p:grpSp>
          <p:nvGrpSpPr>
            <p:cNvPr id="65" name="Gruppieren 141">
              <a:extLst>
                <a:ext uri="{FF2B5EF4-FFF2-40B4-BE49-F238E27FC236}">
                  <a16:creationId xmlns:a16="http://schemas.microsoft.com/office/drawing/2014/main" id="{9DFF3F95-2241-3333-98B0-523B8FEE8B5E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67" name="Grafik 119" descr="Messgerät mit einfarbiger Füllung">
                <a:extLst>
                  <a:ext uri="{FF2B5EF4-FFF2-40B4-BE49-F238E27FC236}">
                    <a16:creationId xmlns:a16="http://schemas.microsoft.com/office/drawing/2014/main" id="{5DC8987C-1B96-F248-28FC-E2EE9ECCE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FD15D324-C760-055D-EA12-B1EA73A784AF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66" name="Grafik 54">
              <a:extLst>
                <a:ext uri="{FF2B5EF4-FFF2-40B4-BE49-F238E27FC236}">
                  <a16:creationId xmlns:a16="http://schemas.microsoft.com/office/drawing/2014/main" id="{F63521E2-A817-98A8-C01F-E2646FC5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sp>
        <p:nvSpPr>
          <p:cNvPr id="69" name="Flussdiagramm: Alternativer Prozess 130">
            <a:extLst>
              <a:ext uri="{FF2B5EF4-FFF2-40B4-BE49-F238E27FC236}">
                <a16:creationId xmlns:a16="http://schemas.microsoft.com/office/drawing/2014/main" id="{68915E50-6642-9CC8-0792-6E34E7C0D41A}"/>
              </a:ext>
            </a:extLst>
          </p:cNvPr>
          <p:cNvSpPr/>
          <p:nvPr/>
        </p:nvSpPr>
        <p:spPr>
          <a:xfrm>
            <a:off x="3955143" y="947957"/>
            <a:ext cx="4281713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Optimierung des Energieverbrauchs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0502717-632F-90EC-B107-FD6BED57B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54" y="2799476"/>
            <a:ext cx="1259047" cy="1259047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A9E404F8-747A-5A78-A1CB-10B7AE471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75" y="4934858"/>
            <a:ext cx="858764" cy="858764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51C72A8B-5418-AE42-1121-794C9258F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7525" y="1776638"/>
            <a:ext cx="1010264" cy="1010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40E415-C5EB-36B3-0237-DFF1B6BF9A44}"/>
              </a:ext>
            </a:extLst>
          </p:cNvPr>
          <p:cNvSpPr txBox="1"/>
          <p:nvPr/>
        </p:nvSpPr>
        <p:spPr>
          <a:xfrm>
            <a:off x="4903873" y="5910043"/>
            <a:ext cx="21175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Hardware-in-</a:t>
            </a:r>
            <a:r>
              <a:rPr lang="de-DE" sz="1400" dirty="0" err="1"/>
              <a:t>the</a:t>
            </a:r>
            <a:r>
              <a:rPr lang="de-DE" sz="1400" dirty="0"/>
              <a:t>-loop (</a:t>
            </a:r>
            <a:r>
              <a:rPr lang="de-DE" sz="1400" dirty="0" err="1"/>
              <a:t>HiL</a:t>
            </a:r>
            <a:r>
              <a:rPr lang="de-DE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B36A-DC7E-7A1B-424D-FCC0CF928F80}"/>
              </a:ext>
            </a:extLst>
          </p:cNvPr>
          <p:cNvSpPr txBox="1"/>
          <p:nvPr/>
        </p:nvSpPr>
        <p:spPr>
          <a:xfrm>
            <a:off x="4961580" y="2877076"/>
            <a:ext cx="2002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Simulationsmodell, </a:t>
            </a:r>
            <a:r>
              <a:rPr lang="de-DE" sz="1400" dirty="0" err="1"/>
              <a:t>DZWi</a:t>
            </a:r>
            <a:endParaRPr lang="de-DE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0DC787-9787-973D-1329-814E12FFB356}"/>
              </a:ext>
            </a:extLst>
          </p:cNvPr>
          <p:cNvSpPr txBox="1"/>
          <p:nvPr/>
        </p:nvSpPr>
        <p:spPr>
          <a:xfrm>
            <a:off x="760897" y="4194629"/>
            <a:ext cx="189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Gebäudeenergiesystem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A78610-7210-F01B-39A4-A5F5DC99CA99}"/>
              </a:ext>
            </a:extLst>
          </p:cNvPr>
          <p:cNvCxnSpPr>
            <a:cxnSpLocks/>
          </p:cNvCxnSpPr>
          <p:nvPr/>
        </p:nvCxnSpPr>
        <p:spPr>
          <a:xfrm flipV="1">
            <a:off x="2612812" y="2263563"/>
            <a:ext cx="2348768" cy="10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EDFAE3-0840-E1EA-858C-A71676AA98EB}"/>
              </a:ext>
            </a:extLst>
          </p:cNvPr>
          <p:cNvCxnSpPr/>
          <p:nvPr/>
        </p:nvCxnSpPr>
        <p:spPr>
          <a:xfrm>
            <a:off x="7021440" y="2281770"/>
            <a:ext cx="2267703" cy="8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805696-1D93-4118-0607-E7FA951B2F7C}"/>
              </a:ext>
            </a:extLst>
          </p:cNvPr>
          <p:cNvCxnSpPr>
            <a:cxnSpLocks/>
          </p:cNvCxnSpPr>
          <p:nvPr/>
        </p:nvCxnSpPr>
        <p:spPr>
          <a:xfrm flipH="1">
            <a:off x="7170057" y="4302351"/>
            <a:ext cx="2744693" cy="14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9E6AEC-CC34-1083-714A-109FAD190978}"/>
              </a:ext>
            </a:extLst>
          </p:cNvPr>
          <p:cNvCxnSpPr/>
          <p:nvPr/>
        </p:nvCxnSpPr>
        <p:spPr>
          <a:xfrm flipH="1" flipV="1">
            <a:off x="2660456" y="4557486"/>
            <a:ext cx="2243417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7D7690-639A-78E6-A091-0AF1926242F9}"/>
              </a:ext>
            </a:extLst>
          </p:cNvPr>
          <p:cNvSpPr txBox="1"/>
          <p:nvPr/>
        </p:nvSpPr>
        <p:spPr>
          <a:xfrm>
            <a:off x="2930824" y="2483358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Modellierung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04ABD5-4D11-8BFD-33B6-1297E8170E8A}"/>
              </a:ext>
            </a:extLst>
          </p:cNvPr>
          <p:cNvSpPr txBox="1"/>
          <p:nvPr/>
        </p:nvSpPr>
        <p:spPr>
          <a:xfrm>
            <a:off x="8080124" y="2445298"/>
            <a:ext cx="17325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Experimente, Analyse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288643-32A7-338A-EA9F-AD53F0760226}"/>
              </a:ext>
            </a:extLst>
          </p:cNvPr>
          <p:cNvSpPr txBox="1"/>
          <p:nvPr/>
        </p:nvSpPr>
        <p:spPr>
          <a:xfrm>
            <a:off x="8549936" y="5105253"/>
            <a:ext cx="17674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Realitätsnahe Testung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422EA-5732-6096-97DB-058B811FA4BF}"/>
              </a:ext>
            </a:extLst>
          </p:cNvPr>
          <p:cNvSpPr txBox="1"/>
          <p:nvPr/>
        </p:nvSpPr>
        <p:spPr>
          <a:xfrm>
            <a:off x="2420703" y="5047986"/>
            <a:ext cx="12535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/>
              <a:t>Anwendung der</a:t>
            </a:r>
          </a:p>
          <a:p>
            <a:pPr algn="ctr"/>
            <a:r>
              <a:rPr lang="de-DE" sz="1400" dirty="0"/>
              <a:t>Erkenntnisse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014BF1-B258-AF2D-FF54-BE1C7F8EA365}"/>
              </a:ext>
            </a:extLst>
          </p:cNvPr>
          <p:cNvCxnSpPr/>
          <p:nvPr/>
        </p:nvCxnSpPr>
        <p:spPr>
          <a:xfrm flipV="1">
            <a:off x="5962655" y="3274725"/>
            <a:ext cx="0" cy="151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D2121F-F7FA-6E80-D877-354DCDC32C31}"/>
              </a:ext>
            </a:extLst>
          </p:cNvPr>
          <p:cNvSpPr txBox="1"/>
          <p:nvPr/>
        </p:nvSpPr>
        <p:spPr>
          <a:xfrm>
            <a:off x="6063494" y="3950801"/>
            <a:ext cx="8960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Anpassung</a:t>
            </a:r>
          </a:p>
        </p:txBody>
      </p:sp>
    </p:spTree>
    <p:extLst>
      <p:ext uri="{BB962C8B-B14F-4D97-AF65-F5344CB8AC3E}">
        <p14:creationId xmlns:p14="http://schemas.microsoft.com/office/powerpoint/2010/main" val="10400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6911-D067-435B-8845-9C435C3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Rekalibrierung einzelner Tage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6539CC1A-9DC0-442C-A87D-63768376991E}"/>
              </a:ext>
            </a:extLst>
          </p:cNvPr>
          <p:cNvSpPr txBox="1">
            <a:spLocks/>
          </p:cNvSpPr>
          <p:nvPr/>
        </p:nvSpPr>
        <p:spPr>
          <a:xfrm>
            <a:off x="506835" y="1056342"/>
            <a:ext cx="4714522" cy="219044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Kalibrierung 1</a:t>
            </a:r>
          </a:p>
          <a:p>
            <a:pPr lvl="1"/>
            <a:r>
              <a:rPr lang="de-DE" sz="1800" dirty="0"/>
              <a:t>RMSE = 0.601481314643782</a:t>
            </a:r>
          </a:p>
          <a:p>
            <a:r>
              <a:rPr lang="de-DE" sz="2000" dirty="0"/>
              <a:t>Kalibrierung 265</a:t>
            </a:r>
          </a:p>
          <a:p>
            <a:pPr lvl="1"/>
            <a:r>
              <a:rPr lang="de-DE" sz="1800" dirty="0"/>
              <a:t>RMSE = 0.601465608952491</a:t>
            </a:r>
          </a:p>
          <a:p>
            <a:pPr lvl="1"/>
            <a:endParaRPr lang="de-DE" sz="1800" dirty="0"/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400" dirty="0">
                <a:sym typeface="Wingdings" panose="05000000000000000000" pitchFamily="2" charset="2"/>
              </a:rPr>
              <a:t>Verbesserung: ~ 0,00261 %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4854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51885-C7DB-4C68-A079-E0FF9253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Penaltyfunction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9ABBBF-6E39-4C05-9911-F645F01A0B16}"/>
              </a:ext>
            </a:extLst>
          </p:cNvPr>
          <p:cNvSpPr txBox="1"/>
          <p:nvPr/>
        </p:nvSpPr>
        <p:spPr>
          <a:xfrm>
            <a:off x="11025735" y="1849279"/>
            <a:ext cx="7822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0.15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AE8CBC-BE0C-40FB-93CB-B0F30B738D76}"/>
              </a:ext>
            </a:extLst>
          </p:cNvPr>
          <p:cNvSpPr txBox="1"/>
          <p:nvPr/>
        </p:nvSpPr>
        <p:spPr>
          <a:xfrm>
            <a:off x="5271477" y="1924708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5FF18-8D17-4D04-9499-138394927314}"/>
              </a:ext>
            </a:extLst>
          </p:cNvPr>
          <p:cNvSpPr txBox="1"/>
          <p:nvPr/>
        </p:nvSpPr>
        <p:spPr>
          <a:xfrm>
            <a:off x="5337711" y="4710930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5221CD-3881-4B96-8D9E-27A62B23299E}"/>
              </a:ext>
            </a:extLst>
          </p:cNvPr>
          <p:cNvSpPr txBox="1"/>
          <p:nvPr/>
        </p:nvSpPr>
        <p:spPr>
          <a:xfrm>
            <a:off x="11139547" y="4758612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290D0F-7236-4AFF-96D7-63218A1E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6" y="762000"/>
            <a:ext cx="4733925" cy="2667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F44417-3D57-4E7F-AA2B-C96AD7EB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6" y="3548223"/>
            <a:ext cx="4733925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0536E3-4040-46D5-AFC2-088D75E3C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93" y="797770"/>
            <a:ext cx="4733925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9A762E-F6BC-41DA-8B28-C4BAF8C47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893" y="3548223"/>
            <a:ext cx="4733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720DD-8AB9-4EEA-866E-F7FA587A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Resampling</a:t>
            </a:r>
            <a:r>
              <a:rPr lang="de-DE" dirty="0"/>
              <a:t> – Ohne Konvertierung der Abtastrate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8DB25A-1332-4975-A7AA-E25427B1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52" y="1322613"/>
            <a:ext cx="9279295" cy="37470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FA91124-F833-4C6D-8232-ECDF98C21796}"/>
              </a:ext>
            </a:extLst>
          </p:cNvPr>
          <p:cNvSpPr txBox="1"/>
          <p:nvPr/>
        </p:nvSpPr>
        <p:spPr>
          <a:xfrm>
            <a:off x="3320362" y="5092860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35DCBF-F909-4D2D-B4A7-96F661E1B93F}"/>
              </a:ext>
            </a:extLst>
          </p:cNvPr>
          <p:cNvSpPr txBox="1"/>
          <p:nvPr/>
        </p:nvSpPr>
        <p:spPr>
          <a:xfrm>
            <a:off x="7743820" y="5092860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C26719-2968-407A-8549-5B9BDBC00394}"/>
              </a:ext>
            </a:extLst>
          </p:cNvPr>
          <p:cNvSpPr txBox="1"/>
          <p:nvPr/>
        </p:nvSpPr>
        <p:spPr>
          <a:xfrm rot="16200000">
            <a:off x="-17812" y="2923264"/>
            <a:ext cx="24620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Vorlauftemperatur in Kelvin</a:t>
            </a:r>
          </a:p>
        </p:txBody>
      </p:sp>
    </p:spTree>
    <p:extLst>
      <p:ext uri="{BB962C8B-B14F-4D97-AF65-F5344CB8AC3E}">
        <p14:creationId xmlns:p14="http://schemas.microsoft.com/office/powerpoint/2010/main" val="337429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A49CD7E-DDD9-4B6C-94E4-0DA916360A48}"/>
              </a:ext>
            </a:extLst>
          </p:cNvPr>
          <p:cNvSpPr txBox="1">
            <a:spLocks/>
          </p:cNvSpPr>
          <p:nvPr/>
        </p:nvSpPr>
        <p:spPr>
          <a:xfrm>
            <a:off x="384888" y="1512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9D9E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 err="1"/>
              <a:t>Resampling</a:t>
            </a:r>
            <a:r>
              <a:rPr lang="de-DE" dirty="0"/>
              <a:t> – Konvertierung der Abtastrate auf 900 Sekunden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D67521-700B-4BAD-BD4B-C732C2F8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83" y="1300827"/>
            <a:ext cx="9250633" cy="3792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8A9AEA-26A7-4D86-9D73-62945B5514EC}"/>
              </a:ext>
            </a:extLst>
          </p:cNvPr>
          <p:cNvSpPr txBox="1"/>
          <p:nvPr/>
        </p:nvSpPr>
        <p:spPr>
          <a:xfrm>
            <a:off x="3320362" y="5092861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61716C-8401-451A-A255-E08838DBB965}"/>
              </a:ext>
            </a:extLst>
          </p:cNvPr>
          <p:cNvSpPr txBox="1"/>
          <p:nvPr/>
        </p:nvSpPr>
        <p:spPr>
          <a:xfrm>
            <a:off x="7743820" y="5092861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C736EA-F1EC-4050-A439-880D4C042448}"/>
              </a:ext>
            </a:extLst>
          </p:cNvPr>
          <p:cNvSpPr txBox="1"/>
          <p:nvPr/>
        </p:nvSpPr>
        <p:spPr>
          <a:xfrm rot="16200000">
            <a:off x="-29391" y="2911688"/>
            <a:ext cx="24620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Vorlauftemperatur in Kelvin</a:t>
            </a:r>
          </a:p>
        </p:txBody>
      </p:sp>
    </p:spTree>
    <p:extLst>
      <p:ext uri="{BB962C8B-B14F-4D97-AF65-F5344CB8AC3E}">
        <p14:creationId xmlns:p14="http://schemas.microsoft.com/office/powerpoint/2010/main" val="418677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EC8FB-77BE-4EB6-B549-D598542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Dauer der Rekalibrierungen (26.07.2020 00:00:10 – 25.08.2020 23:59:50)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55F11C-331F-4EF1-B086-66E594937310}"/>
              </a:ext>
            </a:extLst>
          </p:cNvPr>
          <p:cNvSpPr txBox="1"/>
          <p:nvPr/>
        </p:nvSpPr>
        <p:spPr>
          <a:xfrm rot="16200000">
            <a:off x="2183237" y="3001415"/>
            <a:ext cx="19027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Zeitdauer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7AA30B0-8E02-46C3-A327-23AE891BF6EC}"/>
              </a:ext>
            </a:extLst>
          </p:cNvPr>
          <p:cNvSpPr txBox="1"/>
          <p:nvPr/>
        </p:nvSpPr>
        <p:spPr>
          <a:xfrm>
            <a:off x="3771774" y="5345745"/>
            <a:ext cx="46484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Anzahl Tuner-Parameter bzw. Kalibrierungsklassen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CBBEFE6-969A-4ABD-AA31-33D8357A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47" y="1066648"/>
            <a:ext cx="5172506" cy="41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Einsatz von IoT (</a:t>
            </a:r>
            <a:r>
              <a:rPr lang="de-DE" dirty="0" err="1"/>
              <a:t>HiL</a:t>
            </a:r>
            <a:r>
              <a:rPr lang="de-DE" dirty="0"/>
              <a:t>, Smart Homes)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Benötigt Datenmodell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Probleme: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Große Datenmengen → fehlende Semantik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Hoher manueller Aufwand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Keine Einbindung von Simulationsmodellen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oben 139">
            <a:extLst>
              <a:ext uri="{FF2B5EF4-FFF2-40B4-BE49-F238E27FC236}">
                <a16:creationId xmlns:a16="http://schemas.microsoft.com/office/drawing/2014/main" id="{33F935E2-E740-2923-8EE8-20D6B9842A7D}"/>
              </a:ext>
            </a:extLst>
          </p:cNvPr>
          <p:cNvSpPr/>
          <p:nvPr/>
        </p:nvSpPr>
        <p:spPr>
          <a:xfrm rot="5400000">
            <a:off x="524879" y="3761164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1279186" y="3316953"/>
            <a:ext cx="4816814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  <p:grpSp>
        <p:nvGrpSpPr>
          <p:cNvPr id="6" name="Gruppieren 124">
            <a:extLst>
              <a:ext uri="{FF2B5EF4-FFF2-40B4-BE49-F238E27FC236}">
                <a16:creationId xmlns:a16="http://schemas.microsoft.com/office/drawing/2014/main" id="{002D0EEB-8C0E-8799-6D32-D5B4B51E7A87}"/>
              </a:ext>
            </a:extLst>
          </p:cNvPr>
          <p:cNvGrpSpPr/>
          <p:nvPr/>
        </p:nvGrpSpPr>
        <p:grpSpPr>
          <a:xfrm>
            <a:off x="8622810" y="1137265"/>
            <a:ext cx="1857881" cy="1944681"/>
            <a:chOff x="1940150" y="923271"/>
            <a:chExt cx="2044297" cy="2079103"/>
          </a:xfrm>
        </p:grpSpPr>
        <p:grpSp>
          <p:nvGrpSpPr>
            <p:cNvPr id="7" name="Gruppieren 112">
              <a:extLst>
                <a:ext uri="{FF2B5EF4-FFF2-40B4-BE49-F238E27FC236}">
                  <a16:creationId xmlns:a16="http://schemas.microsoft.com/office/drawing/2014/main" id="{A19F0831-0AE2-BC0C-EBA5-9F27F794500F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9" name="Grafik 7" descr="Zahnräder mit einfarbiger Füllung">
                <a:extLst>
                  <a:ext uri="{FF2B5EF4-FFF2-40B4-BE49-F238E27FC236}">
                    <a16:creationId xmlns:a16="http://schemas.microsoft.com/office/drawing/2014/main" id="{DC13BAEF-988C-93C8-1B36-B492FCA24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10" name="Grafik 57">
                <a:extLst>
                  <a:ext uri="{FF2B5EF4-FFF2-40B4-BE49-F238E27FC236}">
                    <a16:creationId xmlns:a16="http://schemas.microsoft.com/office/drawing/2014/main" id="{C607BD11-6C64-939C-112D-E77C5413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11" name="Grafik 59" descr="Roboterhand mit einfarbiger Füllung">
                <a:extLst>
                  <a:ext uri="{FF2B5EF4-FFF2-40B4-BE49-F238E27FC236}">
                    <a16:creationId xmlns:a16="http://schemas.microsoft.com/office/drawing/2014/main" id="{189E5FFB-C27C-E9EA-7137-E7E642BC2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12" name="Grafik 62" descr="Fabrik mit einfarbiger Füllung">
                <a:extLst>
                  <a:ext uri="{FF2B5EF4-FFF2-40B4-BE49-F238E27FC236}">
                    <a16:creationId xmlns:a16="http://schemas.microsoft.com/office/drawing/2014/main" id="{59248803-8678-798C-D3CB-0374D879F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13" name="Grafik 64" descr="Smartphone mit einfarbiger Füllung">
                <a:extLst>
                  <a:ext uri="{FF2B5EF4-FFF2-40B4-BE49-F238E27FC236}">
                    <a16:creationId xmlns:a16="http://schemas.microsoft.com/office/drawing/2014/main" id="{35472E17-280F-8C12-D76C-480B9D2F3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14" name="Grafik 66" descr="Auto mit einfarbiger Füllung">
                <a:extLst>
                  <a:ext uri="{FF2B5EF4-FFF2-40B4-BE49-F238E27FC236}">
                    <a16:creationId xmlns:a16="http://schemas.microsoft.com/office/drawing/2014/main" id="{37DFE3FE-18AC-527A-043F-766B68CC8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5" name="Grafik 103" descr="Internet der Dinge Silhouette">
                <a:extLst>
                  <a:ext uri="{FF2B5EF4-FFF2-40B4-BE49-F238E27FC236}">
                    <a16:creationId xmlns:a16="http://schemas.microsoft.com/office/drawing/2014/main" id="{A1784D34-E1C5-3347-B517-937531F78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1FAA54E3-9011-1B04-167E-F08C94EE1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7" name="Grafik 111" descr="Computer mit einfarbiger Füllung">
                <a:extLst>
                  <a:ext uri="{FF2B5EF4-FFF2-40B4-BE49-F238E27FC236}">
                    <a16:creationId xmlns:a16="http://schemas.microsoft.com/office/drawing/2014/main" id="{1B6E0EA7-EE95-82DB-1023-6657A73EE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8" name="Textfeld 115">
              <a:extLst>
                <a:ext uri="{FF2B5EF4-FFF2-40B4-BE49-F238E27FC236}">
                  <a16:creationId xmlns:a16="http://schemas.microsoft.com/office/drawing/2014/main" id="{40F53E2B-9225-CA70-1025-D5B271E8E113}"/>
                </a:ext>
              </a:extLst>
            </p:cNvPr>
            <p:cNvSpPr txBox="1"/>
            <p:nvPr/>
          </p:nvSpPr>
          <p:spPr>
            <a:xfrm>
              <a:off x="1940150" y="2772038"/>
              <a:ext cx="2044297" cy="2303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 (IoT)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Modellentwicklung für den Einsatz in IoT Systemen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Modell basiert auf einer existierenden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Automatisches Mapping von Simulationsmodellen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Software Tools zur Erstellung, Bearbeitung, Exportierung des Modells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Verwendung des Modells in einem IoT System</a:t>
            </a: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383112" y="871200"/>
            <a:ext cx="4860356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</p:spTree>
    <p:extLst>
      <p:ext uri="{BB962C8B-B14F-4D97-AF65-F5344CB8AC3E}">
        <p14:creationId xmlns:p14="http://schemas.microsoft.com/office/powerpoint/2010/main" val="5516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FIWARE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SPS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 err="1"/>
              <a:t>Dymola</a:t>
            </a:r>
            <a:r>
              <a:rPr lang="de-DE" dirty="0"/>
              <a:t> (</a:t>
            </a:r>
            <a:r>
              <a:rPr lang="de-DE" dirty="0" err="1"/>
              <a:t>AixLib</a:t>
            </a:r>
            <a:r>
              <a:rPr lang="de-DE" dirty="0"/>
              <a:t>)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FMU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Python (</a:t>
            </a:r>
            <a:r>
              <a:rPr lang="de-DE" dirty="0" err="1"/>
              <a:t>fmpy</a:t>
            </a:r>
            <a:r>
              <a:rPr lang="de-DE" dirty="0"/>
              <a:t>, </a:t>
            </a:r>
            <a:r>
              <a:rPr lang="de-DE" dirty="0" err="1"/>
              <a:t>FiLiP</a:t>
            </a:r>
            <a:r>
              <a:rPr lang="de-DE" dirty="0"/>
              <a:t>, </a:t>
            </a:r>
            <a:r>
              <a:rPr lang="de-DE" dirty="0" err="1"/>
              <a:t>pyqt</a:t>
            </a:r>
            <a:r>
              <a:rPr lang="de-DE" dirty="0"/>
              <a:t>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C2D295-3A3C-D0DA-A58D-6F7FD9DC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24" y="704792"/>
            <a:ext cx="2307300" cy="74211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799B860-634A-82ED-983F-14ED7697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65" y="1667933"/>
            <a:ext cx="524792" cy="524792"/>
          </a:xfrm>
          <a:prstGeom prst="rect">
            <a:avLst/>
          </a:prstGeom>
        </p:spPr>
      </p:pic>
      <p:pic>
        <p:nvPicPr>
          <p:cNvPr id="11" name="Picture 10" descr="A picture containing text, monitor, clock&#10;&#10;Description automatically generated">
            <a:extLst>
              <a:ext uri="{FF2B5EF4-FFF2-40B4-BE49-F238E27FC236}">
                <a16:creationId xmlns:a16="http://schemas.microsoft.com/office/drawing/2014/main" id="{047376F2-8EA4-5FD0-0B6F-740EFFFE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65" y="2644854"/>
            <a:ext cx="3193143" cy="58674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AFC6DA5-9B0B-21E9-C457-AD4DF363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064" y="3427211"/>
            <a:ext cx="668819" cy="742114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1A26DCCE-E41F-E737-2042-A25BCE42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064" y="4364942"/>
            <a:ext cx="849066" cy="58674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B0CE0EC-4490-0B17-5030-D2AF03FA1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47" y="5251249"/>
            <a:ext cx="682027" cy="6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59">
            <a:extLst>
              <a:ext uri="{FF2B5EF4-FFF2-40B4-BE49-F238E27FC236}">
                <a16:creationId xmlns:a16="http://schemas.microsoft.com/office/drawing/2014/main" id="{93419267-54C0-43D6-9C77-E68B8C7C9776}"/>
              </a:ext>
            </a:extLst>
          </p:cNvPr>
          <p:cNvSpPr/>
          <p:nvPr/>
        </p:nvSpPr>
        <p:spPr>
          <a:xfrm>
            <a:off x="384000" y="3085164"/>
            <a:ext cx="11541336" cy="31026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C2B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Zwilling – Definition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A2173DB7-FB87-463F-9F9E-62DC9E4EF358}"/>
              </a:ext>
            </a:extLst>
          </p:cNvPr>
          <p:cNvSpPr txBox="1">
            <a:spLocks/>
          </p:cNvSpPr>
          <p:nvPr/>
        </p:nvSpPr>
        <p:spPr>
          <a:xfrm>
            <a:off x="559444" y="1684811"/>
            <a:ext cx="5536519" cy="27224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existiert keine genormte Definition in der Literatur</a:t>
            </a:r>
            <a:endParaRPr lang="de-DE" baseline="30000" dirty="0"/>
          </a:p>
          <a:p>
            <a:endParaRPr lang="de-DE" dirty="0"/>
          </a:p>
        </p:txBody>
      </p:sp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699C43A4-6383-4A94-98AC-8504B2066C2C}"/>
              </a:ext>
            </a:extLst>
          </p:cNvPr>
          <p:cNvSpPr txBox="1">
            <a:spLocks/>
          </p:cNvSpPr>
          <p:nvPr/>
        </p:nvSpPr>
        <p:spPr>
          <a:xfrm>
            <a:off x="799932" y="2734309"/>
            <a:ext cx="1880592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 dieser Arbeit: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2F1074-AF1C-4476-898A-A7A155AC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48"/>
          <a:stretch/>
        </p:blipFill>
        <p:spPr>
          <a:xfrm>
            <a:off x="6991958" y="1100401"/>
            <a:ext cx="4640598" cy="1409119"/>
          </a:xfrm>
          <a:prstGeom prst="rect">
            <a:avLst/>
          </a:prstGeom>
        </p:spPr>
      </p:pic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C75E5F6F-EC27-47F9-83C8-C58E7ED09F78}"/>
              </a:ext>
            </a:extLst>
          </p:cNvPr>
          <p:cNvSpPr txBox="1">
            <a:spLocks/>
          </p:cNvSpPr>
          <p:nvPr/>
        </p:nvSpPr>
        <p:spPr>
          <a:xfrm>
            <a:off x="6866800" y="2592915"/>
            <a:ext cx="1779360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Physischer Zwilling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02086515-71C7-4EB3-B72D-4800D1C661AB}"/>
              </a:ext>
            </a:extLst>
          </p:cNvPr>
          <p:cNvSpPr txBox="1">
            <a:spLocks/>
          </p:cNvSpPr>
          <p:nvPr/>
        </p:nvSpPr>
        <p:spPr>
          <a:xfrm>
            <a:off x="10150430" y="2592914"/>
            <a:ext cx="1482126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Digitaler Zwilling</a:t>
            </a:r>
            <a:endParaRPr lang="de-DE" sz="1600" baseline="30000" dirty="0"/>
          </a:p>
          <a:p>
            <a:endParaRPr lang="de-DE" sz="160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D8A6C67-0809-44F0-A006-60476CB65A65}"/>
              </a:ext>
            </a:extLst>
          </p:cNvPr>
          <p:cNvGrpSpPr/>
          <p:nvPr/>
        </p:nvGrpSpPr>
        <p:grpSpPr>
          <a:xfrm>
            <a:off x="3925315" y="4370779"/>
            <a:ext cx="2953736" cy="1572993"/>
            <a:chOff x="4036880" y="3644420"/>
            <a:chExt cx="1674400" cy="909874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4B8FBE8-7C8C-4D47-A22D-CD18925EF7B0}"/>
                </a:ext>
              </a:extLst>
            </p:cNvPr>
            <p:cNvGrpSpPr/>
            <p:nvPr/>
          </p:nvGrpSpPr>
          <p:grpSpPr>
            <a:xfrm>
              <a:off x="4315733" y="3654396"/>
              <a:ext cx="1102087" cy="822960"/>
              <a:chOff x="5621387" y="3354051"/>
              <a:chExt cx="1663333" cy="1316547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60C3A24-10ED-4CF3-975F-A2FC32BA8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1387" y="3354051"/>
                <a:ext cx="0" cy="1316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3BCF2A1B-DCD3-4407-8B32-A0FFDB371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1387" y="4661510"/>
                <a:ext cx="16633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D7DBBFC6-F192-451A-B4B1-184762C73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8376" y="3622561"/>
                <a:ext cx="1173582" cy="1021168"/>
              </a:xfrm>
              <a:prstGeom prst="rect">
                <a:avLst/>
              </a:prstGeom>
            </p:spPr>
          </p:pic>
        </p:grpSp>
        <p:sp>
          <p:nvSpPr>
            <p:cNvPr id="33" name="Textplatzhalter 15">
              <a:extLst>
                <a:ext uri="{FF2B5EF4-FFF2-40B4-BE49-F238E27FC236}">
                  <a16:creationId xmlns:a16="http://schemas.microsoft.com/office/drawing/2014/main" id="{96722785-0663-4CAC-8401-D271C75C652B}"/>
                </a:ext>
              </a:extLst>
            </p:cNvPr>
            <p:cNvSpPr txBox="1">
              <a:spLocks/>
            </p:cNvSpPr>
            <p:nvPr/>
          </p:nvSpPr>
          <p:spPr>
            <a:xfrm>
              <a:off x="4036880" y="3644420"/>
              <a:ext cx="243840" cy="165239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y(t)</a:t>
              </a:r>
              <a:endParaRPr lang="de-DE" sz="1100" baseline="30000" dirty="0"/>
            </a:p>
            <a:p>
              <a:endParaRPr lang="de-DE" sz="1600" dirty="0"/>
            </a:p>
          </p:txBody>
        </p:sp>
        <p:sp>
          <p:nvSpPr>
            <p:cNvPr id="34" name="Textplatzhalter 15">
              <a:extLst>
                <a:ext uri="{FF2B5EF4-FFF2-40B4-BE49-F238E27FC236}">
                  <a16:creationId xmlns:a16="http://schemas.microsoft.com/office/drawing/2014/main" id="{41D2FC46-3E60-47C4-ABB7-6A885F9895C2}"/>
                </a:ext>
              </a:extLst>
            </p:cNvPr>
            <p:cNvSpPr txBox="1">
              <a:spLocks/>
            </p:cNvSpPr>
            <p:nvPr/>
          </p:nvSpPr>
          <p:spPr>
            <a:xfrm>
              <a:off x="5467440" y="4389055"/>
              <a:ext cx="243840" cy="165239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t</a:t>
              </a:r>
              <a:endParaRPr lang="de-DE" sz="1100" baseline="30000" dirty="0"/>
            </a:p>
            <a:p>
              <a:endParaRPr lang="de-DE" sz="1600" dirty="0"/>
            </a:p>
          </p:txBody>
        </p: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C84AE9BA-D756-460E-8DD4-2C38BD16C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038" y="3982333"/>
            <a:ext cx="3458054" cy="2040252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88BD6C7-A9E2-44EA-BB7E-EAD1CD884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915" y="3982333"/>
            <a:ext cx="1756456" cy="1496807"/>
          </a:xfrm>
          <a:prstGeom prst="rect">
            <a:avLst/>
          </a:prstGeom>
        </p:spPr>
      </p:pic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D6A48E2A-9010-4FA3-B4F6-0A77250638EF}"/>
              </a:ext>
            </a:extLst>
          </p:cNvPr>
          <p:cNvSpPr txBox="1">
            <a:spLocks/>
          </p:cNvSpPr>
          <p:nvPr/>
        </p:nvSpPr>
        <p:spPr>
          <a:xfrm>
            <a:off x="7756480" y="3268269"/>
            <a:ext cx="4168856" cy="60614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Anpassung Tuner-Parameter</a:t>
            </a:r>
          </a:p>
          <a:p>
            <a:pPr lvl="1"/>
            <a:r>
              <a:rPr lang="de-DE" sz="1400" dirty="0"/>
              <a:t>Kalibrierung mit Messdaten der realen Anlage</a:t>
            </a:r>
          </a:p>
          <a:p>
            <a:pPr lvl="1"/>
            <a:endParaRPr lang="de-DE" sz="1400" baseline="30000" dirty="0"/>
          </a:p>
          <a:p>
            <a:endParaRPr lang="de-DE" sz="1600" dirty="0"/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BD6BB012-2430-4ACC-A995-14C3B3A74E9C}"/>
              </a:ext>
            </a:extLst>
          </p:cNvPr>
          <p:cNvSpPr txBox="1">
            <a:spLocks/>
          </p:cNvSpPr>
          <p:nvPr/>
        </p:nvSpPr>
        <p:spPr>
          <a:xfrm>
            <a:off x="3363878" y="3266510"/>
            <a:ext cx="3719513" cy="32497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Abbildung dynamisches Verhalten</a:t>
            </a:r>
            <a:endParaRPr lang="de-DE" sz="1600" baseline="30000" dirty="0"/>
          </a:p>
          <a:p>
            <a:endParaRPr lang="de-DE" dirty="0"/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86243F30-691A-4498-9D51-76C2486CBF89}"/>
              </a:ext>
            </a:extLst>
          </p:cNvPr>
          <p:cNvSpPr txBox="1">
            <a:spLocks/>
          </p:cNvSpPr>
          <p:nvPr/>
        </p:nvSpPr>
        <p:spPr>
          <a:xfrm>
            <a:off x="799932" y="3281352"/>
            <a:ext cx="1939787" cy="29529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Virtuelles Modell</a:t>
            </a:r>
            <a:endParaRPr lang="de-DE" sz="1600" baseline="30000" dirty="0"/>
          </a:p>
          <a:p>
            <a:endParaRPr lang="de-DE" sz="1600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E80B690-FFC6-41B2-B653-D13EE109098B}"/>
              </a:ext>
            </a:extLst>
          </p:cNvPr>
          <p:cNvGrpSpPr/>
          <p:nvPr/>
        </p:nvGrpSpPr>
        <p:grpSpPr>
          <a:xfrm>
            <a:off x="4628470" y="3773275"/>
            <a:ext cx="1720650" cy="511777"/>
            <a:chOff x="4464570" y="3756434"/>
            <a:chExt cx="1720650" cy="51177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44A82E7F-7E37-46EF-B0E6-2286EC987000}"/>
                </a:ext>
              </a:extLst>
            </p:cNvPr>
            <p:cNvGrpSpPr/>
            <p:nvPr/>
          </p:nvGrpSpPr>
          <p:grpSpPr>
            <a:xfrm>
              <a:off x="4464936" y="3756434"/>
              <a:ext cx="1517396" cy="511777"/>
              <a:chOff x="4635222" y="3816380"/>
              <a:chExt cx="1371711" cy="32497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F8AB9C3-50BC-46C6-A752-1C72D1CC4A59}"/>
                  </a:ext>
                </a:extLst>
              </p:cNvPr>
              <p:cNvSpPr/>
              <p:nvPr/>
            </p:nvSpPr>
            <p:spPr>
              <a:xfrm>
                <a:off x="4939112" y="3816380"/>
                <a:ext cx="763929" cy="324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Modell</a:t>
                </a: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1AC6E7B-0DDE-40CE-9034-573C7C651B14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4635222" y="3978870"/>
                <a:ext cx="30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FF4AE7DB-9799-4FFE-8327-7F68DF8B8D0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703041" y="3978870"/>
                <a:ext cx="3038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platzhalter 15">
              <a:extLst>
                <a:ext uri="{FF2B5EF4-FFF2-40B4-BE49-F238E27FC236}">
                  <a16:creationId xmlns:a16="http://schemas.microsoft.com/office/drawing/2014/main" id="{D42F9C9F-90E8-4EA4-9704-C9B8014FA3C3}"/>
                </a:ext>
              </a:extLst>
            </p:cNvPr>
            <p:cNvSpPr txBox="1">
              <a:spLocks/>
            </p:cNvSpPr>
            <p:nvPr/>
          </p:nvSpPr>
          <p:spPr>
            <a:xfrm>
              <a:off x="5755072" y="3792305"/>
              <a:ext cx="430148" cy="285666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y(t)</a:t>
              </a:r>
              <a:endParaRPr lang="de-DE" sz="1100" baseline="30000" dirty="0"/>
            </a:p>
            <a:p>
              <a:endParaRPr lang="de-DE" sz="1600" dirty="0"/>
            </a:p>
          </p:txBody>
        </p:sp>
        <p:sp>
          <p:nvSpPr>
            <p:cNvPr id="38" name="Textplatzhalter 15">
              <a:extLst>
                <a:ext uri="{FF2B5EF4-FFF2-40B4-BE49-F238E27FC236}">
                  <a16:creationId xmlns:a16="http://schemas.microsoft.com/office/drawing/2014/main" id="{A3B4FC17-0B96-4969-9438-BC17A84C2E2F}"/>
                </a:ext>
              </a:extLst>
            </p:cNvPr>
            <p:cNvSpPr txBox="1">
              <a:spLocks/>
            </p:cNvSpPr>
            <p:nvPr/>
          </p:nvSpPr>
          <p:spPr>
            <a:xfrm>
              <a:off x="4464570" y="3792305"/>
              <a:ext cx="430148" cy="285666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u(t)</a:t>
              </a:r>
              <a:endParaRPr lang="de-DE" sz="1100" baseline="30000" dirty="0"/>
            </a:p>
            <a:p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2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5AAC7A7-931A-4055-B450-225E6F9FB54B}"/>
              </a:ext>
            </a:extLst>
          </p:cNvPr>
          <p:cNvSpPr txBox="1">
            <a:spLocks/>
          </p:cNvSpPr>
          <p:nvPr/>
        </p:nvSpPr>
        <p:spPr>
          <a:xfrm>
            <a:off x="384888" y="1512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9D9E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/>
              <a:t>Einleitung der Problemstellung</a:t>
            </a:r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07522A9-0D7A-47AC-B1D4-B127C770FB6F}"/>
              </a:ext>
            </a:extLst>
          </p:cNvPr>
          <p:cNvSpPr/>
          <p:nvPr/>
        </p:nvSpPr>
        <p:spPr>
          <a:xfrm rot="5400000">
            <a:off x="5022771" y="5724241"/>
            <a:ext cx="231639" cy="154549"/>
          </a:xfrm>
          <a:prstGeom prst="triangle">
            <a:avLst/>
          </a:prstGeom>
          <a:solidFill>
            <a:schemeClr val="accent3">
              <a:lumMod val="65000"/>
              <a:lumOff val="3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4AF28824-6A27-42A4-B5BA-B14C04B21A49}"/>
              </a:ext>
            </a:extLst>
          </p:cNvPr>
          <p:cNvSpPr/>
          <p:nvPr/>
        </p:nvSpPr>
        <p:spPr>
          <a:xfrm rot="6559865">
            <a:off x="2858745" y="3446705"/>
            <a:ext cx="339113" cy="276936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Alterung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9EC59E1-71F7-4A4D-AA78-640BFC292593}"/>
              </a:ext>
            </a:extLst>
          </p:cNvPr>
          <p:cNvGrpSpPr/>
          <p:nvPr/>
        </p:nvGrpSpPr>
        <p:grpSpPr>
          <a:xfrm>
            <a:off x="999983" y="3614861"/>
            <a:ext cx="4652415" cy="2302474"/>
            <a:chOff x="1717248" y="2341420"/>
            <a:chExt cx="7880422" cy="3392925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71CF452-A42B-4799-A97B-6F6AEF7250A6}"/>
                </a:ext>
              </a:extLst>
            </p:cNvPr>
            <p:cNvSpPr/>
            <p:nvPr/>
          </p:nvSpPr>
          <p:spPr>
            <a:xfrm rot="5400000">
              <a:off x="5185156" y="2201471"/>
              <a:ext cx="67372" cy="6721404"/>
            </a:xfrm>
            <a:prstGeom prst="rect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FD493D0-CD12-4FE2-85CB-766F3C6F2189}"/>
                </a:ext>
              </a:extLst>
            </p:cNvPr>
            <p:cNvSpPr/>
            <p:nvPr/>
          </p:nvSpPr>
          <p:spPr>
            <a:xfrm rot="10800000">
              <a:off x="1841213" y="2563613"/>
              <a:ext cx="93415" cy="3020420"/>
            </a:xfrm>
            <a:prstGeom prst="rect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BC64C010-DC97-4A79-B0E2-60CF89E1D6B0}"/>
                </a:ext>
              </a:extLst>
            </p:cNvPr>
            <p:cNvSpPr/>
            <p:nvPr/>
          </p:nvSpPr>
          <p:spPr>
            <a:xfrm>
              <a:off x="1717248" y="2341420"/>
              <a:ext cx="341340" cy="261781"/>
            </a:xfrm>
            <a:prstGeom prst="triangle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C8EF415-B11B-49FB-ABF8-6E268520FBCB}"/>
                </a:ext>
              </a:extLst>
            </p:cNvPr>
            <p:cNvSpPr txBox="1"/>
            <p:nvPr/>
          </p:nvSpPr>
          <p:spPr>
            <a:xfrm>
              <a:off x="9092638" y="5416867"/>
              <a:ext cx="505032" cy="3174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Zeit</a:t>
              </a: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5A692C60-D188-427D-BC08-462137EE036E}"/>
              </a:ext>
            </a:extLst>
          </p:cNvPr>
          <p:cNvSpPr/>
          <p:nvPr/>
        </p:nvSpPr>
        <p:spPr>
          <a:xfrm>
            <a:off x="1471307" y="4228609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Multiplikationszeichen 52">
            <a:extLst>
              <a:ext uri="{FF2B5EF4-FFF2-40B4-BE49-F238E27FC236}">
                <a16:creationId xmlns:a16="http://schemas.microsoft.com/office/drawing/2014/main" id="{AEB0807A-7C2F-4F10-899D-4E9E0730A662}"/>
              </a:ext>
            </a:extLst>
          </p:cNvPr>
          <p:cNvSpPr/>
          <p:nvPr/>
        </p:nvSpPr>
        <p:spPr>
          <a:xfrm>
            <a:off x="4391046" y="5245251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07C46E1A-14B9-4898-808F-9A3FE1DDD6C4}"/>
              </a:ext>
            </a:extLst>
          </p:cNvPr>
          <p:cNvSpPr txBox="1"/>
          <p:nvPr/>
        </p:nvSpPr>
        <p:spPr>
          <a:xfrm>
            <a:off x="1195131" y="3958887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Kalibrierung</a:t>
            </a:r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A4AC469D-DCD9-45CD-A909-E068BB45A57C}"/>
              </a:ext>
            </a:extLst>
          </p:cNvPr>
          <p:cNvGrpSpPr/>
          <p:nvPr/>
        </p:nvGrpSpPr>
        <p:grpSpPr>
          <a:xfrm>
            <a:off x="2132307" y="987191"/>
            <a:ext cx="1775485" cy="1916564"/>
            <a:chOff x="1946514" y="923271"/>
            <a:chExt cx="1953634" cy="204904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D61B875-FB32-4EFC-A328-E15D9461792B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8" name="Grafik 7" descr="Zahnräder mit einfarbiger Füllung">
                <a:extLst>
                  <a:ext uri="{FF2B5EF4-FFF2-40B4-BE49-F238E27FC236}">
                    <a16:creationId xmlns:a16="http://schemas.microsoft.com/office/drawing/2014/main" id="{90B8B40D-FC78-4416-955D-D97A2BE0D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8E9CF72C-C96B-4717-9FEA-99AA74691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60" name="Grafik 59" descr="Roboterhand mit einfarbiger Füllung">
                <a:extLst>
                  <a:ext uri="{FF2B5EF4-FFF2-40B4-BE49-F238E27FC236}">
                    <a16:creationId xmlns:a16="http://schemas.microsoft.com/office/drawing/2014/main" id="{73133209-BD75-4EB6-BD43-71347D18D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63" name="Grafik 62" descr="Fabrik mit einfarbiger Füllung">
                <a:extLst>
                  <a:ext uri="{FF2B5EF4-FFF2-40B4-BE49-F238E27FC236}">
                    <a16:creationId xmlns:a16="http://schemas.microsoft.com/office/drawing/2014/main" id="{9F0A1B7D-DD11-4552-B033-12CD677F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65" name="Grafik 64" descr="Smartphone mit einfarbiger Füllung">
                <a:extLst>
                  <a:ext uri="{FF2B5EF4-FFF2-40B4-BE49-F238E27FC236}">
                    <a16:creationId xmlns:a16="http://schemas.microsoft.com/office/drawing/2014/main" id="{CD7958DC-9E3A-4A32-9E5C-048113F0B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67" name="Grafik 66" descr="Auto mit einfarbiger Füllung">
                <a:extLst>
                  <a:ext uri="{FF2B5EF4-FFF2-40B4-BE49-F238E27FC236}">
                    <a16:creationId xmlns:a16="http://schemas.microsoft.com/office/drawing/2014/main" id="{8EB66321-7FFA-44A3-9E0F-4815421C2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04" name="Grafik 103" descr="Internet der Dinge Silhouette">
                <a:extLst>
                  <a:ext uri="{FF2B5EF4-FFF2-40B4-BE49-F238E27FC236}">
                    <a16:creationId xmlns:a16="http://schemas.microsoft.com/office/drawing/2014/main" id="{725B1860-362A-4803-A4A1-B24755782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D5A412C7-65AC-46C6-89FE-251D17FD5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12" name="Grafik 111" descr="Computer mit einfarbiger Füllung">
                <a:extLst>
                  <a:ext uri="{FF2B5EF4-FFF2-40B4-BE49-F238E27FC236}">
                    <a16:creationId xmlns:a16="http://schemas.microsoft.com/office/drawing/2014/main" id="{25855BF9-44A6-4334-BED6-F3C934C96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FA8AAE1F-D760-4D5F-A20F-45D58B4DBD1B}"/>
                </a:ext>
              </a:extLst>
            </p:cNvPr>
            <p:cNvSpPr txBox="1"/>
            <p:nvPr/>
          </p:nvSpPr>
          <p:spPr>
            <a:xfrm>
              <a:off x="2225993" y="2756869"/>
              <a:ext cx="143148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</a:t>
              </a:r>
            </a:p>
          </p:txBody>
        </p:sp>
      </p:grpSp>
      <p:pic>
        <p:nvPicPr>
          <p:cNvPr id="122" name="Grafik 121" descr="Volltreffer mit einfarbiger Füllung">
            <a:extLst>
              <a:ext uri="{FF2B5EF4-FFF2-40B4-BE49-F238E27FC236}">
                <a16:creationId xmlns:a16="http://schemas.microsoft.com/office/drawing/2014/main" id="{85936B07-72C5-4E3B-8C8D-A27E508268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4888" y="3687186"/>
            <a:ext cx="549276" cy="549276"/>
          </a:xfrm>
          <a:prstGeom prst="rect">
            <a:avLst/>
          </a:prstGeom>
        </p:spPr>
      </p:pic>
      <p:sp>
        <p:nvSpPr>
          <p:cNvPr id="129" name="Pfeil: nach oben 128">
            <a:extLst>
              <a:ext uri="{FF2B5EF4-FFF2-40B4-BE49-F238E27FC236}">
                <a16:creationId xmlns:a16="http://schemas.microsoft.com/office/drawing/2014/main" id="{31487A80-8989-4A4B-BA71-88E0B6267FB0}"/>
              </a:ext>
            </a:extLst>
          </p:cNvPr>
          <p:cNvSpPr/>
          <p:nvPr/>
        </p:nvSpPr>
        <p:spPr>
          <a:xfrm rot="6966291">
            <a:off x="4520451" y="2853879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Pfeil: nach oben 129">
            <a:extLst>
              <a:ext uri="{FF2B5EF4-FFF2-40B4-BE49-F238E27FC236}">
                <a16:creationId xmlns:a16="http://schemas.microsoft.com/office/drawing/2014/main" id="{4865E9AB-5561-4DBD-8AD2-AB6CE298BFBE}"/>
              </a:ext>
            </a:extLst>
          </p:cNvPr>
          <p:cNvSpPr/>
          <p:nvPr/>
        </p:nvSpPr>
        <p:spPr>
          <a:xfrm rot="14085082">
            <a:off x="8055616" y="2897776"/>
            <a:ext cx="340353" cy="62388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Flussdiagramm: Alternativer Prozess 130">
            <a:extLst>
              <a:ext uri="{FF2B5EF4-FFF2-40B4-BE49-F238E27FC236}">
                <a16:creationId xmlns:a16="http://schemas.microsoft.com/office/drawing/2014/main" id="{4EDCE5DF-965B-4739-972E-5496357F244A}"/>
              </a:ext>
            </a:extLst>
          </p:cNvPr>
          <p:cNvSpPr/>
          <p:nvPr/>
        </p:nvSpPr>
        <p:spPr>
          <a:xfrm>
            <a:off x="5507804" y="3331382"/>
            <a:ext cx="1932964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Digitaler Zwilling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61ED4723-AFCB-4456-BDE4-3E0A081A0A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3323" y="4004516"/>
            <a:ext cx="451866" cy="385069"/>
          </a:xfrm>
          <a:prstGeom prst="rect">
            <a:avLst/>
          </a:prstGeom>
        </p:spPr>
      </p:pic>
      <p:sp>
        <p:nvSpPr>
          <p:cNvPr id="136" name="Textfeld 135">
            <a:extLst>
              <a:ext uri="{FF2B5EF4-FFF2-40B4-BE49-F238E27FC236}">
                <a16:creationId xmlns:a16="http://schemas.microsoft.com/office/drawing/2014/main" id="{7A0AB45E-6ED8-4D73-A39B-476C31819242}"/>
              </a:ext>
            </a:extLst>
          </p:cNvPr>
          <p:cNvSpPr txBox="1"/>
          <p:nvPr/>
        </p:nvSpPr>
        <p:spPr>
          <a:xfrm>
            <a:off x="384888" y="3134851"/>
            <a:ext cx="2196075" cy="4864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600" dirty="0"/>
              <a:t>Problemstellung:</a:t>
            </a:r>
          </a:p>
        </p:txBody>
      </p:sp>
      <p:sp>
        <p:nvSpPr>
          <p:cNvPr id="140" name="Pfeil: nach oben 139">
            <a:extLst>
              <a:ext uri="{FF2B5EF4-FFF2-40B4-BE49-F238E27FC236}">
                <a16:creationId xmlns:a16="http://schemas.microsoft.com/office/drawing/2014/main" id="{E39427B8-01ED-470C-A229-25F4CC20F706}"/>
              </a:ext>
            </a:extLst>
          </p:cNvPr>
          <p:cNvSpPr/>
          <p:nvPr/>
        </p:nvSpPr>
        <p:spPr>
          <a:xfrm rot="5400000">
            <a:off x="6813995" y="5022130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4EE5869-1951-499F-B082-3648B4C67865}"/>
              </a:ext>
            </a:extLst>
          </p:cNvPr>
          <p:cNvSpPr txBox="1"/>
          <p:nvPr/>
        </p:nvSpPr>
        <p:spPr>
          <a:xfrm>
            <a:off x="7563873" y="4703874"/>
            <a:ext cx="3707094" cy="12604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Modulares Framework zur Rekalibrierung Digitaler Zwillinge</a:t>
            </a:r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02FCE548-435D-4D6E-8C7A-36FBA0EF67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9682" y="3979642"/>
            <a:ext cx="451865" cy="428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7936FBA-6F4F-4EED-BBB9-5F9EEBF444E4}"/>
              </a:ext>
            </a:extLst>
          </p:cNvPr>
          <p:cNvGrpSpPr/>
          <p:nvPr/>
        </p:nvGrpSpPr>
        <p:grpSpPr>
          <a:xfrm>
            <a:off x="4721549" y="1033778"/>
            <a:ext cx="1482778" cy="1184005"/>
            <a:chOff x="4877555" y="1136577"/>
            <a:chExt cx="1482778" cy="118400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8C8C244-F232-4F48-B729-A5697EFA2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771" r="90627" b="16667"/>
            <a:stretch/>
          </p:blipFill>
          <p:spPr>
            <a:xfrm>
              <a:off x="5453403" y="1136577"/>
              <a:ext cx="331082" cy="85272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7CA503-2A87-4B2E-AB82-22C56594C5C1}"/>
                </a:ext>
              </a:extLst>
            </p:cNvPr>
            <p:cNvSpPr txBox="1"/>
            <p:nvPr/>
          </p:nvSpPr>
          <p:spPr>
            <a:xfrm>
              <a:off x="4877555" y="2105138"/>
              <a:ext cx="148277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Sensortechnologie</a:t>
              </a:r>
            </a:p>
          </p:txBody>
        </p:sp>
      </p:grp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CFC2E130-B3EF-4E71-B17A-F485E01B02BB}"/>
              </a:ext>
            </a:extLst>
          </p:cNvPr>
          <p:cNvSpPr/>
          <p:nvPr/>
        </p:nvSpPr>
        <p:spPr>
          <a:xfrm rot="10358343">
            <a:off x="5591921" y="2400995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1B957A3-5B4F-4DBF-84E9-6D9C8281328E}"/>
              </a:ext>
            </a:extLst>
          </p:cNvPr>
          <p:cNvGrpSpPr/>
          <p:nvPr/>
        </p:nvGrpSpPr>
        <p:grpSpPr>
          <a:xfrm>
            <a:off x="7099651" y="1115241"/>
            <a:ext cx="774016" cy="1074341"/>
            <a:chOff x="6998770" y="1234039"/>
            <a:chExt cx="774016" cy="1074341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6B3B705-02D8-486B-9208-7DC8462B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98770" y="1234039"/>
              <a:ext cx="774016" cy="774016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B4343B5-4AE8-4C81-98AC-0DFF5206112A}"/>
                </a:ext>
              </a:extLst>
            </p:cNvPr>
            <p:cNvSpPr txBox="1"/>
            <p:nvPr/>
          </p:nvSpPr>
          <p:spPr>
            <a:xfrm>
              <a:off x="7036722" y="2092936"/>
              <a:ext cx="68768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Big Data</a:t>
              </a:r>
            </a:p>
          </p:txBody>
        </p:sp>
      </p:grp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5B01A415-FA16-40D3-9344-B6F9775C6B62}"/>
              </a:ext>
            </a:extLst>
          </p:cNvPr>
          <p:cNvSpPr/>
          <p:nvPr/>
        </p:nvSpPr>
        <p:spPr>
          <a:xfrm rot="11572081">
            <a:off x="7011158" y="2381570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1EED318-B3F9-4229-A15A-46B69BF2CF5C}"/>
              </a:ext>
            </a:extLst>
          </p:cNvPr>
          <p:cNvGrpSpPr/>
          <p:nvPr/>
        </p:nvGrpSpPr>
        <p:grpSpPr>
          <a:xfrm>
            <a:off x="8953981" y="1600823"/>
            <a:ext cx="1635679" cy="1044162"/>
            <a:chOff x="9425980" y="1547453"/>
            <a:chExt cx="1635679" cy="1044162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A0F3F92C-4027-4D55-922D-915800546B22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120" name="Grafik 119" descr="Messgerät mit einfarbiger Füllung">
                <a:extLst>
                  <a:ext uri="{FF2B5EF4-FFF2-40B4-BE49-F238E27FC236}">
                    <a16:creationId xmlns:a16="http://schemas.microsoft.com/office/drawing/2014/main" id="{2B4A403F-5042-4A24-B3A5-A7FB28D25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6F28A6D1-2683-419C-89CD-60EC547A2CB9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C85148B3-F6BF-4AA6-BE0C-B563A74E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pic>
        <p:nvPicPr>
          <p:cNvPr id="21" name="Grafik 20" descr="Übertragen mit einfarbiger Füllung">
            <a:extLst>
              <a:ext uri="{FF2B5EF4-FFF2-40B4-BE49-F238E27FC236}">
                <a16:creationId xmlns:a16="http://schemas.microsoft.com/office/drawing/2014/main" id="{82AF95FC-9E25-4C37-8F92-4576DA8D0C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271054" y="4001730"/>
            <a:ext cx="352761" cy="352761"/>
          </a:xfrm>
          <a:prstGeom prst="rect">
            <a:avLst/>
          </a:prstGeom>
        </p:spPr>
      </p:pic>
      <p:sp>
        <p:nvSpPr>
          <p:cNvPr id="61" name="Multiplikationszeichen 60">
            <a:extLst>
              <a:ext uri="{FF2B5EF4-FFF2-40B4-BE49-F238E27FC236}">
                <a16:creationId xmlns:a16="http://schemas.microsoft.com/office/drawing/2014/main" id="{083E2257-9DA3-49A7-B74F-88A406F4CF30}"/>
              </a:ext>
            </a:extLst>
          </p:cNvPr>
          <p:cNvSpPr/>
          <p:nvPr/>
        </p:nvSpPr>
        <p:spPr>
          <a:xfrm>
            <a:off x="4376372" y="4236462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Pfeil: nach oben 61">
            <a:extLst>
              <a:ext uri="{FF2B5EF4-FFF2-40B4-BE49-F238E27FC236}">
                <a16:creationId xmlns:a16="http://schemas.microsoft.com/office/drawing/2014/main" id="{DFBCF5FE-AD51-4A2D-8C66-62AB7B774CD5}"/>
              </a:ext>
            </a:extLst>
          </p:cNvPr>
          <p:cNvSpPr/>
          <p:nvPr/>
        </p:nvSpPr>
        <p:spPr>
          <a:xfrm>
            <a:off x="4342026" y="4456516"/>
            <a:ext cx="285960" cy="7463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6F0210C-4E9D-4422-B921-13B124B8A6B2}"/>
              </a:ext>
            </a:extLst>
          </p:cNvPr>
          <p:cNvSpPr txBox="1"/>
          <p:nvPr/>
        </p:nvSpPr>
        <p:spPr>
          <a:xfrm>
            <a:off x="3876505" y="3992586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Rekalibrierung</a:t>
            </a:r>
          </a:p>
        </p:txBody>
      </p:sp>
    </p:spTree>
    <p:extLst>
      <p:ext uri="{BB962C8B-B14F-4D97-AF65-F5344CB8AC3E}">
        <p14:creationId xmlns:p14="http://schemas.microsoft.com/office/powerpoint/2010/main" val="31489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3" grpId="0" animBg="1"/>
      <p:bldP spid="53" grpId="0" animBg="1"/>
      <p:bldP spid="115" grpId="0"/>
      <p:bldP spid="129" grpId="0" animBg="1"/>
      <p:bldP spid="130" grpId="0" animBg="1"/>
      <p:bldP spid="131" grpId="0" animBg="1"/>
      <p:bldP spid="140" grpId="0" animBg="1"/>
      <p:bldP spid="141" grpId="0" animBg="1"/>
      <p:bldP spid="50" grpId="0" animBg="1"/>
      <p:bldP spid="54" grpId="0" animBg="1"/>
      <p:bldP spid="61" grpId="0" animBg="1"/>
      <p:bldP spid="62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877E411C-4159-4B41-B9EA-F5B75D10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6982"/>
            <a:ext cx="3522049" cy="2078009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6C101F5-7095-44F5-8D93-5DBD1FEC9840}"/>
              </a:ext>
            </a:extLst>
          </p:cNvPr>
          <p:cNvGrpSpPr/>
          <p:nvPr/>
        </p:nvGrpSpPr>
        <p:grpSpPr>
          <a:xfrm>
            <a:off x="7685668" y="2838246"/>
            <a:ext cx="2243912" cy="1286053"/>
            <a:chOff x="6817489" y="1876988"/>
            <a:chExt cx="4486685" cy="2565868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5BE1863-A5F6-4B71-AC12-483992EE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21083" y="1876988"/>
              <a:ext cx="2702646" cy="2565868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45790C9-4A15-4639-A0FF-A7CC74C3F1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684632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98EB494-2549-48B3-8583-243C6C4E50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316173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528F7C0-A7D6-4C61-BB12-352933BA04AB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059608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476D9ADC-AA91-4956-8E86-943D67281C4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9" y="3451455"/>
              <a:ext cx="90359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1742F27-C91F-4DBC-B272-BC740C1D9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791944"/>
              <a:ext cx="88044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982ECCE-B48A-4EE8-87A0-36C6327A0455}"/>
                    </a:ext>
                  </a:extLst>
                </p:cNvPr>
                <p:cNvSpPr txBox="1"/>
                <p:nvPr/>
              </p:nvSpPr>
              <p:spPr>
                <a:xfrm>
                  <a:off x="6922255" y="2675381"/>
                  <a:ext cx="450522" cy="333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982ECCE-B48A-4EE8-87A0-36C6327A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255" y="2675381"/>
                  <a:ext cx="450522" cy="333513"/>
                </a:xfrm>
                <a:prstGeom prst="rect">
                  <a:avLst/>
                </a:prstGeom>
                <a:blipFill>
                  <a:blip r:embed="rId6"/>
                  <a:stretch>
                    <a:fillRect l="-10811" r="-2703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F660702-EAE8-4EE4-B29A-F24ACBE008C8}"/>
                    </a:ext>
                  </a:extLst>
                </p:cNvPr>
                <p:cNvSpPr txBox="1"/>
                <p:nvPr/>
              </p:nvSpPr>
              <p:spPr>
                <a:xfrm>
                  <a:off x="6908478" y="1943935"/>
                  <a:ext cx="454495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F660702-EAE8-4EE4-B29A-F24ACBE00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78" y="1943935"/>
                  <a:ext cx="454495" cy="307030"/>
                </a:xfrm>
                <a:prstGeom prst="rect">
                  <a:avLst/>
                </a:prstGeom>
                <a:blipFill>
                  <a:blip r:embed="rId7"/>
                  <a:stretch>
                    <a:fillRect l="-5263" b="-1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9B17D8-476D-46AC-A562-01B5D7A0C75C}"/>
                    </a:ext>
                  </a:extLst>
                </p:cNvPr>
                <p:cNvSpPr txBox="1"/>
                <p:nvPr/>
              </p:nvSpPr>
              <p:spPr>
                <a:xfrm>
                  <a:off x="10460152" y="2173256"/>
                  <a:ext cx="536164" cy="400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2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9B17D8-476D-46AC-A562-01B5D7A0C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152" y="2173256"/>
                  <a:ext cx="536164" cy="400163"/>
                </a:xfrm>
                <a:prstGeom prst="rect">
                  <a:avLst/>
                </a:prstGeom>
                <a:blipFill>
                  <a:blip r:embed="rId8"/>
                  <a:stretch>
                    <a:fillRect l="-11364"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A3BC9B5B-E7E3-4E22-B5E3-6BF0E40977F9}"/>
                    </a:ext>
                  </a:extLst>
                </p:cNvPr>
                <p:cNvSpPr txBox="1"/>
                <p:nvPr/>
              </p:nvSpPr>
              <p:spPr>
                <a:xfrm>
                  <a:off x="10494128" y="2987582"/>
                  <a:ext cx="468215" cy="368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A3BC9B5B-E7E3-4E22-B5E3-6BF0E4097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128" y="2987582"/>
                  <a:ext cx="468215" cy="368436"/>
                </a:xfrm>
                <a:prstGeom prst="rect">
                  <a:avLst/>
                </a:prstGeom>
                <a:blipFill>
                  <a:blip r:embed="rId9"/>
                  <a:stretch>
                    <a:fillRect l="-12821" r="-256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032ACE1-BF42-4D7F-979C-29DF14B0A9D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2625312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3F3C7C3-B6BF-4556-BE62-D86F732CE6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3428999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4A01DE3-F1D9-4EF8-93F5-E4FC4A815B6C}"/>
                    </a:ext>
                  </a:extLst>
                </p:cNvPr>
                <p:cNvSpPr txBox="1"/>
                <p:nvPr/>
              </p:nvSpPr>
              <p:spPr>
                <a:xfrm>
                  <a:off x="6879881" y="3417301"/>
                  <a:ext cx="509241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4A01DE3-F1D9-4EF8-93F5-E4FC4A81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881" y="3417301"/>
                  <a:ext cx="509241" cy="307030"/>
                </a:xfrm>
                <a:prstGeom prst="rect">
                  <a:avLst/>
                </a:prstGeom>
                <a:blipFill>
                  <a:blip r:embed="rId10"/>
                  <a:stretch>
                    <a:fillRect l="-7143" b="-16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A0BEABF-E9B8-4E89-9202-3D78EB833805}"/>
                    </a:ext>
                  </a:extLst>
                </p:cNvPr>
                <p:cNvSpPr txBox="1"/>
                <p:nvPr/>
              </p:nvSpPr>
              <p:spPr>
                <a:xfrm>
                  <a:off x="6922255" y="2309658"/>
                  <a:ext cx="403472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A0BEABF-E9B8-4E89-9202-3D78EB833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255" y="2309658"/>
                  <a:ext cx="403472" cy="307030"/>
                </a:xfrm>
                <a:prstGeom prst="rect">
                  <a:avLst/>
                </a:prstGeom>
                <a:blipFill>
                  <a:blip r:embed="rId11"/>
                  <a:stretch>
                    <a:fillRect l="-6061" r="-12121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D7A9D67-9496-491C-8FD8-9FFA1DFD72F7}"/>
                    </a:ext>
                  </a:extLst>
                </p:cNvPr>
                <p:cNvSpPr txBox="1"/>
                <p:nvPr/>
              </p:nvSpPr>
              <p:spPr>
                <a:xfrm>
                  <a:off x="6908478" y="3083788"/>
                  <a:ext cx="410778" cy="333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D7A9D67-9496-491C-8FD8-9FFA1DFD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78" y="3083788"/>
                  <a:ext cx="410778" cy="333513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2941" b="-148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FB12E2-63E5-4856-A98A-02C1FE9A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der Arbeitsschritte</a:t>
            </a:r>
          </a:p>
        </p:txBody>
      </p:sp>
      <p:sp>
        <p:nvSpPr>
          <p:cNvPr id="4" name="Pfeil nach rechts 4">
            <a:extLst>
              <a:ext uri="{FF2B5EF4-FFF2-40B4-BE49-F238E27FC236}">
                <a16:creationId xmlns:a16="http://schemas.microsoft.com/office/drawing/2014/main" id="{CBAF1311-C7A6-4515-96E3-59FA36B5F47C}"/>
              </a:ext>
            </a:extLst>
          </p:cNvPr>
          <p:cNvSpPr/>
          <p:nvPr/>
        </p:nvSpPr>
        <p:spPr>
          <a:xfrm rot="5400000">
            <a:off x="8228693" y="3258461"/>
            <a:ext cx="4925306" cy="45525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Grafik 4" descr="Marke 1">
            <a:extLst>
              <a:ext uri="{FF2B5EF4-FFF2-40B4-BE49-F238E27FC236}">
                <a16:creationId xmlns:a16="http://schemas.microsoft.com/office/drawing/2014/main" id="{611B1631-EBD2-419F-94B1-0B516D8C46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642" y="1436000"/>
            <a:ext cx="632478" cy="632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146990D-10F8-4FAA-88B8-A3689E1A0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93" y="2877545"/>
            <a:ext cx="1449181" cy="708185"/>
          </a:xfrm>
          <a:prstGeom prst="rect">
            <a:avLst/>
          </a:prstGeom>
        </p:spPr>
      </p:pic>
      <p:pic>
        <p:nvPicPr>
          <p:cNvPr id="7" name="Grafik 6" descr="Abzeichen">
            <a:extLst>
              <a:ext uri="{FF2B5EF4-FFF2-40B4-BE49-F238E27FC236}">
                <a16:creationId xmlns:a16="http://schemas.microsoft.com/office/drawing/2014/main" id="{E95F95AF-D73A-43C3-996F-A7C2E4FC7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785" y="3094726"/>
            <a:ext cx="632478" cy="632478"/>
          </a:xfrm>
          <a:prstGeom prst="rect">
            <a:avLst/>
          </a:prstGeom>
        </p:spPr>
      </p:pic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8D600544-2532-40CF-B3CE-C1240DBF2F03}"/>
              </a:ext>
            </a:extLst>
          </p:cNvPr>
          <p:cNvSpPr/>
          <p:nvPr/>
        </p:nvSpPr>
        <p:spPr>
          <a:xfrm>
            <a:off x="1979973" y="1228315"/>
            <a:ext cx="2251438" cy="104784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  <a:latin typeface="+mj-lt"/>
              </a:rPr>
              <a:t>Framework zur Rekalibrierung</a:t>
            </a:r>
            <a:endParaRPr lang="de-DE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fik 8" descr="Marke 3">
            <a:extLst>
              <a:ext uri="{FF2B5EF4-FFF2-40B4-BE49-F238E27FC236}">
                <a16:creationId xmlns:a16="http://schemas.microsoft.com/office/drawing/2014/main" id="{384E8818-BC25-4131-85D6-8DD1FFDA49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85" y="4680018"/>
            <a:ext cx="632478" cy="6324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788A5A-88C2-4BF5-B76B-4E0F2548C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2445" y="1233221"/>
            <a:ext cx="1510191" cy="4331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6634D26-D202-4001-81D4-E21E7413B446}"/>
              </a:ext>
            </a:extLst>
          </p:cNvPr>
          <p:cNvSpPr txBox="1"/>
          <p:nvPr/>
        </p:nvSpPr>
        <p:spPr>
          <a:xfrm>
            <a:off x="5465410" y="1666377"/>
            <a:ext cx="20879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ebcpy</a:t>
            </a:r>
            <a:r>
              <a:rPr lang="de-DE" sz="1400" dirty="0"/>
              <a:t> </a:t>
            </a:r>
            <a:r>
              <a:rPr lang="de-DE" sz="1400" baseline="30000" dirty="0"/>
              <a:t>[4]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AixCaliBuHa</a:t>
            </a:r>
            <a:r>
              <a:rPr lang="de-DE" sz="1400" dirty="0"/>
              <a:t> </a:t>
            </a:r>
            <a:r>
              <a:rPr lang="de-DE" sz="1400" baseline="30000" dirty="0"/>
              <a:t>[5]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FMPy</a:t>
            </a:r>
            <a:r>
              <a:rPr lang="de-DE" sz="1400" dirty="0"/>
              <a:t> </a:t>
            </a:r>
            <a:r>
              <a:rPr lang="de-DE" sz="1400" baseline="30000" dirty="0"/>
              <a:t>[6]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D48C84-FDF9-4437-8E7E-CE9DC583CB6D}"/>
              </a:ext>
            </a:extLst>
          </p:cNvPr>
          <p:cNvSpPr txBox="1"/>
          <p:nvPr/>
        </p:nvSpPr>
        <p:spPr>
          <a:xfrm>
            <a:off x="5959094" y="3540849"/>
            <a:ext cx="144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AixLib</a:t>
            </a:r>
            <a:r>
              <a:rPr lang="de-DE" sz="1400" dirty="0"/>
              <a:t> </a:t>
            </a:r>
            <a:r>
              <a:rPr lang="de-DE" sz="1400" baseline="30000" dirty="0"/>
              <a:t>[3]</a:t>
            </a:r>
            <a:endParaRPr lang="de-DE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0A82AFE-8FD5-4BFA-B1DA-14CCF4373C83}"/>
              </a:ext>
            </a:extLst>
          </p:cNvPr>
          <p:cNvGrpSpPr/>
          <p:nvPr/>
        </p:nvGrpSpPr>
        <p:grpSpPr>
          <a:xfrm>
            <a:off x="1970700" y="2998829"/>
            <a:ext cx="3024513" cy="922740"/>
            <a:chOff x="1430574" y="1285201"/>
            <a:chExt cx="3024513" cy="922740"/>
          </a:xfrm>
        </p:grpSpPr>
        <p:sp>
          <p:nvSpPr>
            <p:cNvPr id="19" name="Flussdiagramm: Alternativer Prozess 18">
              <a:extLst>
                <a:ext uri="{FF2B5EF4-FFF2-40B4-BE49-F238E27FC236}">
                  <a16:creationId xmlns:a16="http://schemas.microsoft.com/office/drawing/2014/main" id="{F2847142-7F44-489E-BC94-49BAD6378BC9}"/>
                </a:ext>
              </a:extLst>
            </p:cNvPr>
            <p:cNvSpPr/>
            <p:nvPr/>
          </p:nvSpPr>
          <p:spPr>
            <a:xfrm>
              <a:off x="1430574" y="1285201"/>
              <a:ext cx="3024513" cy="92274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+mj-lt"/>
                </a:rPr>
                <a:t>Modellauswahl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8843CCF-CBA8-45DC-956A-AD5AF1A0A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60041" y="1424284"/>
              <a:ext cx="804562" cy="685627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E268169-63FC-402A-948E-AE51425C6824}"/>
              </a:ext>
            </a:extLst>
          </p:cNvPr>
          <p:cNvGrpSpPr/>
          <p:nvPr/>
        </p:nvGrpSpPr>
        <p:grpSpPr>
          <a:xfrm>
            <a:off x="1971433" y="4322168"/>
            <a:ext cx="2899323" cy="1348178"/>
            <a:chOff x="1428837" y="4484851"/>
            <a:chExt cx="2899323" cy="1348178"/>
          </a:xfrm>
        </p:grpSpPr>
        <p:sp>
          <p:nvSpPr>
            <p:cNvPr id="22" name="Flussdiagramm: Alternativer Prozess 21">
              <a:extLst>
                <a:ext uri="{FF2B5EF4-FFF2-40B4-BE49-F238E27FC236}">
                  <a16:creationId xmlns:a16="http://schemas.microsoft.com/office/drawing/2014/main" id="{0F169817-FD8A-481E-B567-4740DD826B39}"/>
                </a:ext>
              </a:extLst>
            </p:cNvPr>
            <p:cNvSpPr/>
            <p:nvPr/>
          </p:nvSpPr>
          <p:spPr>
            <a:xfrm>
              <a:off x="1428837" y="4484851"/>
              <a:ext cx="2899323" cy="134817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+mj-lt"/>
                </a:rPr>
                <a:t>Inbetriebnahme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29510E7-3751-498B-8BE2-8B3BA0BB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556294" y="4685212"/>
              <a:ext cx="653538" cy="599952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0C1A742-2C54-4516-AC97-ADAFE9BF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9124" y="4654893"/>
              <a:ext cx="730801" cy="693816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20E8AB8-BB42-4166-A9B5-8B3523DC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9621" y="4685212"/>
              <a:ext cx="778593" cy="663497"/>
            </a:xfrm>
            <a:prstGeom prst="rect">
              <a:avLst/>
            </a:prstGeom>
          </p:spPr>
        </p:pic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9FD65417-F8F8-491C-9F57-2A9ED745C255}"/>
              </a:ext>
            </a:extLst>
          </p:cNvPr>
          <p:cNvSpPr/>
          <p:nvPr/>
        </p:nvSpPr>
        <p:spPr>
          <a:xfrm>
            <a:off x="216537" y="2745864"/>
            <a:ext cx="11702005" cy="35249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79F5494-3241-4836-9F94-6AACB1C57E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30865" y="1019918"/>
            <a:ext cx="2646779" cy="1727099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C56037FF-6D47-41E6-9003-170C391EE498}"/>
              </a:ext>
            </a:extLst>
          </p:cNvPr>
          <p:cNvSpPr/>
          <p:nvPr/>
        </p:nvSpPr>
        <p:spPr>
          <a:xfrm>
            <a:off x="10291557" y="926109"/>
            <a:ext cx="722524" cy="1819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26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B0E38-6D43-4963-BC6D-E87115C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Frameworks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D444CA2-7A16-43B7-B27C-A57D23D5B12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213813" y="1611092"/>
            <a:ext cx="0" cy="35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4D48316-4C7A-4012-9DA3-BB43BC9D1F17}"/>
              </a:ext>
            </a:extLst>
          </p:cNvPr>
          <p:cNvSpPr/>
          <p:nvPr/>
        </p:nvSpPr>
        <p:spPr>
          <a:xfrm>
            <a:off x="4632110" y="1011935"/>
            <a:ext cx="3163405" cy="599157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7240A008-CF9A-4809-BBA7-BF397ADA4B87}"/>
              </a:ext>
            </a:extLst>
          </p:cNvPr>
          <p:cNvSpPr/>
          <p:nvPr/>
        </p:nvSpPr>
        <p:spPr>
          <a:xfrm>
            <a:off x="8462408" y="1100183"/>
            <a:ext cx="1522593" cy="43192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</a:rPr>
              <a:t>Konfigurations-datei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740E83-7C59-4BAB-8FA8-7D1AC601686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795515" y="1311514"/>
            <a:ext cx="666893" cy="4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C8CBDC6E-C203-4894-8D63-5578A82B0FCA}"/>
              </a:ext>
            </a:extLst>
          </p:cNvPr>
          <p:cNvSpPr/>
          <p:nvPr/>
        </p:nvSpPr>
        <p:spPr>
          <a:xfrm>
            <a:off x="5391721" y="1970743"/>
            <a:ext cx="1644183" cy="599156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Messdaten-abfrage</a:t>
            </a: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37C67D66-6767-4441-9AC1-5E539D2A4BF3}"/>
              </a:ext>
            </a:extLst>
          </p:cNvPr>
          <p:cNvSpPr/>
          <p:nvPr/>
        </p:nvSpPr>
        <p:spPr>
          <a:xfrm>
            <a:off x="7401405" y="2898721"/>
            <a:ext cx="1776940" cy="566981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Simulation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A9721C1B-6D67-451D-88A2-E159F5E38328}"/>
              </a:ext>
            </a:extLst>
          </p:cNvPr>
          <p:cNvSpPr/>
          <p:nvPr/>
        </p:nvSpPr>
        <p:spPr>
          <a:xfrm>
            <a:off x="7356045" y="3944107"/>
            <a:ext cx="1867660" cy="566979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Aufbereitung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A078BEFB-2DFE-41B3-932C-0E34ECBF2F0C}"/>
              </a:ext>
            </a:extLst>
          </p:cNvPr>
          <p:cNvSpPr/>
          <p:nvPr/>
        </p:nvSpPr>
        <p:spPr>
          <a:xfrm>
            <a:off x="5237461" y="4813796"/>
            <a:ext cx="1977839" cy="640075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Sensitivitäts-analyse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6901B677-3D20-44A5-A0AC-63F1E2D85FCA}"/>
              </a:ext>
            </a:extLst>
          </p:cNvPr>
          <p:cNvSpPr/>
          <p:nvPr/>
        </p:nvSpPr>
        <p:spPr>
          <a:xfrm>
            <a:off x="3158563" y="3944107"/>
            <a:ext cx="1867660" cy="566979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5A4DDC09-E58E-4A90-A5EA-2CF4FD8F4AF6}"/>
              </a:ext>
            </a:extLst>
          </p:cNvPr>
          <p:cNvSpPr/>
          <p:nvPr/>
        </p:nvSpPr>
        <p:spPr>
          <a:xfrm>
            <a:off x="3158563" y="2910411"/>
            <a:ext cx="1867660" cy="543600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Speicherung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CA5D143E-9390-49AB-9BF3-0D513D103FA0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7035904" y="2270321"/>
            <a:ext cx="1253971" cy="6284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A0478E3-7867-43E1-A8D4-CB35FC0763C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289875" y="3465702"/>
            <a:ext cx="0" cy="478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2ADAB03C-3567-44B3-89B5-90BDFA0D83B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7441214" y="4285173"/>
            <a:ext cx="622748" cy="10745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5F394615-E7DE-4A20-9E32-A8BABC5A7C59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rot="10800000">
            <a:off x="4092393" y="4511086"/>
            <a:ext cx="1145068" cy="62274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63B23A2-F1AB-41AA-B60F-BC2D976F3A0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4092393" y="3454011"/>
            <a:ext cx="0" cy="490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A39B13D0-E3FB-4383-964D-85C98EC9BFF9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rot="5400000" flipH="1" flipV="1">
            <a:off x="4422012" y="1940702"/>
            <a:ext cx="640090" cy="129932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E1891533-D245-4BDE-844A-FC713202151E}"/>
              </a:ext>
            </a:extLst>
          </p:cNvPr>
          <p:cNvSpPr/>
          <p:nvPr/>
        </p:nvSpPr>
        <p:spPr>
          <a:xfrm>
            <a:off x="5630126" y="2925869"/>
            <a:ext cx="1167373" cy="36697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</a:rPr>
              <a:t>Datenbank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F136F12-E46E-43AF-BFB9-C217E43F8583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630126" y="3109357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4BB56F-0383-430E-8F19-66DAD3242CD2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flipV="1">
            <a:off x="6213813" y="2569899"/>
            <a:ext cx="0" cy="355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3A2F0A4-FE64-4651-9EE7-642E6F7D48BF}"/>
              </a:ext>
            </a:extLst>
          </p:cNvPr>
          <p:cNvGrpSpPr/>
          <p:nvPr/>
        </p:nvGrpSpPr>
        <p:grpSpPr>
          <a:xfrm>
            <a:off x="4474582" y="2949865"/>
            <a:ext cx="3433104" cy="2635179"/>
            <a:chOff x="9191634" y="1325432"/>
            <a:chExt cx="3433104" cy="2635179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42B077BD-5428-4AA1-BE98-1571BD530C30}"/>
                </a:ext>
              </a:extLst>
            </p:cNvPr>
            <p:cNvGrpSpPr/>
            <p:nvPr/>
          </p:nvGrpSpPr>
          <p:grpSpPr>
            <a:xfrm>
              <a:off x="9191634" y="2200368"/>
              <a:ext cx="3433104" cy="1760243"/>
              <a:chOff x="8560288" y="1721510"/>
              <a:chExt cx="3433104" cy="1760243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84AE6967-FD5C-4C7C-B6DD-F632653E1CBB}"/>
                  </a:ext>
                </a:extLst>
              </p:cNvPr>
              <p:cNvSpPr/>
              <p:nvPr/>
            </p:nvSpPr>
            <p:spPr>
              <a:xfrm>
                <a:off x="9499600" y="1721510"/>
                <a:ext cx="1554480" cy="622749"/>
              </a:xfrm>
              <a:prstGeom prst="rect">
                <a:avLst/>
              </a:prstGeom>
              <a:solidFill>
                <a:schemeClr val="accent4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API</a:t>
                </a:r>
              </a:p>
            </p:txBody>
          </p: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FDA370DA-53A8-4D76-AA0A-3B6ADF9222E3}"/>
                  </a:ext>
                </a:extLst>
              </p:cNvPr>
              <p:cNvGrpSpPr/>
              <p:nvPr/>
            </p:nvGrpSpPr>
            <p:grpSpPr>
              <a:xfrm>
                <a:off x="8560288" y="2957521"/>
                <a:ext cx="3433104" cy="524232"/>
                <a:chOff x="8715886" y="2978040"/>
                <a:chExt cx="3433104" cy="524232"/>
              </a:xfrm>
            </p:grpSpPr>
            <p:sp>
              <p:nvSpPr>
                <p:cNvPr id="51" name="Rechteck: abgerundete Ecken 50">
                  <a:extLst>
                    <a:ext uri="{FF2B5EF4-FFF2-40B4-BE49-F238E27FC236}">
                      <a16:creationId xmlns:a16="http://schemas.microsoft.com/office/drawing/2014/main" id="{CD114C56-8496-4BAD-83EC-0C9B8069296D}"/>
                    </a:ext>
                  </a:extLst>
                </p:cNvPr>
                <p:cNvSpPr/>
                <p:nvPr/>
              </p:nvSpPr>
              <p:spPr>
                <a:xfrm>
                  <a:off x="8715886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FMU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hteck: abgerundete Ecken 51">
                  <a:extLst>
                    <a:ext uri="{FF2B5EF4-FFF2-40B4-BE49-F238E27FC236}">
                      <a16:creationId xmlns:a16="http://schemas.microsoft.com/office/drawing/2014/main" id="{92EEB1A8-110E-4A7D-906A-A1B6DC53F011}"/>
                    </a:ext>
                  </a:extLst>
                </p:cNvPr>
                <p:cNvSpPr/>
                <p:nvPr/>
              </p:nvSpPr>
              <p:spPr>
                <a:xfrm>
                  <a:off x="9604355" y="2978924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ANN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hteck: abgerundete Ecken 52">
                  <a:extLst>
                    <a:ext uri="{FF2B5EF4-FFF2-40B4-BE49-F238E27FC236}">
                      <a16:creationId xmlns:a16="http://schemas.microsoft.com/office/drawing/2014/main" id="{A1FD1BC4-0D94-4596-ADF5-1A125A6A134D}"/>
                    </a:ext>
                  </a:extLst>
                </p:cNvPr>
                <p:cNvSpPr/>
                <p:nvPr/>
              </p:nvSpPr>
              <p:spPr>
                <a:xfrm>
                  <a:off x="10492824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Python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hteck: abgerundete Ecken 53">
                  <a:extLst>
                    <a:ext uri="{FF2B5EF4-FFF2-40B4-BE49-F238E27FC236}">
                      <a16:creationId xmlns:a16="http://schemas.microsoft.com/office/drawing/2014/main" id="{B7D8FF00-90B6-463B-87A2-4B054CF1AD19}"/>
                    </a:ext>
                  </a:extLst>
                </p:cNvPr>
                <p:cNvSpPr/>
                <p:nvPr/>
              </p:nvSpPr>
              <p:spPr>
                <a:xfrm>
                  <a:off x="11376830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9" name="Verbinder: gewinkelt 68">
                <a:extLst>
                  <a:ext uri="{FF2B5EF4-FFF2-40B4-BE49-F238E27FC236}">
                    <a16:creationId xmlns:a16="http://schemas.microsoft.com/office/drawing/2014/main" id="{5E6E115D-E36E-40CE-AF64-C9CBC37AC4D3}"/>
                  </a:ext>
                </a:extLst>
              </p:cNvPr>
              <p:cNvCxnSpPr>
                <a:cxnSpLocks/>
                <a:stCxn id="50" idx="2"/>
                <a:endCxn id="54" idx="0"/>
              </p:cNvCxnSpPr>
              <p:nvPr/>
            </p:nvCxnSpPr>
            <p:spPr>
              <a:xfrm rot="16200000" flipH="1">
                <a:off x="10635445" y="1985654"/>
                <a:ext cx="613262" cy="1330472"/>
              </a:xfrm>
              <a:prstGeom prst="bentConnector3">
                <a:avLst>
                  <a:gd name="adj1" fmla="val 50000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Verbinder: gewinkelt 71">
                <a:extLst>
                  <a:ext uri="{FF2B5EF4-FFF2-40B4-BE49-F238E27FC236}">
                    <a16:creationId xmlns:a16="http://schemas.microsoft.com/office/drawing/2014/main" id="{A0367DAA-E276-4BA7-9B18-0BF3AE8ABC8F}"/>
                  </a:ext>
                </a:extLst>
              </p:cNvPr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9304973" y="1985654"/>
                <a:ext cx="613262" cy="1330472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Verbinder: gewinkelt 73">
                <a:extLst>
                  <a:ext uri="{FF2B5EF4-FFF2-40B4-BE49-F238E27FC236}">
                    <a16:creationId xmlns:a16="http://schemas.microsoft.com/office/drawing/2014/main" id="{7BF50807-FBB1-432D-B2E9-4E2201B93CC1}"/>
                  </a:ext>
                </a:extLst>
              </p:cNvPr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9748766" y="2430331"/>
                <a:ext cx="614146" cy="442003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Verbinder: gewinkelt 75">
                <a:extLst>
                  <a:ext uri="{FF2B5EF4-FFF2-40B4-BE49-F238E27FC236}">
                    <a16:creationId xmlns:a16="http://schemas.microsoft.com/office/drawing/2014/main" id="{C3FF32B9-9705-49C5-BC5C-690C2C379C00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rot="16200000" flipH="1">
                <a:off x="10193442" y="2427657"/>
                <a:ext cx="613262" cy="446466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6CA38F8F-7126-4AA0-9E03-491ABE9F5C2A}"/>
                </a:ext>
              </a:extLst>
            </p:cNvPr>
            <p:cNvSpPr/>
            <p:nvPr/>
          </p:nvSpPr>
          <p:spPr>
            <a:xfrm>
              <a:off x="10307143" y="1325432"/>
              <a:ext cx="1202085" cy="5233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Framework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55967925-9086-43DA-9360-C671B6748D8A}"/>
                </a:ext>
              </a:extLst>
            </p:cNvPr>
            <p:cNvCxnSpPr>
              <a:cxnSpLocks/>
              <a:stCxn id="50" idx="0"/>
              <a:endCxn id="79" idx="2"/>
            </p:cNvCxnSpPr>
            <p:nvPr/>
          </p:nvCxnSpPr>
          <p:spPr>
            <a:xfrm flipV="1">
              <a:off x="10908186" y="1848780"/>
              <a:ext cx="0" cy="351588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platzhalter 15">
            <a:extLst>
              <a:ext uri="{FF2B5EF4-FFF2-40B4-BE49-F238E27FC236}">
                <a16:creationId xmlns:a16="http://schemas.microsoft.com/office/drawing/2014/main" id="{E5AC7ECC-FCA6-4750-842F-80BBF2B354E7}"/>
              </a:ext>
            </a:extLst>
          </p:cNvPr>
          <p:cNvSpPr txBox="1">
            <a:spLocks/>
          </p:cNvSpPr>
          <p:nvPr/>
        </p:nvSpPr>
        <p:spPr>
          <a:xfrm>
            <a:off x="4634348" y="2099200"/>
            <a:ext cx="4107945" cy="24849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Einlesen der Nutzereingaben</a:t>
            </a:r>
          </a:p>
        </p:txBody>
      </p:sp>
      <p:sp>
        <p:nvSpPr>
          <p:cNvPr id="88" name="Textplatzhalter 15">
            <a:extLst>
              <a:ext uri="{FF2B5EF4-FFF2-40B4-BE49-F238E27FC236}">
                <a16:creationId xmlns:a16="http://schemas.microsoft.com/office/drawing/2014/main" id="{D832D41B-41FF-4AED-AC8C-007D7756E820}"/>
              </a:ext>
            </a:extLst>
          </p:cNvPr>
          <p:cNvSpPr txBox="1">
            <a:spLocks/>
          </p:cNvSpPr>
          <p:nvPr/>
        </p:nvSpPr>
        <p:spPr>
          <a:xfrm>
            <a:off x="4634348" y="2442593"/>
            <a:ext cx="4107945" cy="24849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Spezifikation des Modelltyps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89" name="Textplatzhalter 15">
            <a:extLst>
              <a:ext uri="{FF2B5EF4-FFF2-40B4-BE49-F238E27FC236}">
                <a16:creationId xmlns:a16="http://schemas.microsoft.com/office/drawing/2014/main" id="{019E3450-B855-4A93-8BDC-5EF7F748E11D}"/>
              </a:ext>
            </a:extLst>
          </p:cNvPr>
          <p:cNvSpPr txBox="1">
            <a:spLocks/>
          </p:cNvSpPr>
          <p:nvPr/>
        </p:nvSpPr>
        <p:spPr>
          <a:xfrm>
            <a:off x="7298761" y="1998121"/>
            <a:ext cx="4447332" cy="94316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Extraktion aktueller Messdaten</a:t>
            </a:r>
          </a:p>
          <a:p>
            <a:r>
              <a:rPr lang="de-DE" sz="1600" dirty="0"/>
              <a:t>Datenbank: </a:t>
            </a:r>
            <a:r>
              <a:rPr lang="de-DE" sz="1600" dirty="0" err="1"/>
              <a:t>InfluxDB</a:t>
            </a:r>
            <a:endParaRPr lang="de-DE" sz="1600" dirty="0"/>
          </a:p>
        </p:txBody>
      </p:sp>
      <p:sp>
        <p:nvSpPr>
          <p:cNvPr id="91" name="Textplatzhalter 15">
            <a:extLst>
              <a:ext uri="{FF2B5EF4-FFF2-40B4-BE49-F238E27FC236}">
                <a16:creationId xmlns:a16="http://schemas.microsoft.com/office/drawing/2014/main" id="{4E5E91E4-0193-4D95-85FE-D52CDB30D15A}"/>
              </a:ext>
            </a:extLst>
          </p:cNvPr>
          <p:cNvSpPr txBox="1">
            <a:spLocks/>
          </p:cNvSpPr>
          <p:nvPr/>
        </p:nvSpPr>
        <p:spPr>
          <a:xfrm>
            <a:off x="9442290" y="3935134"/>
            <a:ext cx="2886983" cy="120386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Definieren der Goals</a:t>
            </a:r>
          </a:p>
          <a:p>
            <a:r>
              <a:rPr lang="de-DE" sz="1600" dirty="0"/>
              <a:t>Definieren der Kalibrierungsklassen</a:t>
            </a:r>
          </a:p>
          <a:p>
            <a:endParaRPr lang="de-DE" sz="1600" dirty="0"/>
          </a:p>
        </p:txBody>
      </p:sp>
      <p:sp>
        <p:nvSpPr>
          <p:cNvPr id="43" name="Textplatzhalter 15">
            <a:extLst>
              <a:ext uri="{FF2B5EF4-FFF2-40B4-BE49-F238E27FC236}">
                <a16:creationId xmlns:a16="http://schemas.microsoft.com/office/drawing/2014/main" id="{9C6AD7C5-AD69-4428-9113-4D17C5BE2AD9}"/>
              </a:ext>
            </a:extLst>
          </p:cNvPr>
          <p:cNvSpPr txBox="1">
            <a:spLocks/>
          </p:cNvSpPr>
          <p:nvPr/>
        </p:nvSpPr>
        <p:spPr>
          <a:xfrm>
            <a:off x="1758357" y="4712430"/>
            <a:ext cx="3382458" cy="144019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Morris-Methode</a:t>
            </a:r>
          </a:p>
          <a:p>
            <a:r>
              <a:rPr lang="de-DE" sz="1600" dirty="0"/>
              <a:t>Automatische Parameter-Auswahl</a:t>
            </a:r>
          </a:p>
          <a:p>
            <a:r>
              <a:rPr lang="de-DE" sz="1600" dirty="0"/>
              <a:t>Optional</a:t>
            </a:r>
          </a:p>
          <a:p>
            <a:pPr lvl="1"/>
            <a:r>
              <a:rPr lang="de-DE" sz="1400" dirty="0"/>
              <a:t>Alternative: Tuner-Parameter händisch vorgeben</a:t>
            </a:r>
          </a:p>
          <a:p>
            <a:endParaRPr lang="de-DE" sz="1600" dirty="0"/>
          </a:p>
        </p:txBody>
      </p:sp>
      <p:sp>
        <p:nvSpPr>
          <p:cNvPr id="44" name="Textplatzhalter 15">
            <a:extLst>
              <a:ext uri="{FF2B5EF4-FFF2-40B4-BE49-F238E27FC236}">
                <a16:creationId xmlns:a16="http://schemas.microsoft.com/office/drawing/2014/main" id="{88E3E53C-AA9D-4BFE-B2CB-03643B828323}"/>
              </a:ext>
            </a:extLst>
          </p:cNvPr>
          <p:cNvSpPr txBox="1">
            <a:spLocks/>
          </p:cNvSpPr>
          <p:nvPr/>
        </p:nvSpPr>
        <p:spPr>
          <a:xfrm>
            <a:off x="384000" y="3935134"/>
            <a:ext cx="2806796" cy="103124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Optimierung </a:t>
            </a:r>
          </a:p>
          <a:p>
            <a:pPr lvl="1"/>
            <a:r>
              <a:rPr lang="de-DE" sz="1000" dirty="0"/>
              <a:t>Metrik: RMSE, CV(RMSE),..</a:t>
            </a:r>
          </a:p>
          <a:p>
            <a:r>
              <a:rPr lang="de-DE" sz="1600" dirty="0" err="1"/>
              <a:t>Penaltyfunction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B0E36-AD37-4C62-9B0D-2643D64D4F9B}"/>
              </a:ext>
            </a:extLst>
          </p:cNvPr>
          <p:cNvSpPr/>
          <p:nvPr/>
        </p:nvSpPr>
        <p:spPr>
          <a:xfrm>
            <a:off x="105995" y="861447"/>
            <a:ext cx="11702005" cy="52085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1FCFC20-1414-4270-A87B-2739DD08574A}"/>
              </a:ext>
            </a:extLst>
          </p:cNvPr>
          <p:cNvGrpSpPr/>
          <p:nvPr/>
        </p:nvGrpSpPr>
        <p:grpSpPr>
          <a:xfrm>
            <a:off x="1931960" y="2370940"/>
            <a:ext cx="8328079" cy="2003530"/>
            <a:chOff x="-6532743" y="3225536"/>
            <a:chExt cx="8328079" cy="176444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988B73A-04E2-4807-A8C3-54BCE3E6992F}"/>
                </a:ext>
              </a:extLst>
            </p:cNvPr>
            <p:cNvGrpSpPr/>
            <p:nvPr/>
          </p:nvGrpSpPr>
          <p:grpSpPr>
            <a:xfrm>
              <a:off x="-6532743" y="3225536"/>
              <a:ext cx="8328079" cy="1764448"/>
              <a:chOff x="-6532743" y="3225536"/>
              <a:chExt cx="8328079" cy="1764448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F5B934F-A24B-418E-8B3D-6FC418C018C9}"/>
                  </a:ext>
                </a:extLst>
              </p:cNvPr>
              <p:cNvGrpSpPr/>
              <p:nvPr/>
            </p:nvGrpSpPr>
            <p:grpSpPr>
              <a:xfrm>
                <a:off x="-6532743" y="3225536"/>
                <a:ext cx="8328079" cy="1764448"/>
                <a:chOff x="-3515768" y="2402976"/>
                <a:chExt cx="8328079" cy="176444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E72D7EBE-5DBF-4DA1-A222-3E5FAD32A034}"/>
                    </a:ext>
                  </a:extLst>
                </p:cNvPr>
                <p:cNvSpPr/>
                <p:nvPr/>
              </p:nvSpPr>
              <p:spPr>
                <a:xfrm>
                  <a:off x="-3515768" y="2402976"/>
                  <a:ext cx="8328079" cy="1764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u="sng" dirty="0" err="1">
                      <a:solidFill>
                        <a:schemeClr val="tx1"/>
                      </a:solidFill>
                    </a:rPr>
                    <a:t>Penaltyfunction</a:t>
                  </a:r>
                  <a:endParaRPr lang="de-DE" u="sng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platzhalter 2">
                      <a:extLst>
                        <a:ext uri="{FF2B5EF4-FFF2-40B4-BE49-F238E27FC236}">
                          <a16:creationId xmlns:a16="http://schemas.microsoft.com/office/drawing/2014/main" id="{984881B2-CBB6-4BBD-BDBD-D1690F12043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-3343725" y="2958795"/>
                      <a:ext cx="5524938" cy="782320"/>
                    </a:xfrm>
                    <a:prstGeom prst="rect">
                      <a:avLst/>
                    </a:prstGeom>
                  </p:spPr>
                  <p:txBody>
                    <a:bodyPr/>
                    <a:lstStyle>
                      <a:lvl1pPr marL="216000" indent="-2160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  <a:tabLst>
                          <a:tab pos="216000" algn="l"/>
                        </a:tabLs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32000" indent="-215900" algn="l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Symbol" panose="05050102010706020507" pitchFamily="18" charset="2"/>
                        <a:buChar char="-"/>
                        <a:tabLst>
                          <a:tab pos="432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648000" indent="-2159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>
                          <a:tab pos="648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864000" indent="-2160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Arial" panose="020B0604020202020204" pitchFamily="34" charset="0"/>
                        <a:buChar char="-"/>
                        <a:tabLst>
                          <a:tab pos="864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864000" indent="-216000" algn="l" rtl="0" eaLnBrk="1" fontAlgn="base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-"/>
                        <a:tabLst>
                          <a:tab pos="89535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</m:d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𝑅𝑀𝑆𝐸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i="1" dirty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02" name="Textplatzhalter 2">
                      <a:extLst>
                        <a:ext uri="{FF2B5EF4-FFF2-40B4-BE49-F238E27FC236}">
                          <a16:creationId xmlns:a16="http://schemas.microsoft.com/office/drawing/2014/main" id="{984881B2-CBB6-4BBD-BDBD-D1690F1204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343725" y="2958795"/>
                      <a:ext cx="5524938" cy="7823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3BD01CB2-6491-45A7-A3ED-984C313373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1618" y="3284441"/>
                      <a:ext cx="2432531" cy="460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de-DE" sz="1600" dirty="0"/>
                        <a:t>: </a:t>
                      </a:r>
                      <a:r>
                        <a:rPr lang="de-DE" sz="1200" dirty="0"/>
                        <a:t>Tuner-Parameter des 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mm 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</a:rPr>
                        <a:t>ffffffff</a:t>
                      </a:r>
                      <a:r>
                        <a:rPr lang="de-DE" sz="1200" dirty="0" err="1"/>
                        <a:t>aktuellen</a:t>
                      </a:r>
                      <a:r>
                        <a:rPr lang="de-DE" sz="1200" dirty="0"/>
                        <a:t> Iterationsschrittes</a:t>
                      </a:r>
                      <a:endParaRPr lang="de-DE" sz="1600" dirty="0"/>
                    </a:p>
                  </p:txBody>
                </p:sp>
              </mc:Choice>
              <mc:Fallback xmlns="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3BD01CB2-6491-45A7-A3ED-984C313373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1618" y="3284441"/>
                      <a:ext cx="2432531" cy="46078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1" t="-3488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7997186C-8ADE-44AE-85A4-085F8E104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1619" y="3659028"/>
                      <a:ext cx="2761575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sz="16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de-DE" sz="1600" dirty="0"/>
                        <a:t>: </a:t>
                      </a:r>
                      <a:r>
                        <a:rPr lang="de-DE" sz="1200" dirty="0"/>
                        <a:t>Benchmark der Tuner-Parameter</a:t>
                      </a:r>
                      <a:endParaRPr lang="de-DE" sz="1600" dirty="0"/>
                    </a:p>
                  </p:txBody>
                </p:sp>
              </mc:Choice>
              <mc:Fallback xmlns="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7997186C-8ADE-44AE-85A4-085F8E104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1619" y="3659028"/>
                      <a:ext cx="2761575" cy="3516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24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A465BC0B-E364-41C4-8E32-BC584440CA09}"/>
                      </a:ext>
                    </a:extLst>
                  </p:cNvPr>
                  <p:cNvSpPr txBox="1"/>
                  <p:nvPr/>
                </p:nvSpPr>
                <p:spPr>
                  <a:xfrm>
                    <a:off x="-895548" y="3551021"/>
                    <a:ext cx="239177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de-DE" sz="1600" dirty="0"/>
                      <a:t>: </a:t>
                    </a:r>
                    <a:r>
                      <a:rPr lang="de-DE" sz="1200" dirty="0"/>
                      <a:t>Anzahl der Tuner-Parameter</a:t>
                    </a:r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A465BC0B-E364-41C4-8E32-BC584440C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95548" y="3551021"/>
                    <a:ext cx="2391770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44340F6-350E-4769-8992-0DD756D6E2E3}"/>
                    </a:ext>
                  </a:extLst>
                </p:cNvPr>
                <p:cNvSpPr txBox="1"/>
                <p:nvPr/>
              </p:nvSpPr>
              <p:spPr>
                <a:xfrm>
                  <a:off x="-934596" y="3829011"/>
                  <a:ext cx="239177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de-DE" sz="1600" dirty="0"/>
                    <a:t>: </a:t>
                  </a:r>
                  <a:r>
                    <a:rPr lang="de-DE" sz="1200" dirty="0"/>
                    <a:t>Gewichtungsfaktor</a:t>
                  </a:r>
                  <a:endParaRPr lang="de-DE" sz="1600" dirty="0"/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44340F6-350E-4769-8992-0DD756D6E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4596" y="3829011"/>
                  <a:ext cx="2391770" cy="338554"/>
                </a:xfrm>
                <a:prstGeom prst="rect">
                  <a:avLst/>
                </a:prstGeom>
                <a:blipFill>
                  <a:blip r:embed="rId13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Geschweifte Klammer links 58">
            <a:extLst>
              <a:ext uri="{FF2B5EF4-FFF2-40B4-BE49-F238E27FC236}">
                <a16:creationId xmlns:a16="http://schemas.microsoft.com/office/drawing/2014/main" id="{2DFEF44A-6E20-40FB-8134-FD13BE100E11}"/>
              </a:ext>
            </a:extLst>
          </p:cNvPr>
          <p:cNvSpPr/>
          <p:nvPr/>
        </p:nvSpPr>
        <p:spPr>
          <a:xfrm rot="16200000">
            <a:off x="6288827" y="3040662"/>
            <a:ext cx="133129" cy="1636322"/>
          </a:xfrm>
          <a:prstGeom prst="leftBrace">
            <a:avLst>
              <a:gd name="adj1" fmla="val 8333"/>
              <a:gd name="adj2" fmla="val 50667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915524E-7E47-46B0-8BFE-084E2AE49504}"/>
              </a:ext>
            </a:extLst>
          </p:cNvPr>
          <p:cNvSpPr txBox="1"/>
          <p:nvPr/>
        </p:nvSpPr>
        <p:spPr>
          <a:xfrm>
            <a:off x="5810304" y="4020228"/>
            <a:ext cx="1090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Penaltyfactor</a:t>
            </a:r>
            <a:endParaRPr lang="de-DE" sz="1600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556DE5A-53D7-4372-92A1-784DF4C9AE6B}"/>
              </a:ext>
            </a:extLst>
          </p:cNvPr>
          <p:cNvSpPr/>
          <p:nvPr/>
        </p:nvSpPr>
        <p:spPr>
          <a:xfrm>
            <a:off x="1547957" y="967741"/>
            <a:ext cx="8540040" cy="263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Elektrische </a:t>
            </a:r>
            <a:r>
              <a:rPr lang="de-DE" u="sng" dirty="0" err="1">
                <a:solidFill>
                  <a:schemeClr val="tx1"/>
                </a:solidFill>
              </a:rPr>
              <a:t>Kompressorleistung</a:t>
            </a:r>
            <a:endParaRPr lang="de-DE" u="sng" dirty="0">
              <a:solidFill>
                <a:schemeClr val="tx1"/>
              </a:solidFill>
            </a:endParaRP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51FC8B3E-A54C-448C-A1C6-5DC4193521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0813" y="1396602"/>
            <a:ext cx="6336122" cy="1217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5ADEEC0-F1DF-42DC-BCFC-237535FDE20C}"/>
                  </a:ext>
                </a:extLst>
              </p:cNvPr>
              <p:cNvSpPr txBox="1"/>
              <p:nvPr/>
            </p:nvSpPr>
            <p:spPr>
              <a:xfrm>
                <a:off x="1870367" y="1395907"/>
                <a:ext cx="269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5ADEEC0-F1DF-42DC-BCFC-237535FDE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7" y="1395907"/>
                <a:ext cx="269946" cy="215444"/>
              </a:xfrm>
              <a:prstGeom prst="rect">
                <a:avLst/>
              </a:prstGeom>
              <a:blipFill>
                <a:blip r:embed="rId16"/>
                <a:stretch>
                  <a:fillRect l="-13636" b="-1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3964324-26AA-4AEB-9D94-FB49B6EE562B}"/>
              </a:ext>
            </a:extLst>
          </p:cNvPr>
          <p:cNvCxnSpPr/>
          <p:nvPr/>
        </p:nvCxnSpPr>
        <p:spPr>
          <a:xfrm>
            <a:off x="315768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F10892BA-BFDF-4C42-89FB-8263C3875BBF}"/>
              </a:ext>
            </a:extLst>
          </p:cNvPr>
          <p:cNvSpPr txBox="1"/>
          <p:nvPr/>
        </p:nvSpPr>
        <p:spPr>
          <a:xfrm>
            <a:off x="3538681" y="2694827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3064D96-75B2-4C3A-A610-C742146F900C}"/>
              </a:ext>
            </a:extLst>
          </p:cNvPr>
          <p:cNvSpPr txBox="1"/>
          <p:nvPr/>
        </p:nvSpPr>
        <p:spPr>
          <a:xfrm>
            <a:off x="5184669" y="269169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6A73B56-54F7-4E6C-9148-3821A97A1708}"/>
              </a:ext>
            </a:extLst>
          </p:cNvPr>
          <p:cNvSpPr txBox="1"/>
          <p:nvPr/>
        </p:nvSpPr>
        <p:spPr>
          <a:xfrm>
            <a:off x="7433196" y="2694827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765DC95-7073-42A2-8C5E-847FE023A697}"/>
              </a:ext>
            </a:extLst>
          </p:cNvPr>
          <p:cNvSpPr txBox="1"/>
          <p:nvPr/>
        </p:nvSpPr>
        <p:spPr>
          <a:xfrm>
            <a:off x="4331832" y="2694827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626F176-3FAD-48A1-AD95-BD65E05B4B84}"/>
              </a:ext>
            </a:extLst>
          </p:cNvPr>
          <p:cNvSpPr txBox="1"/>
          <p:nvPr/>
        </p:nvSpPr>
        <p:spPr>
          <a:xfrm>
            <a:off x="5882514" y="2691696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9EAE66FA-27B3-4AA9-9BEF-0248B25CAEF5}"/>
              </a:ext>
            </a:extLst>
          </p:cNvPr>
          <p:cNvCxnSpPr/>
          <p:nvPr/>
        </p:nvCxnSpPr>
        <p:spPr>
          <a:xfrm>
            <a:off x="402636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D096A763-1D71-495D-95CF-D5A0CEE90868}"/>
              </a:ext>
            </a:extLst>
          </p:cNvPr>
          <p:cNvCxnSpPr/>
          <p:nvPr/>
        </p:nvCxnSpPr>
        <p:spPr>
          <a:xfrm>
            <a:off x="488742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CAE8105F-8C11-4144-80DF-AB87424292A9}"/>
              </a:ext>
            </a:extLst>
          </p:cNvPr>
          <p:cNvCxnSpPr/>
          <p:nvPr/>
        </p:nvCxnSpPr>
        <p:spPr>
          <a:xfrm>
            <a:off x="560370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758829D-DF20-4AAD-B396-1AD7727C6662}"/>
              </a:ext>
            </a:extLst>
          </p:cNvPr>
          <p:cNvCxnSpPr/>
          <p:nvPr/>
        </p:nvCxnSpPr>
        <p:spPr>
          <a:xfrm>
            <a:off x="635808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30A3838-BBDB-4DBF-B319-297D81D27E24}"/>
              </a:ext>
            </a:extLst>
          </p:cNvPr>
          <p:cNvSpPr/>
          <p:nvPr/>
        </p:nvSpPr>
        <p:spPr>
          <a:xfrm>
            <a:off x="4149458" y="2755485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64CB6E8A-ED07-4E18-82A6-2935E0BECD26}"/>
              </a:ext>
            </a:extLst>
          </p:cNvPr>
          <p:cNvSpPr/>
          <p:nvPr/>
        </p:nvSpPr>
        <p:spPr>
          <a:xfrm>
            <a:off x="3340214" y="2755485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95D884F7-72DB-4A80-8370-A88C60D0095E}"/>
              </a:ext>
            </a:extLst>
          </p:cNvPr>
          <p:cNvSpPr/>
          <p:nvPr/>
        </p:nvSpPr>
        <p:spPr>
          <a:xfrm>
            <a:off x="4999433" y="2740096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93AEEC3D-4E44-447D-B13E-E2B4B27F01A6}"/>
              </a:ext>
            </a:extLst>
          </p:cNvPr>
          <p:cNvSpPr/>
          <p:nvPr/>
        </p:nvSpPr>
        <p:spPr>
          <a:xfrm>
            <a:off x="7257769" y="2740096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FFA183C4-C6B1-49E2-BBC9-F07B2FAEEC81}"/>
              </a:ext>
            </a:extLst>
          </p:cNvPr>
          <p:cNvSpPr/>
          <p:nvPr/>
        </p:nvSpPr>
        <p:spPr>
          <a:xfrm>
            <a:off x="5693237" y="2740096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C58232C-9FCD-4572-B497-0CA9528A26EE}"/>
              </a:ext>
            </a:extLst>
          </p:cNvPr>
          <p:cNvSpPr txBox="1"/>
          <p:nvPr/>
        </p:nvSpPr>
        <p:spPr>
          <a:xfrm>
            <a:off x="8508310" y="2691696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Zeit</a:t>
            </a:r>
          </a:p>
        </p:txBody>
      </p:sp>
      <p:pic>
        <p:nvPicPr>
          <p:cNvPr id="108" name="Grafik 107">
            <a:extLst>
              <a:ext uri="{FF2B5EF4-FFF2-40B4-BE49-F238E27FC236}">
                <a16:creationId xmlns:a16="http://schemas.microsoft.com/office/drawing/2014/main" id="{A142391A-4369-4DE5-B8A1-89AA53E5F0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059" y="2410451"/>
            <a:ext cx="6096467" cy="35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87" grpId="0"/>
      <p:bldP spid="87" grpId="1"/>
      <p:bldP spid="88" grpId="0"/>
      <p:bldP spid="88" grpId="1"/>
      <p:bldP spid="89" grpId="0"/>
      <p:bldP spid="89" grpId="1"/>
      <p:bldP spid="91" grpId="0"/>
      <p:bldP spid="91" grpId="1"/>
      <p:bldP spid="43" grpId="0"/>
      <p:bldP spid="43" grpId="1"/>
      <p:bldP spid="44" grpId="0"/>
      <p:bldP spid="44" grpId="1"/>
      <p:bldP spid="47" grpId="0" animBg="1"/>
      <p:bldP spid="47" grpId="1" animBg="1"/>
      <p:bldP spid="59" grpId="0" animBg="1"/>
      <p:bldP spid="59" grpId="1" animBg="1"/>
      <p:bldP spid="60" grpId="0"/>
      <p:bldP spid="60" grpId="1"/>
      <p:bldP spid="78" grpId="0" animBg="1"/>
      <p:bldP spid="78" grpId="1" animBg="1"/>
      <p:bldP spid="81" grpId="0"/>
      <p:bldP spid="81" grpId="1"/>
      <p:bldP spid="84" grpId="0"/>
      <p:bldP spid="84" grpId="1"/>
      <p:bldP spid="85" grpId="0"/>
      <p:bldP spid="85" grpId="1"/>
      <p:bldP spid="90" grpId="0"/>
      <p:bldP spid="90" grpId="1"/>
      <p:bldP spid="92" grpId="0"/>
      <p:bldP spid="92" grpId="1"/>
      <p:bldP spid="93" grpId="0"/>
      <p:bldP spid="93" grpId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5" grpId="0" animBg="1"/>
      <p:bldP spid="105" grpId="1" animBg="1"/>
      <p:bldP spid="106" grpId="0" animBg="1"/>
      <p:bldP spid="106" grpId="1" animBg="1"/>
      <p:bldP spid="107" grpId="0"/>
      <p:bldP spid="107" grpId="1"/>
    </p:bld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1081</Words>
  <Application>Microsoft Office PowerPoint</Application>
  <PresentationFormat>Widescreen</PresentationFormat>
  <Paragraphs>350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Wingdings</vt:lpstr>
      <vt:lpstr>Folienmaster EBC | E.ON ERC - Inhaltsfolien</vt:lpstr>
      <vt:lpstr>Folienmaster EBC | E.ON ERC - Titel-/Abschlussfolien</vt:lpstr>
      <vt:lpstr>Bachelorarbeit</vt:lpstr>
      <vt:lpstr>Einführung - Kontext</vt:lpstr>
      <vt:lpstr>Einführung – Ziel der Arbeit</vt:lpstr>
      <vt:lpstr>Einführung – Ziel der Arbeit</vt:lpstr>
      <vt:lpstr>Verwendete Technologien</vt:lpstr>
      <vt:lpstr>Digitaler Zwilling – Definition</vt:lpstr>
      <vt:lpstr>PowerPoint Presentation</vt:lpstr>
      <vt:lpstr>Überblick der Arbeitsschritte</vt:lpstr>
      <vt:lpstr>Aufbau des Frameworks</vt:lpstr>
      <vt:lpstr>Anwendung des Frameworks</vt:lpstr>
      <vt:lpstr>Sensitivitätsanalyse</vt:lpstr>
      <vt:lpstr>Sensitivitätsanalyse</vt:lpstr>
      <vt:lpstr>Kontinuierliche Rekalibrierung</vt:lpstr>
      <vt:lpstr>Einfluss der penaltyfunction</vt:lpstr>
      <vt:lpstr>Einsatz von Kalibrierungsklassen</vt:lpstr>
      <vt:lpstr>Einsatz von Kalibrierungsklassen</vt:lpstr>
      <vt:lpstr>Erkenntnisse und Ausblick</vt:lpstr>
      <vt:lpstr>Referenzen</vt:lpstr>
      <vt:lpstr>PowerPoint Presentation</vt:lpstr>
      <vt:lpstr>Rekalibrierung einzelner Tage</vt:lpstr>
      <vt:lpstr>Penaltyfunction</vt:lpstr>
      <vt:lpstr>Resampling – Ohne Konvertierung der Abtastrate</vt:lpstr>
      <vt:lpstr>PowerPoint Presentation</vt:lpstr>
      <vt:lpstr>Dauer der Rekalibrierungen (26.07.2020 00:00:10 – 25.08.2020 23:59:50)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Borges</dc:creator>
  <cp:lastModifiedBy>Ernesto Walter</cp:lastModifiedBy>
  <cp:revision>374</cp:revision>
  <cp:lastPrinted>2015-12-03T17:36:18Z</cp:lastPrinted>
  <dcterms:created xsi:type="dcterms:W3CDTF">2020-03-23T10:44:03Z</dcterms:created>
  <dcterms:modified xsi:type="dcterms:W3CDTF">2022-07-30T21:24:21Z</dcterms:modified>
</cp:coreProperties>
</file>